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68" r:id="rId3"/>
    <p:sldId id="369" r:id="rId4"/>
    <p:sldId id="370" r:id="rId5"/>
    <p:sldId id="371" r:id="rId6"/>
    <p:sldId id="373" r:id="rId7"/>
    <p:sldId id="374" r:id="rId8"/>
    <p:sldId id="375" r:id="rId9"/>
    <p:sldId id="388" r:id="rId10"/>
    <p:sldId id="372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5" r:id="rId20"/>
    <p:sldId id="384" r:id="rId21"/>
    <p:sldId id="387" r:id="rId22"/>
    <p:sldId id="386" r:id="rId23"/>
    <p:sldId id="3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1" clrIdx="0">
    <p:extLst>
      <p:ext uri="{19B8F6BF-5375-455C-9EA6-DF929625EA0E}">
        <p15:presenceInfo xmlns:p15="http://schemas.microsoft.com/office/powerpoint/2012/main" userId="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2881" autoAdjust="0"/>
  </p:normalViewPr>
  <p:slideViewPr>
    <p:cSldViewPr>
      <p:cViewPr varScale="1">
        <p:scale>
          <a:sx n="105" d="100"/>
          <a:sy n="105" d="100"/>
        </p:scale>
        <p:origin x="17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7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D61A2-55B9-4BA9-9422-33CF64F7C3CE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51B20-AF0E-4A16-B8FB-82AC0EB5015D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598A-F01A-4483-9B90-3DB7CA2EC77D}" type="datetimeFigureOut">
              <a:rPr lang="en-US" smtClean="0"/>
              <a:pPr/>
              <a:t>2020-11-28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E128-83FD-43D4-99F5-7571AEF788E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Zafüggvények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dirty="0" smtClean="0"/>
              <a:t>A természetben szinte semmi sem szabályos</a:t>
            </a:r>
          </a:p>
          <a:p>
            <a:r>
              <a:rPr lang="hu-HU" dirty="0" smtClean="0"/>
              <a:t>Zajfüggvényekkel tudunk szabálytalanságot (természetesebb kinézetet) adni a mintáknak</a:t>
            </a:r>
          </a:p>
          <a:p>
            <a:r>
              <a:rPr lang="hu-HU" dirty="0" smtClean="0"/>
              <a:t>Általában az UV-teret [0,1]-be képző függvény</a:t>
            </a:r>
          </a:p>
          <a:p>
            <a:endParaRPr lang="hu-HU" dirty="0" smtClean="0"/>
          </a:p>
          <a:p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/ </a:t>
            </a:r>
            <a:r>
              <a:rPr lang="hu-HU" dirty="0" err="1" smtClean="0"/>
              <a:t>Procedural</a:t>
            </a:r>
            <a:r>
              <a:rPr lang="hu-HU" dirty="0" smtClean="0"/>
              <a:t> / </a:t>
            </a:r>
            <a:r>
              <a:rPr lang="hu-HU" dirty="0" err="1" smtClean="0"/>
              <a:t>Noise</a:t>
            </a:r>
            <a:endParaRPr lang="hu-HU" dirty="0"/>
          </a:p>
          <a:p>
            <a:r>
              <a:rPr lang="hu-HU" dirty="0" smtClean="0"/>
              <a:t>A sakktábla gráfot mentsük el más néven (pl. </a:t>
            </a:r>
            <a:r>
              <a:rPr lang="hu-HU" dirty="0" err="1" smtClean="0"/>
              <a:t>CheckerBoardGraph</a:t>
            </a:r>
            <a:r>
              <a:rPr lang="hu-HU" dirty="0" smtClean="0"/>
              <a:t>), később visszatérünk rá</a:t>
            </a:r>
          </a:p>
          <a:p>
            <a:pPr lvl="1"/>
            <a:r>
              <a:rPr lang="hu-HU" dirty="0" smtClean="0"/>
              <a:t>Gráfszerkesztőben: </a:t>
            </a:r>
            <a:r>
              <a:rPr lang="hu-HU" dirty="0" err="1" smtClean="0"/>
              <a:t>Save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Worley</a:t>
            </a:r>
            <a:r>
              <a:rPr lang="hu-HU" dirty="0" smtClean="0"/>
              <a:t>/</a:t>
            </a:r>
            <a:r>
              <a:rPr lang="hu-HU" dirty="0" err="1" smtClean="0"/>
              <a:t>Cellular</a:t>
            </a:r>
            <a:r>
              <a:rPr lang="hu-HU" dirty="0" smtClean="0"/>
              <a:t>/</a:t>
            </a:r>
            <a:r>
              <a:rPr lang="hu-HU" dirty="0" err="1" smtClean="0"/>
              <a:t>Voronoi</a:t>
            </a:r>
            <a:r>
              <a:rPr lang="hu-HU" dirty="0" smtClean="0"/>
              <a:t> </a:t>
            </a:r>
            <a:r>
              <a:rPr lang="hu-HU" dirty="0" err="1" smtClean="0"/>
              <a:t>noise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Random lerakott pontoktól vett távolságfüggvények lineáris kombinációja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048000"/>
            <a:ext cx="2222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Felhasználás: </a:t>
            </a:r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Ramp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smtClean="0"/>
              <a:t>zajfüggvény értékét </a:t>
            </a:r>
            <a:r>
              <a:rPr lang="hu-HU" dirty="0" smtClean="0"/>
              <a:t>képezzük le színekre</a:t>
            </a:r>
          </a:p>
          <a:p>
            <a:r>
              <a:rPr lang="hu-HU" dirty="0" smtClean="0"/>
              <a:t>Új </a:t>
            </a:r>
            <a:r>
              <a:rPr lang="hu-HU" dirty="0" err="1" smtClean="0"/>
              <a:t>node</a:t>
            </a:r>
            <a:r>
              <a:rPr lang="hu-HU" dirty="0" smtClean="0"/>
              <a:t>-ok: </a:t>
            </a:r>
            <a:r>
              <a:rPr lang="hu-HU" dirty="0" err="1" smtClean="0"/>
              <a:t>Voronoi</a:t>
            </a:r>
            <a:r>
              <a:rPr lang="hu-HU" dirty="0" smtClean="0"/>
              <a:t>, </a:t>
            </a:r>
            <a:r>
              <a:rPr lang="hu-HU" dirty="0" err="1" smtClean="0"/>
              <a:t>Gradient</a:t>
            </a:r>
            <a:r>
              <a:rPr lang="hu-HU" dirty="0" smtClean="0"/>
              <a:t>, </a:t>
            </a:r>
            <a:r>
              <a:rPr lang="hu-HU" dirty="0" err="1" smtClean="0"/>
              <a:t>Sample</a:t>
            </a:r>
            <a:r>
              <a:rPr lang="hu-HU" dirty="0" smtClean="0"/>
              <a:t> </a:t>
            </a:r>
            <a:r>
              <a:rPr lang="hu-HU" dirty="0" err="1" smtClean="0"/>
              <a:t>gradient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971800"/>
            <a:ext cx="5762625" cy="36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819656"/>
            <a:ext cx="2859352" cy="169422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" y="309204"/>
            <a:ext cx="2859352" cy="149814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62" y="306276"/>
            <a:ext cx="2915299" cy="149814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562" y="1819656"/>
            <a:ext cx="2915299" cy="17101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335" y="309204"/>
            <a:ext cx="2877882" cy="149521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336" y="1819656"/>
            <a:ext cx="2877882" cy="169422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335" y="4305947"/>
            <a:ext cx="2877882" cy="1749752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4305947"/>
            <a:ext cx="4743557" cy="23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Felhasználás: UV input (</a:t>
            </a:r>
            <a:r>
              <a:rPr lang="hu-HU" dirty="0" err="1"/>
              <a:t>R</a:t>
            </a:r>
            <a:r>
              <a:rPr lang="hu-HU" dirty="0" err="1" smtClean="0"/>
              <a:t>amp</a:t>
            </a:r>
            <a:r>
              <a:rPr lang="hu-HU" dirty="0" smtClean="0"/>
              <a:t> v2)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94618"/>
            <a:ext cx="8229600" cy="4525963"/>
          </a:xfrm>
        </p:spPr>
        <p:txBody>
          <a:bodyPr/>
          <a:lstStyle/>
          <a:p>
            <a:r>
              <a:rPr lang="hu-HU" dirty="0" smtClean="0"/>
              <a:t>Kössük be a zajt pl. a </a:t>
            </a:r>
            <a:r>
              <a:rPr lang="hu-HU" dirty="0" err="1" smtClean="0"/>
              <a:t>CheckerBoard</a:t>
            </a:r>
            <a:r>
              <a:rPr lang="hu-HU" dirty="0" smtClean="0"/>
              <a:t> UV-jébe!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898136"/>
            <a:ext cx="3126106" cy="190526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792670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Perlin</a:t>
            </a:r>
            <a:r>
              <a:rPr lang="hu-HU" dirty="0" smtClean="0"/>
              <a:t> zaj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Rácspontokban tárolt random </a:t>
            </a:r>
            <a:r>
              <a:rPr lang="hu-HU" sz="2800" b="1" dirty="0" smtClean="0"/>
              <a:t>gradiens vektorok</a:t>
            </a:r>
            <a:r>
              <a:rPr lang="hu-HU" sz="2800" dirty="0" smtClean="0"/>
              <a:t>kal vett skalárszorzatok lineáris interpolációja</a:t>
            </a:r>
          </a:p>
          <a:p>
            <a:r>
              <a:rPr lang="hu-HU" sz="2800" dirty="0" smtClean="0"/>
              <a:t>Jobb a spektruma, mintha csak random skalárokat interpolálnánk</a:t>
            </a:r>
            <a:endParaRPr lang="en-US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77430"/>
            <a:ext cx="4398675" cy="24947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684" y="3657600"/>
            <a:ext cx="439371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Perlin</a:t>
            </a:r>
            <a:r>
              <a:rPr lang="hu-HU" dirty="0" smtClean="0"/>
              <a:t> zaj </a:t>
            </a:r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Ramp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582536"/>
            <a:ext cx="3562349" cy="21992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7467600" cy="32099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588097"/>
            <a:ext cx="4222287" cy="21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Fraktálzaj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6330" y="1608480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Ugyanannak a (zaj)függvénynek egyre nagyobb frekvencián vett értékeinek egyre kisebb </a:t>
            </a:r>
            <a:r>
              <a:rPr lang="hu-HU" sz="2400" dirty="0" err="1" smtClean="0"/>
              <a:t>amplitúdokkal</a:t>
            </a:r>
            <a:r>
              <a:rPr lang="hu-HU" sz="2400" dirty="0" smtClean="0"/>
              <a:t> vett összege</a:t>
            </a:r>
            <a:endParaRPr lang="en-US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4497"/>
            <a:ext cx="1901925" cy="188039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92" y="2444497"/>
            <a:ext cx="1888570" cy="188039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254" y="2438400"/>
            <a:ext cx="1880394" cy="188039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42" y="4843676"/>
            <a:ext cx="1919135" cy="190222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524000" y="435043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F(x)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zövegdoboz 9"/>
              <p:cNvSpPr txBox="1"/>
              <p:nvPr/>
            </p:nvSpPr>
            <p:spPr>
              <a:xfrm>
                <a:off x="275720" y="2992791"/>
                <a:ext cx="703893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hu-H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0" y="2992791"/>
                <a:ext cx="703893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/>
              <p:cNvSpPr txBox="1"/>
              <p:nvPr/>
            </p:nvSpPr>
            <p:spPr>
              <a:xfrm>
                <a:off x="2829922" y="2992791"/>
                <a:ext cx="1001185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hu-H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922" y="2992791"/>
                <a:ext cx="1001185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zövegdoboz 14"/>
              <p:cNvSpPr txBox="1"/>
              <p:nvPr/>
            </p:nvSpPr>
            <p:spPr>
              <a:xfrm>
                <a:off x="5751562" y="2986695"/>
                <a:ext cx="1001185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hu-HU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62" y="2986695"/>
                <a:ext cx="1001185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zövegdoboz 15"/>
          <p:cNvSpPr txBox="1"/>
          <p:nvPr/>
        </p:nvSpPr>
        <p:spPr>
          <a:xfrm>
            <a:off x="4404038" y="431879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F(2x)</a:t>
            </a:r>
            <a:endParaRPr lang="en-US" sz="2400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7315186" y="431324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F(4x)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zövegdoboz 17"/>
              <p:cNvSpPr txBox="1"/>
              <p:nvPr/>
            </p:nvSpPr>
            <p:spPr>
              <a:xfrm>
                <a:off x="3030944" y="5502401"/>
                <a:ext cx="7038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Szövegdoboz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44" y="5502401"/>
                <a:ext cx="70389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részgráf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Unityben</a:t>
            </a:r>
            <a:r>
              <a:rPr lang="hu-HU" sz="2800" dirty="0"/>
              <a:t> alapból </a:t>
            </a:r>
            <a:r>
              <a:rPr lang="hu-HU" sz="2800" dirty="0" smtClean="0"/>
              <a:t>nincs, megírjuk </a:t>
            </a:r>
            <a:r>
              <a:rPr lang="hu-HU" sz="2800" dirty="0" err="1" smtClean="0"/>
              <a:t>custom</a:t>
            </a:r>
            <a:r>
              <a:rPr lang="hu-HU" sz="2800" dirty="0" smtClean="0"/>
              <a:t> </a:t>
            </a:r>
            <a:r>
              <a:rPr lang="hu-HU" sz="2800" dirty="0" err="1" smtClean="0"/>
              <a:t>node-ban</a:t>
            </a:r>
            <a:endParaRPr lang="hu-HU" sz="2800" dirty="0" smtClean="0"/>
          </a:p>
          <a:p>
            <a:pPr lvl="1"/>
            <a:r>
              <a:rPr lang="hu-HU" sz="2400" dirty="0" smtClean="0"/>
              <a:t>A jelenlegi verzióban kicsit körülményes, a saját kódban meg kell hívnunk azt a függvényt amiből fraktált építünk</a:t>
            </a:r>
          </a:p>
          <a:p>
            <a:pPr lvl="1"/>
            <a:r>
              <a:rPr lang="hu-HU" sz="2400" dirty="0" smtClean="0"/>
              <a:t>Ahhoz hogy meg tudjuk hívni (lássa a </a:t>
            </a:r>
            <a:r>
              <a:rPr lang="hu-HU" sz="2400" dirty="0" err="1" smtClean="0"/>
              <a:t>shader</a:t>
            </a:r>
            <a:r>
              <a:rPr lang="hu-HU" sz="2400" dirty="0" smtClean="0"/>
              <a:t> fordító) be kell kötnünk a felhasználni kívánt függvényt inputként</a:t>
            </a:r>
          </a:p>
          <a:p>
            <a:r>
              <a:rPr lang="hu-HU" sz="2800" dirty="0" err="1" smtClean="0"/>
              <a:t>Asset</a:t>
            </a:r>
            <a:r>
              <a:rPr lang="hu-HU" sz="2800" dirty="0" smtClean="0"/>
              <a:t> / </a:t>
            </a:r>
            <a:r>
              <a:rPr lang="hu-HU" sz="2800" dirty="0" err="1" smtClean="0"/>
              <a:t>Create</a:t>
            </a:r>
            <a:r>
              <a:rPr lang="hu-HU" sz="2800" dirty="0" smtClean="0"/>
              <a:t> / </a:t>
            </a:r>
            <a:r>
              <a:rPr lang="hu-HU" sz="2800" dirty="0" err="1" smtClean="0"/>
              <a:t>Shader</a:t>
            </a:r>
            <a:r>
              <a:rPr lang="hu-HU" sz="2800" dirty="0" smtClean="0"/>
              <a:t> / </a:t>
            </a:r>
            <a:r>
              <a:rPr lang="hu-HU" sz="2800" dirty="0" err="1" smtClean="0"/>
              <a:t>Sub</a:t>
            </a:r>
            <a:r>
              <a:rPr lang="hu-HU" sz="2800" dirty="0" smtClean="0"/>
              <a:t> </a:t>
            </a:r>
            <a:r>
              <a:rPr lang="hu-HU" sz="2800" dirty="0" err="1" smtClean="0"/>
              <a:t>Graph</a:t>
            </a:r>
            <a:endParaRPr lang="hu-HU" sz="2800" dirty="0"/>
          </a:p>
          <a:p>
            <a:pPr lvl="1"/>
            <a:r>
              <a:rPr lang="hu-HU" sz="2400" dirty="0" smtClean="0"/>
              <a:t>Név: </a:t>
            </a:r>
            <a:r>
              <a:rPr lang="hu-HU" sz="2400" dirty="0" err="1" smtClean="0"/>
              <a:t>FractalNoise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1969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részgráf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315200" cy="54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projekt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err="1"/>
              <a:t>D</a:t>
            </a:r>
            <a:r>
              <a:rPr lang="hu-HU" dirty="0" err="1" smtClean="0"/>
              <a:t>efinition</a:t>
            </a:r>
            <a:r>
              <a:rPr lang="hu-HU" dirty="0" smtClean="0"/>
              <a:t> </a:t>
            </a:r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r>
              <a:rPr lang="hu-HU" dirty="0" smtClean="0"/>
              <a:t> projekt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665720" cy="41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Új részgráf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33400"/>
            <a:ext cx="5893167" cy="365760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228600" y="29718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Függvénytörzs:</a:t>
            </a:r>
          </a:p>
          <a:p>
            <a:endParaRPr lang="hu-HU" dirty="0"/>
          </a:p>
          <a:p>
            <a:r>
              <a:rPr lang="en-US" dirty="0" smtClean="0"/>
              <a:t>float </a:t>
            </a:r>
            <a:r>
              <a:rPr lang="en-US" dirty="0" err="1"/>
              <a:t>xOut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hu-HU" dirty="0" smtClean="0"/>
          </a:p>
          <a:p>
            <a:r>
              <a:rPr lang="en-US" dirty="0" smtClean="0"/>
              <a:t>float scale = 10;</a:t>
            </a:r>
            <a:endParaRPr lang="hu-HU" dirty="0" smtClean="0"/>
          </a:p>
          <a:p>
            <a:r>
              <a:rPr lang="en-US" dirty="0" smtClean="0"/>
              <a:t>float </a:t>
            </a:r>
            <a:r>
              <a:rPr lang="en-US" dirty="0"/>
              <a:t>amplitude = 0.5</a:t>
            </a:r>
            <a:r>
              <a:rPr lang="en-US" dirty="0" smtClean="0"/>
              <a:t>;</a:t>
            </a:r>
            <a:endParaRPr lang="hu-HU" dirty="0" smtClean="0"/>
          </a:p>
          <a:p>
            <a:r>
              <a:rPr lang="en-US" dirty="0" smtClean="0"/>
              <a:t>float </a:t>
            </a:r>
            <a:r>
              <a:rPr lang="en-US" dirty="0"/>
              <a:t>result = 0</a:t>
            </a:r>
            <a:r>
              <a:rPr lang="en-US" dirty="0" smtClean="0"/>
              <a:t>;</a:t>
            </a:r>
            <a:endParaRPr lang="hu-HU" dirty="0" smtClean="0"/>
          </a:p>
          <a:p>
            <a:r>
              <a:rPr lang="en-US" dirty="0" smtClean="0"/>
              <a:t>for </a:t>
            </a:r>
            <a:r>
              <a:rPr lang="en-US" dirty="0"/>
              <a:t>(float octave = 0; octave &lt; octaves; ++octave</a:t>
            </a:r>
            <a:r>
              <a:rPr lang="en-US" dirty="0" smtClean="0"/>
              <a:t>){</a:t>
            </a:r>
            <a:endParaRPr lang="hu-HU" dirty="0" smtClean="0"/>
          </a:p>
          <a:p>
            <a:r>
              <a:rPr lang="en-US" dirty="0"/>
              <a:t>	</a:t>
            </a:r>
            <a:r>
              <a:rPr lang="en-US" dirty="0" err="1"/>
              <a:t>Unity_GradientNoise_float</a:t>
            </a:r>
            <a:r>
              <a:rPr lang="en-US" dirty="0"/>
              <a:t>(UV, scale, </a:t>
            </a:r>
            <a:r>
              <a:rPr lang="en-US" dirty="0" err="1"/>
              <a:t>xOut</a:t>
            </a:r>
            <a:r>
              <a:rPr lang="en-US" dirty="0" smtClean="0"/>
              <a:t>);</a:t>
            </a:r>
            <a:r>
              <a:rPr lang="hu-HU" dirty="0" smtClean="0"/>
              <a:t> // bekötött </a:t>
            </a:r>
            <a:r>
              <a:rPr lang="hu-HU" dirty="0" err="1" smtClean="0"/>
              <a:t>Gradient</a:t>
            </a:r>
            <a:r>
              <a:rPr lang="hu-HU" dirty="0" smtClean="0"/>
              <a:t> </a:t>
            </a:r>
            <a:r>
              <a:rPr lang="hu-HU" dirty="0" err="1" smtClean="0"/>
              <a:t>Noise</a:t>
            </a:r>
            <a:r>
              <a:rPr lang="hu-HU" dirty="0"/>
              <a:t> </a:t>
            </a:r>
            <a:r>
              <a:rPr lang="hu-HU" dirty="0" smtClean="0"/>
              <a:t>definiálja</a:t>
            </a:r>
          </a:p>
          <a:p>
            <a:r>
              <a:rPr lang="hu-HU" dirty="0"/>
              <a:t>	</a:t>
            </a:r>
            <a:r>
              <a:rPr lang="en-US" dirty="0" smtClean="0"/>
              <a:t>result </a:t>
            </a:r>
            <a:r>
              <a:rPr lang="en-US" dirty="0"/>
              <a:t>+= amplitude * </a:t>
            </a:r>
            <a:r>
              <a:rPr lang="en-US" dirty="0" err="1" smtClean="0"/>
              <a:t>xOut</a:t>
            </a:r>
            <a:r>
              <a:rPr lang="en-US" dirty="0" smtClean="0"/>
              <a:t>;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scale </a:t>
            </a:r>
            <a:r>
              <a:rPr lang="en-US" dirty="0"/>
              <a:t>*= </a:t>
            </a:r>
            <a:r>
              <a:rPr lang="en-US" dirty="0" err="1" smtClean="0"/>
              <a:t>lacunarity</a:t>
            </a:r>
            <a:r>
              <a:rPr lang="en-US" dirty="0" smtClean="0"/>
              <a:t>;</a:t>
            </a:r>
            <a:r>
              <a:rPr lang="hu-HU" dirty="0" smtClean="0"/>
              <a:t>  // </a:t>
            </a:r>
            <a:r>
              <a:rPr lang="hu-HU" dirty="0" err="1" smtClean="0"/>
              <a:t>lacunarity</a:t>
            </a:r>
            <a:r>
              <a:rPr lang="hu-HU" dirty="0" smtClean="0"/>
              <a:t> input paraméter</a:t>
            </a:r>
          </a:p>
          <a:p>
            <a:r>
              <a:rPr lang="hu-HU" dirty="0"/>
              <a:t>	</a:t>
            </a:r>
            <a:r>
              <a:rPr lang="en-US" dirty="0" smtClean="0"/>
              <a:t>amplitude </a:t>
            </a:r>
            <a:r>
              <a:rPr lang="en-US" dirty="0"/>
              <a:t>*= gain</a:t>
            </a:r>
            <a:r>
              <a:rPr lang="en-US" dirty="0" smtClean="0"/>
              <a:t>;</a:t>
            </a:r>
            <a:r>
              <a:rPr lang="hu-HU" dirty="0" smtClean="0"/>
              <a:t>   // </a:t>
            </a:r>
            <a:r>
              <a:rPr lang="hu-HU" dirty="0" err="1" smtClean="0"/>
              <a:t>gain</a:t>
            </a:r>
            <a:r>
              <a:rPr lang="hu-HU" dirty="0" smtClean="0"/>
              <a:t> input paraméter, </a:t>
            </a:r>
            <a:r>
              <a:rPr lang="hu-HU" dirty="0" err="1" smtClean="0"/>
              <a:t>a.k.a</a:t>
            </a:r>
            <a:r>
              <a:rPr lang="hu-HU" dirty="0" smtClean="0"/>
              <a:t>.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r>
              <a:rPr lang="en-US" dirty="0" smtClean="0"/>
              <a:t>}</a:t>
            </a:r>
            <a:endParaRPr lang="hu-HU" dirty="0" smtClean="0"/>
          </a:p>
          <a:p>
            <a:r>
              <a:rPr lang="en-US" dirty="0" smtClean="0"/>
              <a:t>Out </a:t>
            </a:r>
            <a:r>
              <a:rPr lang="en-US" dirty="0"/>
              <a:t>= result</a:t>
            </a:r>
            <a:r>
              <a:rPr lang="en-US" dirty="0" smtClean="0"/>
              <a:t>;</a:t>
            </a:r>
            <a:r>
              <a:rPr lang="hu-HU" dirty="0" smtClean="0"/>
              <a:t> // Out a </a:t>
            </a:r>
            <a:r>
              <a:rPr lang="hu-HU" dirty="0" err="1" smtClean="0"/>
              <a:t>node</a:t>
            </a:r>
            <a:r>
              <a:rPr lang="hu-HU" dirty="0" smtClean="0"/>
              <a:t> kimenő paramétere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Felhasználás: UV perturbáció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hu-HU" dirty="0" smtClean="0"/>
              <a:t>F(x + c*</a:t>
            </a:r>
            <a:r>
              <a:rPr lang="hu-HU" dirty="0" err="1" smtClean="0"/>
              <a:t>noise</a:t>
            </a:r>
            <a:r>
              <a:rPr lang="hu-HU" dirty="0" smtClean="0"/>
              <a:t>(x))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72151"/>
            <a:ext cx="8305800" cy="496997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971800" y="2590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600200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noise</a:t>
            </a:r>
            <a:r>
              <a:rPr lang="hu-HU" b="1" dirty="0" smtClean="0">
                <a:solidFill>
                  <a:srgbClr val="FF0000"/>
                </a:solidFill>
              </a:rPr>
              <a:t>(x)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733800" y="49852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 smtClean="0">
                <a:solidFill>
                  <a:srgbClr val="FF0000"/>
                </a:solidFill>
              </a:rPr>
              <a:t>*</a:t>
            </a:r>
            <a:r>
              <a:rPr lang="hu-HU" b="1" dirty="0" err="1" smtClean="0">
                <a:solidFill>
                  <a:srgbClr val="FF0000"/>
                </a:solidFill>
              </a:rPr>
              <a:t>noise</a:t>
            </a:r>
            <a:r>
              <a:rPr lang="hu-HU" b="1" dirty="0" smtClean="0">
                <a:solidFill>
                  <a:srgbClr val="FF0000"/>
                </a:solidFill>
              </a:rPr>
              <a:t>(x)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886200" y="29601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x + c*</a:t>
            </a:r>
            <a:r>
              <a:rPr lang="hu-HU" b="1" dirty="0" err="1" smtClean="0">
                <a:solidFill>
                  <a:srgbClr val="FF0000"/>
                </a:solidFill>
              </a:rPr>
              <a:t>noise</a:t>
            </a:r>
            <a:r>
              <a:rPr lang="hu-HU" b="1" dirty="0" smtClean="0">
                <a:solidFill>
                  <a:srgbClr val="FF0000"/>
                </a:solidFill>
              </a:rPr>
              <a:t>(x)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172200" y="239394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F(x + c*</a:t>
            </a:r>
            <a:r>
              <a:rPr lang="hu-HU" b="1" dirty="0" err="1" smtClean="0">
                <a:solidFill>
                  <a:srgbClr val="FF0000"/>
                </a:solidFill>
              </a:rPr>
              <a:t>noise</a:t>
            </a:r>
            <a:r>
              <a:rPr lang="hu-HU" b="1" dirty="0" smtClean="0">
                <a:solidFill>
                  <a:srgbClr val="FF0000"/>
                </a:solidFill>
              </a:rPr>
              <a:t>(x))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648200" y="19393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F(x)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Felhasználás: UV perturbáció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u-HU" dirty="0" smtClean="0"/>
              <a:t>Márvány-szerű textúra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58" y="3023504"/>
            <a:ext cx="4036622" cy="30003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023504"/>
            <a:ext cx="3998691" cy="300037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669280" y="6172913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FF0000"/>
                </a:solidFill>
              </a:rPr>
              <a:t>F(x + c*</a:t>
            </a:r>
            <a:r>
              <a:rPr lang="hu-HU" sz="2400" b="1" dirty="0" err="1" smtClean="0">
                <a:solidFill>
                  <a:srgbClr val="FF0000"/>
                </a:solidFill>
              </a:rPr>
              <a:t>noise</a:t>
            </a:r>
            <a:r>
              <a:rPr lang="hu-HU" sz="2400" b="1" dirty="0" smtClean="0">
                <a:solidFill>
                  <a:srgbClr val="FF0000"/>
                </a:solidFill>
              </a:rPr>
              <a:t>(x))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164080" y="61729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FF0000"/>
                </a:solidFill>
              </a:rPr>
              <a:t>F(x)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1535200"/>
            <a:ext cx="2895600" cy="14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err="1" smtClean="0"/>
              <a:t>Vége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</a:t>
            </a:r>
            <a:r>
              <a:rPr lang="hu-HU" dirty="0" err="1" smtClean="0"/>
              <a:t>shader</a:t>
            </a:r>
            <a:r>
              <a:rPr lang="hu-HU" dirty="0" smtClean="0"/>
              <a:t> gráf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r>
              <a:rPr lang="hu-HU" dirty="0" smtClean="0"/>
              <a:t>Új </a:t>
            </a:r>
            <a:r>
              <a:rPr lang="hu-HU" dirty="0" err="1" smtClean="0"/>
              <a:t>asset</a:t>
            </a:r>
            <a:r>
              <a:rPr lang="hu-HU" dirty="0" smtClean="0"/>
              <a:t>: </a:t>
            </a:r>
            <a:r>
              <a:rPr lang="hu-HU" dirty="0" err="1" smtClean="0"/>
              <a:t>Shader</a:t>
            </a:r>
            <a:r>
              <a:rPr lang="hu-HU" dirty="0" smtClean="0"/>
              <a:t>/PBR </a:t>
            </a:r>
            <a:r>
              <a:rPr lang="hu-HU" dirty="0" err="1" smtClean="0"/>
              <a:t>Graph</a:t>
            </a:r>
            <a:endParaRPr lang="hu-HU" dirty="0" smtClean="0"/>
          </a:p>
          <a:p>
            <a:r>
              <a:rPr lang="hu-HU" dirty="0" smtClean="0"/>
              <a:t>Nevezzük el </a:t>
            </a:r>
            <a:r>
              <a:rPr lang="hu-HU" dirty="0" err="1" smtClean="0"/>
              <a:t>TestGraph-nak</a:t>
            </a:r>
            <a:endParaRPr lang="hu-HU" dirty="0" smtClean="0"/>
          </a:p>
          <a:p>
            <a:r>
              <a:rPr lang="hu-HU" dirty="0" smtClean="0"/>
              <a:t>Új </a:t>
            </a:r>
            <a:r>
              <a:rPr lang="hu-HU" dirty="0" err="1" smtClean="0"/>
              <a:t>material</a:t>
            </a:r>
            <a:r>
              <a:rPr lang="hu-HU" dirty="0" smtClean="0"/>
              <a:t>: </a:t>
            </a:r>
            <a:r>
              <a:rPr lang="hu-HU" dirty="0" err="1" smtClean="0"/>
              <a:t>GraphTest</a:t>
            </a:r>
            <a:r>
              <a:rPr lang="hu-HU" dirty="0" smtClean="0"/>
              <a:t>, állítsuk be a </a:t>
            </a:r>
            <a:r>
              <a:rPr lang="hu-HU" dirty="0" err="1" smtClean="0"/>
              <a:t>shadert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5200"/>
            <a:ext cx="7067550" cy="30384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48" y="247650"/>
            <a:ext cx="2089452" cy="25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Gráfszerkesztő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Duplaklikk az </a:t>
            </a:r>
            <a:r>
              <a:rPr lang="hu-HU" sz="2800" dirty="0" err="1"/>
              <a:t>asseten</a:t>
            </a:r>
            <a:r>
              <a:rPr lang="hu-HU" sz="2800" dirty="0"/>
              <a:t>: megnyílik a gráfszerkesztő</a:t>
            </a:r>
          </a:p>
          <a:p>
            <a:r>
              <a:rPr lang="hu-HU" sz="2800" dirty="0" err="1" smtClean="0"/>
              <a:t>Node</a:t>
            </a:r>
            <a:r>
              <a:rPr lang="hu-HU" sz="2800" dirty="0" smtClean="0"/>
              <a:t>-ok </a:t>
            </a:r>
            <a:r>
              <a:rPr lang="hu-HU" sz="2800" dirty="0" smtClean="0"/>
              <a:t>és a köztük lévő kapcsolatok szerkeszthetők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71" y="2819400"/>
            <a:ext cx="5919458" cy="38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Procedurális textúrák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hu-HU" sz="2400" dirty="0" smtClean="0"/>
              <a:t>A képet (1,2,3,… dimenziós) előállító függvényt adjuk meg</a:t>
            </a:r>
          </a:p>
          <a:p>
            <a:r>
              <a:rPr lang="hu-HU" sz="2400" dirty="0" smtClean="0"/>
              <a:t>Ha </a:t>
            </a:r>
            <a:r>
              <a:rPr lang="hu-HU" sz="2400" dirty="0" err="1" smtClean="0"/>
              <a:t>shader</a:t>
            </a:r>
            <a:r>
              <a:rPr lang="hu-HU" sz="2400" dirty="0" smtClean="0"/>
              <a:t> gráfban adjuk meg, a </a:t>
            </a:r>
            <a:r>
              <a:rPr lang="hu-HU" sz="2400" dirty="0" err="1" smtClean="0"/>
              <a:t>shader</a:t>
            </a:r>
            <a:r>
              <a:rPr lang="hu-HU" sz="2400" dirty="0" smtClean="0"/>
              <a:t> fogja kiértékelni, nem jön hozzá létre tényleges kép</a:t>
            </a:r>
          </a:p>
          <a:p>
            <a:r>
              <a:rPr lang="hu-HU" sz="2400" dirty="0" smtClean="0"/>
              <a:t>Előnyök:</a:t>
            </a:r>
          </a:p>
          <a:p>
            <a:pPr lvl="1"/>
            <a:r>
              <a:rPr lang="hu-HU" sz="2000" dirty="0" smtClean="0"/>
              <a:t>Potenciálisan végtelen felbontás</a:t>
            </a:r>
          </a:p>
          <a:p>
            <a:pPr lvl="1"/>
            <a:r>
              <a:rPr lang="hu-HU" sz="2000" dirty="0" smtClean="0"/>
              <a:t>Nincs memóriafoglalás</a:t>
            </a:r>
          </a:p>
          <a:p>
            <a:pPr lvl="1"/>
            <a:r>
              <a:rPr lang="hu-HU" sz="2000" dirty="0" smtClean="0"/>
              <a:t>Szerkeszthetőség, modellezés az </a:t>
            </a:r>
            <a:r>
              <a:rPr lang="hu-HU" sz="2000" dirty="0" err="1" smtClean="0"/>
              <a:t>engine</a:t>
            </a:r>
            <a:r>
              <a:rPr lang="hu-HU" sz="2000" dirty="0" smtClean="0"/>
              <a:t>-en belül</a:t>
            </a:r>
          </a:p>
          <a:p>
            <a:pPr lvl="1"/>
            <a:r>
              <a:rPr lang="hu-HU" sz="2000" dirty="0" smtClean="0"/>
              <a:t>Gyorsabb lehet (GPU-n a memóriaolvasás lassú!)</a:t>
            </a:r>
          </a:p>
          <a:p>
            <a:r>
              <a:rPr lang="hu-HU" sz="2400" dirty="0" smtClean="0"/>
              <a:t>Hátrányok:</a:t>
            </a:r>
          </a:p>
          <a:p>
            <a:pPr lvl="1"/>
            <a:r>
              <a:rPr lang="hu-HU" sz="2000" dirty="0" smtClean="0"/>
              <a:t>Lassabb is lehet (ha túl bonyolult a függvény)</a:t>
            </a:r>
          </a:p>
          <a:p>
            <a:pPr lvl="1"/>
            <a:r>
              <a:rPr lang="hu-HU" sz="2000" dirty="0" smtClean="0"/>
              <a:t>Szűrések, </a:t>
            </a:r>
            <a:r>
              <a:rPr lang="hu-HU" sz="2000" dirty="0" err="1" smtClean="0"/>
              <a:t>anti-aliasing</a:t>
            </a:r>
            <a:r>
              <a:rPr lang="hu-HU" sz="2000" dirty="0" smtClean="0"/>
              <a:t>, </a:t>
            </a:r>
            <a:r>
              <a:rPr lang="hu-HU" sz="2000" dirty="0" err="1" smtClean="0"/>
              <a:t>mip-mapping</a:t>
            </a:r>
            <a:r>
              <a:rPr lang="hu-HU" sz="2000" dirty="0" smtClean="0"/>
              <a:t> nem megy automatikusan</a:t>
            </a:r>
          </a:p>
        </p:txBody>
      </p:sp>
    </p:spTree>
    <p:extLst>
      <p:ext uri="{BB962C8B-B14F-4D97-AF65-F5344CB8AC3E}">
        <p14:creationId xmlns:p14="http://schemas.microsoft.com/office/powerpoint/2010/main" val="14904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Sakktábla textúra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Jobb klikk, </a:t>
            </a:r>
            <a:r>
              <a:rPr lang="hu-HU" sz="2800" dirty="0" err="1" smtClean="0"/>
              <a:t>create</a:t>
            </a:r>
            <a:r>
              <a:rPr lang="hu-HU" sz="2800" dirty="0" smtClean="0"/>
              <a:t> </a:t>
            </a:r>
            <a:r>
              <a:rPr lang="hu-HU" sz="2800" dirty="0" err="1" smtClean="0"/>
              <a:t>node</a:t>
            </a:r>
            <a:r>
              <a:rPr lang="hu-HU" sz="2800" dirty="0" smtClean="0"/>
              <a:t>, </a:t>
            </a:r>
            <a:r>
              <a:rPr lang="hu-HU" sz="2800" dirty="0" err="1" smtClean="0"/>
              <a:t>Procedural</a:t>
            </a:r>
            <a:r>
              <a:rPr lang="hu-HU" sz="2800" dirty="0" smtClean="0"/>
              <a:t>/</a:t>
            </a:r>
            <a:r>
              <a:rPr lang="hu-HU" sz="2800" dirty="0" err="1" smtClean="0"/>
              <a:t>Checkerboard</a:t>
            </a:r>
            <a:endParaRPr lang="hu-HU" sz="2800" dirty="0" smtClean="0"/>
          </a:p>
          <a:p>
            <a:pPr lvl="1"/>
            <a:r>
              <a:rPr lang="hu-HU" sz="2400" dirty="0" smtClean="0"/>
              <a:t>A kimenetét kössük be a Master </a:t>
            </a:r>
            <a:r>
              <a:rPr lang="hu-HU" sz="2400" dirty="0" err="1" smtClean="0"/>
              <a:t>node</a:t>
            </a:r>
            <a:r>
              <a:rPr lang="hu-HU" sz="2400" dirty="0" smtClean="0"/>
              <a:t> </a:t>
            </a:r>
            <a:r>
              <a:rPr lang="hu-HU" sz="2400" dirty="0" err="1" smtClean="0"/>
              <a:t>albedojába</a:t>
            </a:r>
            <a:endParaRPr lang="hu-HU" sz="2400" dirty="0" smtClean="0"/>
          </a:p>
          <a:p>
            <a:r>
              <a:rPr lang="hu-HU" sz="2800" dirty="0" smtClean="0"/>
              <a:t>Egyik szín legyen fehér, a másik fekete</a:t>
            </a:r>
          </a:p>
          <a:p>
            <a:r>
              <a:rPr lang="hu-HU" sz="2800" dirty="0" err="1" smtClean="0"/>
              <a:t>Frequency</a:t>
            </a:r>
            <a:r>
              <a:rPr lang="hu-HU" sz="2800" dirty="0" smtClean="0"/>
              <a:t> (ld. </a:t>
            </a:r>
            <a:r>
              <a:rPr lang="hu-HU" sz="2800" dirty="0" err="1" smtClean="0"/>
              <a:t>tiling</a:t>
            </a:r>
            <a:r>
              <a:rPr lang="hu-HU" sz="2800" dirty="0" smtClean="0"/>
              <a:t>): 10, 10</a:t>
            </a:r>
            <a:endParaRPr lang="en-US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57600"/>
            <a:ext cx="4881562" cy="29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Sakktábla textúra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Módosítások után mentsük el a gráfot!</a:t>
            </a:r>
          </a:p>
          <a:p>
            <a:endParaRPr lang="hu-HU" sz="2800" dirty="0" smtClean="0"/>
          </a:p>
          <a:p>
            <a:r>
              <a:rPr lang="hu-HU" sz="2800" dirty="0" smtClean="0"/>
              <a:t>Új sík a jelenetbe, tegyük rá a </a:t>
            </a:r>
            <a:r>
              <a:rPr lang="hu-HU" sz="2800" dirty="0" err="1" smtClean="0"/>
              <a:t>GraphTest</a:t>
            </a:r>
            <a:r>
              <a:rPr lang="hu-HU" sz="2800" dirty="0" smtClean="0"/>
              <a:t> materialt</a:t>
            </a:r>
          </a:p>
          <a:p>
            <a:r>
              <a:rPr lang="hu-HU" sz="2800" dirty="0" smtClean="0"/>
              <a:t>Tetszőlegesen </a:t>
            </a:r>
            <a:r>
              <a:rPr lang="hu-HU" sz="2800" dirty="0" err="1" smtClean="0"/>
              <a:t>közelre</a:t>
            </a:r>
            <a:r>
              <a:rPr lang="hu-HU" sz="2800" dirty="0" smtClean="0"/>
              <a:t> </a:t>
            </a:r>
            <a:r>
              <a:rPr lang="hu-HU" sz="2800" dirty="0" err="1" smtClean="0"/>
              <a:t>zoomolhatunk</a:t>
            </a:r>
            <a:r>
              <a:rPr lang="hu-HU" sz="2800" dirty="0" smtClean="0"/>
              <a:t>, élesek a határok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57400"/>
            <a:ext cx="2562225" cy="66121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6" y="3959660"/>
            <a:ext cx="4929187" cy="26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Anti-</a:t>
            </a:r>
            <a:r>
              <a:rPr lang="hu-HU" dirty="0" err="1" smtClean="0"/>
              <a:t>Aliasing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Növeljük a </a:t>
            </a:r>
            <a:r>
              <a:rPr lang="hu-HU" sz="2800" dirty="0" err="1" smtClean="0"/>
              <a:t>frequencyt</a:t>
            </a:r>
            <a:r>
              <a:rPr lang="hu-HU" sz="2800" dirty="0" smtClean="0"/>
              <a:t> 100-ra</a:t>
            </a:r>
          </a:p>
          <a:p>
            <a:r>
              <a:rPr lang="hu-HU" sz="2800" dirty="0" smtClean="0"/>
              <a:t>Nincs komolyabb </a:t>
            </a:r>
            <a:r>
              <a:rPr lang="hu-HU" sz="2800" dirty="0" err="1" smtClean="0"/>
              <a:t>aliasing</a:t>
            </a:r>
            <a:r>
              <a:rPr lang="hu-HU" sz="2800" dirty="0" smtClean="0"/>
              <a:t>, van élsimítás</a:t>
            </a:r>
          </a:p>
          <a:p>
            <a:r>
              <a:rPr lang="hu-HU" sz="2800" dirty="0" smtClean="0"/>
              <a:t>A </a:t>
            </a:r>
            <a:r>
              <a:rPr lang="hu-HU" sz="2800" dirty="0" err="1" smtClean="0"/>
              <a:t>shaderben</a:t>
            </a:r>
            <a:r>
              <a:rPr lang="hu-HU" sz="2800" dirty="0" smtClean="0"/>
              <a:t> van implementálva!</a:t>
            </a:r>
          </a:p>
          <a:p>
            <a:pPr lvl="1"/>
            <a:r>
              <a:rPr lang="hu-HU" sz="2400" dirty="0"/>
              <a:t>(</a:t>
            </a:r>
            <a:r>
              <a:rPr lang="hu-HU" sz="2400" dirty="0" smtClean="0"/>
              <a:t>Ellenőrizhetjük: jobb klikk a </a:t>
            </a:r>
            <a:r>
              <a:rPr lang="hu-HU" sz="2400" dirty="0" err="1" smtClean="0"/>
              <a:t>node-on</a:t>
            </a:r>
            <a:r>
              <a:rPr lang="hu-HU" sz="2400" dirty="0" smtClean="0"/>
              <a:t>, Show </a:t>
            </a:r>
            <a:r>
              <a:rPr lang="hu-HU" sz="2400" dirty="0" err="1" smtClean="0"/>
              <a:t>generated</a:t>
            </a:r>
            <a:r>
              <a:rPr lang="hu-HU" sz="2400" dirty="0" smtClean="0"/>
              <a:t> </a:t>
            </a:r>
            <a:r>
              <a:rPr lang="hu-HU" sz="2400" dirty="0" err="1" smtClean="0"/>
              <a:t>code</a:t>
            </a:r>
            <a:r>
              <a:rPr lang="hu-HU" sz="2400" dirty="0" smtClean="0"/>
              <a:t>)</a:t>
            </a:r>
            <a:endParaRPr lang="en-US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0"/>
            <a:ext cx="8680174" cy="213676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49" y="3547269"/>
            <a:ext cx="3190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implementáció, AA nélkül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776" y="1404552"/>
            <a:ext cx="31242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Naiv implementáció, csak a sakktábla függvény</a:t>
            </a:r>
            <a:endParaRPr lang="en-US" sz="2400" dirty="0"/>
          </a:p>
        </p:txBody>
      </p:sp>
      <p:sp>
        <p:nvSpPr>
          <p:cNvPr id="7" name="Téglalap 6"/>
          <p:cNvSpPr/>
          <p:nvPr/>
        </p:nvSpPr>
        <p:spPr>
          <a:xfrm>
            <a:off x="280416" y="2673452"/>
            <a:ext cx="29321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float3 A = float3(0,0,0</a:t>
            </a:r>
            <a:r>
              <a:rPr lang="en-US" sz="1600" dirty="0" smtClean="0"/>
              <a:t>);</a:t>
            </a:r>
            <a:endParaRPr lang="hu-HU" sz="1600" dirty="0" smtClean="0"/>
          </a:p>
          <a:p>
            <a:r>
              <a:rPr lang="en-US" sz="1600" dirty="0" smtClean="0"/>
              <a:t>float3 </a:t>
            </a:r>
            <a:r>
              <a:rPr lang="en-US" sz="1600" dirty="0"/>
              <a:t>B = float3(1,1,1</a:t>
            </a:r>
            <a:r>
              <a:rPr lang="en-US" sz="1600" dirty="0" smtClean="0"/>
              <a:t>);</a:t>
            </a:r>
            <a:endParaRPr lang="hu-HU" sz="1600" dirty="0" smtClean="0"/>
          </a:p>
          <a:p>
            <a:r>
              <a:rPr lang="en-US" sz="1600" dirty="0" smtClean="0"/>
              <a:t>float2 </a:t>
            </a:r>
            <a:r>
              <a:rPr lang="en-US" sz="1600" dirty="0" err="1"/>
              <a:t>uv</a:t>
            </a:r>
            <a:r>
              <a:rPr lang="en-US" sz="1600" dirty="0"/>
              <a:t> = </a:t>
            </a:r>
            <a:r>
              <a:rPr lang="en-US" sz="1600" dirty="0" err="1"/>
              <a:t>frac</a:t>
            </a:r>
            <a:r>
              <a:rPr lang="en-US" sz="1600" dirty="0"/>
              <a:t>(UV * Frequency</a:t>
            </a:r>
            <a:r>
              <a:rPr lang="en-US" sz="1600" dirty="0" smtClean="0"/>
              <a:t>);</a:t>
            </a:r>
            <a:endParaRPr lang="hu-HU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((</a:t>
            </a:r>
            <a:r>
              <a:rPr lang="en-US" sz="1600" dirty="0" err="1"/>
              <a:t>uv.x</a:t>
            </a:r>
            <a:r>
              <a:rPr lang="en-US" sz="1600" dirty="0"/>
              <a:t> &lt; 0.5 &amp;&amp; </a:t>
            </a:r>
            <a:r>
              <a:rPr lang="en-US" sz="1600" dirty="0" err="1"/>
              <a:t>uv.y</a:t>
            </a:r>
            <a:r>
              <a:rPr lang="en-US" sz="1600" dirty="0"/>
              <a:t> &gt; 0.5) ||</a:t>
            </a:r>
          </a:p>
          <a:p>
            <a:r>
              <a:rPr lang="hu-HU" sz="1600" dirty="0" smtClean="0"/>
              <a:t>    </a:t>
            </a:r>
            <a:r>
              <a:rPr lang="en-US" sz="1600" dirty="0" smtClean="0"/>
              <a:t>(</a:t>
            </a:r>
            <a:r>
              <a:rPr lang="en-US" sz="1600" dirty="0" err="1"/>
              <a:t>uv.x</a:t>
            </a:r>
            <a:r>
              <a:rPr lang="en-US" sz="1600" dirty="0"/>
              <a:t> &gt; 0.5 &amp;&amp; </a:t>
            </a:r>
            <a:r>
              <a:rPr lang="en-US" sz="1600" dirty="0" err="1"/>
              <a:t>uv.y</a:t>
            </a:r>
            <a:r>
              <a:rPr lang="en-US" sz="1600" dirty="0"/>
              <a:t> &lt; 0.5))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  </a:t>
            </a:r>
            <a:r>
              <a:rPr lang="en-US" sz="1600" dirty="0" smtClean="0"/>
              <a:t>Out </a:t>
            </a:r>
            <a:r>
              <a:rPr lang="en-US" sz="1600" dirty="0"/>
              <a:t>= A;</a:t>
            </a:r>
          </a:p>
          <a:p>
            <a:r>
              <a:rPr lang="en-US" sz="1600" dirty="0"/>
              <a:t>else Out = B;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" y="4677538"/>
            <a:ext cx="7786687" cy="211340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92" y="1541537"/>
            <a:ext cx="5729882" cy="29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614</Words>
  <Application>Microsoft Office PowerPoint</Application>
  <PresentationFormat>Diavetítés a képernyőre (4:3 oldalarány)</PresentationFormat>
  <Paragraphs>107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Office-téma</vt:lpstr>
      <vt:lpstr>Unity Shader graph</vt:lpstr>
      <vt:lpstr>Új projekt</vt:lpstr>
      <vt:lpstr>Új shader gráf</vt:lpstr>
      <vt:lpstr>Gráfszerkesztő</vt:lpstr>
      <vt:lpstr>Procedurális textúrák</vt:lpstr>
      <vt:lpstr>Sakktábla textúra</vt:lpstr>
      <vt:lpstr>Sakktábla textúra</vt:lpstr>
      <vt:lpstr>Beépített Anti-Aliasing</vt:lpstr>
      <vt:lpstr>Saját implementáció, AA nélkül</vt:lpstr>
      <vt:lpstr>Zafüggvények</vt:lpstr>
      <vt:lpstr>Worley/Cellular/Voronoi noise</vt:lpstr>
      <vt:lpstr>Felhasználás: Color Ramp</vt:lpstr>
      <vt:lpstr>PowerPoint-bemutató</vt:lpstr>
      <vt:lpstr>Felhasználás: UV input (Ramp v2)</vt:lpstr>
      <vt:lpstr>Perlin zaj</vt:lpstr>
      <vt:lpstr>Perlin zaj Color Ramp</vt:lpstr>
      <vt:lpstr>Fraktálzaj</vt:lpstr>
      <vt:lpstr>Új részgráf</vt:lpstr>
      <vt:lpstr>Új részgráf</vt:lpstr>
      <vt:lpstr>Új részgráf</vt:lpstr>
      <vt:lpstr>Felhasználás: UV perturbáció</vt:lpstr>
      <vt:lpstr>Felhasználás: UV perturbáció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umitomi</dc:creator>
  <cp:lastModifiedBy>M</cp:lastModifiedBy>
  <cp:revision>241</cp:revision>
  <dcterms:created xsi:type="dcterms:W3CDTF">2016-01-30T10:21:13Z</dcterms:created>
  <dcterms:modified xsi:type="dcterms:W3CDTF">2020-11-28T14:56:17Z</dcterms:modified>
</cp:coreProperties>
</file>