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8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20" r:id="rId14"/>
    <p:sldId id="321" r:id="rId15"/>
    <p:sldId id="322" r:id="rId16"/>
    <p:sldId id="323" r:id="rId17"/>
    <p:sldId id="324" r:id="rId18"/>
    <p:sldId id="340" r:id="rId19"/>
    <p:sldId id="341" r:id="rId20"/>
    <p:sldId id="342" r:id="rId21"/>
    <p:sldId id="343" r:id="rId22"/>
    <p:sldId id="344" r:id="rId23"/>
    <p:sldId id="333" r:id="rId24"/>
    <p:sldId id="345" r:id="rId25"/>
    <p:sldId id="352" r:id="rId26"/>
    <p:sldId id="347" r:id="rId27"/>
    <p:sldId id="353" r:id="rId28"/>
    <p:sldId id="336" r:id="rId29"/>
    <p:sldId id="337" r:id="rId30"/>
    <p:sldId id="354" r:id="rId31"/>
    <p:sldId id="355" r:id="rId32"/>
    <p:sldId id="338" r:id="rId33"/>
    <p:sldId id="348" r:id="rId34"/>
    <p:sldId id="349" r:id="rId35"/>
    <p:sldId id="350" r:id="rId36"/>
    <p:sldId id="35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241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2020-02-11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03E956-A552-4F0C-B6CD-1DF8D48F7160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18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6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2020-02-11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2020-02-11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grafikus hardware </a:t>
            </a:r>
            <a:r>
              <a:rPr lang="hu-HU" dirty="0" smtClean="0"/>
              <a:t>programozása</a:t>
            </a:r>
            <a:r>
              <a:rPr lang="en-US" dirty="0" smtClean="0"/>
              <a:t> </a:t>
            </a:r>
            <a:r>
              <a:rPr lang="en-US" dirty="0" err="1" smtClean="0"/>
              <a:t>WebGL-lel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Sz</a:t>
            </a:r>
            <a:r>
              <a:rPr lang="hu-HU" dirty="0" err="1" smtClean="0"/>
              <a:t>écsi</a:t>
            </a:r>
            <a:r>
              <a:rPr lang="hu-HU" dirty="0" smtClean="0"/>
              <a:t> László</a:t>
            </a:r>
            <a:endParaRPr lang="en-US" dirty="0" smtClean="0"/>
          </a:p>
          <a:p>
            <a:r>
              <a:rPr lang="en-US" dirty="0" smtClean="0"/>
              <a:t>3D </a:t>
            </a:r>
            <a:r>
              <a:rPr lang="en-US" dirty="0" err="1" smtClean="0"/>
              <a:t>Grafikus</a:t>
            </a:r>
            <a:r>
              <a:rPr lang="en-US" dirty="0" smtClean="0"/>
              <a:t> </a:t>
            </a:r>
            <a:r>
              <a:rPr lang="en-US" dirty="0" err="1" smtClean="0"/>
              <a:t>Rendszerek</a:t>
            </a:r>
            <a:endParaRPr lang="en-US" dirty="0" smtClean="0"/>
          </a:p>
          <a:p>
            <a:r>
              <a:rPr lang="hu-HU" dirty="0" smtClean="0"/>
              <a:t>3. </a:t>
            </a:r>
            <a:r>
              <a:rPr lang="en-US" dirty="0" smtClean="0"/>
              <a:t>e</a:t>
            </a:r>
            <a:r>
              <a:rPr lang="hu-HU" dirty="0" err="1" smtClean="0"/>
              <a:t>lőadás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Primitívek összeállítása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non-indexed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bufferben</a:t>
            </a:r>
            <a:r>
              <a:rPr lang="hu-HU" dirty="0" smtClean="0"/>
              <a:t> egymás után következők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4394" y="3502432"/>
            <a:ext cx="352425" cy="2571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1350">
                <a:latin typeface="Whipsmart" panose="020B0502030203050204" pitchFamily="34" charset="0"/>
              </a:rPr>
              <a:t>1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56819" y="3502432"/>
            <a:ext cx="352425" cy="2571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1350">
                <a:latin typeface="Whipsmart" panose="020B0502030203050204" pitchFamily="34" charset="0"/>
              </a:rPr>
              <a:t>2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09244" y="3502432"/>
            <a:ext cx="352425" cy="2571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1350">
                <a:latin typeface="Whipsmart" panose="020B0502030203050204" pitchFamily="34" charset="0"/>
              </a:rPr>
              <a:t>3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661669" y="3502432"/>
            <a:ext cx="352425" cy="2571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1350">
                <a:latin typeface="Whipsmart" panose="020B0502030203050204" pitchFamily="34" charset="0"/>
              </a:rPr>
              <a:t>4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014094" y="3502432"/>
            <a:ext cx="352425" cy="2571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1350">
                <a:latin typeface="Whipsmart" panose="020B0502030203050204" pitchFamily="34" charset="0"/>
              </a:rPr>
              <a:t>5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366519" y="3502432"/>
            <a:ext cx="352425" cy="2571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1350">
                <a:latin typeface="Whipsmart" panose="020B0502030203050204" pitchFamily="34" charset="0"/>
              </a:rPr>
              <a:t>6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956819" y="4164419"/>
            <a:ext cx="485775" cy="3905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hu-HU" sz="1350">
              <a:latin typeface="Whipsmart" panose="020B0502030203050204" pitchFamily="34" charset="0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880744" y="4140607"/>
            <a:ext cx="485775" cy="390525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773850" y="3469094"/>
            <a:ext cx="352425" cy="25717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1350">
                <a:latin typeface="Whipsmart" panose="020B0502030203050204" pitchFamily="34" charset="0"/>
              </a:rPr>
              <a:t>1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26275" y="3469094"/>
            <a:ext cx="352425" cy="257175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1350">
                <a:latin typeface="Whipsmart" panose="020B0502030203050204" pitchFamily="34" charset="0"/>
              </a:rPr>
              <a:t>2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478700" y="3469094"/>
            <a:ext cx="352425" cy="257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1350">
                <a:latin typeface="Whipsmart" panose="020B0502030203050204" pitchFamily="34" charset="0"/>
              </a:rPr>
              <a:t>3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831125" y="3469094"/>
            <a:ext cx="352425" cy="2571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1350">
                <a:latin typeface="Whipsmart" panose="020B0502030203050204" pitchFamily="34" charset="0"/>
              </a:rPr>
              <a:t>4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6235812" y="4131082"/>
            <a:ext cx="485775" cy="3905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 rot="10800000">
            <a:off x="6478700" y="4131082"/>
            <a:ext cx="485775" cy="3905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8" name="AutoShape 18"/>
          <p:cNvSpPr>
            <a:spLocks/>
          </p:cNvSpPr>
          <p:nvPr/>
        </p:nvSpPr>
        <p:spPr bwMode="auto">
          <a:xfrm rot="16200000">
            <a:off x="2052069" y="3359557"/>
            <a:ext cx="161925" cy="1057275"/>
          </a:xfrm>
          <a:prstGeom prst="leftBrace">
            <a:avLst>
              <a:gd name="adj1" fmla="val 5441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9" name="AutoShape 19"/>
          <p:cNvSpPr>
            <a:spLocks/>
          </p:cNvSpPr>
          <p:nvPr/>
        </p:nvSpPr>
        <p:spPr bwMode="auto">
          <a:xfrm rot="16200000">
            <a:off x="3109344" y="3359557"/>
            <a:ext cx="161925" cy="1057275"/>
          </a:xfrm>
          <a:prstGeom prst="leftBrace">
            <a:avLst>
              <a:gd name="adj1" fmla="val 5441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0" name="AutoShape 20"/>
          <p:cNvSpPr>
            <a:spLocks/>
          </p:cNvSpPr>
          <p:nvPr/>
        </p:nvSpPr>
        <p:spPr bwMode="auto">
          <a:xfrm rot="16200000">
            <a:off x="6221525" y="3278594"/>
            <a:ext cx="161925" cy="1057275"/>
          </a:xfrm>
          <a:prstGeom prst="leftBrace">
            <a:avLst>
              <a:gd name="adj1" fmla="val 5441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 rot="16200000">
            <a:off x="6573950" y="3407182"/>
            <a:ext cx="161925" cy="1057275"/>
          </a:xfrm>
          <a:prstGeom prst="leftBrace">
            <a:avLst>
              <a:gd name="adj1" fmla="val 5441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356745" y="3227398"/>
            <a:ext cx="909223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350">
                <a:latin typeface="Whipsmart" panose="020B0502030203050204" pitchFamily="34" charset="0"/>
              </a:rPr>
              <a:t>triangle list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540487" y="3194060"/>
            <a:ext cx="1003801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350">
                <a:latin typeface="Whipsmart" panose="020B0502030203050204" pitchFamily="34" charset="0"/>
              </a:rPr>
              <a:t>triangle strip</a:t>
            </a: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6721587" y="4131082"/>
            <a:ext cx="485775" cy="390525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183550" y="3464332"/>
            <a:ext cx="352425" cy="2571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1350">
                <a:latin typeface="Whipsmart" panose="020B0502030203050204" pitchFamily="34" charset="0"/>
              </a:rPr>
              <a:t>5</a:t>
            </a:r>
          </a:p>
        </p:txBody>
      </p:sp>
      <p:sp>
        <p:nvSpPr>
          <p:cNvPr id="26" name="AutoShape 26"/>
          <p:cNvSpPr>
            <a:spLocks/>
          </p:cNvSpPr>
          <p:nvPr/>
        </p:nvSpPr>
        <p:spPr bwMode="auto">
          <a:xfrm rot="16200000">
            <a:off x="6926375" y="3326219"/>
            <a:ext cx="161925" cy="1057275"/>
          </a:xfrm>
          <a:prstGeom prst="leftBrace">
            <a:avLst>
              <a:gd name="adj1" fmla="val 5441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009593" y="4434691"/>
            <a:ext cx="285656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350">
                <a:latin typeface="Whipsmart" panose="020B0502030203050204" pitchFamily="34" charset="0"/>
              </a:rPr>
              <a:t>1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245337" y="3935820"/>
            <a:ext cx="285656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350">
                <a:latin typeface="Whipsmart" panose="020B0502030203050204" pitchFamily="34" charset="0"/>
              </a:rPr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612050" y="4497795"/>
            <a:ext cx="285656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350">
                <a:latin typeface="Whipsmart" panose="020B0502030203050204" pitchFamily="34" charset="0"/>
              </a:rPr>
              <a:t>3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895418" y="3929866"/>
            <a:ext cx="285656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350">
                <a:latin typeface="Whipsmart" panose="020B0502030203050204" pitchFamily="34" charset="0"/>
              </a:rPr>
              <a:t>4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183550" y="4434691"/>
            <a:ext cx="285656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350">
                <a:latin typeface="Whipsmart" panose="020B0502030203050204" pitchFamily="34" charset="0"/>
              </a:rPr>
              <a:t>5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771082" y="4416832"/>
            <a:ext cx="285656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350">
                <a:latin typeface="Whipsmart" panose="020B0502030203050204" pitchFamily="34" charset="0"/>
              </a:rPr>
              <a:t>1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083025" y="3944154"/>
            <a:ext cx="285656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350">
                <a:latin typeface="Whipsmart" panose="020B0502030203050204" pitchFamily="34" charset="0"/>
              </a:rPr>
              <a:t>2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418782" y="4416832"/>
            <a:ext cx="285656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350">
                <a:latin typeface="Whipsmart" panose="020B0502030203050204" pitchFamily="34" charset="0"/>
              </a:rPr>
              <a:t>3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695007" y="4427548"/>
            <a:ext cx="285656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350">
                <a:latin typeface="Whipsmart" panose="020B0502030203050204" pitchFamily="34" charset="0"/>
              </a:rPr>
              <a:t>4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3014094" y="3902482"/>
            <a:ext cx="285656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350">
                <a:latin typeface="Whipsmart" panose="020B0502030203050204" pitchFamily="34" charset="0"/>
              </a:rPr>
              <a:t>5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366519" y="4427548"/>
            <a:ext cx="285656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350">
                <a:latin typeface="Whipsmart" panose="020B0502030203050204" pitchFamily="34" charset="0"/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6429" y="5042419"/>
            <a:ext cx="40398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WebGL.RenderingContext.</a:t>
            </a:r>
            <a:r>
              <a:rPr lang="en-US" sz="135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TRIANGLE_STRIP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605315" y="5042419"/>
            <a:ext cx="35189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WebGL.RenderingContext.</a:t>
            </a:r>
            <a:r>
              <a:rPr lang="en-US" sz="135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TRIANGLES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3900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Raszterizáló</a:t>
            </a:r>
            <a:r>
              <a:rPr lang="hu-HU" dirty="0" smtClean="0"/>
              <a:t> egység: l</a:t>
            </a:r>
            <a:r>
              <a:rPr lang="en-US" dirty="0" err="1" smtClean="0"/>
              <a:t>apeldob</a:t>
            </a:r>
            <a:r>
              <a:rPr lang="hu-HU" dirty="0" smtClean="0"/>
              <a:t>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körüljárási irány (képernyőn) alapján eldobhatunk lapokat</a:t>
            </a:r>
          </a:p>
          <a:p>
            <a:r>
              <a:rPr lang="hu-HU" dirty="0" smtClean="0"/>
              <a:t>ha a modellünkben (index </a:t>
            </a:r>
            <a:r>
              <a:rPr lang="hu-HU" dirty="0" err="1" smtClean="0"/>
              <a:t>bufferben</a:t>
            </a:r>
            <a:r>
              <a:rPr lang="hu-HU" dirty="0" smtClean="0"/>
              <a:t>) konzisztens a háromszögek körüljárási iránya, ezzel eldobhatjuk a test hátsó lapjait</a:t>
            </a:r>
          </a:p>
          <a:p>
            <a:pPr lvl="1"/>
            <a:r>
              <a:rPr lang="hu-HU" dirty="0" smtClean="0"/>
              <a:t>a belsejét úgysem látjuk, ha poliéder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Raszterizáló</a:t>
            </a:r>
            <a:r>
              <a:rPr lang="hu-HU" dirty="0" smtClean="0"/>
              <a:t> egység: vágás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ami kilógna a képernyőről, vágjuk le</a:t>
            </a:r>
          </a:p>
          <a:p>
            <a:r>
              <a:rPr lang="hu-HU" dirty="0" smtClean="0"/>
              <a:t>h</a:t>
            </a:r>
            <a:r>
              <a:rPr lang="hu-HU" dirty="0" smtClean="0"/>
              <a:t>árom</a:t>
            </a:r>
            <a:r>
              <a:rPr lang="hu-HU" dirty="0" smtClean="0"/>
              <a:t>szögvágás szakaszvágásra </a:t>
            </a:r>
            <a:r>
              <a:rPr lang="hu-HU" dirty="0" smtClean="0"/>
              <a:t>visszavezethető</a:t>
            </a:r>
          </a:p>
          <a:p>
            <a:pPr lvl="1"/>
            <a:r>
              <a:rPr lang="hu-HU" dirty="0" smtClean="0"/>
              <a:t>szakasz vágás </a:t>
            </a:r>
            <a:r>
              <a:rPr lang="en-US" dirty="0" smtClean="0"/>
              <a:t>= </a:t>
            </a:r>
            <a:r>
              <a:rPr lang="en-US" dirty="0" err="1" smtClean="0"/>
              <a:t>pont</a:t>
            </a:r>
            <a:r>
              <a:rPr lang="en-US" dirty="0" smtClean="0"/>
              <a:t> v</a:t>
            </a:r>
            <a:r>
              <a:rPr lang="hu-HU" dirty="0" err="1" smtClean="0"/>
              <a:t>ágás</a:t>
            </a:r>
            <a:r>
              <a:rPr lang="hu-HU" dirty="0" smtClean="0"/>
              <a:t> + metszéspont számítás</a:t>
            </a:r>
          </a:p>
          <a:p>
            <a:r>
              <a:rPr lang="hu-HU" dirty="0" smtClean="0"/>
              <a:t>normalizált </a:t>
            </a:r>
            <a:r>
              <a:rPr lang="hu-HU" dirty="0" err="1" smtClean="0"/>
              <a:t>képernyőkoordinátákban</a:t>
            </a:r>
            <a:endParaRPr lang="hu-HU" dirty="0" smtClean="0"/>
          </a:p>
          <a:p>
            <a:pPr lvl="1"/>
            <a:r>
              <a:rPr lang="en-US" dirty="0" smtClean="0"/>
              <a:t>[-1, -1, 0] [1, 1, 1] t</a:t>
            </a:r>
            <a:r>
              <a:rPr lang="hu-HU" dirty="0" err="1" smtClean="0"/>
              <a:t>églatestre</a:t>
            </a:r>
            <a:r>
              <a:rPr lang="hu-HU" dirty="0" smtClean="0"/>
              <a:t> vágunk </a:t>
            </a:r>
            <a:r>
              <a:rPr lang="en-US" dirty="0" smtClean="0">
                <a:solidFill>
                  <a:schemeClr val="hlink"/>
                </a:solidFill>
              </a:rPr>
              <a:t>[Descartes</a:t>
            </a:r>
            <a:r>
              <a:rPr lang="en-US" dirty="0" smtClean="0">
                <a:solidFill>
                  <a:schemeClr val="hlink"/>
                </a:solidFill>
              </a:rPr>
              <a:t>]</a:t>
            </a:r>
            <a:endParaRPr lang="en-US" dirty="0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Raszterizáció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homogén osztás</a:t>
            </a:r>
          </a:p>
          <a:p>
            <a:r>
              <a:rPr lang="hu-HU" dirty="0" err="1" smtClean="0"/>
              <a:t>viewport</a:t>
            </a:r>
            <a:r>
              <a:rPr lang="hu-HU" dirty="0" smtClean="0"/>
              <a:t> trafó: pixel koordináták</a:t>
            </a:r>
          </a:p>
          <a:p>
            <a:r>
              <a:rPr lang="hu-HU" dirty="0" smtClean="0"/>
              <a:t>lineáris interpoláció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output adatok (kivéve pozíció) interpolálása minden kitöltendő pixelhez</a:t>
            </a:r>
          </a:p>
          <a:p>
            <a:pPr lvl="1"/>
            <a:r>
              <a:rPr lang="hu-HU" dirty="0" smtClean="0"/>
              <a:t>pixel </a:t>
            </a:r>
            <a:r>
              <a:rPr lang="hu-HU" dirty="0" err="1" smtClean="0"/>
              <a:t>shader</a:t>
            </a:r>
            <a:r>
              <a:rPr lang="hu-HU" dirty="0" smtClean="0"/>
              <a:t> indítása minden pixelszín meghatározásához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974114" y="1425574"/>
            <a:ext cx="457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  <a:latin typeface="Whipsmart" panose="020B0502030203050204" pitchFamily="34" charset="0"/>
              </a:rPr>
              <a:t>RS</a:t>
            </a:r>
            <a:endParaRPr lang="en-US" sz="135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grpSp>
        <p:nvGrpSpPr>
          <p:cNvPr id="5" name="Csoportba foglalás 285"/>
          <p:cNvGrpSpPr/>
          <p:nvPr/>
        </p:nvGrpSpPr>
        <p:grpSpPr>
          <a:xfrm rot="18892311">
            <a:off x="6974113" y="704364"/>
            <a:ext cx="446564" cy="446893"/>
            <a:chOff x="6172199" y="2086385"/>
            <a:chExt cx="595418" cy="595857"/>
          </a:xfrm>
        </p:grpSpPr>
        <p:sp>
          <p:nvSpPr>
            <p:cNvPr id="6" name="Háromszög 5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7" name="Ellipszis 6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8" name="Ellipszis 7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9" name="Ellipszis 8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</p:grpSp>
      <p:cxnSp>
        <p:nvCxnSpPr>
          <p:cNvPr id="10" name="Szögletes összekötő 9"/>
          <p:cNvCxnSpPr/>
          <p:nvPr/>
        </p:nvCxnSpPr>
        <p:spPr>
          <a:xfrm rot="5400000">
            <a:off x="7089010" y="1310679"/>
            <a:ext cx="2286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églalap 10"/>
          <p:cNvSpPr/>
          <p:nvPr/>
        </p:nvSpPr>
        <p:spPr>
          <a:xfrm>
            <a:off x="7145564" y="222567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7202714" y="228282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7145564" y="228282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7088414" y="233997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7145564" y="233997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7202714" y="233997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7259864" y="233997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7202714" y="239712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7145564" y="239712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0" name="Téglalap 19"/>
          <p:cNvSpPr/>
          <p:nvPr/>
        </p:nvSpPr>
        <p:spPr>
          <a:xfrm>
            <a:off x="7088414" y="239712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1" name="Téglalap 20"/>
          <p:cNvSpPr/>
          <p:nvPr/>
        </p:nvSpPr>
        <p:spPr>
          <a:xfrm>
            <a:off x="7088414" y="245427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2" name="Téglalap 21"/>
          <p:cNvSpPr/>
          <p:nvPr/>
        </p:nvSpPr>
        <p:spPr>
          <a:xfrm>
            <a:off x="7031264" y="245427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3" name="Téglalap 22"/>
          <p:cNvSpPr/>
          <p:nvPr/>
        </p:nvSpPr>
        <p:spPr>
          <a:xfrm>
            <a:off x="7317014" y="239712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7202714" y="245427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5" name="Téglalap 24"/>
          <p:cNvSpPr/>
          <p:nvPr/>
        </p:nvSpPr>
        <p:spPr>
          <a:xfrm>
            <a:off x="7145564" y="245427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6" name="Téglalap 25"/>
          <p:cNvSpPr/>
          <p:nvPr/>
        </p:nvSpPr>
        <p:spPr>
          <a:xfrm>
            <a:off x="7259864" y="239712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7" name="Téglalap 26"/>
          <p:cNvSpPr/>
          <p:nvPr/>
        </p:nvSpPr>
        <p:spPr>
          <a:xfrm>
            <a:off x="7088414" y="251142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8" name="Téglalap 27"/>
          <p:cNvSpPr/>
          <p:nvPr/>
        </p:nvSpPr>
        <p:spPr>
          <a:xfrm>
            <a:off x="7031264" y="251142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29" name="Szögletes összekötő 18"/>
          <p:cNvCxnSpPr/>
          <p:nvPr/>
        </p:nvCxnSpPr>
        <p:spPr>
          <a:xfrm rot="5400000">
            <a:off x="7031860" y="1996479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6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Fragment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bejövő adat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r>
              <a:rPr lang="hu-HU" dirty="0" smtClean="0"/>
              <a:t> kimenő adatai lineárisan interpolálva</a:t>
            </a:r>
          </a:p>
          <a:p>
            <a:pPr lvl="1"/>
            <a:r>
              <a:rPr lang="hu-HU" dirty="0" smtClean="0"/>
              <a:t>pixel koordináták</a:t>
            </a:r>
          </a:p>
          <a:p>
            <a:r>
              <a:rPr lang="hu-HU" dirty="0" smtClean="0"/>
              <a:t>kimenő adat</a:t>
            </a:r>
          </a:p>
          <a:p>
            <a:pPr lvl="1"/>
            <a:r>
              <a:rPr lang="hu-HU" dirty="0" smtClean="0"/>
              <a:t>pixel szín </a:t>
            </a:r>
            <a:r>
              <a:rPr lang="en-US" dirty="0" smtClean="0"/>
              <a:t>[RGBA]</a:t>
            </a:r>
          </a:p>
          <a:p>
            <a:pPr lvl="1"/>
            <a:r>
              <a:rPr lang="en-US" dirty="0" smtClean="0"/>
              <a:t>m</a:t>
            </a:r>
            <a:r>
              <a:rPr lang="hu-HU" dirty="0" err="1" smtClean="0"/>
              <a:t>élység</a:t>
            </a:r>
            <a:r>
              <a:rPr lang="hu-HU" dirty="0" smtClean="0"/>
              <a:t>, ha felül akarjuk írni a háromszög csúcsainak z</a:t>
            </a:r>
            <a:r>
              <a:rPr lang="en-US" dirty="0" smtClean="0"/>
              <a:t>-j</a:t>
            </a:r>
            <a:r>
              <a:rPr lang="hu-HU" dirty="0" err="1" smtClean="0"/>
              <a:t>éből</a:t>
            </a:r>
            <a:r>
              <a:rPr lang="hu-HU" dirty="0" smtClean="0"/>
              <a:t> interpolált eredetit</a:t>
            </a:r>
          </a:p>
          <a:p>
            <a:pPr lvl="2"/>
            <a:r>
              <a:rPr lang="hu-HU" dirty="0" smtClean="0"/>
              <a:t>ha nem, akkor a </a:t>
            </a:r>
            <a:r>
              <a:rPr lang="hu-HU" dirty="0" err="1" smtClean="0"/>
              <a:t>z-teszt</a:t>
            </a:r>
            <a:r>
              <a:rPr lang="hu-HU" dirty="0" smtClean="0"/>
              <a:t> előrehozható a pixel </a:t>
            </a:r>
            <a:r>
              <a:rPr lang="hu-HU" dirty="0" err="1" smtClean="0"/>
              <a:t>shader</a:t>
            </a:r>
            <a:r>
              <a:rPr lang="hu-HU" dirty="0" smtClean="0"/>
              <a:t> elé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519386" y="1115336"/>
            <a:ext cx="457200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  <a:latin typeface="Whipsmart" panose="020B0502030203050204" pitchFamily="34" charset="0"/>
              </a:rPr>
              <a:t>PS</a:t>
            </a:r>
            <a:endParaRPr lang="en-US" sz="135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7633686" y="543836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6" name="Szögletes összekötő 5"/>
          <p:cNvCxnSpPr>
            <a:stCxn id="5" idx="2"/>
          </p:cNvCxnSpPr>
          <p:nvPr/>
        </p:nvCxnSpPr>
        <p:spPr>
          <a:xfrm rot="5400000">
            <a:off x="7576536" y="943886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zögletes összekötő 18"/>
          <p:cNvCxnSpPr/>
          <p:nvPr/>
        </p:nvCxnSpPr>
        <p:spPr>
          <a:xfrm rot="5400000">
            <a:off x="7577132" y="1686241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églalap 7"/>
          <p:cNvSpPr/>
          <p:nvPr/>
        </p:nvSpPr>
        <p:spPr>
          <a:xfrm>
            <a:off x="7633686" y="1915436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Kimeneti műveletek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bufferek</a:t>
            </a:r>
            <a:endParaRPr lang="hu-HU" dirty="0" smtClean="0"/>
          </a:p>
          <a:p>
            <a:pPr lvl="1"/>
            <a:r>
              <a:rPr lang="hu-HU" dirty="0" smtClean="0"/>
              <a:t>célterület: </a:t>
            </a:r>
            <a:r>
              <a:rPr lang="hu-HU" dirty="0" err="1" smtClean="0"/>
              <a:t>frame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r>
              <a:rPr lang="hu-HU" dirty="0" smtClean="0"/>
              <a:t> vagy textúra</a:t>
            </a:r>
          </a:p>
          <a:p>
            <a:pPr lvl="1"/>
            <a:r>
              <a:rPr lang="hu-HU" dirty="0" smtClean="0"/>
              <a:t>mélység-stencil </a:t>
            </a:r>
            <a:r>
              <a:rPr lang="hu-HU" dirty="0" err="1" smtClean="0"/>
              <a:t>buffer</a:t>
            </a:r>
            <a:endParaRPr lang="hu-HU" dirty="0" smtClean="0"/>
          </a:p>
          <a:p>
            <a:r>
              <a:rPr lang="hu-HU" dirty="0" smtClean="0"/>
              <a:t>műveletek</a:t>
            </a:r>
          </a:p>
          <a:p>
            <a:pPr lvl="1"/>
            <a:r>
              <a:rPr lang="hu-HU" dirty="0" smtClean="0"/>
              <a:t>mélység teszt</a:t>
            </a:r>
          </a:p>
          <a:p>
            <a:pPr lvl="1"/>
            <a:r>
              <a:rPr lang="hu-HU" dirty="0" smtClean="0"/>
              <a:t>stencil teszt</a:t>
            </a:r>
          </a:p>
          <a:p>
            <a:pPr lvl="1"/>
            <a:r>
              <a:rPr lang="hu-HU" dirty="0" smtClean="0"/>
              <a:t>keverés </a:t>
            </a:r>
            <a:r>
              <a:rPr lang="en-US" dirty="0" smtClean="0"/>
              <a:t>[</a:t>
            </a:r>
            <a:r>
              <a:rPr lang="hu-HU" dirty="0" smtClean="0"/>
              <a:t>alfa </a:t>
            </a:r>
            <a:r>
              <a:rPr lang="hu-HU" dirty="0" err="1" smtClean="0"/>
              <a:t>blending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354981" y="1425574"/>
            <a:ext cx="457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  <a:latin typeface="Whipsmart" panose="020B0502030203050204" pitchFamily="34" charset="0"/>
              </a:rPr>
              <a:t>OM</a:t>
            </a:r>
            <a:endParaRPr lang="en-US" sz="135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7469281" y="854074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6" name="Szögletes összekötő 5"/>
          <p:cNvCxnSpPr>
            <a:stCxn id="5" idx="2"/>
            <a:endCxn id="4" idx="0"/>
          </p:cNvCxnSpPr>
          <p:nvPr/>
        </p:nvCxnSpPr>
        <p:spPr>
          <a:xfrm rot="5400000">
            <a:off x="7412131" y="1254124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6"/>
          <p:cNvSpPr/>
          <p:nvPr/>
        </p:nvSpPr>
        <p:spPr>
          <a:xfrm>
            <a:off x="7469281" y="2225674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8" name="Szögletes összekötő 18"/>
          <p:cNvCxnSpPr>
            <a:stCxn id="7" idx="3"/>
            <a:endCxn id="4" idx="3"/>
          </p:cNvCxnSpPr>
          <p:nvPr/>
        </p:nvCxnSpPr>
        <p:spPr>
          <a:xfrm flipV="1">
            <a:off x="7697881" y="1625599"/>
            <a:ext cx="114300" cy="714375"/>
          </a:xfrm>
          <a:prstGeom prst="bentConnector3">
            <a:avLst>
              <a:gd name="adj1" fmla="val 2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zögletes összekötő 18"/>
          <p:cNvCxnSpPr>
            <a:stCxn id="4" idx="2"/>
            <a:endCxn id="7" idx="0"/>
          </p:cNvCxnSpPr>
          <p:nvPr/>
        </p:nvCxnSpPr>
        <p:spPr>
          <a:xfrm rot="5400000">
            <a:off x="7383556" y="2025649"/>
            <a:ext cx="40005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22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</a:t>
            </a:r>
            <a:r>
              <a:rPr lang="en-US" dirty="0" err="1" smtClean="0"/>
              <a:t>teszt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3D </a:t>
            </a:r>
            <a:r>
              <a:rPr lang="en-US" dirty="0" err="1" smtClean="0"/>
              <a:t>takar</a:t>
            </a:r>
            <a:r>
              <a:rPr lang="hu-HU" dirty="0" err="1" smtClean="0"/>
              <a:t>ási</a:t>
            </a:r>
            <a:r>
              <a:rPr lang="hu-HU" dirty="0" smtClean="0"/>
              <a:t> probléma megoldására</a:t>
            </a:r>
          </a:p>
          <a:p>
            <a:endParaRPr lang="en-US" dirty="0" smtClean="0"/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2971800" y="3381375"/>
            <a:ext cx="457200" cy="171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1296"/>
              </a:cxn>
              <a:cxn ang="0">
                <a:pos x="48" y="1200"/>
              </a:cxn>
              <a:cxn ang="0">
                <a:pos x="0" y="0"/>
              </a:cxn>
            </a:cxnLst>
            <a:rect l="0" t="0" r="r" b="b"/>
            <a:pathLst>
              <a:path w="576" h="1296">
                <a:moveTo>
                  <a:pt x="0" y="0"/>
                </a:moveTo>
                <a:lnTo>
                  <a:pt x="576" y="1296"/>
                </a:lnTo>
                <a:lnTo>
                  <a:pt x="48" y="1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6515100" y="3438525"/>
            <a:ext cx="457200" cy="148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1296"/>
              </a:cxn>
              <a:cxn ang="0">
                <a:pos x="48" y="1200"/>
              </a:cxn>
              <a:cxn ang="0">
                <a:pos x="0" y="0"/>
              </a:cxn>
            </a:cxnLst>
            <a:rect l="0" t="0" r="r" b="b"/>
            <a:pathLst>
              <a:path w="576" h="1296">
                <a:moveTo>
                  <a:pt x="0" y="0"/>
                </a:moveTo>
                <a:lnTo>
                  <a:pt x="576" y="1296"/>
                </a:lnTo>
                <a:lnTo>
                  <a:pt x="48" y="1200"/>
                </a:lnTo>
                <a:lnTo>
                  <a:pt x="0" y="0"/>
                </a:lnTo>
                <a:close/>
              </a:path>
            </a:pathLst>
          </a:custGeom>
          <a:solidFill>
            <a:srgbClr val="66FF66">
              <a:alpha val="50000"/>
            </a:srgbClr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857500" y="3324225"/>
            <a:ext cx="457200" cy="148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1296"/>
              </a:cxn>
              <a:cxn ang="0">
                <a:pos x="48" y="1200"/>
              </a:cxn>
              <a:cxn ang="0">
                <a:pos x="0" y="0"/>
              </a:cxn>
            </a:cxnLst>
            <a:rect l="0" t="0" r="r" b="b"/>
            <a:pathLst>
              <a:path w="576" h="1296">
                <a:moveTo>
                  <a:pt x="0" y="0"/>
                </a:moveTo>
                <a:lnTo>
                  <a:pt x="576" y="1296"/>
                </a:lnTo>
                <a:lnTo>
                  <a:pt x="48" y="1200"/>
                </a:lnTo>
                <a:lnTo>
                  <a:pt x="0" y="0"/>
                </a:lnTo>
                <a:close/>
              </a:path>
            </a:pathLst>
          </a:custGeom>
          <a:solidFill>
            <a:srgbClr val="66FF66"/>
          </a:soli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686050" y="2981326"/>
            <a:ext cx="742950" cy="261223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82"/>
              </a:cxn>
              <a:cxn ang="0">
                <a:pos x="624" y="2194"/>
              </a:cxn>
              <a:cxn ang="0">
                <a:pos x="624" y="898"/>
              </a:cxn>
              <a:cxn ang="0">
                <a:pos x="0" y="0"/>
              </a:cxn>
            </a:cxnLst>
            <a:rect l="0" t="0" r="r" b="b"/>
            <a:pathLst>
              <a:path w="624" h="2194">
                <a:moveTo>
                  <a:pt x="0" y="0"/>
                </a:moveTo>
                <a:lnTo>
                  <a:pt x="0" y="1282"/>
                </a:lnTo>
                <a:lnTo>
                  <a:pt x="624" y="2194"/>
                </a:lnTo>
                <a:lnTo>
                  <a:pt x="624" y="898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3886200" y="3495675"/>
            <a:ext cx="1085850" cy="1371600"/>
          </a:xfrm>
          <a:custGeom>
            <a:avLst/>
            <a:gdLst/>
            <a:ahLst/>
            <a:cxnLst>
              <a:cxn ang="0">
                <a:pos x="0" y="1152"/>
              </a:cxn>
              <a:cxn ang="0">
                <a:pos x="480" y="0"/>
              </a:cxn>
              <a:cxn ang="0">
                <a:pos x="912" y="960"/>
              </a:cxn>
              <a:cxn ang="0">
                <a:pos x="0" y="1152"/>
              </a:cxn>
            </a:cxnLst>
            <a:rect l="0" t="0" r="r" b="b"/>
            <a:pathLst>
              <a:path w="912" h="1152">
                <a:moveTo>
                  <a:pt x="0" y="1152"/>
                </a:moveTo>
                <a:lnTo>
                  <a:pt x="480" y="0"/>
                </a:lnTo>
                <a:lnTo>
                  <a:pt x="912" y="960"/>
                </a:lnTo>
                <a:lnTo>
                  <a:pt x="0" y="1152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2914650" y="4010025"/>
            <a:ext cx="114300" cy="400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96" y="336"/>
              </a:cxn>
              <a:cxn ang="0">
                <a:pos x="96" y="144"/>
              </a:cxn>
              <a:cxn ang="0">
                <a:pos x="0" y="0"/>
              </a:cxn>
            </a:cxnLst>
            <a:rect l="0" t="0" r="r" b="b"/>
            <a:pathLst>
              <a:path w="96" h="336">
                <a:moveTo>
                  <a:pt x="0" y="0"/>
                </a:moveTo>
                <a:lnTo>
                  <a:pt x="0" y="192"/>
                </a:lnTo>
                <a:lnTo>
                  <a:pt x="96" y="336"/>
                </a:lnTo>
                <a:lnTo>
                  <a:pt x="96" y="144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228850" y="4238625"/>
            <a:ext cx="217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5200650" y="3381375"/>
            <a:ext cx="685800" cy="154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1296"/>
              </a:cxn>
              <a:cxn ang="0">
                <a:pos x="48" y="1200"/>
              </a:cxn>
              <a:cxn ang="0">
                <a:pos x="0" y="0"/>
              </a:cxn>
            </a:cxnLst>
            <a:rect l="0" t="0" r="r" b="b"/>
            <a:pathLst>
              <a:path w="576" h="1296">
                <a:moveTo>
                  <a:pt x="0" y="0"/>
                </a:moveTo>
                <a:lnTo>
                  <a:pt x="576" y="1296"/>
                </a:lnTo>
                <a:lnTo>
                  <a:pt x="48" y="1200"/>
                </a:lnTo>
                <a:lnTo>
                  <a:pt x="0" y="0"/>
                </a:lnTo>
                <a:close/>
              </a:path>
            </a:pathLst>
          </a:custGeom>
          <a:solidFill>
            <a:srgbClr val="66FF66"/>
          </a:solidFill>
          <a:ln w="12700" cap="flat" cmpd="sng">
            <a:solidFill>
              <a:srgbClr val="66FF66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800600" y="4238625"/>
            <a:ext cx="62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6343650" y="3038476"/>
            <a:ext cx="742950" cy="261223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82"/>
              </a:cxn>
              <a:cxn ang="0">
                <a:pos x="624" y="2194"/>
              </a:cxn>
              <a:cxn ang="0">
                <a:pos x="624" y="898"/>
              </a:cxn>
              <a:cxn ang="0">
                <a:pos x="0" y="0"/>
              </a:cxn>
            </a:cxnLst>
            <a:rect l="0" t="0" r="r" b="b"/>
            <a:pathLst>
              <a:path w="624" h="2194">
                <a:moveTo>
                  <a:pt x="0" y="0"/>
                </a:moveTo>
                <a:lnTo>
                  <a:pt x="0" y="1282"/>
                </a:lnTo>
                <a:lnTo>
                  <a:pt x="624" y="2194"/>
                </a:lnTo>
                <a:lnTo>
                  <a:pt x="624" y="898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5600700" y="4238625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6572250" y="4067175"/>
            <a:ext cx="114300" cy="400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96" y="336"/>
              </a:cxn>
              <a:cxn ang="0">
                <a:pos x="96" y="144"/>
              </a:cxn>
              <a:cxn ang="0">
                <a:pos x="0" y="0"/>
              </a:cxn>
            </a:cxnLst>
            <a:rect l="0" t="0" r="r" b="b"/>
            <a:pathLst>
              <a:path w="96" h="336">
                <a:moveTo>
                  <a:pt x="0" y="0"/>
                </a:moveTo>
                <a:lnTo>
                  <a:pt x="0" y="192"/>
                </a:lnTo>
                <a:lnTo>
                  <a:pt x="96" y="336"/>
                </a:lnTo>
                <a:lnTo>
                  <a:pt x="96" y="144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686550" y="4067175"/>
            <a:ext cx="3193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u-HU" dirty="0">
                <a:latin typeface="Whipsmart" panose="020B0502030203050204" pitchFamily="34" charset="0"/>
                <a:sym typeface="Symbol" pitchFamily="18" charset="2"/>
              </a:rPr>
              <a:t>1</a:t>
            </a:r>
            <a:endParaRPr lang="hu-HU" dirty="0">
              <a:latin typeface="Whipsmart" panose="020B0502030203050204" pitchFamily="34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245894" y="4841081"/>
            <a:ext cx="90441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Whipsmart" panose="020B0502030203050204" pitchFamily="34" charset="0"/>
              </a:rPr>
              <a:t>0.</a:t>
            </a:r>
            <a:r>
              <a:rPr lang="hu-HU" dirty="0">
                <a:latin typeface="Whipsmart" panose="020B0502030203050204" pitchFamily="34" charset="0"/>
              </a:rPr>
              <a:t>1325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171951" y="4810125"/>
            <a:ext cx="76976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u-HU" dirty="0">
                <a:latin typeface="Whipsmart" panose="020B0502030203050204" pitchFamily="34" charset="0"/>
              </a:rPr>
              <a:t>0</a:t>
            </a:r>
            <a:r>
              <a:rPr lang="en-US" dirty="0">
                <a:latin typeface="Whipsmart" panose="020B0502030203050204" pitchFamily="34" charset="0"/>
              </a:rPr>
              <a:t>.</a:t>
            </a:r>
            <a:r>
              <a:rPr lang="hu-HU" dirty="0">
                <a:latin typeface="Whipsmart" panose="020B0502030203050204" pitchFamily="34" charset="0"/>
              </a:rPr>
              <a:t>628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515101" y="4467225"/>
            <a:ext cx="90441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Whipsmart" panose="020B0502030203050204" pitchFamily="34" charset="0"/>
              </a:rPr>
              <a:t>0.</a:t>
            </a:r>
            <a:r>
              <a:rPr lang="hu-HU" dirty="0">
                <a:latin typeface="Whipsmart" panose="020B0502030203050204" pitchFamily="34" charset="0"/>
              </a:rPr>
              <a:t>1325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572251" y="4752975"/>
            <a:ext cx="76976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Whipsmart" panose="020B0502030203050204" pitchFamily="34" charset="0"/>
              </a:rPr>
              <a:t>0.</a:t>
            </a:r>
            <a:r>
              <a:rPr lang="hu-HU" dirty="0">
                <a:latin typeface="Whipsmart" panose="020B0502030203050204" pitchFamily="34" charset="0"/>
              </a:rPr>
              <a:t>628</a:t>
            </a:r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2800350" y="3552825"/>
            <a:ext cx="457200" cy="1085850"/>
          </a:xfrm>
          <a:custGeom>
            <a:avLst/>
            <a:gdLst/>
            <a:ahLst/>
            <a:cxnLst>
              <a:cxn ang="0">
                <a:pos x="0" y="1152"/>
              </a:cxn>
              <a:cxn ang="0">
                <a:pos x="480" y="0"/>
              </a:cxn>
              <a:cxn ang="0">
                <a:pos x="912" y="960"/>
              </a:cxn>
              <a:cxn ang="0">
                <a:pos x="0" y="1152"/>
              </a:cxn>
            </a:cxnLst>
            <a:rect l="0" t="0" r="r" b="b"/>
            <a:pathLst>
              <a:path w="912" h="1152">
                <a:moveTo>
                  <a:pt x="0" y="1152"/>
                </a:moveTo>
                <a:lnTo>
                  <a:pt x="480" y="0"/>
                </a:lnTo>
                <a:lnTo>
                  <a:pt x="912" y="960"/>
                </a:lnTo>
                <a:lnTo>
                  <a:pt x="0" y="1152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6400800" y="3495675"/>
            <a:ext cx="457200" cy="1085850"/>
          </a:xfrm>
          <a:custGeom>
            <a:avLst/>
            <a:gdLst/>
            <a:ahLst/>
            <a:cxnLst>
              <a:cxn ang="0">
                <a:pos x="0" y="1152"/>
              </a:cxn>
              <a:cxn ang="0">
                <a:pos x="480" y="0"/>
              </a:cxn>
              <a:cxn ang="0">
                <a:pos x="912" y="960"/>
              </a:cxn>
              <a:cxn ang="0">
                <a:pos x="0" y="1152"/>
              </a:cxn>
            </a:cxnLst>
            <a:rect l="0" t="0" r="r" b="b"/>
            <a:pathLst>
              <a:path w="912" h="1152">
                <a:moveTo>
                  <a:pt x="0" y="1152"/>
                </a:moveTo>
                <a:lnTo>
                  <a:pt x="480" y="0"/>
                </a:lnTo>
                <a:lnTo>
                  <a:pt x="912" y="960"/>
                </a:lnTo>
                <a:lnTo>
                  <a:pt x="0" y="1152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12700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5943600" y="3267075"/>
            <a:ext cx="457200" cy="177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1296"/>
              </a:cxn>
              <a:cxn ang="0">
                <a:pos x="48" y="1200"/>
              </a:cxn>
              <a:cxn ang="0">
                <a:pos x="0" y="0"/>
              </a:cxn>
            </a:cxnLst>
            <a:rect l="0" t="0" r="r" b="b"/>
            <a:pathLst>
              <a:path w="576" h="1296">
                <a:moveTo>
                  <a:pt x="0" y="0"/>
                </a:moveTo>
                <a:lnTo>
                  <a:pt x="576" y="1296"/>
                </a:lnTo>
                <a:lnTo>
                  <a:pt x="48" y="1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5924196" y="5058893"/>
            <a:ext cx="90441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Whipsmart" panose="020B0502030203050204" pitchFamily="34" charset="0"/>
              </a:rPr>
              <a:t>0.</a:t>
            </a:r>
            <a:r>
              <a:rPr lang="hu-HU" dirty="0">
                <a:latin typeface="Whipsmart" panose="020B0502030203050204" pitchFamily="34" charset="0"/>
              </a:rPr>
              <a:t>3325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5086350" y="2867025"/>
            <a:ext cx="3658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u-HU">
                <a:latin typeface="Whipsmart" panose="020B0502030203050204" pitchFamily="34" charset="0"/>
              </a:rPr>
              <a:t>1.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4229100" y="2867025"/>
            <a:ext cx="3658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u-HU">
                <a:latin typeface="Whipsmart" panose="020B0502030203050204" pitchFamily="34" charset="0"/>
              </a:rPr>
              <a:t>2.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772150" y="2867025"/>
            <a:ext cx="3658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u-HU">
                <a:latin typeface="Whipsmart" panose="020B0502030203050204" pitchFamily="34" charset="0"/>
              </a:rPr>
              <a:t>3.</a:t>
            </a:r>
          </a:p>
        </p:txBody>
      </p:sp>
      <p:pic>
        <p:nvPicPr>
          <p:cNvPr id="38" name="Picture 6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804" y="4038600"/>
            <a:ext cx="532293" cy="46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 autoUpdateAnimBg="0"/>
      <p:bldP spid="29" grpId="0" autoUpdateAnimBg="0"/>
      <p:bldP spid="30" grpId="0" autoUpdateAnimBg="0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Keverés </a:t>
            </a:r>
            <a:r>
              <a:rPr lang="en-US" dirty="0" smtClean="0"/>
              <a:t>[</a:t>
            </a:r>
            <a:r>
              <a:rPr lang="hu-HU" dirty="0" err="1" smtClean="0"/>
              <a:t>alpha</a:t>
            </a:r>
            <a:r>
              <a:rPr lang="hu-HU" dirty="0" smtClean="0"/>
              <a:t> </a:t>
            </a:r>
            <a:r>
              <a:rPr lang="en-US" dirty="0" smtClean="0"/>
              <a:t>blending]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célterületen már meglevő érték </a:t>
            </a:r>
            <a:r>
              <a:rPr lang="en-US" dirty="0" smtClean="0"/>
              <a:t>[</a:t>
            </a:r>
            <a:r>
              <a:rPr lang="en-US" dirty="0" err="1" smtClean="0"/>
              <a:t>dest</a:t>
            </a:r>
            <a:r>
              <a:rPr lang="en-US" dirty="0" smtClean="0"/>
              <a:t>]</a:t>
            </a:r>
            <a:r>
              <a:rPr lang="hu-HU" dirty="0" smtClean="0"/>
              <a:t> és az újonnan számított szín</a:t>
            </a:r>
            <a:r>
              <a:rPr lang="en-US" dirty="0" smtClean="0"/>
              <a:t> [</a:t>
            </a:r>
            <a:r>
              <a:rPr lang="en-US" dirty="0" err="1" smtClean="0"/>
              <a:t>src</a:t>
            </a:r>
            <a:r>
              <a:rPr lang="en-US" dirty="0" smtClean="0"/>
              <a:t>]</a:t>
            </a:r>
            <a:r>
              <a:rPr lang="hu-HU" dirty="0" smtClean="0"/>
              <a:t> kombinálása</a:t>
            </a:r>
          </a:p>
          <a:p>
            <a:r>
              <a:rPr lang="en-US" dirty="0" err="1" smtClean="0"/>
              <a:t>mindkett</a:t>
            </a:r>
            <a:r>
              <a:rPr lang="hu-HU" dirty="0" err="1" smtClean="0"/>
              <a:t>őhöz</a:t>
            </a:r>
            <a:r>
              <a:rPr lang="hu-HU" dirty="0" smtClean="0"/>
              <a:t> megadható egy súly (</a:t>
            </a:r>
            <a:r>
              <a:rPr lang="en-US" dirty="0" smtClean="0"/>
              <a:t>0, 1, </a:t>
            </a:r>
            <a:r>
              <a:rPr lang="hu-HU" dirty="0" err="1" smtClean="0"/>
              <a:t>src</a:t>
            </a:r>
            <a:r>
              <a:rPr lang="en-US" dirty="0" smtClean="0"/>
              <a:t>al</a:t>
            </a:r>
            <a:r>
              <a:rPr lang="hu-HU" dirty="0" err="1" smtClean="0"/>
              <a:t>ph</a:t>
            </a:r>
            <a:r>
              <a:rPr lang="en-US" dirty="0" smtClean="0"/>
              <a:t>a</a:t>
            </a:r>
            <a:r>
              <a:rPr lang="hu-HU" dirty="0" smtClean="0"/>
              <a:t>, </a:t>
            </a:r>
            <a:r>
              <a:rPr lang="hu-HU" dirty="0" err="1" smtClean="0"/>
              <a:t>dstalpha</a:t>
            </a:r>
            <a:r>
              <a:rPr lang="hu-HU" dirty="0" smtClean="0"/>
              <a:t>, 1-alpha ...)</a:t>
            </a:r>
          </a:p>
          <a:p>
            <a:r>
              <a:rPr lang="hu-HU" dirty="0" smtClean="0"/>
              <a:t>megadható a függvény (add, </a:t>
            </a:r>
            <a:r>
              <a:rPr lang="hu-HU" dirty="0" err="1" smtClean="0"/>
              <a:t>subtract</a:t>
            </a:r>
            <a:r>
              <a:rPr lang="hu-HU" dirty="0" smtClean="0"/>
              <a:t>, min, </a:t>
            </a:r>
            <a:r>
              <a:rPr lang="hu-HU" dirty="0" err="1" smtClean="0"/>
              <a:t>max</a:t>
            </a:r>
            <a:r>
              <a:rPr lang="hu-HU" dirty="0" smtClean="0"/>
              <a:t> ...)</a:t>
            </a:r>
            <a:endParaRPr lang="en-US" dirty="0" smtClean="0"/>
          </a:p>
          <a:p>
            <a:pPr lvl="1"/>
            <a:r>
              <a:rPr lang="hu-HU" dirty="0" smtClean="0"/>
              <a:t>átlátszóság: </a:t>
            </a:r>
            <a:r>
              <a:rPr lang="en-US" dirty="0" smtClean="0"/>
              <a:t>h</a:t>
            </a:r>
            <a:r>
              <a:rPr lang="hu-HU" dirty="0" err="1" smtClean="0"/>
              <a:t>átulról</a:t>
            </a:r>
            <a:r>
              <a:rPr lang="hu-HU" dirty="0" smtClean="0"/>
              <a:t> előre rajzolás </a:t>
            </a:r>
            <a:r>
              <a:rPr lang="en-US" dirty="0" smtClean="0"/>
              <a:t>+ blending</a:t>
            </a:r>
            <a:endParaRPr lang="hu-HU" dirty="0" smtClean="0"/>
          </a:p>
          <a:p>
            <a:pPr lvl="1"/>
            <a:r>
              <a:rPr lang="hu-HU" dirty="0" err="1" smtClean="0"/>
              <a:t>src</a:t>
            </a:r>
            <a:r>
              <a:rPr lang="hu-HU" dirty="0" smtClean="0"/>
              <a:t> </a:t>
            </a:r>
            <a:r>
              <a:rPr lang="en-US" dirty="0" smtClean="0"/>
              <a:t>* </a:t>
            </a:r>
            <a:r>
              <a:rPr lang="en-US" dirty="0" err="1" smtClean="0">
                <a:solidFill>
                  <a:schemeClr val="hlink"/>
                </a:solidFill>
              </a:rPr>
              <a:t>srcalpha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hlink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dst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chemeClr val="hlink"/>
                </a:solidFill>
              </a:rPr>
              <a:t>(1- </a:t>
            </a:r>
            <a:r>
              <a:rPr lang="en-US" dirty="0" err="1" smtClean="0">
                <a:solidFill>
                  <a:schemeClr val="hlink"/>
                </a:solidFill>
              </a:rPr>
              <a:t>srcalpha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2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WebGL2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371600" y="1420587"/>
            <a:ext cx="3028950" cy="5151664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Vertex </a:t>
            </a:r>
            <a:r>
              <a:rPr lang="en-US" altLang="en-US" dirty="0" err="1" smtClean="0"/>
              <a:t>shader</a:t>
            </a:r>
            <a:endParaRPr lang="en-US" altLang="en-US" dirty="0" smtClean="0"/>
          </a:p>
          <a:p>
            <a:r>
              <a:rPr lang="en-US" altLang="en-US" dirty="0" smtClean="0"/>
              <a:t>Fragment </a:t>
            </a:r>
            <a:r>
              <a:rPr lang="en-US" altLang="en-US" dirty="0" err="1" smtClean="0"/>
              <a:t>shader</a:t>
            </a:r>
            <a:endParaRPr lang="en-US" altLang="en-US" dirty="0" smtClean="0"/>
          </a:p>
          <a:p>
            <a:r>
              <a:rPr lang="en-US" altLang="en-US" dirty="0" smtClean="0"/>
              <a:t>Vertex buffer</a:t>
            </a:r>
          </a:p>
          <a:p>
            <a:r>
              <a:rPr lang="en-US" altLang="en-US" dirty="0" smtClean="0"/>
              <a:t>Texture</a:t>
            </a:r>
          </a:p>
          <a:p>
            <a:r>
              <a:rPr lang="en-US" altLang="en-US" dirty="0" smtClean="0"/>
              <a:t>Framebuffer</a:t>
            </a:r>
          </a:p>
          <a:p>
            <a:r>
              <a:rPr lang="en-US" altLang="en-US" dirty="0" smtClean="0"/>
              <a:t>Render state</a:t>
            </a:r>
          </a:p>
          <a:p>
            <a:r>
              <a:rPr lang="hu-HU" altLang="en-US" b="1" dirty="0"/>
              <a:t>3D </a:t>
            </a:r>
            <a:r>
              <a:rPr lang="hu-HU" altLang="en-US" b="1" dirty="0" smtClean="0"/>
              <a:t>texture</a:t>
            </a:r>
            <a:endParaRPr lang="en-US" altLang="en-US" b="1" dirty="0" smtClean="0"/>
          </a:p>
          <a:p>
            <a:r>
              <a:rPr lang="en-US" altLang="en-US" b="1" dirty="0"/>
              <a:t>Vertex Array </a:t>
            </a:r>
            <a:r>
              <a:rPr lang="en-US" altLang="en-US" b="1" dirty="0" smtClean="0"/>
              <a:t>Object</a:t>
            </a:r>
          </a:p>
          <a:p>
            <a:r>
              <a:rPr lang="en-US" altLang="en-US" dirty="0" err="1" smtClean="0"/>
              <a:t>int</a:t>
            </a:r>
            <a:r>
              <a:rPr lang="en-US" altLang="en-US" dirty="0" smtClean="0"/>
              <a:t> math</a:t>
            </a:r>
          </a:p>
          <a:p>
            <a:r>
              <a:rPr lang="hu-HU" altLang="en-US" b="1" dirty="0" smtClean="0"/>
              <a:t>dinamikus ciklusok</a:t>
            </a:r>
            <a:endParaRPr lang="en-US" altLang="en-US" b="1" dirty="0" smtClean="0"/>
          </a:p>
          <a:p>
            <a:r>
              <a:rPr lang="en-US" altLang="en-US" dirty="0" smtClean="0"/>
              <a:t>Floating-point texture</a:t>
            </a:r>
          </a:p>
          <a:p>
            <a:r>
              <a:rPr lang="en-US" altLang="en-US" dirty="0"/>
              <a:t>Compressed </a:t>
            </a:r>
            <a:r>
              <a:rPr lang="en-US" altLang="en-US" dirty="0" smtClean="0"/>
              <a:t>texture</a:t>
            </a:r>
          </a:p>
          <a:p>
            <a:r>
              <a:rPr lang="en-US" altLang="en-US" dirty="0"/>
              <a:t>FS depth </a:t>
            </a:r>
            <a:r>
              <a:rPr lang="en-US" altLang="en-US" dirty="0" smtClean="0"/>
              <a:t>write</a:t>
            </a:r>
          </a:p>
          <a:p>
            <a:r>
              <a:rPr lang="en-US" altLang="en-US" dirty="0"/>
              <a:t>Multiple render target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514850" y="2171700"/>
            <a:ext cx="3371850" cy="16900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hu-HU" altLang="en-US" sz="2400" dirty="0" smtClean="0">
                <a:latin typeface="Whipsmart" panose="020B0502030203050204" pitchFamily="34" charset="0"/>
              </a:rPr>
              <a:t>nincs</a:t>
            </a:r>
            <a:endParaRPr lang="en-US" altLang="en-US" sz="2400" dirty="0">
              <a:latin typeface="Whipsmart" panose="020B0502030203050204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altLang="en-US" sz="2100" dirty="0">
                <a:latin typeface="Whipsmart" panose="020B0502030203050204" pitchFamily="34" charset="0"/>
              </a:rPr>
              <a:t>Geometry </a:t>
            </a:r>
            <a:r>
              <a:rPr lang="en-US" altLang="en-US" sz="2100" dirty="0" err="1">
                <a:latin typeface="Whipsmart" panose="020B0502030203050204" pitchFamily="34" charset="0"/>
              </a:rPr>
              <a:t>shader</a:t>
            </a:r>
            <a:endParaRPr lang="en-US" altLang="en-US" sz="2100" dirty="0">
              <a:latin typeface="Whipsmart" panose="020B0502030203050204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altLang="en-US" sz="2100" dirty="0">
                <a:latin typeface="Whipsmart" panose="020B0502030203050204" pitchFamily="34" charset="0"/>
              </a:rPr>
              <a:t>Tessellation </a:t>
            </a:r>
            <a:r>
              <a:rPr lang="en-US" altLang="en-US" sz="2100" dirty="0" err="1" smtClean="0">
                <a:latin typeface="Whipsmart" panose="020B0502030203050204" pitchFamily="34" charset="0"/>
              </a:rPr>
              <a:t>shader</a:t>
            </a:r>
            <a:endParaRPr lang="en-US" altLang="en-US" sz="210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6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WebGL</a:t>
            </a:r>
            <a:r>
              <a:rPr lang="hu-HU" altLang="en-US" dirty="0" smtClean="0"/>
              <a:t>2</a:t>
            </a:r>
            <a:endParaRPr lang="en-US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 smtClean="0"/>
              <a:t>hasonló, mint  a </a:t>
            </a:r>
            <a:r>
              <a:rPr lang="hu-HU" altLang="en-US" dirty="0" err="1" smtClean="0"/>
              <a:t>desktop</a:t>
            </a:r>
            <a:r>
              <a:rPr lang="hu-HU" altLang="en-US" dirty="0" smtClean="0"/>
              <a:t> </a:t>
            </a:r>
            <a:r>
              <a:rPr lang="en-US" altLang="en-US" dirty="0" smtClean="0"/>
              <a:t>OpenGL: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00200" y="2971800"/>
            <a:ext cx="6172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8144" indent="-302419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1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21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8144" indent="-302419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1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US" sz="2100" kern="0" dirty="0" err="1">
                <a:solidFill>
                  <a:srgbClr val="D600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bindBuffer</a:t>
            </a:r>
            <a:r>
              <a:rPr lang="en-US" sz="210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... </a:t>
            </a:r>
            <a:r>
              <a:rPr lang="en-US" sz="2100" kern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r>
              <a:rPr lang="en-US" sz="21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1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8144" indent="-302419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1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US" sz="2100" kern="0" dirty="0" err="1">
                <a:solidFill>
                  <a:srgbClr val="D600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vertexAttribPointer</a:t>
            </a:r>
            <a:r>
              <a:rPr lang="en-US" sz="210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... </a:t>
            </a:r>
            <a:r>
              <a:rPr lang="en-US" sz="2100" kern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r>
              <a:rPr lang="en-US" sz="21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1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8144" indent="-302419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1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US" sz="2100" kern="0" dirty="0" err="1">
                <a:solidFill>
                  <a:srgbClr val="D600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useProgram</a:t>
            </a:r>
            <a:r>
              <a:rPr lang="en-US" sz="210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... </a:t>
            </a:r>
            <a:r>
              <a:rPr lang="en-US" sz="2100" kern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r>
              <a:rPr lang="en-US" sz="21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1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8144" indent="-302419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1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US" sz="2100" kern="0" dirty="0" err="1">
                <a:solidFill>
                  <a:srgbClr val="D600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drawArrays</a:t>
            </a:r>
            <a:r>
              <a:rPr lang="en-US" sz="210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... </a:t>
            </a:r>
            <a:r>
              <a:rPr lang="en-US" sz="2100" kern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r>
              <a:rPr lang="en-US" sz="21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1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5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GPU </a:t>
            </a:r>
            <a:r>
              <a:rPr lang="hu-HU" dirty="0" err="1" smtClean="0"/>
              <a:t>pipeline</a:t>
            </a:r>
            <a:r>
              <a:rPr lang="hu-HU" dirty="0" smtClean="0"/>
              <a:t> input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bufferek</a:t>
            </a:r>
            <a:endParaRPr lang="hu-HU" dirty="0" smtClean="0"/>
          </a:p>
          <a:p>
            <a:r>
              <a:rPr lang="hu-HU" dirty="0" smtClean="0"/>
              <a:t>index </a:t>
            </a:r>
            <a:r>
              <a:rPr lang="hu-HU" dirty="0" err="1" smtClean="0"/>
              <a:t>buffer</a:t>
            </a:r>
            <a:endParaRPr lang="hu-HU" dirty="0" smtClean="0"/>
          </a:p>
          <a:p>
            <a:r>
              <a:rPr lang="hu-HU" dirty="0" smtClean="0"/>
              <a:t>rajzolási állapot</a:t>
            </a:r>
          </a:p>
          <a:p>
            <a:pPr lvl="1"/>
            <a:r>
              <a:rPr lang="hu-HU" dirty="0" smtClean="0"/>
              <a:t>egyes </a:t>
            </a:r>
            <a:r>
              <a:rPr lang="hu-HU" dirty="0" err="1" smtClean="0"/>
              <a:t>pipeline</a:t>
            </a:r>
            <a:r>
              <a:rPr lang="en-US" dirty="0" smtClean="0"/>
              <a:t>-</a:t>
            </a:r>
            <a:r>
              <a:rPr lang="hu-HU" dirty="0" smtClean="0"/>
              <a:t>elemek működési beállításai</a:t>
            </a:r>
          </a:p>
          <a:p>
            <a:pPr lvl="1"/>
            <a:r>
              <a:rPr lang="hu-HU" dirty="0" smtClean="0"/>
              <a:t>programozható elemek </a:t>
            </a:r>
            <a:r>
              <a:rPr lang="hu-HU" dirty="0" err="1" smtClean="0"/>
              <a:t>shader</a:t>
            </a:r>
            <a:r>
              <a:rPr lang="hu-HU" dirty="0" smtClean="0"/>
              <a:t> programjai</a:t>
            </a:r>
          </a:p>
          <a:p>
            <a:r>
              <a:rPr lang="hu-HU" dirty="0" smtClean="0"/>
              <a:t>erőforrások – globális</a:t>
            </a:r>
            <a:r>
              <a:rPr lang="en-US" dirty="0" smtClean="0"/>
              <a:t> </a:t>
            </a:r>
            <a:r>
              <a:rPr lang="hu-HU" dirty="0" smtClean="0"/>
              <a:t>memóriában adatok</a:t>
            </a:r>
          </a:p>
          <a:p>
            <a:pPr lvl="1"/>
            <a:r>
              <a:rPr lang="hu-HU" dirty="0" smtClean="0"/>
              <a:t>globális (uniform) változók</a:t>
            </a:r>
          </a:p>
          <a:p>
            <a:pPr lvl="1"/>
            <a:r>
              <a:rPr lang="hu-HU" dirty="0" smtClean="0"/>
              <a:t>textúrák</a:t>
            </a:r>
          </a:p>
          <a:p>
            <a:pPr lvl="1"/>
            <a:r>
              <a:rPr lang="hu-HU" dirty="0" err="1" smtClean="0"/>
              <a:t>adatbufferek</a:t>
            </a:r>
            <a:endParaRPr lang="hu-HU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Lekerekített téglalap 3"/>
          <p:cNvSpPr/>
          <p:nvPr/>
        </p:nvSpPr>
        <p:spPr>
          <a:xfrm>
            <a:off x="3758143" y="2579549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Lekerekített téglalap 4"/>
          <p:cNvSpPr/>
          <p:nvPr/>
        </p:nvSpPr>
        <p:spPr>
          <a:xfrm>
            <a:off x="3872443" y="2579549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Lekerekített téglalap 5"/>
          <p:cNvSpPr/>
          <p:nvPr/>
        </p:nvSpPr>
        <p:spPr>
          <a:xfrm>
            <a:off x="3986743" y="2579549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Lekerekített téglalap 6"/>
          <p:cNvSpPr/>
          <p:nvPr/>
        </p:nvSpPr>
        <p:spPr>
          <a:xfrm>
            <a:off x="4158193" y="2579549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Lekerekített téglalap 7"/>
          <p:cNvSpPr/>
          <p:nvPr/>
        </p:nvSpPr>
        <p:spPr>
          <a:xfrm>
            <a:off x="4272493" y="2579549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Lekerekített téglalap 8"/>
          <p:cNvSpPr/>
          <p:nvPr/>
        </p:nvSpPr>
        <p:spPr>
          <a:xfrm>
            <a:off x="4386793" y="2579549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Lekerekített téglalap 9"/>
          <p:cNvSpPr/>
          <p:nvPr/>
        </p:nvSpPr>
        <p:spPr>
          <a:xfrm>
            <a:off x="4558243" y="2579549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Lekerekített téglalap 10"/>
          <p:cNvSpPr/>
          <p:nvPr/>
        </p:nvSpPr>
        <p:spPr>
          <a:xfrm>
            <a:off x="4672543" y="2579549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Lekerekített téglalap 11"/>
          <p:cNvSpPr/>
          <p:nvPr/>
        </p:nvSpPr>
        <p:spPr>
          <a:xfrm>
            <a:off x="4786843" y="2579549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Lekerekített téglalap 12"/>
          <p:cNvSpPr/>
          <p:nvPr/>
        </p:nvSpPr>
        <p:spPr>
          <a:xfrm>
            <a:off x="4958293" y="2579549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Lekerekített téglalap 13"/>
          <p:cNvSpPr/>
          <p:nvPr/>
        </p:nvSpPr>
        <p:spPr>
          <a:xfrm>
            <a:off x="5072593" y="2579549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Lekerekített téglalap 14"/>
          <p:cNvSpPr/>
          <p:nvPr/>
        </p:nvSpPr>
        <p:spPr>
          <a:xfrm>
            <a:off x="5186893" y="2579549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Ellipszis 15"/>
          <p:cNvSpPr/>
          <p:nvPr/>
        </p:nvSpPr>
        <p:spPr>
          <a:xfrm>
            <a:off x="3700993" y="189374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Ellipszis 16"/>
          <p:cNvSpPr/>
          <p:nvPr/>
        </p:nvSpPr>
        <p:spPr>
          <a:xfrm>
            <a:off x="3700993" y="2179499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Ellipszis 17"/>
          <p:cNvSpPr/>
          <p:nvPr/>
        </p:nvSpPr>
        <p:spPr>
          <a:xfrm>
            <a:off x="3986743" y="189374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Ellipszis 18"/>
          <p:cNvSpPr/>
          <p:nvPr/>
        </p:nvSpPr>
        <p:spPr>
          <a:xfrm>
            <a:off x="3986743" y="2179499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Ellipszis 19"/>
          <p:cNvSpPr/>
          <p:nvPr/>
        </p:nvSpPr>
        <p:spPr>
          <a:xfrm>
            <a:off x="4272493" y="189374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Ellipszis 20"/>
          <p:cNvSpPr/>
          <p:nvPr/>
        </p:nvSpPr>
        <p:spPr>
          <a:xfrm>
            <a:off x="4272493" y="2179499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Ellipszis 21"/>
          <p:cNvSpPr/>
          <p:nvPr/>
        </p:nvSpPr>
        <p:spPr>
          <a:xfrm>
            <a:off x="4558243" y="189374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Ellipszis 22"/>
          <p:cNvSpPr/>
          <p:nvPr/>
        </p:nvSpPr>
        <p:spPr>
          <a:xfrm>
            <a:off x="4558243" y="2179499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Ellipszis 23"/>
          <p:cNvSpPr/>
          <p:nvPr/>
        </p:nvSpPr>
        <p:spPr>
          <a:xfrm>
            <a:off x="4843993" y="189374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Ellipszis 24"/>
          <p:cNvSpPr/>
          <p:nvPr/>
        </p:nvSpPr>
        <p:spPr>
          <a:xfrm>
            <a:off x="5129743" y="189374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Ellipszis 25"/>
          <p:cNvSpPr/>
          <p:nvPr/>
        </p:nvSpPr>
        <p:spPr>
          <a:xfrm>
            <a:off x="5415493" y="189374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Ellipszis 26"/>
          <p:cNvSpPr/>
          <p:nvPr/>
        </p:nvSpPr>
        <p:spPr>
          <a:xfrm>
            <a:off x="5701243" y="189374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Ellipszis 27"/>
          <p:cNvSpPr/>
          <p:nvPr/>
        </p:nvSpPr>
        <p:spPr>
          <a:xfrm>
            <a:off x="5986993" y="189374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Ellipszis 28"/>
          <p:cNvSpPr/>
          <p:nvPr/>
        </p:nvSpPr>
        <p:spPr>
          <a:xfrm>
            <a:off x="6272743" y="189374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Ellipszis 29"/>
          <p:cNvSpPr/>
          <p:nvPr/>
        </p:nvSpPr>
        <p:spPr>
          <a:xfrm>
            <a:off x="6558493" y="189374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Ellipszis 30"/>
          <p:cNvSpPr/>
          <p:nvPr/>
        </p:nvSpPr>
        <p:spPr>
          <a:xfrm>
            <a:off x="6844243" y="189374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Jobb oldali kapcsos zárójel 31"/>
          <p:cNvSpPr/>
          <p:nvPr/>
        </p:nvSpPr>
        <p:spPr>
          <a:xfrm>
            <a:off x="4728555" y="4705074"/>
            <a:ext cx="342900" cy="10287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Szövegdoboz 32"/>
          <p:cNvSpPr txBox="1"/>
          <p:nvPr/>
        </p:nvSpPr>
        <p:spPr>
          <a:xfrm>
            <a:off x="5185755" y="5047975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Whipsmart" panose="020B0502030203050204" pitchFamily="34" charset="0"/>
              </a:rPr>
              <a:t>csak olvasható</a:t>
            </a:r>
            <a:endParaRPr lang="en-US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Scene</a:t>
            </a:r>
            <a:r>
              <a:rPr lang="hu-HU" dirty="0" smtClean="0"/>
              <a:t> – </a:t>
            </a:r>
            <a:r>
              <a:rPr lang="hu-HU" dirty="0" err="1" smtClean="0"/>
              <a:t>viewport</a:t>
            </a:r>
            <a:r>
              <a:rPr lang="hu-HU" dirty="0" smtClean="0"/>
              <a:t> és törlés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Scene 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WebGL2RenderingContext){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smtClean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resize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 smtClean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2000" i="1" dirty="0" smtClean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0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hu-HU" sz="20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 smtClean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hu-HU" sz="2000" i="1" dirty="0" smtClean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0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HTMLCanvasElement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WebGL2RenderingContext,</a:t>
            </a:r>
            <a:endParaRPr lang="hu-HU" sz="20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 err="1" smtClean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2000" i="1" dirty="0" smtClean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clearColor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0.3f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0.3f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clearDepth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COLOR_BUFFER_BIT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DEPTH_BUFFER_BIT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4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Rajzolás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kell geometria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bufferek</a:t>
            </a:r>
            <a:r>
              <a:rPr lang="hu-HU" dirty="0" smtClean="0"/>
              <a:t>, index </a:t>
            </a:r>
            <a:r>
              <a:rPr lang="hu-HU" dirty="0" err="1" smtClean="0"/>
              <a:t>buffer</a:t>
            </a:r>
            <a:endParaRPr lang="hu-HU" dirty="0" smtClean="0"/>
          </a:p>
          <a:p>
            <a:pPr lvl="1"/>
            <a:r>
              <a:rPr lang="hu-HU" dirty="0" smtClean="0"/>
              <a:t>attribútum kötések</a:t>
            </a:r>
          </a:p>
          <a:p>
            <a:r>
              <a:rPr lang="hu-HU" dirty="0" smtClean="0"/>
              <a:t>kell GPU program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hu-HU" dirty="0" smtClean="0"/>
          </a:p>
          <a:p>
            <a:pPr lvl="1"/>
            <a:r>
              <a:rPr lang="hu-HU" dirty="0" smtClean="0"/>
              <a:t>pixel </a:t>
            </a:r>
            <a:r>
              <a:rPr lang="hu-HU" dirty="0" err="1" smtClean="0"/>
              <a:t>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6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Scene</a:t>
            </a:r>
            <a:r>
              <a:rPr lang="hu-HU" dirty="0" smtClean="0"/>
              <a:t> – geometria és GPU program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vsIdle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Shader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VERTEX_SHADER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shaders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/idle-</a:t>
            </a:r>
            <a:r>
              <a:rPr lang="en-US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vs.glsl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fsSolid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Shader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FRAGMENT_SHADER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shaders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/solid-</a:t>
            </a:r>
            <a:r>
              <a:rPr lang="en-US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fs.glsl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solidProgram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vsIdle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fsSolid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triangleGeometry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TriangleGeometry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fun update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    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useProgram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solidProgram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triangleGeometry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32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5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for</a:t>
            </a:r>
            <a:r>
              <a:rPr lang="hu-HU" dirty="0" err="1" smtClean="0"/>
              <a:t>rások</a:t>
            </a:r>
            <a:r>
              <a:rPr lang="hu-HU" dirty="0" smtClean="0"/>
              <a:t> </a:t>
            </a:r>
            <a:r>
              <a:rPr lang="hu-HU" dirty="0" smtClean="0"/>
              <a:t>külön </a:t>
            </a:r>
            <a:r>
              <a:rPr lang="hu-HU" dirty="0" err="1" smtClean="0"/>
              <a:t>fileban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XMLHttpRequest</a:t>
            </a:r>
            <a:r>
              <a:rPr lang="hu-HU" dirty="0" smtClean="0"/>
              <a:t> kell a betöltéséhez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91078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r>
              <a:rPr lang="en-US" dirty="0" smtClean="0"/>
              <a:t>: </a:t>
            </a:r>
            <a:r>
              <a:rPr lang="hu-HU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shaders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idle-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vs.</a:t>
            </a:r>
            <a:r>
              <a:rPr lang="hu-HU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US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924050"/>
            <a:ext cx="9144000" cy="493395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#version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vec4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vertexPosition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gl_Position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vertexPosition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Fragment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r>
              <a:rPr lang="en-US" dirty="0" smtClean="0"/>
              <a:t>: </a:t>
            </a:r>
            <a:r>
              <a:rPr lang="hu-HU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shaders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solid-</a:t>
            </a:r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s.</a:t>
            </a:r>
            <a:r>
              <a:rPr lang="hu-HU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US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924050"/>
            <a:ext cx="9144000" cy="493395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#version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highp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vec4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fragmentColor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fragmentColor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vec4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167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err="1" smtClean="0"/>
              <a:t>objektum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Shader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WebGL2RenderingContext,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shaderType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sourceUrl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glShader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createShader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shaderType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shaderSource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glShader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source)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compileShader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glShader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6" idx="2"/>
          </p:cNvCxnSpPr>
          <p:nvPr/>
        </p:nvCxnSpPr>
        <p:spPr>
          <a:xfrm flipH="1">
            <a:off x="5743578" y="4740414"/>
            <a:ext cx="358303" cy="317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2275" y="4371082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ebbe még be kell húzni a file tartalmát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1681" y="598995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kellenek még a hibaüzenetek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86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File betöltés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overrideMimeType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"text/plain"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.open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"GET"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sourceUrl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onloadend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endParaRPr lang="en-US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fordítás, stb.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hu-HU" dirty="0" smtClean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hu-H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/>
              <a:t>    </a:t>
            </a:r>
            <a:r>
              <a:rPr lang="en-US" dirty="0" err="1" smtClean="0"/>
              <a:t>request.send</a:t>
            </a:r>
            <a:r>
              <a:rPr lang="en-US" dirty="0"/>
              <a:t>()</a:t>
            </a:r>
            <a:endParaRPr lang="hu-H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591300" y="3035300"/>
            <a:ext cx="1016000" cy="599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57875" y="363448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szinkron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41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460500"/>
            <a:ext cx="9144000" cy="53975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800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vertexShader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Shader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800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fragmentShader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Shader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800" i="1" dirty="0" err="1" smtClean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attributeBindings</a:t>
            </a:r>
            <a:r>
              <a:rPr lang="en-US" sz="1800" i="1" dirty="0" smtClean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800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sz="1800" dirty="0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1800" dirty="0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createProgra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attachShade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vertexShader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glShader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attachShader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fragmentShader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glShader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attributeIndex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attributeBindings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bindAttribLocation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attributeIndex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it) 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   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linkProgram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483100" y="111127"/>
            <a:ext cx="4572000" cy="213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companion object</a:t>
            </a: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7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6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emptyArray</a:t>
            </a: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&lt;Program&gt;()</a:t>
            </a:r>
            <a:endParaRPr lang="en-US" sz="7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PC </a:t>
            </a:r>
            <a:r>
              <a:rPr lang="en-US" sz="16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hu-HU" sz="16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arrayOf</a:t>
            </a: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vertexPosition</a:t>
            </a:r>
            <a:r>
              <a:rPr lang="en-US" sz="1600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16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vertexColor</a:t>
            </a:r>
            <a:r>
              <a:rPr lang="en-US" sz="1600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7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PNT </a:t>
            </a:r>
            <a:r>
              <a:rPr lang="en-US" sz="16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arrayOf</a:t>
            </a: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vertexPosition</a:t>
            </a:r>
            <a:r>
              <a:rPr lang="en-US" sz="1600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hu-HU" sz="16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vertexNormal</a:t>
            </a:r>
            <a:r>
              <a:rPr lang="en-US" sz="1600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16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vertexTexCoord</a:t>
            </a:r>
            <a:r>
              <a:rPr lang="en-US" sz="1600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7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7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73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TexturedQuadGeometry</a:t>
            </a:r>
            <a:r>
              <a:rPr lang="hu-HU" dirty="0" smtClean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TexturedQuadGeometry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WebGL2RenderingContext)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vertexBuffer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vertexBuffer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Float32Array(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arrayOf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3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GPU </a:t>
            </a:r>
            <a:r>
              <a:rPr lang="hu-HU" dirty="0" err="1" smtClean="0"/>
              <a:t>pipeline</a:t>
            </a:r>
            <a:r>
              <a:rPr lang="hu-HU" dirty="0" smtClean="0"/>
              <a:t> output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kép</a:t>
            </a:r>
          </a:p>
          <a:p>
            <a:pPr lvl="1"/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target</a:t>
            </a:r>
            <a:endParaRPr lang="hu-HU" dirty="0" smtClean="0"/>
          </a:p>
          <a:p>
            <a:pPr lvl="2"/>
            <a:r>
              <a:rPr lang="hu-HU" dirty="0" err="1" smtClean="0"/>
              <a:t>frame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endParaRPr lang="hu-HU" dirty="0" smtClean="0"/>
          </a:p>
          <a:p>
            <a:pPr lvl="2"/>
            <a:r>
              <a:rPr lang="hu-HU" dirty="0" smtClean="0"/>
              <a:t>textúra</a:t>
            </a:r>
          </a:p>
          <a:p>
            <a:pPr lvl="1"/>
            <a:r>
              <a:rPr lang="hu-HU" dirty="0" smtClean="0"/>
              <a:t>mélységbuffer (+stencil)</a:t>
            </a:r>
          </a:p>
        </p:txBody>
      </p:sp>
    </p:spTree>
    <p:extLst>
      <p:ext uri="{BB962C8B-B14F-4D97-AF65-F5344CB8AC3E}">
        <p14:creationId xmlns:p14="http://schemas.microsoft.com/office/powerpoint/2010/main" val="16393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TexturedQuadGeometry</a:t>
            </a:r>
            <a:r>
              <a:rPr lang="hu-HU" dirty="0" smtClean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normal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vertexNormalBuffer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vertexNormalBuffer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Float32Array(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arrayOf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052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TexturedQuadGeometry</a:t>
            </a:r>
            <a:r>
              <a:rPr lang="hu-HU" dirty="0" smtClean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texcoord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vertexTexCoordBuffer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vertexTexCoordBuffer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Float32Array(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arrayOf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 }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97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TexturedQuadGeometry</a:t>
            </a:r>
            <a:r>
              <a:rPr lang="hu-HU" dirty="0" smtClean="0"/>
              <a:t> </a:t>
            </a:r>
            <a:r>
              <a:rPr lang="hu-HU" dirty="0" smtClean="0"/>
              <a:t>– index </a:t>
            </a:r>
            <a:r>
              <a:rPr lang="hu-HU" dirty="0" err="1" smtClean="0"/>
              <a:t>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Uint16Array(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arrayOf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60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QuadGeometry – </a:t>
            </a:r>
            <a:r>
              <a:rPr lang="en-US" dirty="0" smtClean="0"/>
              <a:t>VAO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inputLayout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createVertexArray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bindVertexArray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inputLayout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enableVertexAttribArray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vertexAttribPointer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three pieces of float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do not normalize (make unit length)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tightly packed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data starts at array start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A5A5A5"/>
                </a:solidFill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5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Attrib</a:t>
            </a:r>
            <a:r>
              <a:rPr lang="hu-HU" dirty="0" smtClean="0"/>
              <a:t>útumok megadásának összefoglalója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bemenő változó deklarációja a</a:t>
            </a:r>
            <a:r>
              <a:rPr lang="en-US" dirty="0" smtClean="0"/>
              <a:t> VS</a:t>
            </a:r>
            <a:r>
              <a:rPr lang="hu-HU" dirty="0" smtClean="0"/>
              <a:t>-ben</a:t>
            </a:r>
            <a:endParaRPr lang="en-US" dirty="0" smtClean="0"/>
          </a:p>
          <a:p>
            <a:endParaRPr lang="en-US" dirty="0"/>
          </a:p>
          <a:p>
            <a:r>
              <a:rPr lang="hu-HU" dirty="0" smtClean="0"/>
              <a:t>a </a:t>
            </a:r>
            <a:r>
              <a:rPr lang="hu-HU" dirty="0" err="1" smtClean="0"/>
              <a:t>Program.js-ben</a:t>
            </a:r>
            <a:r>
              <a:rPr lang="hu-HU" dirty="0" smtClean="0"/>
              <a:t> </a:t>
            </a:r>
            <a:r>
              <a:rPr lang="hu-HU" dirty="0" smtClean="0"/>
              <a:t>a</a:t>
            </a:r>
            <a:r>
              <a:rPr lang="en-US" dirty="0" smtClean="0"/>
              <a:t> #0 </a:t>
            </a:r>
            <a:r>
              <a:rPr lang="hu-HU" dirty="0" smtClean="0"/>
              <a:t>számhoz rendeljük</a:t>
            </a:r>
            <a:endParaRPr lang="en-US" dirty="0" smtClean="0"/>
          </a:p>
          <a:p>
            <a:endParaRPr lang="en-US" dirty="0"/>
          </a:p>
          <a:p>
            <a:r>
              <a:rPr lang="hu-HU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Textured</a:t>
            </a:r>
            <a:r>
              <a:rPr lang="hu-HU" dirty="0" err="1" smtClean="0"/>
              <a:t>Quad</a:t>
            </a:r>
            <a:r>
              <a:rPr lang="en-US" dirty="0" smtClean="0"/>
              <a:t>Geometry.js</a:t>
            </a:r>
            <a:r>
              <a:rPr lang="hu-HU" dirty="0" smtClean="0"/>
              <a:t>-ben</a:t>
            </a:r>
            <a:endParaRPr lang="en-US" dirty="0" smtClean="0"/>
          </a:p>
          <a:p>
            <a:pPr lvl="1"/>
            <a:r>
              <a:rPr lang="hu-HU" dirty="0" smtClean="0"/>
              <a:t>létrehozzuk és kitöltjük a buffert</a:t>
            </a:r>
            <a:endParaRPr lang="en-US" dirty="0" smtClean="0"/>
          </a:p>
          <a:p>
            <a:pPr lvl="1"/>
            <a:r>
              <a:rPr lang="hu-HU" dirty="0" smtClean="0"/>
              <a:t>leírjuk a tartalmát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505200" y="2286000"/>
            <a:ext cx="4761738" cy="574548"/>
          </a:xfrm>
          <a:prstGeom prst="wedgeRectCallout">
            <a:avLst>
              <a:gd name="adj1" fmla="val 31483"/>
              <a:gd name="adj2" fmla="val -719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vertexPosition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3352800"/>
            <a:ext cx="7772400" cy="48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gl.bindAttribLocation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vertexPosition</a:t>
            </a:r>
            <a:r>
              <a:rPr lang="en-US" sz="2000" dirty="0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8800" y="3976810"/>
            <a:ext cx="3506213" cy="272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20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Float32Array(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5181600"/>
            <a:ext cx="4419600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gl.bindBuffer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</a:t>
            </a:r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gl.enableVertexAttribArray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gl.vertexAttribPointer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gl.FLOAT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);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5928554"/>
            <a:ext cx="1219200" cy="25851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3"/>
            <a:endCxn id="15" idx="1"/>
          </p:cNvCxnSpPr>
          <p:nvPr/>
        </p:nvCxnSpPr>
        <p:spPr>
          <a:xfrm flipV="1">
            <a:off x="2438400" y="5470462"/>
            <a:ext cx="4075770" cy="5873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14170" y="5341205"/>
            <a:ext cx="1543980" cy="25851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52800" y="5528592"/>
            <a:ext cx="381000" cy="31566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3394968"/>
            <a:ext cx="381000" cy="31566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3505200" y="3710631"/>
            <a:ext cx="2476500" cy="1847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14900" y="2355431"/>
            <a:ext cx="2476500" cy="38776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53407" y="3394968"/>
            <a:ext cx="2219093" cy="38776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0"/>
            <a:endCxn id="23" idx="2"/>
          </p:cNvCxnSpPr>
          <p:nvPr/>
        </p:nvCxnSpPr>
        <p:spPr>
          <a:xfrm flipH="1" flipV="1">
            <a:off x="6153150" y="2743200"/>
            <a:ext cx="1309804" cy="651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Alapértelmezett bemenetek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variable is declared in VS</a:t>
            </a:r>
          </a:p>
          <a:p>
            <a:endParaRPr lang="en-US" dirty="0"/>
          </a:p>
          <a:p>
            <a:r>
              <a:rPr lang="en-US" dirty="0" smtClean="0"/>
              <a:t>we bind it to an attribute #0 in Program.js</a:t>
            </a:r>
          </a:p>
          <a:p>
            <a:endParaRPr lang="en-US" dirty="0"/>
          </a:p>
          <a:p>
            <a:r>
              <a:rPr lang="en-US" dirty="0" smtClean="0"/>
              <a:t>in TriangleGeometry.js</a:t>
            </a:r>
          </a:p>
          <a:p>
            <a:pPr lvl="1"/>
            <a:r>
              <a:rPr lang="en-US" dirty="0"/>
              <a:t>we create </a:t>
            </a:r>
            <a:r>
              <a:rPr lang="en-US" dirty="0" smtClean="0"/>
              <a:t>and fill buffer</a:t>
            </a:r>
          </a:p>
          <a:p>
            <a:pPr lvl="1"/>
            <a:r>
              <a:rPr lang="en-US" dirty="0" smtClean="0"/>
              <a:t>and explain layout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505200" y="2286000"/>
            <a:ext cx="4761738" cy="574548"/>
          </a:xfrm>
          <a:prstGeom prst="wedgeRectCallout">
            <a:avLst>
              <a:gd name="adj1" fmla="val 31483"/>
              <a:gd name="adj2" fmla="val -719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vertexPosition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352800"/>
            <a:ext cx="8458200" cy="48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gl.bindAttribLocation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this.glProgram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vertexPosition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0" y="3976810"/>
            <a:ext cx="3430013" cy="2195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vertexBuffer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US" alt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createBuffer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US" alt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bindBuffer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US" altLang="en-US" sz="2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ARRAY_BUFFER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vertexBuffer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US" alt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bufferData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US" altLang="en-US" sz="2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ARRAY_BUFFER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new Float32Array( [ </a:t>
            </a:r>
          </a:p>
          <a:p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-0.5, -0.5, 0.5,</a:t>
            </a:r>
          </a:p>
          <a:p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-0.5,  0.5, 0.5,</a:t>
            </a:r>
          </a:p>
          <a:p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0.5,  0.0, 0.5, ] ),</a:t>
            </a:r>
          </a:p>
          <a:p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gl.STATIC_DRAW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5181600"/>
            <a:ext cx="4419600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gl.bindBuffer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</a:t>
            </a:r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gl.enableVertexAttribArray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gl.vertexAttribPointer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gl.FLOAT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);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5928554"/>
            <a:ext cx="1219200" cy="25851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3"/>
            <a:endCxn id="15" idx="1"/>
          </p:cNvCxnSpPr>
          <p:nvPr/>
        </p:nvCxnSpPr>
        <p:spPr>
          <a:xfrm flipV="1">
            <a:off x="2438400" y="5437920"/>
            <a:ext cx="3790020" cy="6198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28420" y="5308663"/>
            <a:ext cx="1543980" cy="25851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52800" y="5528592"/>
            <a:ext cx="381000" cy="31566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3394968"/>
            <a:ext cx="381000" cy="31566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3505200" y="3710631"/>
            <a:ext cx="2476500" cy="1847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14900" y="2355431"/>
            <a:ext cx="2476500" cy="38776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53407" y="3394968"/>
            <a:ext cx="2219093" cy="38776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0"/>
            <a:endCxn id="23" idx="2"/>
          </p:cNvCxnSpPr>
          <p:nvPr/>
        </p:nvCxnSpPr>
        <p:spPr>
          <a:xfrm flipH="1" flipV="1">
            <a:off x="6153150" y="2743200"/>
            <a:ext cx="1309804" cy="651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962400" y="2133600"/>
            <a:ext cx="990600" cy="76200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90393" y="5764854"/>
            <a:ext cx="1257300" cy="557683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-Up Arrow 21"/>
          <p:cNvSpPr/>
          <p:nvPr/>
        </p:nvSpPr>
        <p:spPr>
          <a:xfrm rot="5400000" flipH="1">
            <a:off x="768708" y="2772912"/>
            <a:ext cx="3663231" cy="2152651"/>
          </a:xfrm>
          <a:prstGeom prst="bentUpArrow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11" y="1401010"/>
            <a:ext cx="2757139" cy="304173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latin typeface="Whipsmart" panose="020B0502030203050204" pitchFamily="34" charset="0"/>
              </a:rPr>
              <a:t>ha az attribútumadat kevesebb elemmel rendelkezik, mint a VS bemenet</a:t>
            </a:r>
            <a:r>
              <a:rPr lang="en-US" sz="2400" dirty="0" smtClean="0">
                <a:latin typeface="Whipsmart" panose="020B0502030203050204" pitchFamily="34" charset="0"/>
              </a:rPr>
              <a:t>, </a:t>
            </a:r>
            <a:r>
              <a:rPr lang="hu-HU" sz="2400" smtClean="0">
                <a:latin typeface="Whipsmart" panose="020B0502030203050204" pitchFamily="34" charset="0"/>
              </a:rPr>
              <a:t>a hiányzó értékek alapértelmezése</a:t>
            </a:r>
            <a:endParaRPr lang="en-US" sz="2400" dirty="0" smtClean="0">
              <a:latin typeface="Whipsmart" panose="020B0502030203050204" pitchFamily="34" charset="0"/>
            </a:endParaRPr>
          </a:p>
          <a:p>
            <a:pPr algn="ctr"/>
            <a:r>
              <a:rPr lang="en-US" sz="2400" dirty="0" smtClean="0">
                <a:latin typeface="Whipsmart" panose="020B0502030203050204" pitchFamily="34" charset="0"/>
              </a:rPr>
              <a:t>x=0, y=0, z=0, w=1</a:t>
            </a:r>
            <a:endParaRPr lang="en-US" sz="240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00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QuadGeometry – </a:t>
            </a:r>
            <a:r>
              <a:rPr lang="en-US" dirty="0" smtClean="0"/>
              <a:t>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bindVertexArray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inputLayout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drawElements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TRIANGLES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UNSIGNED_SHORT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5" idx="0"/>
          </p:cNvCxnSpPr>
          <p:nvPr/>
        </p:nvCxnSpPr>
        <p:spPr>
          <a:xfrm flipH="1" flipV="1">
            <a:off x="6624134" y="3450373"/>
            <a:ext cx="543066" cy="422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57010" y="3872985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WebGL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-ben 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nem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a VAO r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észe!!!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1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GPU </a:t>
            </a:r>
            <a:r>
              <a:rPr lang="hu-HU" dirty="0" err="1" smtClean="0"/>
              <a:t>pipeline</a:t>
            </a:r>
            <a:r>
              <a:rPr lang="en-US" dirty="0" smtClean="0"/>
              <a:t> </a:t>
            </a:r>
            <a:r>
              <a:rPr lang="en-US" dirty="0" err="1" smtClean="0"/>
              <a:t>tesszell</a:t>
            </a:r>
            <a:r>
              <a:rPr lang="hu-HU" dirty="0" err="1" smtClean="0"/>
              <a:t>átor</a:t>
            </a:r>
            <a:r>
              <a:rPr lang="hu-HU" dirty="0" smtClean="0"/>
              <a:t> nélkül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743200" y="3143250"/>
            <a:ext cx="457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b="1" dirty="0">
                <a:solidFill>
                  <a:schemeClr val="tx1"/>
                </a:solidFill>
                <a:latin typeface="Whipsmart" panose="020B0502030203050204" pitchFamily="34" charset="0"/>
              </a:rPr>
              <a:t>IA</a:t>
            </a:r>
            <a:endParaRPr lang="en-US" sz="1350" b="1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429000" y="3143250"/>
            <a:ext cx="457200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b="1" dirty="0">
                <a:solidFill>
                  <a:schemeClr val="tx1"/>
                </a:solidFill>
                <a:latin typeface="Whipsmart" panose="020B0502030203050204" pitchFamily="34" charset="0"/>
              </a:rPr>
              <a:t>VS</a:t>
            </a:r>
            <a:endParaRPr lang="en-US" sz="1350" b="1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493062" y="3156794"/>
            <a:ext cx="457200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b="1" dirty="0">
                <a:solidFill>
                  <a:schemeClr val="tx1"/>
                </a:solidFill>
                <a:latin typeface="Whipsmart" panose="020B0502030203050204" pitchFamily="34" charset="0"/>
              </a:rPr>
              <a:t>FS</a:t>
            </a:r>
            <a:endParaRPr lang="en-US" sz="1350" b="1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178862" y="3156794"/>
            <a:ext cx="457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b="1" dirty="0">
                <a:solidFill>
                  <a:schemeClr val="tx1"/>
                </a:solidFill>
                <a:latin typeface="Whipsmart" panose="020B0502030203050204" pitchFamily="34" charset="0"/>
              </a:rPr>
              <a:t>OM</a:t>
            </a:r>
            <a:endParaRPr lang="en-US" sz="1350" b="1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4807262" y="3156794"/>
            <a:ext cx="457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b="1" dirty="0">
                <a:solidFill>
                  <a:schemeClr val="tx1"/>
                </a:solidFill>
                <a:latin typeface="Whipsmart" panose="020B0502030203050204" pitchFamily="34" charset="0"/>
              </a:rPr>
              <a:t>RS</a:t>
            </a:r>
            <a:endParaRPr lang="en-US" sz="1350" b="1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2743202" y="4057648"/>
            <a:ext cx="457202" cy="457201"/>
            <a:chOff x="1828802" y="4953003"/>
            <a:chExt cx="381002" cy="381001"/>
          </a:xfrm>
        </p:grpSpPr>
        <p:sp>
          <p:nvSpPr>
            <p:cNvPr id="13" name="Ellipszis 12"/>
            <p:cNvSpPr/>
            <p:nvPr/>
          </p:nvSpPr>
          <p:spPr>
            <a:xfrm>
              <a:off x="1828802" y="4953003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14" name="Körszelet 13"/>
            <p:cNvSpPr/>
            <p:nvPr/>
          </p:nvSpPr>
          <p:spPr>
            <a:xfrm>
              <a:off x="1828803" y="4953004"/>
              <a:ext cx="381001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</p:grpSp>
      <p:sp>
        <p:nvSpPr>
          <p:cNvPr id="16" name="Ellipszis 15"/>
          <p:cNvSpPr/>
          <p:nvPr/>
        </p:nvSpPr>
        <p:spPr>
          <a:xfrm>
            <a:off x="2857500" y="2286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7" name="Ellipszis 16"/>
          <p:cNvSpPr/>
          <p:nvPr/>
        </p:nvSpPr>
        <p:spPr>
          <a:xfrm>
            <a:off x="2857500" y="257175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19" name="Szögletes összekötő 18"/>
          <p:cNvCxnSpPr>
            <a:stCxn id="17" idx="4"/>
            <a:endCxn id="4" idx="0"/>
          </p:cNvCxnSpPr>
          <p:nvPr/>
        </p:nvCxnSpPr>
        <p:spPr>
          <a:xfrm rot="5400000">
            <a:off x="2800350" y="2971800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18"/>
          <p:cNvCxnSpPr>
            <a:stCxn id="4" idx="2"/>
          </p:cNvCxnSpPr>
          <p:nvPr/>
        </p:nvCxnSpPr>
        <p:spPr>
          <a:xfrm rot="5400000">
            <a:off x="2714625" y="3800475"/>
            <a:ext cx="51435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zögletes összekötő 18"/>
          <p:cNvCxnSpPr>
            <a:stCxn id="5" idx="2"/>
          </p:cNvCxnSpPr>
          <p:nvPr/>
        </p:nvCxnSpPr>
        <p:spPr>
          <a:xfrm rot="5400000">
            <a:off x="3400425" y="3800475"/>
            <a:ext cx="51435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Csoportba foglalás 41"/>
          <p:cNvGrpSpPr/>
          <p:nvPr/>
        </p:nvGrpSpPr>
        <p:grpSpPr>
          <a:xfrm>
            <a:off x="3429002" y="2343148"/>
            <a:ext cx="457202" cy="457201"/>
            <a:chOff x="1828802" y="4953003"/>
            <a:chExt cx="381002" cy="381001"/>
          </a:xfrm>
        </p:grpSpPr>
        <p:sp>
          <p:nvSpPr>
            <p:cNvPr id="43" name="Ellipszis 42"/>
            <p:cNvSpPr/>
            <p:nvPr/>
          </p:nvSpPr>
          <p:spPr>
            <a:xfrm>
              <a:off x="1828802" y="4953003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44" name="Körszelet 43"/>
            <p:cNvSpPr/>
            <p:nvPr/>
          </p:nvSpPr>
          <p:spPr>
            <a:xfrm>
              <a:off x="1828803" y="4953004"/>
              <a:ext cx="381001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</p:grpSp>
      <p:cxnSp>
        <p:nvCxnSpPr>
          <p:cNvPr id="45" name="Szögletes összekötő 44"/>
          <p:cNvCxnSpPr>
            <a:endCxn id="5" idx="0"/>
          </p:cNvCxnSpPr>
          <p:nvPr/>
        </p:nvCxnSpPr>
        <p:spPr>
          <a:xfrm rot="5400000">
            <a:off x="3486150" y="2971800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zis 107"/>
          <p:cNvSpPr/>
          <p:nvPr/>
        </p:nvSpPr>
        <p:spPr>
          <a:xfrm>
            <a:off x="3429000" y="4057650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grpSp>
        <p:nvGrpSpPr>
          <p:cNvPr id="25" name="Csoportba foglalás 285"/>
          <p:cNvGrpSpPr/>
          <p:nvPr/>
        </p:nvGrpSpPr>
        <p:grpSpPr>
          <a:xfrm rot="18892311">
            <a:off x="4807262" y="2435585"/>
            <a:ext cx="446563" cy="446892"/>
            <a:chOff x="6172199" y="2086386"/>
            <a:chExt cx="595417" cy="595856"/>
          </a:xfrm>
        </p:grpSpPr>
        <p:sp>
          <p:nvSpPr>
            <p:cNvPr id="263" name="Háromszög 262"/>
            <p:cNvSpPr/>
            <p:nvPr/>
          </p:nvSpPr>
          <p:spPr>
            <a:xfrm rot="1643725">
              <a:off x="6310416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264" name="Ellipszis 263"/>
            <p:cNvSpPr/>
            <p:nvPr/>
          </p:nvSpPr>
          <p:spPr>
            <a:xfrm rot="1643725">
              <a:off x="6550471" y="2086386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265" name="Ellipszis 264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266" name="Ellipszis 265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</p:grpSp>
      <p:cxnSp>
        <p:nvCxnSpPr>
          <p:cNvPr id="272" name="Szögletes összekötő 271"/>
          <p:cNvCxnSpPr/>
          <p:nvPr/>
        </p:nvCxnSpPr>
        <p:spPr>
          <a:xfrm rot="5400000">
            <a:off x="4922158" y="3041899"/>
            <a:ext cx="2286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églalap 273"/>
          <p:cNvSpPr/>
          <p:nvPr/>
        </p:nvSpPr>
        <p:spPr>
          <a:xfrm>
            <a:off x="4978712" y="395689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77" name="Téglalap 276"/>
          <p:cNvSpPr/>
          <p:nvPr/>
        </p:nvSpPr>
        <p:spPr>
          <a:xfrm>
            <a:off x="5035862" y="401404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78" name="Téglalap 277"/>
          <p:cNvSpPr/>
          <p:nvPr/>
        </p:nvSpPr>
        <p:spPr>
          <a:xfrm>
            <a:off x="4978712" y="401404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80" name="Téglalap 279"/>
          <p:cNvSpPr/>
          <p:nvPr/>
        </p:nvSpPr>
        <p:spPr>
          <a:xfrm>
            <a:off x="4921562" y="407119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81" name="Téglalap 280"/>
          <p:cNvSpPr/>
          <p:nvPr/>
        </p:nvSpPr>
        <p:spPr>
          <a:xfrm>
            <a:off x="4978712" y="407119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82" name="Téglalap 281"/>
          <p:cNvSpPr/>
          <p:nvPr/>
        </p:nvSpPr>
        <p:spPr>
          <a:xfrm>
            <a:off x="5035862" y="407119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83" name="Téglalap 282"/>
          <p:cNvSpPr/>
          <p:nvPr/>
        </p:nvSpPr>
        <p:spPr>
          <a:xfrm>
            <a:off x="5093012" y="407119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87" name="Téglalap 286"/>
          <p:cNvSpPr/>
          <p:nvPr/>
        </p:nvSpPr>
        <p:spPr>
          <a:xfrm>
            <a:off x="5035862" y="412834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89" name="Téglalap 288"/>
          <p:cNvSpPr/>
          <p:nvPr/>
        </p:nvSpPr>
        <p:spPr>
          <a:xfrm>
            <a:off x="4978712" y="412834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90" name="Téglalap 289"/>
          <p:cNvSpPr/>
          <p:nvPr/>
        </p:nvSpPr>
        <p:spPr>
          <a:xfrm>
            <a:off x="4921562" y="412834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94" name="Téglalap 293"/>
          <p:cNvSpPr/>
          <p:nvPr/>
        </p:nvSpPr>
        <p:spPr>
          <a:xfrm>
            <a:off x="4921562" y="418549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96" name="Téglalap 295"/>
          <p:cNvSpPr/>
          <p:nvPr/>
        </p:nvSpPr>
        <p:spPr>
          <a:xfrm>
            <a:off x="4864412" y="418549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98" name="Téglalap 297"/>
          <p:cNvSpPr/>
          <p:nvPr/>
        </p:nvSpPr>
        <p:spPr>
          <a:xfrm>
            <a:off x="5150162" y="412834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300" name="Téglalap 299"/>
          <p:cNvSpPr/>
          <p:nvPr/>
        </p:nvSpPr>
        <p:spPr>
          <a:xfrm>
            <a:off x="5035862" y="418549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301" name="Téglalap 300"/>
          <p:cNvSpPr/>
          <p:nvPr/>
        </p:nvSpPr>
        <p:spPr>
          <a:xfrm>
            <a:off x="4978712" y="418549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302" name="Téglalap 301"/>
          <p:cNvSpPr/>
          <p:nvPr/>
        </p:nvSpPr>
        <p:spPr>
          <a:xfrm>
            <a:off x="5093012" y="412834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304" name="Téglalap 303"/>
          <p:cNvSpPr/>
          <p:nvPr/>
        </p:nvSpPr>
        <p:spPr>
          <a:xfrm>
            <a:off x="4921562" y="424264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305" name="Téglalap 304"/>
          <p:cNvSpPr/>
          <p:nvPr/>
        </p:nvSpPr>
        <p:spPr>
          <a:xfrm>
            <a:off x="4864412" y="4242644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307" name="Szögletes összekötő 18"/>
          <p:cNvCxnSpPr/>
          <p:nvPr/>
        </p:nvCxnSpPr>
        <p:spPr>
          <a:xfrm rot="5400000">
            <a:off x="4865008" y="3727699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églalap 307"/>
          <p:cNvSpPr/>
          <p:nvPr/>
        </p:nvSpPr>
        <p:spPr>
          <a:xfrm>
            <a:off x="5607362" y="2585294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309" name="Szögletes összekötő 308"/>
          <p:cNvCxnSpPr>
            <a:stCxn id="308" idx="2"/>
          </p:cNvCxnSpPr>
          <p:nvPr/>
        </p:nvCxnSpPr>
        <p:spPr>
          <a:xfrm rot="5400000">
            <a:off x="5550212" y="2985344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zögletes összekötő 18"/>
          <p:cNvCxnSpPr/>
          <p:nvPr/>
        </p:nvCxnSpPr>
        <p:spPr>
          <a:xfrm rot="5400000">
            <a:off x="5550808" y="3727699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églalap 310"/>
          <p:cNvSpPr/>
          <p:nvPr/>
        </p:nvSpPr>
        <p:spPr>
          <a:xfrm>
            <a:off x="5607362" y="3956894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312" name="Téglalap 311"/>
          <p:cNvSpPr/>
          <p:nvPr/>
        </p:nvSpPr>
        <p:spPr>
          <a:xfrm>
            <a:off x="6293162" y="2585294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313" name="Szögletes összekötő 312"/>
          <p:cNvCxnSpPr>
            <a:stCxn id="312" idx="2"/>
            <a:endCxn id="10" idx="0"/>
          </p:cNvCxnSpPr>
          <p:nvPr/>
        </p:nvCxnSpPr>
        <p:spPr>
          <a:xfrm rot="5400000">
            <a:off x="6236012" y="2985344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églalap 316"/>
          <p:cNvSpPr/>
          <p:nvPr/>
        </p:nvSpPr>
        <p:spPr>
          <a:xfrm>
            <a:off x="6293162" y="3956894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318" name="Szögletes összekötő 18"/>
          <p:cNvCxnSpPr>
            <a:stCxn id="317" idx="3"/>
            <a:endCxn id="10" idx="3"/>
          </p:cNvCxnSpPr>
          <p:nvPr/>
        </p:nvCxnSpPr>
        <p:spPr>
          <a:xfrm flipV="1">
            <a:off x="6521762" y="3356819"/>
            <a:ext cx="114300" cy="714375"/>
          </a:xfrm>
          <a:prstGeom prst="bentConnector3">
            <a:avLst>
              <a:gd name="adj1" fmla="val 2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zögletes összekötő 18"/>
          <p:cNvCxnSpPr>
            <a:stCxn id="10" idx="2"/>
            <a:endCxn id="317" idx="0"/>
          </p:cNvCxnSpPr>
          <p:nvPr/>
        </p:nvCxnSpPr>
        <p:spPr>
          <a:xfrm rot="5400000">
            <a:off x="6207437" y="3756869"/>
            <a:ext cx="40005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églalap 323"/>
          <p:cNvSpPr/>
          <p:nvPr/>
        </p:nvSpPr>
        <p:spPr>
          <a:xfrm>
            <a:off x="4114800" y="3143250"/>
            <a:ext cx="457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b="1" dirty="0">
                <a:solidFill>
                  <a:schemeClr val="tx1"/>
                </a:solidFill>
                <a:latin typeface="Whipsmart" panose="020B0502030203050204" pitchFamily="34" charset="0"/>
              </a:rPr>
              <a:t>IA</a:t>
            </a:r>
            <a:endParaRPr lang="en-US" sz="1350" b="1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325" name="Szögletes összekötő 324"/>
          <p:cNvCxnSpPr>
            <a:endCxn id="324" idx="0"/>
          </p:cNvCxnSpPr>
          <p:nvPr/>
        </p:nvCxnSpPr>
        <p:spPr>
          <a:xfrm rot="5400000">
            <a:off x="4171950" y="2971800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zögletes összekötő 18"/>
          <p:cNvCxnSpPr>
            <a:stCxn id="324" idx="2"/>
          </p:cNvCxnSpPr>
          <p:nvPr/>
        </p:nvCxnSpPr>
        <p:spPr>
          <a:xfrm rot="5400000">
            <a:off x="4086225" y="3800475"/>
            <a:ext cx="51435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Lekerekített téglalap 343"/>
          <p:cNvSpPr/>
          <p:nvPr/>
        </p:nvSpPr>
        <p:spPr>
          <a:xfrm>
            <a:off x="4171950" y="2571750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345" name="Lekerekített téglalap 344"/>
          <p:cNvSpPr/>
          <p:nvPr/>
        </p:nvSpPr>
        <p:spPr>
          <a:xfrm>
            <a:off x="4286250" y="2571750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346" name="Lekerekített téglalap 345"/>
          <p:cNvSpPr/>
          <p:nvPr/>
        </p:nvSpPr>
        <p:spPr>
          <a:xfrm>
            <a:off x="4400550" y="2571750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grpSp>
        <p:nvGrpSpPr>
          <p:cNvPr id="28" name="Csoportba foglalás 359"/>
          <p:cNvGrpSpPr/>
          <p:nvPr/>
        </p:nvGrpSpPr>
        <p:grpSpPr>
          <a:xfrm>
            <a:off x="4114800" y="2228850"/>
            <a:ext cx="457200" cy="114300"/>
            <a:chOff x="3200400" y="5638800"/>
            <a:chExt cx="609600" cy="152400"/>
          </a:xfrm>
        </p:grpSpPr>
        <p:sp>
          <p:nvSpPr>
            <p:cNvPr id="356" name="Ellipszis 355"/>
            <p:cNvSpPr/>
            <p:nvPr/>
          </p:nvSpPr>
          <p:spPr>
            <a:xfrm>
              <a:off x="32004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357" name="Ellipszis 356"/>
            <p:cNvSpPr/>
            <p:nvPr/>
          </p:nvSpPr>
          <p:spPr>
            <a:xfrm>
              <a:off x="33528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358" name="Ellipszis 357"/>
            <p:cNvSpPr/>
            <p:nvPr/>
          </p:nvSpPr>
          <p:spPr>
            <a:xfrm>
              <a:off x="35052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359" name="Ellipszis 358"/>
            <p:cNvSpPr/>
            <p:nvPr/>
          </p:nvSpPr>
          <p:spPr>
            <a:xfrm>
              <a:off x="36576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</p:grpSp>
      <p:grpSp>
        <p:nvGrpSpPr>
          <p:cNvPr id="105" name="Csoportba foglalás 285"/>
          <p:cNvGrpSpPr/>
          <p:nvPr/>
        </p:nvGrpSpPr>
        <p:grpSpPr>
          <a:xfrm rot="18892311">
            <a:off x="4069104" y="4119216"/>
            <a:ext cx="446563" cy="446892"/>
            <a:chOff x="6172199" y="2086386"/>
            <a:chExt cx="595417" cy="595856"/>
          </a:xfrm>
        </p:grpSpPr>
        <p:sp>
          <p:nvSpPr>
            <p:cNvPr id="106" name="Háromszög 262"/>
            <p:cNvSpPr/>
            <p:nvPr/>
          </p:nvSpPr>
          <p:spPr>
            <a:xfrm rot="1643725">
              <a:off x="6310416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107" name="Ellipszis 263"/>
            <p:cNvSpPr/>
            <p:nvPr/>
          </p:nvSpPr>
          <p:spPr>
            <a:xfrm rot="1643725">
              <a:off x="6550471" y="2086386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109" name="Ellipszis 264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110" name="Ellipszis 265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</p:grpSp>
      <p:sp>
        <p:nvSpPr>
          <p:cNvPr id="111" name="Téglalap 10"/>
          <p:cNvSpPr/>
          <p:nvPr/>
        </p:nvSpPr>
        <p:spPr>
          <a:xfrm>
            <a:off x="2514005" y="4828574"/>
            <a:ext cx="457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  <a:latin typeface="Whipsmart" panose="020B0502030203050204" pitchFamily="34" charset="0"/>
              </a:rPr>
              <a:t>T</a:t>
            </a:r>
            <a:r>
              <a:rPr lang="hu-HU" sz="1350" b="1" dirty="0">
                <a:solidFill>
                  <a:schemeClr val="tx1"/>
                </a:solidFill>
                <a:latin typeface="Whipsmart" panose="020B0502030203050204" pitchFamily="34" charset="0"/>
              </a:rPr>
              <a:t>S</a:t>
            </a:r>
            <a:endParaRPr lang="en-US" sz="1350" b="1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12" name="Téglalap 4"/>
          <p:cNvSpPr/>
          <p:nvPr/>
        </p:nvSpPr>
        <p:spPr>
          <a:xfrm>
            <a:off x="557089" y="4548205"/>
            <a:ext cx="1007963" cy="9607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  <a:latin typeface="Whipsmart" panose="020B0502030203050204" pitchFamily="34" charset="0"/>
              </a:rPr>
              <a:t>text</a:t>
            </a:r>
            <a:r>
              <a:rPr lang="hu-HU" sz="1350" b="1" dirty="0">
                <a:solidFill>
                  <a:schemeClr val="tx1"/>
                </a:solidFill>
                <a:latin typeface="Whipsmart" panose="020B0502030203050204" pitchFamily="34" charset="0"/>
              </a:rPr>
              <a:t>úrák</a:t>
            </a:r>
            <a:endParaRPr lang="en-US" sz="1350" b="1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3" name="Szögletes összekötő 18"/>
          <p:cNvCxnSpPr>
            <a:stCxn id="112" idx="3"/>
            <a:endCxn id="111" idx="1"/>
          </p:cNvCxnSpPr>
          <p:nvPr/>
        </p:nvCxnSpPr>
        <p:spPr>
          <a:xfrm flipV="1">
            <a:off x="1565052" y="5028599"/>
            <a:ext cx="948953" cy="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zögletes összekötő 18"/>
          <p:cNvCxnSpPr>
            <a:stCxn id="111" idx="3"/>
            <a:endCxn id="5" idx="1"/>
          </p:cNvCxnSpPr>
          <p:nvPr/>
        </p:nvCxnSpPr>
        <p:spPr>
          <a:xfrm flipV="1">
            <a:off x="2971204" y="3343275"/>
            <a:ext cx="457796" cy="1685324"/>
          </a:xfrm>
          <a:prstGeom prst="bentConnector3">
            <a:avLst>
              <a:gd name="adj1" fmla="val 6432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zögletes összekötő 18"/>
          <p:cNvCxnSpPr>
            <a:stCxn id="111" idx="3"/>
            <a:endCxn id="9" idx="1"/>
          </p:cNvCxnSpPr>
          <p:nvPr/>
        </p:nvCxnSpPr>
        <p:spPr>
          <a:xfrm flipV="1">
            <a:off x="2971205" y="3356820"/>
            <a:ext cx="2521858" cy="1671779"/>
          </a:xfrm>
          <a:prstGeom prst="bentConnector3">
            <a:avLst>
              <a:gd name="adj1" fmla="val 92801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Rajzolási állapot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314450" y="3143250"/>
            <a:ext cx="457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b="1" dirty="0">
                <a:solidFill>
                  <a:schemeClr val="tx1"/>
                </a:solidFill>
                <a:latin typeface="Whipsmart" panose="020B0502030203050204" pitchFamily="34" charset="0"/>
              </a:rPr>
              <a:t>IA</a:t>
            </a:r>
            <a:endParaRPr lang="en-US" sz="1350" b="1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278131" y="3143250"/>
            <a:ext cx="457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b="1" dirty="0">
                <a:solidFill>
                  <a:schemeClr val="tx1"/>
                </a:solidFill>
                <a:latin typeface="Whipsmart" panose="020B0502030203050204" pitchFamily="34" charset="0"/>
              </a:rPr>
              <a:t>OM</a:t>
            </a:r>
            <a:endParaRPr lang="en-US" sz="1350" b="1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5906531" y="3143250"/>
            <a:ext cx="457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b="1" dirty="0">
                <a:solidFill>
                  <a:schemeClr val="tx1"/>
                </a:solidFill>
                <a:latin typeface="Whipsmart" panose="020B0502030203050204" pitchFamily="34" charset="0"/>
              </a:rPr>
              <a:t>RS</a:t>
            </a:r>
            <a:endParaRPr lang="en-US" sz="1350" b="1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grpSp>
        <p:nvGrpSpPr>
          <p:cNvPr id="3" name="Csoportba foglalás 14"/>
          <p:cNvGrpSpPr/>
          <p:nvPr/>
        </p:nvGrpSpPr>
        <p:grpSpPr>
          <a:xfrm>
            <a:off x="1314450" y="4057650"/>
            <a:ext cx="457200" cy="457200"/>
            <a:chOff x="1828800" y="4953000"/>
            <a:chExt cx="381000" cy="381000"/>
          </a:xfrm>
        </p:grpSpPr>
        <p:sp>
          <p:nvSpPr>
            <p:cNvPr id="13" name="Ellipszis 12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Whipsmart" panose="020B0502030203050204" pitchFamily="34" charset="0"/>
              </a:endParaRPr>
            </a:p>
          </p:txBody>
        </p:sp>
        <p:sp>
          <p:nvSpPr>
            <p:cNvPr id="14" name="Körszelet 13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Whipsmart" panose="020B0502030203050204" pitchFamily="34" charset="0"/>
              </a:endParaRPr>
            </a:p>
          </p:txBody>
        </p:sp>
      </p:grpSp>
      <p:sp>
        <p:nvSpPr>
          <p:cNvPr id="16" name="Ellipszis 15"/>
          <p:cNvSpPr/>
          <p:nvPr/>
        </p:nvSpPr>
        <p:spPr>
          <a:xfrm>
            <a:off x="1428750" y="2286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Ellipszis 16"/>
          <p:cNvSpPr/>
          <p:nvPr/>
        </p:nvSpPr>
        <p:spPr>
          <a:xfrm>
            <a:off x="1428750" y="257175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cxnSp>
        <p:nvCxnSpPr>
          <p:cNvPr id="19" name="Szögletes összekötő 18"/>
          <p:cNvCxnSpPr>
            <a:stCxn id="17" idx="4"/>
            <a:endCxn id="4" idx="0"/>
          </p:cNvCxnSpPr>
          <p:nvPr/>
        </p:nvCxnSpPr>
        <p:spPr>
          <a:xfrm rot="5400000">
            <a:off x="1371600" y="2971800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18"/>
          <p:cNvCxnSpPr>
            <a:stCxn id="4" idx="2"/>
          </p:cNvCxnSpPr>
          <p:nvPr/>
        </p:nvCxnSpPr>
        <p:spPr>
          <a:xfrm rot="5400000">
            <a:off x="1285875" y="3800475"/>
            <a:ext cx="51435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Csoportba foglalás 285"/>
          <p:cNvGrpSpPr/>
          <p:nvPr/>
        </p:nvGrpSpPr>
        <p:grpSpPr>
          <a:xfrm rot="19321583">
            <a:off x="5906530" y="2422040"/>
            <a:ext cx="446564" cy="446893"/>
            <a:chOff x="6172199" y="2086385"/>
            <a:chExt cx="595418" cy="595857"/>
          </a:xfrm>
        </p:grpSpPr>
        <p:sp>
          <p:nvSpPr>
            <p:cNvPr id="263" name="Háromszög 262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4" name="Ellipszis 263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5" name="Ellipszis 264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6" name="Ellipszis 265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272" name="Szögletes összekötő 271"/>
          <p:cNvCxnSpPr/>
          <p:nvPr/>
        </p:nvCxnSpPr>
        <p:spPr>
          <a:xfrm rot="5400000">
            <a:off x="6021426" y="3028355"/>
            <a:ext cx="2286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églalap 273"/>
          <p:cNvSpPr/>
          <p:nvPr/>
        </p:nvSpPr>
        <p:spPr>
          <a:xfrm>
            <a:off x="6077981" y="394335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77" name="Téglalap 276"/>
          <p:cNvSpPr/>
          <p:nvPr/>
        </p:nvSpPr>
        <p:spPr>
          <a:xfrm>
            <a:off x="6135131" y="400050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78" name="Téglalap 277"/>
          <p:cNvSpPr/>
          <p:nvPr/>
        </p:nvSpPr>
        <p:spPr>
          <a:xfrm>
            <a:off x="6077981" y="400050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80" name="Téglalap 279"/>
          <p:cNvSpPr/>
          <p:nvPr/>
        </p:nvSpPr>
        <p:spPr>
          <a:xfrm>
            <a:off x="6020831" y="405765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81" name="Téglalap 280"/>
          <p:cNvSpPr/>
          <p:nvPr/>
        </p:nvSpPr>
        <p:spPr>
          <a:xfrm>
            <a:off x="6077981" y="405765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82" name="Téglalap 281"/>
          <p:cNvSpPr/>
          <p:nvPr/>
        </p:nvSpPr>
        <p:spPr>
          <a:xfrm>
            <a:off x="6135131" y="405765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83" name="Téglalap 282"/>
          <p:cNvSpPr/>
          <p:nvPr/>
        </p:nvSpPr>
        <p:spPr>
          <a:xfrm>
            <a:off x="6192281" y="405765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87" name="Téglalap 286"/>
          <p:cNvSpPr/>
          <p:nvPr/>
        </p:nvSpPr>
        <p:spPr>
          <a:xfrm>
            <a:off x="6135131" y="411480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89" name="Téglalap 288"/>
          <p:cNvSpPr/>
          <p:nvPr/>
        </p:nvSpPr>
        <p:spPr>
          <a:xfrm>
            <a:off x="6077981" y="411480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90" name="Téglalap 289"/>
          <p:cNvSpPr/>
          <p:nvPr/>
        </p:nvSpPr>
        <p:spPr>
          <a:xfrm>
            <a:off x="6020831" y="411480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94" name="Téglalap 293"/>
          <p:cNvSpPr/>
          <p:nvPr/>
        </p:nvSpPr>
        <p:spPr>
          <a:xfrm>
            <a:off x="6020831" y="417195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96" name="Téglalap 295"/>
          <p:cNvSpPr/>
          <p:nvPr/>
        </p:nvSpPr>
        <p:spPr>
          <a:xfrm>
            <a:off x="5963681" y="417195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98" name="Téglalap 297"/>
          <p:cNvSpPr/>
          <p:nvPr/>
        </p:nvSpPr>
        <p:spPr>
          <a:xfrm>
            <a:off x="6249431" y="411480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300" name="Téglalap 299"/>
          <p:cNvSpPr/>
          <p:nvPr/>
        </p:nvSpPr>
        <p:spPr>
          <a:xfrm>
            <a:off x="6135131" y="417195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301" name="Téglalap 300"/>
          <p:cNvSpPr/>
          <p:nvPr/>
        </p:nvSpPr>
        <p:spPr>
          <a:xfrm>
            <a:off x="6077981" y="417195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302" name="Téglalap 301"/>
          <p:cNvSpPr/>
          <p:nvPr/>
        </p:nvSpPr>
        <p:spPr>
          <a:xfrm>
            <a:off x="6192281" y="411480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304" name="Téglalap 303"/>
          <p:cNvSpPr/>
          <p:nvPr/>
        </p:nvSpPr>
        <p:spPr>
          <a:xfrm>
            <a:off x="6020831" y="422910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305" name="Téglalap 304"/>
          <p:cNvSpPr/>
          <p:nvPr/>
        </p:nvSpPr>
        <p:spPr>
          <a:xfrm>
            <a:off x="5963681" y="4229100"/>
            <a:ext cx="57150" cy="571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cxnSp>
        <p:nvCxnSpPr>
          <p:cNvPr id="307" name="Szögletes összekötő 18"/>
          <p:cNvCxnSpPr/>
          <p:nvPr/>
        </p:nvCxnSpPr>
        <p:spPr>
          <a:xfrm rot="5400000">
            <a:off x="5964276" y="3714155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églalap 311"/>
          <p:cNvSpPr/>
          <p:nvPr/>
        </p:nvSpPr>
        <p:spPr>
          <a:xfrm>
            <a:off x="7392431" y="2571750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cxnSp>
        <p:nvCxnSpPr>
          <p:cNvPr id="313" name="Szögletes összekötő 312"/>
          <p:cNvCxnSpPr>
            <a:stCxn id="312" idx="2"/>
            <a:endCxn id="10" idx="0"/>
          </p:cNvCxnSpPr>
          <p:nvPr/>
        </p:nvCxnSpPr>
        <p:spPr>
          <a:xfrm rot="5400000">
            <a:off x="7335281" y="2971800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églalap 316"/>
          <p:cNvSpPr/>
          <p:nvPr/>
        </p:nvSpPr>
        <p:spPr>
          <a:xfrm>
            <a:off x="7392431" y="3943350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cxnSp>
        <p:nvCxnSpPr>
          <p:cNvPr id="318" name="Szögletes összekötő 18"/>
          <p:cNvCxnSpPr>
            <a:stCxn id="317" idx="3"/>
            <a:endCxn id="10" idx="3"/>
          </p:cNvCxnSpPr>
          <p:nvPr/>
        </p:nvCxnSpPr>
        <p:spPr>
          <a:xfrm flipV="1">
            <a:off x="7621031" y="3343275"/>
            <a:ext cx="114300" cy="714375"/>
          </a:xfrm>
          <a:prstGeom prst="bentConnector3">
            <a:avLst>
              <a:gd name="adj1" fmla="val 2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zögletes összekötő 18"/>
          <p:cNvCxnSpPr>
            <a:stCxn id="10" idx="2"/>
            <a:endCxn id="317" idx="0"/>
          </p:cNvCxnSpPr>
          <p:nvPr/>
        </p:nvCxnSpPr>
        <p:spPr>
          <a:xfrm rot="5400000">
            <a:off x="7306706" y="3743325"/>
            <a:ext cx="40005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églalap 323"/>
          <p:cNvSpPr/>
          <p:nvPr/>
        </p:nvSpPr>
        <p:spPr>
          <a:xfrm>
            <a:off x="2914650" y="3143250"/>
            <a:ext cx="457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b="1" dirty="0">
                <a:solidFill>
                  <a:schemeClr val="tx1"/>
                </a:solidFill>
                <a:latin typeface="Whipsmart" panose="020B0502030203050204" pitchFamily="34" charset="0"/>
              </a:rPr>
              <a:t>IA</a:t>
            </a:r>
            <a:endParaRPr lang="en-US" sz="1350" b="1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325" name="Szögletes összekötő 324"/>
          <p:cNvCxnSpPr>
            <a:endCxn id="324" idx="0"/>
          </p:cNvCxnSpPr>
          <p:nvPr/>
        </p:nvCxnSpPr>
        <p:spPr>
          <a:xfrm rot="5400000">
            <a:off x="2971800" y="2971800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zögletes összekötő 18"/>
          <p:cNvCxnSpPr>
            <a:stCxn id="324" idx="2"/>
          </p:cNvCxnSpPr>
          <p:nvPr/>
        </p:nvCxnSpPr>
        <p:spPr>
          <a:xfrm rot="5400000">
            <a:off x="2886075" y="3800475"/>
            <a:ext cx="51435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Lekerekített téglalap 343"/>
          <p:cNvSpPr/>
          <p:nvPr/>
        </p:nvSpPr>
        <p:spPr>
          <a:xfrm>
            <a:off x="2971800" y="2571750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345" name="Lekerekített téglalap 344"/>
          <p:cNvSpPr/>
          <p:nvPr/>
        </p:nvSpPr>
        <p:spPr>
          <a:xfrm>
            <a:off x="3086100" y="2571750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346" name="Lekerekített téglalap 345"/>
          <p:cNvSpPr/>
          <p:nvPr/>
        </p:nvSpPr>
        <p:spPr>
          <a:xfrm>
            <a:off x="3200400" y="2571750"/>
            <a:ext cx="114300" cy="1143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Whipsmart" panose="020B0502030203050204" pitchFamily="34" charset="0"/>
            </a:endParaRPr>
          </a:p>
        </p:txBody>
      </p:sp>
      <p:grpSp>
        <p:nvGrpSpPr>
          <p:cNvPr id="8" name="Csoportba foglalás 359"/>
          <p:cNvGrpSpPr/>
          <p:nvPr/>
        </p:nvGrpSpPr>
        <p:grpSpPr>
          <a:xfrm>
            <a:off x="2914650" y="2228850"/>
            <a:ext cx="457200" cy="114300"/>
            <a:chOff x="3200400" y="5638800"/>
            <a:chExt cx="609600" cy="152400"/>
          </a:xfrm>
        </p:grpSpPr>
        <p:sp>
          <p:nvSpPr>
            <p:cNvPr id="356" name="Ellipszis 355"/>
            <p:cNvSpPr/>
            <p:nvPr/>
          </p:nvSpPr>
          <p:spPr>
            <a:xfrm>
              <a:off x="32004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7" name="Ellipszis 356"/>
            <p:cNvSpPr/>
            <p:nvPr/>
          </p:nvSpPr>
          <p:spPr>
            <a:xfrm>
              <a:off x="33528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8" name="Ellipszis 357"/>
            <p:cNvSpPr/>
            <p:nvPr/>
          </p:nvSpPr>
          <p:spPr>
            <a:xfrm>
              <a:off x="35052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9" name="Ellipszis 358"/>
            <p:cNvSpPr/>
            <p:nvPr/>
          </p:nvSpPr>
          <p:spPr>
            <a:xfrm>
              <a:off x="36576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07" name="Lekerekített téglalap 206"/>
          <p:cNvSpPr/>
          <p:nvPr/>
        </p:nvSpPr>
        <p:spPr>
          <a:xfrm>
            <a:off x="1714500" y="3257550"/>
            <a:ext cx="914400" cy="6286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  <a:latin typeface="Whipsmart" panose="020B0502030203050204" pitchFamily="34" charset="0"/>
              </a:rPr>
              <a:t>attribute</a:t>
            </a:r>
          </a:p>
          <a:p>
            <a:pPr algn="ctr"/>
            <a:r>
              <a:rPr lang="hu-HU" sz="1350" dirty="0">
                <a:solidFill>
                  <a:schemeClr val="tx1"/>
                </a:solidFill>
                <a:latin typeface="Whipsmart" panose="020B0502030203050204" pitchFamily="34" charset="0"/>
              </a:rPr>
              <a:t>binding</a:t>
            </a:r>
            <a:endParaRPr lang="en-US" sz="135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08" name="Lekerekített téglalap 207"/>
          <p:cNvSpPr/>
          <p:nvPr/>
        </p:nvSpPr>
        <p:spPr>
          <a:xfrm>
            <a:off x="3314700" y="3257550"/>
            <a:ext cx="914400" cy="6286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  <a:latin typeface="Whipsmart" panose="020B0502030203050204" pitchFamily="34" charset="0"/>
              </a:rPr>
              <a:t>primitive</a:t>
            </a:r>
            <a:endParaRPr lang="hu-HU" sz="1350" dirty="0">
              <a:solidFill>
                <a:schemeClr val="tx1"/>
              </a:solidFill>
              <a:latin typeface="Whipsmart" panose="020B0502030203050204" pitchFamily="34" charset="0"/>
            </a:endParaRPr>
          </a:p>
          <a:p>
            <a:pPr algn="ctr"/>
            <a:r>
              <a:rPr lang="hu-HU" sz="1350" dirty="0" err="1">
                <a:solidFill>
                  <a:schemeClr val="tx1"/>
                </a:solidFill>
                <a:latin typeface="Whipsmart" panose="020B0502030203050204" pitchFamily="34" charset="0"/>
              </a:rPr>
              <a:t>topology</a:t>
            </a:r>
            <a:endParaRPr lang="en-US" sz="135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10" name="Lekerekített téglalap 209"/>
          <p:cNvSpPr/>
          <p:nvPr/>
        </p:nvSpPr>
        <p:spPr>
          <a:xfrm>
            <a:off x="6286500" y="3371850"/>
            <a:ext cx="857250" cy="457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  <a:latin typeface="Whipsmart" panose="020B0502030203050204" pitchFamily="34" charset="0"/>
              </a:rPr>
              <a:t>rasterizer</a:t>
            </a:r>
            <a:endParaRPr lang="hu-HU" sz="1350" dirty="0">
              <a:solidFill>
                <a:schemeClr val="tx1"/>
              </a:solidFill>
              <a:latin typeface="Whipsmart" panose="020B0502030203050204" pitchFamily="34" charset="0"/>
            </a:endParaRPr>
          </a:p>
          <a:p>
            <a:pPr algn="ctr"/>
            <a:r>
              <a:rPr lang="hu-HU" sz="1350" dirty="0" err="1">
                <a:solidFill>
                  <a:schemeClr val="tx1"/>
                </a:solidFill>
                <a:latin typeface="Whipsmart" panose="020B0502030203050204" pitchFamily="34" charset="0"/>
              </a:rPr>
              <a:t>state</a:t>
            </a:r>
            <a:endParaRPr lang="en-US" sz="135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11" name="Lekerekített téglalap 210"/>
          <p:cNvSpPr/>
          <p:nvPr/>
        </p:nvSpPr>
        <p:spPr>
          <a:xfrm>
            <a:off x="6915150" y="4286250"/>
            <a:ext cx="914400" cy="6286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  <a:latin typeface="Whipsmart" panose="020B0502030203050204" pitchFamily="34" charset="0"/>
              </a:rPr>
              <a:t>depth-stencil</a:t>
            </a:r>
            <a:endParaRPr lang="hu-HU" sz="1350" dirty="0">
              <a:solidFill>
                <a:schemeClr val="tx1"/>
              </a:solidFill>
              <a:latin typeface="Whipsmart" panose="020B0502030203050204" pitchFamily="34" charset="0"/>
            </a:endParaRPr>
          </a:p>
          <a:p>
            <a:pPr algn="ctr"/>
            <a:r>
              <a:rPr lang="hu-HU" sz="1350" dirty="0" err="1">
                <a:solidFill>
                  <a:schemeClr val="tx1"/>
                </a:solidFill>
                <a:latin typeface="Whipsmart" panose="020B0502030203050204" pitchFamily="34" charset="0"/>
              </a:rPr>
              <a:t>state</a:t>
            </a:r>
            <a:endParaRPr lang="en-US" sz="135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12" name="Lekerekített téglalap 211"/>
          <p:cNvSpPr/>
          <p:nvPr/>
        </p:nvSpPr>
        <p:spPr>
          <a:xfrm>
            <a:off x="6915150" y="4914900"/>
            <a:ext cx="914400" cy="6286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  <a:latin typeface="Whipsmart" panose="020B0502030203050204" pitchFamily="34" charset="0"/>
              </a:rPr>
              <a:t>blend</a:t>
            </a:r>
            <a:endParaRPr lang="hu-HU" sz="1350" dirty="0">
              <a:solidFill>
                <a:schemeClr val="tx1"/>
              </a:solidFill>
              <a:latin typeface="Whipsmart" panose="020B0502030203050204" pitchFamily="34" charset="0"/>
            </a:endParaRPr>
          </a:p>
          <a:p>
            <a:pPr algn="ctr"/>
            <a:r>
              <a:rPr lang="hu-HU" sz="1350" dirty="0" err="1">
                <a:solidFill>
                  <a:schemeClr val="tx1"/>
                </a:solidFill>
                <a:latin typeface="Whipsmart" panose="020B0502030203050204" pitchFamily="34" charset="0"/>
              </a:rPr>
              <a:t>state</a:t>
            </a:r>
            <a:endParaRPr lang="en-US" sz="135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16" name="Lekerekített téglalap 215"/>
          <p:cNvSpPr/>
          <p:nvPr/>
        </p:nvSpPr>
        <p:spPr>
          <a:xfrm>
            <a:off x="6286500" y="3829050"/>
            <a:ext cx="857250" cy="342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  <a:latin typeface="Whipsmart" panose="020B0502030203050204" pitchFamily="34" charset="0"/>
              </a:rPr>
              <a:t>viewport</a:t>
            </a:r>
            <a:endParaRPr lang="en-US" sz="135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grpSp>
        <p:nvGrpSpPr>
          <p:cNvPr id="125" name="Csoportba foglalás 285"/>
          <p:cNvGrpSpPr/>
          <p:nvPr/>
        </p:nvGrpSpPr>
        <p:grpSpPr>
          <a:xfrm rot="19321583">
            <a:off x="2912300" y="4138611"/>
            <a:ext cx="446564" cy="446893"/>
            <a:chOff x="6172199" y="2086385"/>
            <a:chExt cx="595418" cy="595857"/>
          </a:xfrm>
        </p:grpSpPr>
        <p:sp>
          <p:nvSpPr>
            <p:cNvPr id="126" name="Háromszög 262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7" name="Ellipszis 263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8" name="Ellipszis 264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9" name="Ellipszis 265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636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Lépések 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vertexek</a:t>
            </a:r>
            <a:r>
              <a:rPr lang="hu-HU" dirty="0" smtClean="0"/>
              <a:t> összeállítása</a:t>
            </a:r>
          </a:p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hu-HU" dirty="0" smtClean="0"/>
          </a:p>
          <a:p>
            <a:pPr lvl="1"/>
            <a:r>
              <a:rPr lang="hu-HU" dirty="0" err="1" smtClean="0"/>
              <a:t>model</a:t>
            </a:r>
            <a:r>
              <a:rPr lang="hu-HU" dirty="0" smtClean="0"/>
              <a:t> trafó</a:t>
            </a:r>
          </a:p>
          <a:p>
            <a:pPr lvl="1"/>
            <a:r>
              <a:rPr lang="hu-HU" dirty="0" smtClean="0">
                <a:solidFill>
                  <a:schemeClr val="hlink"/>
                </a:solidFill>
              </a:rPr>
              <a:t>árnyalás</a:t>
            </a:r>
          </a:p>
          <a:p>
            <a:pPr lvl="1"/>
            <a:r>
              <a:rPr lang="hu-HU" dirty="0" err="1" smtClean="0"/>
              <a:t>view</a:t>
            </a:r>
            <a:r>
              <a:rPr lang="hu-HU" dirty="0" smtClean="0"/>
              <a:t> és </a:t>
            </a:r>
            <a:r>
              <a:rPr lang="hu-HU" dirty="0" err="1" smtClean="0"/>
              <a:t>proj</a:t>
            </a:r>
            <a:r>
              <a:rPr lang="hu-HU" dirty="0" smtClean="0"/>
              <a:t> trafó</a:t>
            </a:r>
          </a:p>
          <a:p>
            <a:r>
              <a:rPr lang="hu-HU" dirty="0" smtClean="0"/>
              <a:t>primitívek összeállítása</a:t>
            </a:r>
          </a:p>
          <a:p>
            <a:pPr lvl="1"/>
            <a:r>
              <a:rPr lang="hu-HU" dirty="0" err="1" smtClean="0"/>
              <a:t>vertexek</a:t>
            </a:r>
            <a:r>
              <a:rPr lang="hu-HU" dirty="0" smtClean="0"/>
              <a:t> összeválogatása</a:t>
            </a:r>
          </a:p>
          <a:p>
            <a:pPr lvl="2"/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bufferbeli</a:t>
            </a:r>
            <a:r>
              <a:rPr lang="hu-HU" dirty="0" smtClean="0"/>
              <a:t> sorrend alapján</a:t>
            </a:r>
          </a:p>
          <a:p>
            <a:pPr lvl="2"/>
            <a:r>
              <a:rPr lang="hu-HU" dirty="0" smtClean="0"/>
              <a:t>index </a:t>
            </a:r>
            <a:r>
              <a:rPr lang="hu-HU" dirty="0" err="1" smtClean="0"/>
              <a:t>bufferbeli</a:t>
            </a:r>
            <a:r>
              <a:rPr lang="hu-HU" dirty="0" smtClean="0"/>
              <a:t> indexek alapján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6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Lépések </a:t>
            </a:r>
            <a:r>
              <a:rPr lang="en-US" dirty="0" smtClean="0"/>
              <a:t>I</a:t>
            </a:r>
            <a:r>
              <a:rPr lang="hu-HU" dirty="0" smtClean="0"/>
              <a:t>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raszterizálás</a:t>
            </a:r>
            <a:endParaRPr lang="hu-HU" dirty="0" smtClean="0"/>
          </a:p>
          <a:p>
            <a:pPr lvl="1"/>
            <a:r>
              <a:rPr lang="hu-HU" dirty="0" smtClean="0"/>
              <a:t>hátsólap-eldobás</a:t>
            </a:r>
          </a:p>
          <a:p>
            <a:pPr lvl="1"/>
            <a:r>
              <a:rPr lang="hu-HU" dirty="0" smtClean="0"/>
              <a:t>vágás</a:t>
            </a:r>
          </a:p>
          <a:p>
            <a:pPr lvl="1"/>
            <a:r>
              <a:rPr lang="hu-HU" dirty="0" smtClean="0"/>
              <a:t>homogén osztás</a:t>
            </a:r>
          </a:p>
          <a:p>
            <a:pPr lvl="1"/>
            <a:r>
              <a:rPr lang="hu-HU" dirty="0" err="1" smtClean="0"/>
              <a:t>viewport</a:t>
            </a:r>
            <a:r>
              <a:rPr lang="hu-HU" dirty="0" smtClean="0"/>
              <a:t> trafó</a:t>
            </a:r>
          </a:p>
          <a:p>
            <a:r>
              <a:rPr lang="hu-HU" dirty="0" smtClean="0"/>
              <a:t>Fragment shader</a:t>
            </a:r>
          </a:p>
          <a:p>
            <a:pPr lvl="1"/>
            <a:r>
              <a:rPr lang="hu-HU" dirty="0" smtClean="0"/>
              <a:t>pixelszín meghatározása</a:t>
            </a:r>
          </a:p>
          <a:p>
            <a:r>
              <a:rPr lang="hu-HU" dirty="0" err="1" smtClean="0"/>
              <a:t>z-teszt</a:t>
            </a:r>
            <a:endParaRPr lang="hu-HU" dirty="0" smtClean="0"/>
          </a:p>
          <a:p>
            <a:r>
              <a:rPr lang="hu-HU" dirty="0" err="1" smtClean="0"/>
              <a:t>blending</a:t>
            </a: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5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1128118"/>
            <a:ext cx="7886700" cy="994172"/>
          </a:xfrm>
        </p:spPr>
        <p:txBody>
          <a:bodyPr/>
          <a:lstStyle/>
          <a:p>
            <a:r>
              <a:rPr lang="hu-HU" dirty="0" err="1" smtClean="0"/>
              <a:t>Vertexek</a:t>
            </a:r>
            <a:r>
              <a:rPr lang="hu-HU" dirty="0" smtClean="0"/>
              <a:t> összeállítása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endParaRPr lang="hu-HU" dirty="0" smtClean="0"/>
          </a:p>
          <a:p>
            <a:pPr lvl="1"/>
            <a:r>
              <a:rPr lang="hu-HU" dirty="0" smtClean="0"/>
              <a:t>rekordok tömbje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97218" y="2919620"/>
            <a:ext cx="1762125" cy="352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59343" y="2919620"/>
            <a:ext cx="1762125" cy="352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121468" y="2919620"/>
            <a:ext cx="1762125" cy="352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597218" y="2919620"/>
            <a:ext cx="571500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sz="1350">
                <a:latin typeface="Whipsmart" panose="020B0502030203050204" pitchFamily="34" charset="0"/>
              </a:rPr>
              <a:t>pos</a:t>
            </a:r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168718" y="2919620"/>
            <a:ext cx="571500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sz="1350">
                <a:latin typeface="Whipsmart" panose="020B0502030203050204" pitchFamily="34" charset="0"/>
              </a:rPr>
              <a:t>normal</a:t>
            </a:r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40218" y="2919620"/>
            <a:ext cx="619125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sz="1350">
                <a:latin typeface="Whipsmart" panose="020B0502030203050204" pitchFamily="34" charset="0"/>
              </a:rPr>
              <a:t>tex</a:t>
            </a:r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359343" y="2919620"/>
            <a:ext cx="1762125" cy="352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359343" y="2919620"/>
            <a:ext cx="571500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sz="1350">
                <a:latin typeface="Whipsmart" panose="020B0502030203050204" pitchFamily="34" charset="0"/>
              </a:rPr>
              <a:t>pos</a:t>
            </a:r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930843" y="2919620"/>
            <a:ext cx="571500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sz="1350">
                <a:latin typeface="Whipsmart" panose="020B0502030203050204" pitchFamily="34" charset="0"/>
              </a:rPr>
              <a:t>normal</a:t>
            </a:r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502343" y="2919620"/>
            <a:ext cx="619125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sz="1350">
                <a:latin typeface="Whipsmart" panose="020B0502030203050204" pitchFamily="34" charset="0"/>
              </a:rPr>
              <a:t>tex</a:t>
            </a:r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121468" y="2919620"/>
            <a:ext cx="1762125" cy="352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121468" y="2919620"/>
            <a:ext cx="571500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sz="1350">
                <a:latin typeface="Whipsmart" panose="020B0502030203050204" pitchFamily="34" charset="0"/>
              </a:rPr>
              <a:t>pos</a:t>
            </a:r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692968" y="2919620"/>
            <a:ext cx="571500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sz="1350">
                <a:latin typeface="Whipsmart" panose="020B0502030203050204" pitchFamily="34" charset="0"/>
              </a:rPr>
              <a:t>normal</a:t>
            </a:r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264468" y="2919620"/>
            <a:ext cx="619125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sz="1350">
                <a:latin typeface="Whipsmart" panose="020B0502030203050204" pitchFamily="34" charset="0"/>
              </a:rPr>
              <a:t>tex</a:t>
            </a:r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0" name="AutoShape 20"/>
          <p:cNvSpPr>
            <a:spLocks/>
          </p:cNvSpPr>
          <p:nvPr/>
        </p:nvSpPr>
        <p:spPr bwMode="auto">
          <a:xfrm rot="5400000">
            <a:off x="2406843" y="2462420"/>
            <a:ext cx="142875" cy="1762125"/>
          </a:xfrm>
          <a:prstGeom prst="rightBrace">
            <a:avLst>
              <a:gd name="adj1" fmla="val 102778"/>
              <a:gd name="adj2" fmla="val 44389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 sz="1350">
              <a:latin typeface="Whipsmart" panose="020B0502030203050204" pitchFamily="34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313975" y="3367294"/>
            <a:ext cx="570990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350">
                <a:latin typeface="Whipsmart" panose="020B0502030203050204" pitchFamily="34" charset="0"/>
              </a:rPr>
              <a:t>vertex</a:t>
            </a:r>
          </a:p>
        </p:txBody>
      </p:sp>
      <p:sp>
        <p:nvSpPr>
          <p:cNvPr id="22" name="Téglalap 21"/>
          <p:cNvSpPr/>
          <p:nvPr/>
        </p:nvSpPr>
        <p:spPr>
          <a:xfrm>
            <a:off x="7559703" y="2472856"/>
            <a:ext cx="457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  <a:latin typeface="Whipsmart" panose="020B0502030203050204" pitchFamily="34" charset="0"/>
              </a:rPr>
              <a:t>IA</a:t>
            </a:r>
            <a:endParaRPr lang="en-US" sz="135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grpSp>
        <p:nvGrpSpPr>
          <p:cNvPr id="23" name="Csoportba foglalás 22"/>
          <p:cNvGrpSpPr/>
          <p:nvPr/>
        </p:nvGrpSpPr>
        <p:grpSpPr>
          <a:xfrm>
            <a:off x="7559703" y="3387256"/>
            <a:ext cx="457200" cy="457200"/>
            <a:chOff x="1828800" y="4953000"/>
            <a:chExt cx="381000" cy="381000"/>
          </a:xfrm>
        </p:grpSpPr>
        <p:sp>
          <p:nvSpPr>
            <p:cNvPr id="24" name="Ellipszis 23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25" name="Körszelet 24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</p:grpSp>
      <p:sp>
        <p:nvSpPr>
          <p:cNvPr id="26" name="Ellipszis 25"/>
          <p:cNvSpPr/>
          <p:nvPr/>
        </p:nvSpPr>
        <p:spPr>
          <a:xfrm>
            <a:off x="7674003" y="1615606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27" name="Ellipszis 26"/>
          <p:cNvSpPr/>
          <p:nvPr/>
        </p:nvSpPr>
        <p:spPr>
          <a:xfrm>
            <a:off x="7674003" y="1901356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28" name="Szögletes összekötő 27"/>
          <p:cNvCxnSpPr>
            <a:stCxn id="27" idx="4"/>
            <a:endCxn id="22" idx="0"/>
          </p:cNvCxnSpPr>
          <p:nvPr/>
        </p:nvCxnSpPr>
        <p:spPr>
          <a:xfrm rot="5400000">
            <a:off x="7616853" y="2301406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zögletes összekötő 18"/>
          <p:cNvCxnSpPr>
            <a:stCxn id="22" idx="2"/>
          </p:cNvCxnSpPr>
          <p:nvPr/>
        </p:nvCxnSpPr>
        <p:spPr>
          <a:xfrm rot="5400000">
            <a:off x="7531128" y="3130081"/>
            <a:ext cx="51435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98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bejövő adat</a:t>
            </a:r>
          </a:p>
          <a:p>
            <a:pPr lvl="1"/>
            <a:r>
              <a:rPr lang="hu-HU" dirty="0" smtClean="0"/>
              <a:t>uniform: </a:t>
            </a:r>
            <a:r>
              <a:rPr lang="hu-HU" dirty="0" err="1" smtClean="0"/>
              <a:t>model</a:t>
            </a:r>
            <a:r>
              <a:rPr lang="hu-HU" dirty="0" smtClean="0"/>
              <a:t>, </a:t>
            </a:r>
            <a:r>
              <a:rPr lang="hu-HU" dirty="0" err="1" smtClean="0"/>
              <a:t>view</a:t>
            </a:r>
            <a:r>
              <a:rPr lang="hu-HU" dirty="0" smtClean="0"/>
              <a:t>, </a:t>
            </a:r>
            <a:r>
              <a:rPr lang="hu-HU" dirty="0" err="1" smtClean="0"/>
              <a:t>proj</a:t>
            </a:r>
            <a:r>
              <a:rPr lang="hu-HU" dirty="0" smtClean="0"/>
              <a:t> mátrixok, fények, ...</a:t>
            </a:r>
          </a:p>
          <a:p>
            <a:pPr lvl="1"/>
            <a:r>
              <a:rPr lang="hu-HU" dirty="0" smtClean="0"/>
              <a:t>minden </a:t>
            </a:r>
            <a:r>
              <a:rPr lang="hu-HU" dirty="0" err="1" smtClean="0"/>
              <a:t>vertexre</a:t>
            </a:r>
            <a:r>
              <a:rPr lang="hu-HU" dirty="0" smtClean="0"/>
              <a:t> más: </a:t>
            </a:r>
            <a:r>
              <a:rPr lang="hu-HU" dirty="0" err="1" smtClean="0"/>
              <a:t>vertex</a:t>
            </a:r>
            <a:r>
              <a:rPr lang="hu-HU" dirty="0" smtClean="0"/>
              <a:t> és </a:t>
            </a:r>
            <a:r>
              <a:rPr lang="hu-HU" dirty="0" err="1" smtClean="0"/>
              <a:t>instance</a:t>
            </a:r>
            <a:r>
              <a:rPr lang="hu-HU" dirty="0" smtClean="0"/>
              <a:t> elemek </a:t>
            </a:r>
            <a:r>
              <a:rPr lang="en-US" dirty="0" smtClean="0"/>
              <a:t>[</a:t>
            </a:r>
            <a:r>
              <a:rPr lang="en-US" dirty="0" err="1" smtClean="0"/>
              <a:t>poz</a:t>
            </a:r>
            <a:r>
              <a:rPr lang="hu-HU" dirty="0" err="1" smtClean="0"/>
              <a:t>íció</a:t>
            </a:r>
            <a:r>
              <a:rPr lang="hu-HU" dirty="0" smtClean="0"/>
              <a:t>, normál, szín, </a:t>
            </a:r>
            <a:r>
              <a:rPr lang="hu-HU" dirty="0" err="1" smtClean="0"/>
              <a:t>texcoord</a:t>
            </a:r>
            <a:r>
              <a:rPr lang="en-US" dirty="0" smtClean="0"/>
              <a:t>]</a:t>
            </a:r>
            <a:endParaRPr lang="hu-HU" dirty="0" smtClean="0"/>
          </a:p>
          <a:p>
            <a:r>
              <a:rPr lang="hu-HU" dirty="0" smtClean="0"/>
              <a:t>kimenő adat</a:t>
            </a:r>
          </a:p>
          <a:p>
            <a:pPr lvl="1"/>
            <a:r>
              <a:rPr lang="hu-HU" dirty="0" smtClean="0"/>
              <a:t>pozíció homogén normalizált képernyő koordinátákban</a:t>
            </a:r>
          </a:p>
          <a:p>
            <a:pPr lvl="1"/>
            <a:r>
              <a:rPr lang="hu-HU" dirty="0" smtClean="0"/>
              <a:t>árnyalás eredménye </a:t>
            </a:r>
            <a:r>
              <a:rPr lang="en-US" dirty="0" smtClean="0"/>
              <a:t>[</a:t>
            </a:r>
            <a:r>
              <a:rPr lang="en-US" dirty="0" err="1" smtClean="0"/>
              <a:t>sz</a:t>
            </a:r>
            <a:r>
              <a:rPr lang="hu-HU" dirty="0" smtClean="0"/>
              <a:t>ín</a:t>
            </a:r>
            <a:r>
              <a:rPr lang="en-US" dirty="0" smtClean="0"/>
              <a:t>]</a:t>
            </a:r>
            <a:endParaRPr lang="hu-HU" dirty="0" smtClean="0"/>
          </a:p>
          <a:p>
            <a:pPr lvl="1"/>
            <a:r>
              <a:rPr lang="hu-HU" dirty="0" smtClean="0"/>
              <a:t>bármi más </a:t>
            </a:r>
            <a:r>
              <a:rPr lang="en-US" dirty="0" smtClean="0"/>
              <a:t>[norm</a:t>
            </a:r>
            <a:r>
              <a:rPr lang="hu-HU" dirty="0" smtClean="0"/>
              <a:t>ál, </a:t>
            </a:r>
            <a:r>
              <a:rPr lang="hu-HU" dirty="0" err="1" smtClean="0"/>
              <a:t>texcoord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476033" y="1165226"/>
            <a:ext cx="457200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  <a:latin typeface="Whipsmart" panose="020B0502030203050204" pitchFamily="34" charset="0"/>
              </a:rPr>
              <a:t>VS</a:t>
            </a:r>
            <a:endParaRPr lang="en-US" sz="135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zögletes összekötő 18"/>
          <p:cNvCxnSpPr>
            <a:stCxn id="4" idx="2"/>
          </p:cNvCxnSpPr>
          <p:nvPr/>
        </p:nvCxnSpPr>
        <p:spPr>
          <a:xfrm rot="5400000">
            <a:off x="7447458" y="1822451"/>
            <a:ext cx="51435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Csoportba foglalás 41"/>
          <p:cNvGrpSpPr/>
          <p:nvPr/>
        </p:nvGrpSpPr>
        <p:grpSpPr>
          <a:xfrm>
            <a:off x="7476033" y="365126"/>
            <a:ext cx="457200" cy="457200"/>
            <a:chOff x="1828800" y="4953000"/>
            <a:chExt cx="381000" cy="381000"/>
          </a:xfrm>
        </p:grpSpPr>
        <p:sp>
          <p:nvSpPr>
            <p:cNvPr id="7" name="Ellipszis 6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sp>
          <p:nvSpPr>
            <p:cNvPr id="8" name="Körszelet 7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</p:grpSp>
      <p:cxnSp>
        <p:nvCxnSpPr>
          <p:cNvPr id="9" name="Szögletes összekötő 8"/>
          <p:cNvCxnSpPr>
            <a:endCxn id="4" idx="0"/>
          </p:cNvCxnSpPr>
          <p:nvPr/>
        </p:nvCxnSpPr>
        <p:spPr>
          <a:xfrm rot="5400000">
            <a:off x="7533183" y="993776"/>
            <a:ext cx="342900" cy="1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9"/>
          <p:cNvSpPr/>
          <p:nvPr/>
        </p:nvSpPr>
        <p:spPr>
          <a:xfrm>
            <a:off x="7476033" y="2079626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44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</TotalTime>
  <Words>1383</Words>
  <Application>Microsoft Office PowerPoint</Application>
  <PresentationFormat>On-screen Show (4:3)</PresentationFormat>
  <Paragraphs>453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Symbol</vt:lpstr>
      <vt:lpstr>Times New Roman</vt:lpstr>
      <vt:lpstr>Whipsmart</vt:lpstr>
      <vt:lpstr>Wingdings</vt:lpstr>
      <vt:lpstr>1_Office Theme</vt:lpstr>
      <vt:lpstr>A grafikus hardware programozása WebGL-lel</vt:lpstr>
      <vt:lpstr>GPU pipeline input</vt:lpstr>
      <vt:lpstr>GPU pipeline output</vt:lpstr>
      <vt:lpstr>GPU pipeline tesszellátor nélkül</vt:lpstr>
      <vt:lpstr>Rajzolási állapot</vt:lpstr>
      <vt:lpstr>Lépések I</vt:lpstr>
      <vt:lpstr>Lépések II</vt:lpstr>
      <vt:lpstr>Vertexek összeállítása</vt:lpstr>
      <vt:lpstr>Vertex shader</vt:lpstr>
      <vt:lpstr>Primitívek összeállítása</vt:lpstr>
      <vt:lpstr>Raszterizáló egység: lapeldobás</vt:lpstr>
      <vt:lpstr>Raszterizáló egység: vágás</vt:lpstr>
      <vt:lpstr>Raszterizáció</vt:lpstr>
      <vt:lpstr>Fragment shader</vt:lpstr>
      <vt:lpstr>Kimeneti műveletek</vt:lpstr>
      <vt:lpstr>Z-teszt</vt:lpstr>
      <vt:lpstr>Keverés [alpha blending]</vt:lpstr>
      <vt:lpstr>WebGL2</vt:lpstr>
      <vt:lpstr>WebGL2</vt:lpstr>
      <vt:lpstr>Scene – viewport és törlés</vt:lpstr>
      <vt:lpstr>Rajzolás</vt:lpstr>
      <vt:lpstr>Scene – geometria és GPU program</vt:lpstr>
      <vt:lpstr>Shader források külön fileban</vt:lpstr>
      <vt:lpstr>Vertex shader: content/shaders/idle-vs.glsl</vt:lpstr>
      <vt:lpstr>Fragment shader: content/shaders/solid-fs.glsl</vt:lpstr>
      <vt:lpstr>Shader objektum</vt:lpstr>
      <vt:lpstr>File betöltés</vt:lpstr>
      <vt:lpstr>Program</vt:lpstr>
      <vt:lpstr>TexturedQuadGeometry – vertex buffer</vt:lpstr>
      <vt:lpstr>TexturedQuadGeometry – normal buffer</vt:lpstr>
      <vt:lpstr>TexturedQuadGeometry – texcoord buffer</vt:lpstr>
      <vt:lpstr>TexturedQuadGeometry – index buffer</vt:lpstr>
      <vt:lpstr>QuadGeometry – VAO</vt:lpstr>
      <vt:lpstr>Attribútumok megadásának összefoglalója</vt:lpstr>
      <vt:lpstr>Alapértelmezett bemenetek</vt:lpstr>
      <vt:lpstr>QuadGeometry – draw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105</cp:revision>
  <dcterms:created xsi:type="dcterms:W3CDTF">2017-01-23T15:49:11Z</dcterms:created>
  <dcterms:modified xsi:type="dcterms:W3CDTF">2020-02-11T05:42:06Z</dcterms:modified>
</cp:coreProperties>
</file>