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4" r:id="rId3"/>
    <p:sldId id="303" r:id="rId4"/>
    <p:sldId id="304" r:id="rId5"/>
    <p:sldId id="305" r:id="rId6"/>
    <p:sldId id="306" r:id="rId7"/>
    <p:sldId id="302" r:id="rId8"/>
    <p:sldId id="307" r:id="rId9"/>
    <p:sldId id="309"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p:scale>
          <a:sx n="66" d="100"/>
          <a:sy n="66" d="100"/>
        </p:scale>
        <p:origin x="1344" y="41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pPr/>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pPr/>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93700" y="692150"/>
            <a:ext cx="6070600" cy="3416300"/>
          </a:xfrm>
          <a:ln/>
        </p:spPr>
      </p:sp>
      <p:sp>
        <p:nvSpPr>
          <p:cNvPr id="39939" name="Rectangle 3"/>
          <p:cNvSpPr>
            <a:spLocks noGrp="1" noChangeArrowheads="1"/>
          </p:cNvSpPr>
          <p:nvPr>
            <p:ph type="body" idx="1"/>
          </p:nvPr>
        </p:nvSpPr>
        <p:spPr>
          <a:noFill/>
          <a:ln w="9525"/>
        </p:spPr>
        <p:txBody>
          <a:bodyPr/>
          <a:lstStyle/>
          <a:p>
            <a:r>
              <a:rPr lang="en-US" dirty="0"/>
              <a:t>Our first model is for very rough surfaces where all photons get reflected multiple times. Such materials (snow, sand, wall, chalk, cloth </a:t>
            </a:r>
            <a:r>
              <a:rPr lang="en-US" dirty="0" err="1"/>
              <a:t>etc</a:t>
            </a:r>
            <a:r>
              <a:rPr lang="en-US" dirty="0"/>
              <a:t>) have a matte look, they look the same from all viewing directions. Thus, the radiance, which equals to the incident radiance times the BRDF times the geometry term, is independent of the viewing direction. Incident radiance and the geometry term are already independent of the viewing direction, thus the BRDF must also be independent of the viewing direction. According to Helmholtz reciprocity, if the BRDF is independent of the viewing direction, it must be independent of the illumination direction as well, so the BRDF is direction independent. </a:t>
            </a:r>
          </a:p>
          <a:p>
            <a:endParaRPr lang="en-US" dirty="0"/>
          </a:p>
          <a:p>
            <a:r>
              <a:rPr lang="en-US" dirty="0"/>
              <a:t>Diffuse surfaces correspond to very rough surfaces where a photon collides many times. The Fresnel depends on the wavelength, which is strong for metals and weak for non-metals. Even if a single reflection changes the spectrum just a little, multiple reflections amplify this effect, so the final reflected light will have a modified spectrum. Diffuse reflection is primarily responsible for the “own color” of the surface.</a:t>
            </a:r>
          </a:p>
        </p:txBody>
      </p:sp>
    </p:spTree>
    <p:extLst>
      <p:ext uri="{BB962C8B-B14F-4D97-AF65-F5344CB8AC3E}">
        <p14:creationId xmlns:p14="http://schemas.microsoft.com/office/powerpoint/2010/main" val="176686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mponent" panose="02000000000000000000" pitchFamily="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pPr/>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pPr/>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pPr/>
              <a:t>3/20/2023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pPr/>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B05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u-HU" dirty="0"/>
              <a:t>Képszintézis</a:t>
            </a:r>
            <a:endParaRPr lang="en-US" dirty="0"/>
          </a:p>
        </p:txBody>
      </p:sp>
      <p:sp>
        <p:nvSpPr>
          <p:cNvPr id="3" name="Subtitle 2"/>
          <p:cNvSpPr>
            <a:spLocks noGrp="1"/>
          </p:cNvSpPr>
          <p:nvPr>
            <p:ph type="subTitle" idx="1"/>
          </p:nvPr>
        </p:nvSpPr>
        <p:spPr/>
        <p:txBody>
          <a:bodyPr/>
          <a:lstStyle/>
          <a:p>
            <a:r>
              <a:rPr lang="hu-HU" dirty="0" err="1"/>
              <a:t>Physically</a:t>
            </a:r>
            <a:r>
              <a:rPr lang="hu-HU" dirty="0"/>
              <a:t> </a:t>
            </a:r>
            <a:r>
              <a:rPr lang="hu-HU" dirty="0" err="1"/>
              <a:t>Based</a:t>
            </a:r>
            <a:r>
              <a:rPr lang="hu-HU" dirty="0"/>
              <a:t> </a:t>
            </a:r>
            <a:r>
              <a:rPr lang="hu-HU" dirty="0" err="1"/>
              <a:t>Rendering</a:t>
            </a:r>
            <a:endParaRPr lang="hu-HU" dirty="0"/>
          </a:p>
          <a:p>
            <a:endParaRPr lang="hu-HU" dirty="0"/>
          </a:p>
          <a:p>
            <a:r>
              <a:rPr lang="hu-HU" dirty="0"/>
              <a:t>Szécsi László</a:t>
            </a:r>
            <a:endParaRPr lang="en-US" dirty="0"/>
          </a:p>
        </p:txBody>
      </p:sp>
    </p:spTree>
    <p:extLst>
      <p:ext uri="{BB962C8B-B14F-4D97-AF65-F5344CB8AC3E}">
        <p14:creationId xmlns:p14="http://schemas.microsoft.com/office/powerpoint/2010/main" val="300414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C855-5BD9-8788-99B6-D09500C7AD07}"/>
              </a:ext>
            </a:extLst>
          </p:cNvPr>
          <p:cNvSpPr>
            <a:spLocks noGrp="1"/>
          </p:cNvSpPr>
          <p:nvPr>
            <p:ph type="title"/>
          </p:nvPr>
        </p:nvSpPr>
        <p:spPr/>
        <p:txBody>
          <a:bodyPr/>
          <a:lstStyle/>
          <a:p>
            <a:r>
              <a:rPr lang="hu-HU" dirty="0" err="1"/>
              <a:t>Oren-Nayar</a:t>
            </a:r>
            <a:endParaRPr lang="en-US" dirty="0"/>
          </a:p>
        </p:txBody>
      </p:sp>
      <p:sp>
        <p:nvSpPr>
          <p:cNvPr id="3" name="Content Placeholder 2">
            <a:extLst>
              <a:ext uri="{FF2B5EF4-FFF2-40B4-BE49-F238E27FC236}">
                <a16:creationId xmlns:a16="http://schemas.microsoft.com/office/drawing/2014/main" id="{AB7D51F1-4390-9C78-21F4-4088E4C8616D}"/>
              </a:ext>
            </a:extLst>
          </p:cNvPr>
          <p:cNvSpPr>
            <a:spLocks noGrp="1"/>
          </p:cNvSpPr>
          <p:nvPr>
            <p:ph idx="1"/>
          </p:nvPr>
        </p:nvSpPr>
        <p:spPr/>
        <p:txBody>
          <a:bodyPr/>
          <a:lstStyle/>
          <a:p>
            <a:r>
              <a:rPr lang="hu-HU" dirty="0"/>
              <a:t>Microfacet modell</a:t>
            </a:r>
          </a:p>
          <a:p>
            <a:r>
              <a:rPr lang="hu-HU" dirty="0"/>
              <a:t>De most minden kis felületdarab önmagában diffúz</a:t>
            </a:r>
            <a:endParaRPr lang="en-US" dirty="0"/>
          </a:p>
          <a:p>
            <a:endParaRPr lang="en-US" dirty="0"/>
          </a:p>
        </p:txBody>
      </p:sp>
      <p:pic>
        <p:nvPicPr>
          <p:cNvPr id="2050" name="Picture 2">
            <a:extLst>
              <a:ext uri="{FF2B5EF4-FFF2-40B4-BE49-F238E27FC236}">
                <a16:creationId xmlns:a16="http://schemas.microsoft.com/office/drawing/2014/main" id="{5CE1F233-5522-2926-8B06-FD2889C87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89" y="3216194"/>
            <a:ext cx="7134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2B51649-6FEB-7047-6D9D-54CCAAC32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3854" y="2926157"/>
            <a:ext cx="3594301" cy="26741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4A422BC-86FE-E45E-6C4E-33E8E044F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537" y="218938"/>
            <a:ext cx="5735618" cy="2148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77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err="1"/>
              <a:t>Rendering</a:t>
            </a:r>
            <a:r>
              <a:rPr lang="hu-HU" dirty="0"/>
              <a:t> egyenlet egy bejövő irányra</a:t>
            </a:r>
            <a:endParaRPr lang="en-US" dirty="0"/>
          </a:p>
        </p:txBody>
      </p:sp>
      <p:sp>
        <p:nvSpPr>
          <p:cNvPr id="4" name="Content Placeholder 3"/>
          <p:cNvSpPr>
            <a:spLocks noGrp="1"/>
          </p:cNvSpPr>
          <p:nvPr>
            <p:ph idx="1"/>
          </p:nvPr>
        </p:nvSpPr>
        <p:spPr/>
        <p:txBody>
          <a:bodyPr>
            <a:normAutofit/>
          </a:bodyPr>
          <a:lstStyle/>
          <a:p>
            <a:r>
              <a:rPr lang="hu-HU" dirty="0"/>
              <a:t>radiancia:</a:t>
            </a:r>
            <a:endParaRPr lang="en-US" dirty="0"/>
          </a:p>
          <a:p>
            <a:endParaRPr lang="hu-HU" dirty="0"/>
          </a:p>
          <a:p>
            <a:r>
              <a:rPr lang="hu-HU" dirty="0"/>
              <a:t>fizikailag plauzibilis, ha:</a:t>
            </a:r>
            <a:endParaRPr lang="en-US" dirty="0"/>
          </a:p>
          <a:p>
            <a:pPr lvl="1"/>
            <a:r>
              <a:rPr lang="hu-HU" dirty="0"/>
              <a:t>az energia megmarad (az </a:t>
            </a:r>
            <a:r>
              <a:rPr lang="hu-HU" dirty="0" err="1"/>
              <a:t>albedo</a:t>
            </a:r>
            <a:r>
              <a:rPr lang="hu-HU" dirty="0"/>
              <a:t> </a:t>
            </a:r>
            <a:r>
              <a:rPr lang="en-US" dirty="0"/>
              <a:t>&lt; 1</a:t>
            </a:r>
            <a:r>
              <a:rPr lang="hu-HU" dirty="0"/>
              <a:t>)</a:t>
            </a:r>
            <a:endParaRPr lang="en-US" dirty="0"/>
          </a:p>
          <a:p>
            <a:pPr lvl="1"/>
            <a:r>
              <a:rPr lang="en-US" dirty="0" err="1"/>
              <a:t>szimmetrikus</a:t>
            </a:r>
            <a:r>
              <a:rPr lang="en-US" dirty="0"/>
              <a:t> (Helmholtz t</a:t>
            </a:r>
            <a:r>
              <a:rPr lang="hu-HU" dirty="0"/>
              <a:t>örvény</a:t>
            </a:r>
            <a:r>
              <a:rPr lang="en-US" dirty="0"/>
              <a:t>)</a:t>
            </a:r>
            <a:endParaRPr lang="hu-HU" dirty="0"/>
          </a:p>
          <a:p>
            <a:pPr lvl="1"/>
            <a:r>
              <a:rPr lang="hu-HU" dirty="0"/>
              <a:t>a felületnek valamilyen elvi modelljét használja</a:t>
            </a:r>
          </a:p>
          <a:p>
            <a:pPr lvl="2"/>
            <a:r>
              <a:rPr lang="hu-HU" dirty="0"/>
              <a:t>nem empirikus</a:t>
            </a:r>
          </a:p>
          <a:p>
            <a:pPr lvl="2"/>
            <a:r>
              <a:rPr lang="hu-HU" dirty="0"/>
              <a:t>ez mindig a </a:t>
            </a:r>
            <a:r>
              <a:rPr lang="hu-HU" dirty="0" err="1"/>
              <a:t>mikrofelület</a:t>
            </a:r>
            <a:r>
              <a:rPr lang="hu-HU" dirty="0"/>
              <a:t>-modell</a:t>
            </a:r>
            <a:endParaRPr lang="en-US" dirty="0"/>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717633" y="1833626"/>
            <a:ext cx="2210410" cy="426721"/>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964136" y="3575541"/>
            <a:ext cx="2971136" cy="482720"/>
          </a:xfrm>
          <a:prstGeom prst="rect">
            <a:avLst/>
          </a:prstGeom>
        </p:spPr>
      </p:pic>
    </p:spTree>
    <p:extLst>
      <p:ext uri="{BB962C8B-B14F-4D97-AF65-F5344CB8AC3E}">
        <p14:creationId xmlns:p14="http://schemas.microsoft.com/office/powerpoint/2010/main" val="29901783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Microfacet</a:t>
            </a:r>
            <a:r>
              <a:rPr lang="en-US" dirty="0"/>
              <a:t> BRDF</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36866" y="2375392"/>
            <a:ext cx="8988790" cy="1763901"/>
          </a:xfrm>
          <a:prstGeom prst="rect">
            <a:avLst/>
          </a:prstGeom>
        </p:spPr>
      </p:pic>
    </p:spTree>
    <p:extLst>
      <p:ext uri="{BB962C8B-B14F-4D97-AF65-F5344CB8AC3E}">
        <p14:creationId xmlns:p14="http://schemas.microsoft.com/office/powerpoint/2010/main" val="384680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Eloszl</a:t>
            </a:r>
            <a:r>
              <a:rPr lang="hu-HU" dirty="0"/>
              <a:t>ás (D) </a:t>
            </a:r>
            <a:r>
              <a:rPr lang="hu-HU" dirty="0" err="1"/>
              <a:t>a.k.a</a:t>
            </a:r>
            <a:r>
              <a:rPr lang="hu-HU" dirty="0"/>
              <a:t>. NDF</a:t>
            </a:r>
            <a:endParaRPr lang="en-US" dirty="0"/>
          </a:p>
        </p:txBody>
      </p:sp>
      <p:pic>
        <p:nvPicPr>
          <p:cNvPr id="5" name="Picture 4"/>
          <p:cNvPicPr>
            <a:picLocks noChangeAspect="1"/>
          </p:cNvPicPr>
          <p:nvPr/>
        </p:nvPicPr>
        <p:blipFill rotWithShape="1">
          <a:blip r:embed="rId2"/>
          <a:srcRect l="32085" t="28296" r="35596" b="53764"/>
          <a:stretch/>
        </p:blipFill>
        <p:spPr>
          <a:xfrm>
            <a:off x="1122218" y="1961804"/>
            <a:ext cx="3940233" cy="1230283"/>
          </a:xfrm>
          <a:prstGeom prst="rect">
            <a:avLst/>
          </a:prstGeom>
        </p:spPr>
      </p:pic>
      <p:pic>
        <p:nvPicPr>
          <p:cNvPr id="6" name="Picture 5"/>
          <p:cNvPicPr>
            <a:picLocks noChangeAspect="1"/>
          </p:cNvPicPr>
          <p:nvPr/>
        </p:nvPicPr>
        <p:blipFill rotWithShape="1">
          <a:blip r:embed="rId3"/>
          <a:srcRect l="24954" t="44971" r="21114" b="31878"/>
          <a:stretch/>
        </p:blipFill>
        <p:spPr>
          <a:xfrm>
            <a:off x="5062451" y="1783079"/>
            <a:ext cx="6575367" cy="1587731"/>
          </a:xfrm>
          <a:prstGeom prst="rect">
            <a:avLst/>
          </a:prstGeom>
        </p:spPr>
      </p:pic>
      <p:pic>
        <p:nvPicPr>
          <p:cNvPr id="7" name="Picture 6"/>
          <p:cNvPicPr>
            <a:picLocks noChangeAspect="1"/>
          </p:cNvPicPr>
          <p:nvPr/>
        </p:nvPicPr>
        <p:blipFill rotWithShape="1">
          <a:blip r:embed="rId4">
            <a:clrChange>
              <a:clrFrom>
                <a:srgbClr val="FFFFFF"/>
              </a:clrFrom>
              <a:clrTo>
                <a:srgbClr val="FFFFFF">
                  <a:alpha val="0"/>
                </a:srgbClr>
              </a:clrTo>
            </a:clrChange>
          </a:blip>
          <a:srcRect l="16909" t="24970" r="22341" b="6303"/>
          <a:stretch/>
        </p:blipFill>
        <p:spPr>
          <a:xfrm>
            <a:off x="3067396" y="3177923"/>
            <a:ext cx="5494713" cy="3496635"/>
          </a:xfrm>
          <a:prstGeom prst="rect">
            <a:avLst/>
          </a:prstGeom>
        </p:spPr>
      </p:pic>
      <p:sp>
        <p:nvSpPr>
          <p:cNvPr id="3" name="TextBox 2">
            <a:extLst>
              <a:ext uri="{FF2B5EF4-FFF2-40B4-BE49-F238E27FC236}">
                <a16:creationId xmlns:a16="http://schemas.microsoft.com/office/drawing/2014/main" id="{92A431AF-0AD0-79FB-19DE-0766AB124E6E}"/>
              </a:ext>
            </a:extLst>
          </p:cNvPr>
          <p:cNvSpPr txBox="1"/>
          <p:nvPr/>
        </p:nvSpPr>
        <p:spPr>
          <a:xfrm>
            <a:off x="5564983" y="1564636"/>
            <a:ext cx="2494594" cy="523220"/>
          </a:xfrm>
          <a:prstGeom prst="rect">
            <a:avLst/>
          </a:prstGeom>
          <a:noFill/>
        </p:spPr>
        <p:txBody>
          <a:bodyPr wrap="none" rtlCol="0">
            <a:spAutoFit/>
          </a:bodyPr>
          <a:lstStyle/>
          <a:p>
            <a:r>
              <a:rPr lang="en-US" sz="2800" dirty="0">
                <a:latin typeface="Whipsmart" panose="020B0502030203050204" pitchFamily="34" charset="0"/>
              </a:rPr>
              <a:t>Trowbridge-Reitz</a:t>
            </a:r>
          </a:p>
        </p:txBody>
      </p:sp>
    </p:spTree>
    <p:extLst>
      <p:ext uri="{BB962C8B-B14F-4D97-AF65-F5344CB8AC3E}">
        <p14:creationId xmlns:p14="http://schemas.microsoft.com/office/powerpoint/2010/main" val="216033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Takarás (G)</a:t>
            </a:r>
            <a:endParaRPr lang="en-US" dirty="0"/>
          </a:p>
        </p:txBody>
      </p:sp>
      <p:pic>
        <p:nvPicPr>
          <p:cNvPr id="3" name="Picture 2"/>
          <p:cNvPicPr>
            <a:picLocks noChangeAspect="1"/>
          </p:cNvPicPr>
          <p:nvPr/>
        </p:nvPicPr>
        <p:blipFill rotWithShape="1">
          <a:blip r:embed="rId3"/>
          <a:srcRect l="33482" t="50714" r="18839" b="32500"/>
          <a:stretch/>
        </p:blipFill>
        <p:spPr>
          <a:xfrm>
            <a:off x="2159452" y="1604623"/>
            <a:ext cx="5812972" cy="1151164"/>
          </a:xfrm>
          <a:prstGeom prst="rect">
            <a:avLst/>
          </a:prstGeom>
        </p:spPr>
      </p:pic>
      <p:pic>
        <p:nvPicPr>
          <p:cNvPr id="4" name="Picture 3"/>
          <p:cNvPicPr>
            <a:picLocks noChangeAspect="1"/>
          </p:cNvPicPr>
          <p:nvPr/>
        </p:nvPicPr>
        <p:blipFill rotWithShape="1">
          <a:blip r:embed="rId4"/>
          <a:srcRect l="15267" t="55595" r="51451" b="20952"/>
          <a:stretch/>
        </p:blipFill>
        <p:spPr>
          <a:xfrm>
            <a:off x="3192234" y="2930186"/>
            <a:ext cx="4057651" cy="1608366"/>
          </a:xfrm>
          <a:prstGeom prst="rect">
            <a:avLst/>
          </a:prstGeom>
        </p:spPr>
      </p:pic>
      <p:pic>
        <p:nvPicPr>
          <p:cNvPr id="17" name="Picture 1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865663" y="4811581"/>
            <a:ext cx="5414618" cy="1058539"/>
          </a:xfrm>
          <a:prstGeom prst="rect">
            <a:avLst/>
          </a:prstGeom>
        </p:spPr>
      </p:pic>
    </p:spTree>
    <p:extLst>
      <p:ext uri="{BB962C8B-B14F-4D97-AF65-F5344CB8AC3E}">
        <p14:creationId xmlns:p14="http://schemas.microsoft.com/office/powerpoint/2010/main" val="329464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Fresnel F – </a:t>
            </a:r>
            <a:r>
              <a:rPr lang="en-US" dirty="0" err="1"/>
              <a:t>Schlick</a:t>
            </a:r>
            <a:r>
              <a:rPr lang="en-US" dirty="0"/>
              <a:t> k</a:t>
            </a:r>
            <a:r>
              <a:rPr lang="hu-HU" dirty="0"/>
              <a:t>özelítés</a:t>
            </a:r>
            <a:endParaRPr lang="en-US" dirty="0"/>
          </a:p>
        </p:txBody>
      </p:sp>
      <p:sp>
        <p:nvSpPr>
          <p:cNvPr id="8" name="Content Placeholder 7"/>
          <p:cNvSpPr>
            <a:spLocks noGrp="1"/>
          </p:cNvSpPr>
          <p:nvPr>
            <p:ph idx="1"/>
          </p:nvPr>
        </p:nvSpPr>
        <p:spPr/>
        <p:txBody>
          <a:bodyPr/>
          <a:lstStyle/>
          <a:p>
            <a:endParaRPr lang="hu-HU" dirty="0"/>
          </a:p>
          <a:p>
            <a:endParaRPr lang="hu-HU" dirty="0"/>
          </a:p>
          <a:p>
            <a:endParaRPr lang="hu-HU" dirty="0"/>
          </a:p>
          <a:p>
            <a:endParaRPr lang="hu-HU" dirty="0"/>
          </a:p>
          <a:p>
            <a:endParaRPr lang="hu-HU" dirty="0"/>
          </a:p>
          <a:p>
            <a:endParaRPr lang="hu-HU" dirty="0"/>
          </a:p>
          <a:p>
            <a:r>
              <a:rPr lang="hu-HU" dirty="0"/>
              <a:t>R0 </a:t>
            </a:r>
            <a:r>
              <a:rPr lang="en-US" dirty="0"/>
              <a:t>~ 0.04 (0.02 a v</a:t>
            </a:r>
            <a:r>
              <a:rPr lang="hu-HU" dirty="0"/>
              <a:t>íz, 0.18 a gyémánt</a:t>
            </a:r>
            <a:r>
              <a:rPr lang="en-US" dirty="0"/>
              <a:t>) </a:t>
            </a:r>
            <a:r>
              <a:rPr lang="en-US" dirty="0" err="1"/>
              <a:t>dielektrikumokra</a:t>
            </a:r>
            <a:endParaRPr lang="en-US" dirty="0"/>
          </a:p>
          <a:p>
            <a:r>
              <a:rPr lang="en-US" dirty="0"/>
              <a:t>f</a:t>
            </a:r>
            <a:r>
              <a:rPr lang="hu-HU" dirty="0"/>
              <a:t>émekre hosszámhosszfüggő </a:t>
            </a:r>
            <a:r>
              <a:rPr lang="en-US" dirty="0"/>
              <a:t>= </a:t>
            </a:r>
            <a:r>
              <a:rPr lang="en-US" dirty="0" err="1"/>
              <a:t>kd</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7101" y="2072169"/>
            <a:ext cx="7546987" cy="1219218"/>
          </a:xfrm>
          <a:prstGeom prst="rect">
            <a:avLst/>
          </a:prstGeom>
        </p:spPr>
      </p:pic>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816892" y="3672868"/>
            <a:ext cx="7916823" cy="996710"/>
          </a:xfrm>
          <a:prstGeom prst="rect">
            <a:avLst/>
          </a:prstGeom>
        </p:spPr>
      </p:pic>
      <p:sp>
        <p:nvSpPr>
          <p:cNvPr id="9" name="Right Brace 8"/>
          <p:cNvSpPr/>
          <p:nvPr/>
        </p:nvSpPr>
        <p:spPr>
          <a:xfrm>
            <a:off x="9119508" y="4970153"/>
            <a:ext cx="244928" cy="906235"/>
          </a:xfrm>
          <a:prstGeom prst="rightBrace">
            <a:avLst>
              <a:gd name="adj1" fmla="val 7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9454242" y="5161660"/>
            <a:ext cx="1620957" cy="523220"/>
          </a:xfrm>
          <a:prstGeom prst="rect">
            <a:avLst/>
          </a:prstGeom>
          <a:noFill/>
        </p:spPr>
        <p:txBody>
          <a:bodyPr wrap="none" rtlCol="0">
            <a:spAutoFit/>
          </a:bodyPr>
          <a:lstStyle/>
          <a:p>
            <a:r>
              <a:rPr lang="en-US" sz="2800" dirty="0" err="1">
                <a:latin typeface="Whipsmart" panose="020B0502030203050204" pitchFamily="34" charset="0"/>
              </a:rPr>
              <a:t>metalness</a:t>
            </a:r>
            <a:endParaRPr lang="en-US" sz="2800" dirty="0">
              <a:latin typeface="Whipsmart" panose="020B0502030203050204" pitchFamily="34" charset="0"/>
            </a:endParaRPr>
          </a:p>
        </p:txBody>
      </p:sp>
    </p:spTree>
    <p:extLst>
      <p:ext uri="{BB962C8B-B14F-4D97-AF65-F5344CB8AC3E}">
        <p14:creationId xmlns:p14="http://schemas.microsoft.com/office/powerpoint/2010/main" val="409219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Phong-Blinn</a:t>
            </a:r>
            <a:r>
              <a:rPr lang="en-US" dirty="0"/>
              <a:t> </a:t>
            </a:r>
            <a:r>
              <a:rPr lang="en-US" dirty="0" err="1"/>
              <a:t>árnyalás</a:t>
            </a:r>
            <a:r>
              <a:rPr lang="en-US" dirty="0"/>
              <a:t> (GLSL)</a:t>
            </a:r>
          </a:p>
        </p:txBody>
      </p:sp>
      <p:sp>
        <p:nvSpPr>
          <p:cNvPr id="4" name="Téglalap 4"/>
          <p:cNvSpPr/>
          <p:nvPr/>
        </p:nvSpPr>
        <p:spPr>
          <a:xfrm>
            <a:off x="1524000" y="1371600"/>
            <a:ext cx="9144000" cy="5486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2400" b="1" dirty="0">
                <a:solidFill>
                  <a:schemeClr val="tx1"/>
                </a:solidFill>
                <a:latin typeface="Courier New" pitchFamily="49" charset="0"/>
                <a:cs typeface="Courier New" pitchFamily="49" charset="0"/>
              </a:rPr>
              <a:t>vec3 </a:t>
            </a:r>
            <a:r>
              <a:rPr lang="en-US" sz="2400" b="1" dirty="0">
                <a:solidFill>
                  <a:srgbClr val="0070C0"/>
                </a:solidFill>
                <a:latin typeface="Courier New" pitchFamily="49" charset="0"/>
                <a:cs typeface="Courier New" pitchFamily="49" charset="0"/>
              </a:rPr>
              <a:t>shade</a:t>
            </a:r>
            <a:r>
              <a:rPr lang="en-US" sz="2400" b="1" dirty="0">
                <a:solidFill>
                  <a:schemeClr val="tx1"/>
                </a:solidFill>
                <a:latin typeface="Courier New" pitchFamily="49" charset="0"/>
                <a:cs typeface="Courier New" pitchFamily="49" charset="0"/>
              </a:rPr>
              <a:t>( vec4 </a:t>
            </a:r>
            <a:r>
              <a:rPr lang="en-US" sz="2400" b="1" dirty="0" err="1">
                <a:solidFill>
                  <a:srgbClr val="C00000"/>
                </a:solidFill>
                <a:latin typeface="Courier New" pitchFamily="49" charset="0"/>
                <a:cs typeface="Courier New" pitchFamily="49" charset="0"/>
              </a:rPr>
              <a:t>ksg</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a:t>
            </a:r>
            <a:r>
              <a:rPr lang="hu-HU" sz="2400" b="1"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vec3 </a:t>
            </a:r>
            <a:r>
              <a:rPr lang="en-US" sz="2400" b="1" dirty="0">
                <a:solidFill>
                  <a:srgbClr val="FF0000"/>
                </a:solidFill>
                <a:latin typeface="Courier New" pitchFamily="49" charset="0"/>
                <a:cs typeface="Courier New" pitchFamily="49" charset="0"/>
              </a:rPr>
              <a:t>normal</a:t>
            </a:r>
            <a:r>
              <a:rPr lang="en-US" sz="2400" b="1" dirty="0">
                <a:solidFill>
                  <a:schemeClr val="tx1"/>
                </a:solidFill>
                <a:latin typeface="Courier New" pitchFamily="49" charset="0"/>
                <a:cs typeface="Courier New" pitchFamily="49" charset="0"/>
              </a:rPr>
              <a:t>, vec3 </a:t>
            </a:r>
            <a:r>
              <a:rPr lang="en-US" sz="2400" b="1" dirty="0" err="1">
                <a:solidFill>
                  <a:srgbClr val="FF0000"/>
                </a:solidFill>
                <a:latin typeface="Courier New" pitchFamily="49" charset="0"/>
                <a:cs typeface="Courier New" pitchFamily="49" charset="0"/>
              </a:rPr>
              <a:t>viewDir</a:t>
            </a:r>
            <a:r>
              <a:rPr lang="en-US" sz="2400" b="1" dirty="0">
                <a:solidFill>
                  <a:schemeClr val="tx1"/>
                </a:solidFill>
                <a:latin typeface="Courier New" pitchFamily="49" charset="0"/>
                <a:cs typeface="Courier New" pitchFamily="49" charset="0"/>
              </a:rPr>
              <a:t>,</a:t>
            </a:r>
          </a:p>
          <a:p>
            <a:r>
              <a:rPr lang="hu-HU" sz="2400" b="1"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vec3 </a:t>
            </a:r>
            <a:r>
              <a:rPr lang="en-US" sz="2400" b="1" dirty="0" err="1">
                <a:solidFill>
                  <a:srgbClr val="FF0000"/>
                </a:solidFill>
                <a:latin typeface="Courier New" pitchFamily="49" charset="0"/>
                <a:cs typeface="Courier New" pitchFamily="49" charset="0"/>
              </a:rPr>
              <a:t>lightDir</a:t>
            </a:r>
            <a:r>
              <a:rPr lang="en-US" sz="2400" b="1" dirty="0">
                <a:solidFill>
                  <a:schemeClr val="tx1"/>
                </a:solidFill>
                <a:latin typeface="Courier New" pitchFamily="49" charset="0"/>
                <a:cs typeface="Courier New" pitchFamily="49" charset="0"/>
              </a:rPr>
              <a:t>, vec3 </a:t>
            </a:r>
            <a:r>
              <a:rPr lang="en-US" sz="2400" b="1" dirty="0">
                <a:solidFill>
                  <a:srgbClr val="FF0000"/>
                </a:solidFill>
                <a:latin typeface="Courier New" pitchFamily="49" charset="0"/>
                <a:cs typeface="Courier New" pitchFamily="49" charset="0"/>
              </a:rPr>
              <a:t>light</a:t>
            </a:r>
            <a:r>
              <a:rPr lang="hu-HU" sz="2400" b="1" dirty="0">
                <a:solidFill>
                  <a:srgbClr val="FF0000"/>
                </a:solidFill>
                <a:latin typeface="Courier New" pitchFamily="49" charset="0"/>
                <a:cs typeface="Courier New" pitchFamily="49" charset="0"/>
              </a:rPr>
              <a:t>PowerDensity</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float </a:t>
            </a:r>
            <a:r>
              <a:rPr lang="en-US" sz="2400" b="1" dirty="0" err="1">
                <a:solidFill>
                  <a:srgbClr val="002060"/>
                </a:solidFill>
                <a:latin typeface="Courier New" pitchFamily="49" charset="0"/>
                <a:cs typeface="Courier New" pitchFamily="49" charset="0"/>
              </a:rPr>
              <a:t>cosTheta</a:t>
            </a:r>
            <a:r>
              <a:rPr lang="en-US" sz="2400" b="1" dirty="0">
                <a:solidFill>
                  <a:srgbClr val="002060"/>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 dot(</a:t>
            </a:r>
            <a:r>
              <a:rPr lang="en-US" sz="2400" b="1" dirty="0">
                <a:solidFill>
                  <a:srgbClr val="FF0000"/>
                </a:solidFill>
                <a:latin typeface="Courier New" pitchFamily="49" charset="0"/>
                <a:cs typeface="Courier New" pitchFamily="49" charset="0"/>
              </a:rPr>
              <a:t>normal</a:t>
            </a:r>
            <a:r>
              <a:rPr lang="en-US" sz="2400" b="1" dirty="0">
                <a:solidFill>
                  <a:schemeClr val="tx1"/>
                </a:solidFill>
                <a:latin typeface="Courier New" pitchFamily="49" charset="0"/>
                <a:cs typeface="Courier New" pitchFamily="49" charset="0"/>
              </a:rPr>
              <a:t>, </a:t>
            </a:r>
            <a:r>
              <a:rPr lang="en-US" sz="2400" b="1" dirty="0" err="1">
                <a:solidFill>
                  <a:srgbClr val="FF0000"/>
                </a:solidFill>
                <a:latin typeface="Courier New" pitchFamily="49" charset="0"/>
                <a:cs typeface="Courier New" pitchFamily="49" charset="0"/>
              </a:rPr>
              <a:t>lightDir</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if(</a:t>
            </a:r>
            <a:r>
              <a:rPr lang="en-US" sz="2400" b="1" dirty="0" err="1">
                <a:solidFill>
                  <a:srgbClr val="002060"/>
                </a:solidFill>
                <a:latin typeface="Courier New" pitchFamily="49" charset="0"/>
                <a:cs typeface="Courier New" pitchFamily="49" charset="0"/>
              </a:rPr>
              <a:t>cosTheta</a:t>
            </a:r>
            <a:r>
              <a:rPr lang="en-US" sz="2400" b="1" dirty="0">
                <a:solidFill>
                  <a:schemeClr val="tx1"/>
                </a:solidFill>
                <a:latin typeface="Courier New" pitchFamily="49" charset="0"/>
                <a:cs typeface="Courier New" pitchFamily="49" charset="0"/>
              </a:rPr>
              <a:t> &lt; 0) return vec3(0.0,0.0,0.0);</a:t>
            </a:r>
          </a:p>
          <a:p>
            <a:r>
              <a:rPr lang="en-US" sz="2400" b="1" dirty="0">
                <a:solidFill>
                  <a:schemeClr val="tx1"/>
                </a:solidFill>
                <a:latin typeface="Courier New" pitchFamily="49" charset="0"/>
                <a:cs typeface="Courier New" pitchFamily="49" charset="0"/>
              </a:rPr>
              <a:t>  vec3 </a:t>
            </a:r>
            <a:r>
              <a:rPr lang="en-US" sz="2400" b="1" dirty="0">
                <a:solidFill>
                  <a:srgbClr val="002060"/>
                </a:solidFill>
                <a:latin typeface="Courier New" pitchFamily="49" charset="0"/>
                <a:cs typeface="Courier New" pitchFamily="49" charset="0"/>
              </a:rPr>
              <a:t>halfway</a:t>
            </a:r>
            <a:r>
              <a:rPr lang="en-US" sz="2400" b="1" dirty="0">
                <a:solidFill>
                  <a:schemeClr val="tx1"/>
                </a:solidFill>
                <a:latin typeface="Courier New" pitchFamily="49" charset="0"/>
                <a:cs typeface="Courier New" pitchFamily="49" charset="0"/>
              </a:rPr>
              <a:t> = normalize(</a:t>
            </a:r>
            <a:r>
              <a:rPr lang="en-US" sz="2400" b="1" dirty="0" err="1">
                <a:solidFill>
                  <a:srgbClr val="FF0000"/>
                </a:solidFill>
                <a:latin typeface="Courier New" pitchFamily="49" charset="0"/>
                <a:cs typeface="Courier New" pitchFamily="49" charset="0"/>
              </a:rPr>
              <a:t>viewDir</a:t>
            </a:r>
            <a:r>
              <a:rPr lang="en-US" sz="2400" b="1" dirty="0">
                <a:solidFill>
                  <a:schemeClr val="tx1"/>
                </a:solidFill>
                <a:latin typeface="Courier New" pitchFamily="49" charset="0"/>
                <a:cs typeface="Courier New" pitchFamily="49" charset="0"/>
              </a:rPr>
              <a:t> + </a:t>
            </a:r>
            <a:r>
              <a:rPr lang="en-US" sz="2400" b="1" dirty="0" err="1">
                <a:solidFill>
                  <a:srgbClr val="FF0000"/>
                </a:solidFill>
                <a:latin typeface="Courier New" pitchFamily="49" charset="0"/>
                <a:cs typeface="Courier New" pitchFamily="49" charset="0"/>
              </a:rPr>
              <a:t>lightDir</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float </a:t>
            </a:r>
            <a:r>
              <a:rPr lang="en-US" sz="2400" b="1" dirty="0" err="1">
                <a:solidFill>
                  <a:srgbClr val="002060"/>
                </a:solidFill>
                <a:latin typeface="Courier New" pitchFamily="49" charset="0"/>
                <a:cs typeface="Courier New" pitchFamily="49" charset="0"/>
              </a:rPr>
              <a:t>cosDelta</a:t>
            </a:r>
            <a:r>
              <a:rPr lang="en-US" sz="2400" b="1" dirty="0">
                <a:solidFill>
                  <a:schemeClr val="tx1"/>
                </a:solidFill>
                <a:latin typeface="Courier New" pitchFamily="49" charset="0"/>
                <a:cs typeface="Courier New" pitchFamily="49" charset="0"/>
              </a:rPr>
              <a:t> = dot(</a:t>
            </a:r>
            <a:r>
              <a:rPr lang="en-US" sz="2400" b="1" dirty="0">
                <a:solidFill>
                  <a:srgbClr val="FF0000"/>
                </a:solidFill>
                <a:latin typeface="Courier New" pitchFamily="49" charset="0"/>
                <a:cs typeface="Courier New" pitchFamily="49" charset="0"/>
              </a:rPr>
              <a:t>normal</a:t>
            </a:r>
            <a:r>
              <a:rPr lang="en-US" sz="2400" b="1" dirty="0">
                <a:solidFill>
                  <a:schemeClr val="tx1"/>
                </a:solidFill>
                <a:latin typeface="Courier New" pitchFamily="49" charset="0"/>
                <a:cs typeface="Courier New" pitchFamily="49" charset="0"/>
              </a:rPr>
              <a:t>,  </a:t>
            </a:r>
            <a:r>
              <a:rPr lang="en-US" sz="2400" b="1" dirty="0">
                <a:solidFill>
                  <a:srgbClr val="002060"/>
                </a:solidFill>
                <a:latin typeface="Courier New" pitchFamily="49" charset="0"/>
                <a:cs typeface="Courier New" pitchFamily="49" charset="0"/>
              </a:rPr>
              <a:t>halfway</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if(</a:t>
            </a:r>
            <a:r>
              <a:rPr lang="en-US" sz="2400" b="1" dirty="0" err="1">
                <a:solidFill>
                  <a:srgbClr val="002060"/>
                </a:solidFill>
                <a:latin typeface="Courier New" pitchFamily="49" charset="0"/>
                <a:cs typeface="Courier New" pitchFamily="49" charset="0"/>
              </a:rPr>
              <a:t>cosDelta</a:t>
            </a:r>
            <a:r>
              <a:rPr lang="en-US" sz="2400" b="1" dirty="0">
                <a:solidFill>
                  <a:schemeClr val="tx1"/>
                </a:solidFill>
                <a:latin typeface="Courier New" pitchFamily="49" charset="0"/>
                <a:cs typeface="Courier New" pitchFamily="49" charset="0"/>
              </a:rPr>
              <a:t> &lt; 0) return vec3(0.0,0.0,0.0);</a:t>
            </a:r>
          </a:p>
          <a:p>
            <a:r>
              <a:rPr lang="en-US" sz="2400" b="1" dirty="0">
                <a:solidFill>
                  <a:schemeClr val="tx1"/>
                </a:solidFill>
                <a:latin typeface="Courier New" pitchFamily="49" charset="0"/>
                <a:cs typeface="Courier New" pitchFamily="49" charset="0"/>
              </a:rPr>
              <a:t>  return </a:t>
            </a:r>
            <a:r>
              <a:rPr lang="en-US" sz="2400" b="1" dirty="0">
                <a:solidFill>
                  <a:srgbClr val="FF0000"/>
                </a:solidFill>
                <a:latin typeface="Courier New" pitchFamily="49" charset="0"/>
                <a:cs typeface="Courier New" pitchFamily="49" charset="0"/>
              </a:rPr>
              <a:t>light</a:t>
            </a:r>
            <a:r>
              <a:rPr lang="hu-HU" sz="2400" b="1" dirty="0">
                <a:solidFill>
                  <a:srgbClr val="FF0000"/>
                </a:solidFill>
                <a:latin typeface="Courier New" pitchFamily="49" charset="0"/>
                <a:cs typeface="Courier New" pitchFamily="49" charset="0"/>
              </a:rPr>
              <a:t>PowerDensity</a:t>
            </a:r>
            <a:r>
              <a:rPr lang="en-US" sz="2400" b="1" dirty="0">
                <a:solidFill>
                  <a:schemeClr val="tx1"/>
                </a:solidFill>
                <a:latin typeface="Courier New" pitchFamily="49" charset="0"/>
                <a:cs typeface="Courier New" pitchFamily="49" charset="0"/>
              </a:rPr>
              <a:t> * </a:t>
            </a:r>
            <a:r>
              <a:rPr lang="en-US" sz="2400" b="1" dirty="0" err="1">
                <a:solidFill>
                  <a:srgbClr val="C00000"/>
                </a:solidFill>
                <a:latin typeface="Courier New" pitchFamily="49" charset="0"/>
                <a:cs typeface="Courier New" pitchFamily="49" charset="0"/>
              </a:rPr>
              <a:t>ksg.xyz</a:t>
            </a:r>
            <a:r>
              <a:rPr lang="en-US" sz="2400" b="1" dirty="0">
                <a:solidFill>
                  <a:srgbClr val="FF0000"/>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    </a:t>
            </a:r>
            <a:r>
              <a:rPr lang="hu-HU" sz="2400" b="1" dirty="0">
                <a:solidFill>
                  <a:schemeClr val="tx1"/>
                </a:solidFill>
                <a:latin typeface="Courier New" pitchFamily="49" charset="0"/>
                <a:cs typeface="Courier New" pitchFamily="49" charset="0"/>
              </a:rPr>
              <a:t>  </a:t>
            </a:r>
            <a:r>
              <a:rPr lang="en-US" sz="2400" b="1" dirty="0">
                <a:solidFill>
                  <a:schemeClr val="tx1"/>
                </a:solidFill>
                <a:latin typeface="Courier New" pitchFamily="49" charset="0"/>
                <a:cs typeface="Courier New" pitchFamily="49" charset="0"/>
              </a:rPr>
              <a:t>* pow(</a:t>
            </a:r>
            <a:r>
              <a:rPr lang="en-US" sz="2400" b="1" dirty="0" err="1">
                <a:solidFill>
                  <a:srgbClr val="002060"/>
                </a:solidFill>
                <a:latin typeface="Courier New" pitchFamily="49" charset="0"/>
                <a:cs typeface="Courier New" pitchFamily="49" charset="0"/>
              </a:rPr>
              <a:t>cosDelta</a:t>
            </a:r>
            <a:r>
              <a:rPr lang="en-US" sz="2400" b="1" dirty="0">
                <a:solidFill>
                  <a:schemeClr val="tx1"/>
                </a:solidFill>
                <a:latin typeface="Courier New" pitchFamily="49" charset="0"/>
                <a:cs typeface="Courier New" pitchFamily="49" charset="0"/>
              </a:rPr>
              <a:t>, </a:t>
            </a:r>
            <a:r>
              <a:rPr lang="en-US" sz="2400" b="1" dirty="0" err="1">
                <a:solidFill>
                  <a:srgbClr val="C00000"/>
                </a:solidFill>
                <a:latin typeface="Courier New" pitchFamily="49" charset="0"/>
                <a:cs typeface="Courier New" pitchFamily="49" charset="0"/>
              </a:rPr>
              <a:t>ksg.w</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418832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DA7E-13EF-6292-2F7C-88D8F200EDEE}"/>
              </a:ext>
            </a:extLst>
          </p:cNvPr>
          <p:cNvSpPr>
            <a:spLocks noGrp="1"/>
          </p:cNvSpPr>
          <p:nvPr>
            <p:ph type="title"/>
          </p:nvPr>
        </p:nvSpPr>
        <p:spPr/>
        <p:txBody>
          <a:bodyPr/>
          <a:lstStyle/>
          <a:p>
            <a:r>
              <a:rPr lang="hu-HU" dirty="0"/>
              <a:t>Diffúz </a:t>
            </a:r>
            <a:r>
              <a:rPr lang="en-US" dirty="0" err="1"/>
              <a:t>az</a:t>
            </a:r>
            <a:r>
              <a:rPr lang="en-US" dirty="0"/>
              <a:t> </a:t>
            </a:r>
            <a:r>
              <a:rPr lang="en-US" dirty="0" err="1"/>
              <a:t>lamberti</a:t>
            </a:r>
            <a:r>
              <a:rPr lang="en-US" dirty="0"/>
              <a:t>?</a:t>
            </a:r>
          </a:p>
        </p:txBody>
      </p:sp>
      <p:pic>
        <p:nvPicPr>
          <p:cNvPr id="1026" name="Picture 2" descr="Full moon - Wikipedia">
            <a:extLst>
              <a:ext uri="{FF2B5EF4-FFF2-40B4-BE49-F238E27FC236}">
                <a16:creationId xmlns:a16="http://schemas.microsoft.com/office/drawing/2014/main" id="{2005024F-9E71-D132-B62E-FC78E67281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1185" y="2095580"/>
            <a:ext cx="3100118" cy="3105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 draw sphere in OpenGL 4.0 - Stack Overflow">
            <a:extLst>
              <a:ext uri="{FF2B5EF4-FFF2-40B4-BE49-F238E27FC236}">
                <a16:creationId xmlns:a16="http://schemas.microsoft.com/office/drawing/2014/main" id="{DE42F456-D203-225B-A315-7065F14771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04" t="19843" r="12586" b="10590"/>
          <a:stretch/>
        </p:blipFill>
        <p:spPr bwMode="auto">
          <a:xfrm>
            <a:off x="6004405" y="2095580"/>
            <a:ext cx="3184771"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13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687B-F26A-106B-A704-2C1A756A2E69}"/>
              </a:ext>
            </a:extLst>
          </p:cNvPr>
          <p:cNvSpPr>
            <a:spLocks noGrp="1"/>
          </p:cNvSpPr>
          <p:nvPr>
            <p:ph type="title"/>
          </p:nvPr>
        </p:nvSpPr>
        <p:spPr/>
        <p:txBody>
          <a:bodyPr/>
          <a:lstStyle/>
          <a:p>
            <a:r>
              <a:rPr lang="en-US" dirty="0"/>
              <a:t>Oren-Nayar</a:t>
            </a:r>
            <a:r>
              <a:rPr lang="hu-HU" dirty="0"/>
              <a:t> képlet</a:t>
            </a:r>
            <a:endParaRPr lang="en-US" dirty="0"/>
          </a:p>
        </p:txBody>
      </p:sp>
      <p:sp>
        <p:nvSpPr>
          <p:cNvPr id="3" name="Content Placeholder 2">
            <a:extLst>
              <a:ext uri="{FF2B5EF4-FFF2-40B4-BE49-F238E27FC236}">
                <a16:creationId xmlns:a16="http://schemas.microsoft.com/office/drawing/2014/main" id="{75D994D5-4D9E-6826-ED19-8002041EF0DE}"/>
              </a:ext>
            </a:extLst>
          </p:cNvPr>
          <p:cNvSpPr>
            <a:spLocks noGrp="1"/>
          </p:cNvSpPr>
          <p:nvPr>
            <p:ph idx="1"/>
          </p:nvPr>
        </p:nvSpPr>
        <p:spPr/>
        <p:txBody>
          <a:bodyPr/>
          <a:lstStyle/>
          <a:p>
            <a:r>
              <a:rPr lang="hu-HU" dirty="0"/>
              <a:t>Lambert</a:t>
            </a:r>
          </a:p>
          <a:p>
            <a:pPr lvl="1"/>
            <a:r>
              <a:rPr lang="hu-HU" dirty="0"/>
              <a:t>Szorozva egy irdatlan bonyolult korrekciós taggal</a:t>
            </a:r>
          </a:p>
          <a:p>
            <a:pPr lvl="2"/>
            <a:r>
              <a:rPr lang="hu-HU" dirty="0"/>
              <a:t>Ami </a:t>
            </a:r>
            <a:r>
              <a:rPr lang="en-US" dirty="0"/>
              <a:t>0, ha a roughness 0</a:t>
            </a:r>
          </a:p>
          <a:p>
            <a:pPr lvl="2"/>
            <a:r>
              <a:rPr lang="hu-HU" dirty="0"/>
              <a:t>Különben </a:t>
            </a:r>
            <a:r>
              <a:rPr lang="hu-HU" dirty="0" err="1"/>
              <a:t>theta</a:t>
            </a:r>
            <a:r>
              <a:rPr lang="hu-HU" dirty="0"/>
              <a:t>, fi szögektől függ</a:t>
            </a:r>
            <a:endParaRPr lang="en-US" dirty="0"/>
          </a:p>
        </p:txBody>
      </p:sp>
    </p:spTree>
    <p:extLst>
      <p:ext uri="{BB962C8B-B14F-4D97-AF65-F5344CB8AC3E}">
        <p14:creationId xmlns:p14="http://schemas.microsoft.com/office/powerpoint/2010/main" val="3571746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50"/>
  <p:tag name="ORIGINALWIDTH" val="77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uvec{n}\cdot \uvec{l}) f_\mathrm{r}&#10;$$&#10;&#10;\end{document}"/>
  <p:tag name="IGUANATEXSIZE" val="28"/>
  <p:tag name="IGUANATEXCURSOR" val="814"/>
</p:tagLst>
</file>

<file path=ppt/tags/tag2.xml><?xml version="1.0" encoding="utf-8"?>
<p:tagLst xmlns:a="http://schemas.openxmlformats.org/drawingml/2006/main" xmlns:r="http://schemas.openxmlformats.org/officeDocument/2006/relationships" xmlns:p="http://schemas.openxmlformats.org/presentationml/2006/main">
  <p:tag name="ORIGINALHEIGHT" val="120.0104"/>
  <p:tag name="ORIGINALWIDTH" val="738.6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uvec{v}) = f_\mathrm{r}(\uvec{v}, \uvec{l})&#10;$$&#10;&#10;\end{document}"/>
  <p:tag name="IGUANATEXSIZE" val="28"/>
  <p:tag name="IGUANATEXCURSOR" val="845"/>
  <p:tag name="TRANSPARENCY" val="True"/>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68.8233"/>
  <p:tag name="ORIGINALWIDTH" val="1369.9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uvec{v}) = \frac{F(\uvec{l}, \uvec{h}) G(\uvec{l}, \uvec{v}, \uvec{h}) D(\uvec{h})}{4 (\uvec{n} \cdot \uvec{l})(\uvec{n} \cdot \uvec{v})}&#10;$$&#10;&#10;\end{document}"/>
  <p:tag name="IGUANATEXSIZE" val="28"/>
  <p:tag name="IGUANATEXCURSOR" val="923"/>
  <p:tag name="TRANSPARENCY" val="True"/>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244.8212"/>
  <p:tag name="ORIGINALWIDTH" val="1252.3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_2 = \frac{1}{1 + G_1(\uvec{h},\uvec{l}) + G_1(\uvec{h},\uvec{v})}&#10;$$&#10;&#10;\end{document}"/>
  <p:tag name="IGUANATEXSIZE" val="28"/>
  <p:tag name="IGUANATEXCURSOR" val="848"/>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315.7941"/>
  <p:tag name="ORIGINALWIDTH" val="1954.7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 \approx \frac{(\mu-1)^2 + 4 \mu (1 - \cos \theta')^5 + \kappa^2}{(\mu + 1)^2 + \kappa^2}&#10;$$&#10;&#10;\end{document}"/>
  <p:tag name="IGUANATEXSIZE" val="38"/>
  <p:tag name="IGUANATEXCURSOR" val="831"/>
</p:tagLst>
</file>

<file path=ppt/tags/tag6.xml><?xml version="1.0" encoding="utf-8"?>
<p:tagLst xmlns:a="http://schemas.openxmlformats.org/drawingml/2006/main" xmlns:r="http://schemas.openxmlformats.org/officeDocument/2006/relationships" xmlns:p="http://schemas.openxmlformats.org/presentationml/2006/main">
  <p:tag name="ORIGINALHEIGHT" val="178.8155"/>
  <p:tag name="ORIGINALWIDTH" val="1420.3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 \approx R_0 + (1 - R_0) \left( 1 - \left(\uvec{n}\cdot\uvec{v}\right)^5\right)&#10;$$&#10;&#10;\end{document}"/>
  <p:tag name="IGUANATEXSIZE" val="38"/>
  <p:tag name="IGUANATEXCURSOR" val="850"/>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25538</TotalTime>
  <Words>427</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Component</vt:lpstr>
      <vt:lpstr>Courier New</vt:lpstr>
      <vt:lpstr>Whipsmart</vt:lpstr>
      <vt:lpstr>Office Theme</vt:lpstr>
      <vt:lpstr>Képszintézis</vt:lpstr>
      <vt:lpstr>Rendering egyenlet egy bejövő irányra</vt:lpstr>
      <vt:lpstr>Microfacet BRDF</vt:lpstr>
      <vt:lpstr>Eloszlás (D) a.k.a. NDF</vt:lpstr>
      <vt:lpstr>Takarás (G)</vt:lpstr>
      <vt:lpstr>Fresnel F – Schlick közelítés</vt:lpstr>
      <vt:lpstr>Phong-Blinn árnyalás (GLSL)</vt:lpstr>
      <vt:lpstr>Diffúz az lamberti?</vt:lpstr>
      <vt:lpstr>Oren-Nayar képlet</vt:lpstr>
      <vt:lpstr>Oren-Nayar</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82</cp:revision>
  <dcterms:created xsi:type="dcterms:W3CDTF">2014-12-27T20:04:49Z</dcterms:created>
  <dcterms:modified xsi:type="dcterms:W3CDTF">2023-03-20T15:15:08Z</dcterms:modified>
</cp:coreProperties>
</file>