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0" r:id="rId3"/>
    <p:sldId id="311" r:id="rId4"/>
    <p:sldId id="312" r:id="rId5"/>
    <p:sldId id="313" r:id="rId6"/>
    <p:sldId id="314" r:id="rId7"/>
    <p:sldId id="315" r:id="rId8"/>
    <p:sldId id="316" r:id="rId9"/>
    <p:sldId id="317" r:id="rId10"/>
    <p:sldId id="319" r:id="rId11"/>
    <p:sldId id="321" r:id="rId12"/>
    <p:sldId id="320" r:id="rId13"/>
    <p:sldId id="318" r:id="rId14"/>
    <p:sldId id="322" r:id="rId15"/>
    <p:sldId id="323" r:id="rId16"/>
    <p:sldId id="328" r:id="rId17"/>
    <p:sldId id="329" r:id="rId18"/>
    <p:sldId id="324" r:id="rId19"/>
    <p:sldId id="325" r:id="rId20"/>
    <p:sldId id="327"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8" d="100"/>
          <a:sy n="118" d="100"/>
        </p:scale>
        <p:origin x="114" y="4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pPr/>
              <a:t>2020-05-14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pPr/>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dirty="0" smtClean="0"/>
              <a:t>In order to compute the image, the power arriving at the eye from the solid angle of each pixel needs to be determined on different wavelengths.</a:t>
            </a:r>
          </a:p>
          <a:p>
            <a:r>
              <a:rPr lang="en-US" dirty="0" smtClean="0"/>
              <a:t>We establish a virtual world model in the computer memory, where the user is represented by a single eye position and the display is represented by a window rectangle. Then we compute the power going through the pixel toward the eye on different wavelength</a:t>
            </a:r>
            <a:r>
              <a:rPr lang="hu-HU" dirty="0" smtClean="0"/>
              <a:t>s</a:t>
            </a:r>
            <a:r>
              <a:rPr lang="en-US" dirty="0" smtClean="0"/>
              <a:t>, which results in a power spectrum. </a:t>
            </a:r>
          </a:p>
          <a:p>
            <a:endParaRPr lang="en-US" dirty="0" smtClean="0"/>
          </a:p>
          <a:p>
            <a:r>
              <a:rPr lang="en-US" dirty="0" smtClean="0"/>
              <a:t>If we can get the display to emit the same photons, then the illusion of watching the virtual world can be created. As the human eye can be cheated with red, green, and blue colors, it is enough if the display emits light on these wavelengths. The last step of rendering is the conversion of the calculated spectrum to displayable red, green and blue intensities, which is called tone mapping. If we compute the light transfer only on these wavelength</a:t>
            </a:r>
            <a:r>
              <a:rPr lang="hu-HU" dirty="0" smtClean="0"/>
              <a:t>s</a:t>
            </a:r>
            <a:r>
              <a:rPr lang="en-US" dirty="0" smtClean="0"/>
              <a:t>, then this step can be omitted and the resulting spectrum can be used directly to control the monitor.</a:t>
            </a:r>
          </a:p>
          <a:p>
            <a:endParaRPr lang="en-US" dirty="0" smtClean="0"/>
          </a:p>
          <a:p>
            <a:r>
              <a:rPr lang="en-US" dirty="0" smtClean="0"/>
              <a:t>One crucial question is what exactly should be computed that describes the strength of the light intensity and when the pixel is controlled accordingly, provides the same color perception as the surface. Note that the pixel is at a different distance than the visible surface. The orientation</a:t>
            </a:r>
            <a:r>
              <a:rPr lang="hu-HU" dirty="0" smtClean="0"/>
              <a:t>s</a:t>
            </a:r>
            <a:r>
              <a:rPr lang="en-US" dirty="0" smtClean="0"/>
              <a:t> of the display surface and </a:t>
            </a:r>
            <a:r>
              <a:rPr lang="hu-HU" dirty="0" smtClean="0"/>
              <a:t>of </a:t>
            </a:r>
            <a:r>
              <a:rPr lang="en-US" dirty="0" smtClean="0"/>
              <a:t>the visible surface are also different. The total emitted power would definitely be not good since it would mean less photons for the eye for farther sources.  </a:t>
            </a:r>
            <a:endParaRPr lang="hu-HU" dirty="0" smtClean="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344235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 is the BRDF, or </a:t>
            </a:r>
            <a:r>
              <a:rPr lang="en-US" dirty="0" err="1" smtClean="0"/>
              <a:t>bideirectional</a:t>
            </a:r>
            <a:r>
              <a:rPr lang="en-US" dirty="0" smtClean="0"/>
              <a:t> reflectance distribution function. It expresses the outgoing reflected radiance in a certain direction in response to unit irradiance from a certain</a:t>
            </a:r>
            <a:r>
              <a:rPr lang="en-US" baseline="0" dirty="0" smtClean="0"/>
              <a:t> incoming direction. The BRDF can of course also depend on the surface point: not only materials or colors may be different at different surface points, but also the surface may have different orientation, meaning that the same incoming and outgoing directions </a:t>
            </a:r>
            <a:r>
              <a:rPr lang="en-US" dirty="0" smtClean="0"/>
              <a:t> might be very different with respect to the surface.</a:t>
            </a:r>
          </a:p>
          <a:p>
            <a:endParaRPr lang="en-US" dirty="0" smtClean="0"/>
          </a:p>
          <a:p>
            <a:r>
              <a:rPr lang="en-US" dirty="0" smtClean="0"/>
              <a:t>The BRDF is a physical</a:t>
            </a:r>
            <a:r>
              <a:rPr lang="en-US" baseline="0" dirty="0" smtClean="0"/>
              <a:t> property of surfaces. It should obey certain laws of physics. Energy conservation is one such law: a surface should not reflect more light than incident on it. Another is </a:t>
            </a:r>
            <a:r>
              <a:rPr lang="en-US" baseline="0" dirty="0" err="1" smtClean="0"/>
              <a:t>Helmholz’s</a:t>
            </a:r>
            <a:r>
              <a:rPr lang="en-US" baseline="0" dirty="0" smtClean="0"/>
              <a:t> law: the BRDF is symmetrical, the incoming and outgoing directions interchanges should result in the same reflectance value.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9</a:t>
            </a:fld>
            <a:endParaRPr lang="en-US" dirty="0"/>
          </a:p>
        </p:txBody>
      </p:sp>
    </p:spTree>
    <p:extLst>
      <p:ext uri="{BB962C8B-B14F-4D97-AF65-F5344CB8AC3E}">
        <p14:creationId xmlns:p14="http://schemas.microsoft.com/office/powerpoint/2010/main" val="121817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pPr/>
              <a:t>2020-05-14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pPr/>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7.xml"/><Relationship Id="rId7" Type="http://schemas.openxmlformats.org/officeDocument/2006/relationships/image" Target="../media/image28.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7.png"/><Relationship Id="rId3" Type="http://schemas.openxmlformats.org/officeDocument/2006/relationships/tags" Target="../tags/tag32.xml"/><Relationship Id="rId7" Type="http://schemas.openxmlformats.org/officeDocument/2006/relationships/image" Target="../media/image1.jpeg"/><Relationship Id="rId12" Type="http://schemas.openxmlformats.org/officeDocument/2006/relationships/image" Target="../media/image36.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6.xml"/><Relationship Id="rId11" Type="http://schemas.openxmlformats.org/officeDocument/2006/relationships/image" Target="../media/image35.png"/><Relationship Id="rId5" Type="http://schemas.openxmlformats.org/officeDocument/2006/relationships/tags" Target="../tags/tag34.xml"/><Relationship Id="rId10" Type="http://schemas.openxmlformats.org/officeDocument/2006/relationships/image" Target="../media/image34.png"/><Relationship Id="rId4" Type="http://schemas.openxmlformats.org/officeDocument/2006/relationships/tags" Target="../tags/tag33.xml"/><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34.png"/><Relationship Id="rId18" Type="http://schemas.openxmlformats.org/officeDocument/2006/relationships/image" Target="../media/image40.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33.png"/><Relationship Id="rId17" Type="http://schemas.openxmlformats.org/officeDocument/2006/relationships/image" Target="../media/image39.png"/><Relationship Id="rId2" Type="http://schemas.openxmlformats.org/officeDocument/2006/relationships/tags" Target="../tags/tag36.xml"/><Relationship Id="rId16" Type="http://schemas.openxmlformats.org/officeDocument/2006/relationships/image" Target="../media/image37.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2.png"/><Relationship Id="rId5" Type="http://schemas.openxmlformats.org/officeDocument/2006/relationships/tags" Target="../tags/tag39.xml"/><Relationship Id="rId15" Type="http://schemas.openxmlformats.org/officeDocument/2006/relationships/image" Target="../media/image36.png"/><Relationship Id="rId10" Type="http://schemas.openxmlformats.org/officeDocument/2006/relationships/image" Target="../media/image1.jpeg"/><Relationship Id="rId19" Type="http://schemas.openxmlformats.org/officeDocument/2006/relationships/image" Target="../media/image41.png"/><Relationship Id="rId4" Type="http://schemas.openxmlformats.org/officeDocument/2006/relationships/tags" Target="../tags/tag38.xml"/><Relationship Id="rId9" Type="http://schemas.openxmlformats.org/officeDocument/2006/relationships/slideLayout" Target="../slideLayouts/slideLayout6.xml"/><Relationship Id="rId1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11" Type="http://schemas.openxmlformats.org/officeDocument/2006/relationships/image" Target="../media/image7.png"/><Relationship Id="rId5" Type="http://schemas.openxmlformats.org/officeDocument/2006/relationships/tags" Target="../tags/tag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5.xml"/><Relationship Id="rId7" Type="http://schemas.openxmlformats.org/officeDocument/2006/relationships/image" Target="../media/image1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2.xml"/><Relationship Id="rId5"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tags" Target="../tags/tag16.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u-HU" dirty="0" smtClean="0"/>
              <a:t>Vizualizáció</a:t>
            </a:r>
            <a:br>
              <a:rPr lang="hu-HU" dirty="0" smtClean="0"/>
            </a:br>
            <a:r>
              <a:rPr lang="hu-HU" dirty="0" smtClean="0"/>
              <a:t>és</a:t>
            </a:r>
            <a:br>
              <a:rPr lang="hu-HU" dirty="0" smtClean="0"/>
            </a:br>
            <a:r>
              <a:rPr lang="hu-HU" dirty="0" smtClean="0"/>
              <a:t>képszintézis</a:t>
            </a:r>
            <a:endParaRPr lang="en-US" dirty="0"/>
          </a:p>
        </p:txBody>
      </p:sp>
      <p:sp>
        <p:nvSpPr>
          <p:cNvPr id="3" name="Subtitle 2"/>
          <p:cNvSpPr>
            <a:spLocks noGrp="1"/>
          </p:cNvSpPr>
          <p:nvPr>
            <p:ph type="subTitle" idx="1"/>
          </p:nvPr>
        </p:nvSpPr>
        <p:spPr/>
        <p:txBody>
          <a:bodyPr/>
          <a:lstStyle/>
          <a:p>
            <a:r>
              <a:rPr lang="hu-HU" dirty="0" smtClean="0"/>
              <a:t>Térfogati fényterjedés</a:t>
            </a:r>
            <a:endParaRPr lang="hu-HU" dirty="0"/>
          </a:p>
          <a:p>
            <a:endParaRPr lang="hu-HU" dirty="0" smtClean="0"/>
          </a:p>
          <a:p>
            <a:r>
              <a:rPr lang="hu-HU" dirty="0" smtClean="0"/>
              <a:t>Szécsi László</a:t>
            </a:r>
            <a:endParaRPr lang="en-US" dirty="0"/>
          </a:p>
        </p:txBody>
      </p:sp>
    </p:spTree>
    <p:extLst>
      <p:ext uri="{BB962C8B-B14F-4D97-AF65-F5344CB8AC3E}">
        <p14:creationId xmlns:p14="http://schemas.microsoft.com/office/powerpoint/2010/main" val="3004147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hu-HU" dirty="0" smtClean="0"/>
              <a:t>z</a:t>
            </a:r>
            <a:r>
              <a:rPr lang="en-US" dirty="0" err="1" smtClean="0"/>
              <a:t>otr</a:t>
            </a:r>
            <a:r>
              <a:rPr lang="hu-HU" dirty="0" smtClean="0"/>
              <a:t>opikus szóródás</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748945" y="2579036"/>
            <a:ext cx="2946609" cy="941049"/>
          </a:xfrm>
          <a:prstGeom prst="rect">
            <a:avLst/>
          </a:prstGeom>
        </p:spPr>
      </p:pic>
    </p:spTree>
    <p:extLst>
      <p:ext uri="{BB962C8B-B14F-4D97-AF65-F5344CB8AC3E}">
        <p14:creationId xmlns:p14="http://schemas.microsoft.com/office/powerpoint/2010/main" val="260565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Rayleigh szóródás</a:t>
            </a:r>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73941" y="2702865"/>
            <a:ext cx="5624346" cy="941049"/>
          </a:xfrm>
          <a:prstGeom prst="rect">
            <a:avLst/>
          </a:prstGeom>
        </p:spPr>
      </p:pic>
      <p:pic>
        <p:nvPicPr>
          <p:cNvPr id="3074" name="Picture 2" descr="Feynman recounted another good one upperclassmen would use on freshmen physics students: When you look at words in a mirror, how come they're reversed left to right but not top to bottom? What's special about the horizontal ax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9067" y="130754"/>
            <a:ext cx="4228315" cy="650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20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Henyey-Greenstein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888341" y="2650598"/>
            <a:ext cx="7061985" cy="1171510"/>
          </a:xfrm>
          <a:prstGeom prst="rect">
            <a:avLst/>
          </a:prstGeom>
        </p:spPr>
      </p:pic>
      <p:cxnSp>
        <p:nvCxnSpPr>
          <p:cNvPr id="6" name="Elbow Connector 5"/>
          <p:cNvCxnSpPr/>
          <p:nvPr/>
        </p:nvCxnSpPr>
        <p:spPr>
          <a:xfrm rot="10800000">
            <a:off x="5860112" y="3894091"/>
            <a:ext cx="1177949" cy="1213073"/>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 name="Text Box 72"/>
          <p:cNvSpPr txBox="1">
            <a:spLocks noChangeArrowheads="1"/>
          </p:cNvSpPr>
          <p:nvPr/>
        </p:nvSpPr>
        <p:spPr bwMode="auto">
          <a:xfrm>
            <a:off x="7038061" y="4877615"/>
            <a:ext cx="225702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hu-HU" altLang="en-US" dirty="0" smtClean="0"/>
              <a:t>anizotrópia-faktor</a:t>
            </a:r>
            <a:endParaRPr lang="hu-HU" altLang="en-US" dirty="0"/>
          </a:p>
        </p:txBody>
      </p:sp>
    </p:spTree>
    <p:extLst>
      <p:ext uri="{BB962C8B-B14F-4D97-AF65-F5344CB8AC3E}">
        <p14:creationId xmlns:p14="http://schemas.microsoft.com/office/powerpoint/2010/main" val="2617735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Besz</a:t>
            </a:r>
            <a:r>
              <a:rPr lang="hu-HU" dirty="0" smtClean="0"/>
              <a:t>óródás + emisszió </a:t>
            </a:r>
            <a:r>
              <a:rPr lang="en-US" dirty="0" smtClean="0"/>
              <a:t>= f</a:t>
            </a:r>
            <a:r>
              <a:rPr lang="hu-HU" dirty="0" smtClean="0"/>
              <a:t>orráshatás</a:t>
            </a:r>
            <a:endParaRPr lang="en-US" dirty="0"/>
          </a:p>
        </p:txBody>
      </p:sp>
      <p:pic>
        <p:nvPicPr>
          <p:cNvPr id="14" name="Picture 1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38202" y="2020680"/>
            <a:ext cx="8159414" cy="2875276"/>
          </a:xfrm>
          <a:prstGeom prst="rect">
            <a:avLst/>
          </a:prstGeom>
        </p:spPr>
      </p:pic>
      <p:sp>
        <p:nvSpPr>
          <p:cNvPr id="8" name="Text Box 72"/>
          <p:cNvSpPr txBox="1">
            <a:spLocks noChangeArrowheads="1"/>
          </p:cNvSpPr>
          <p:nvPr/>
        </p:nvSpPr>
        <p:spPr bwMode="auto">
          <a:xfrm>
            <a:off x="6117476" y="5510146"/>
            <a:ext cx="1784144"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smtClean="0"/>
              <a:t>for</a:t>
            </a:r>
            <a:r>
              <a:rPr lang="hu-HU" altLang="en-US" dirty="0" smtClean="0"/>
              <a:t>rástag</a:t>
            </a:r>
          </a:p>
          <a:p>
            <a:pPr algn="ctr"/>
            <a:r>
              <a:rPr lang="hu-HU" altLang="en-US" dirty="0" smtClean="0"/>
              <a:t>source term</a:t>
            </a:r>
          </a:p>
          <a:p>
            <a:pPr algn="ctr"/>
            <a:r>
              <a:rPr lang="en-US" altLang="en-US" dirty="0" smtClean="0"/>
              <a:t>[</a:t>
            </a:r>
            <a:r>
              <a:rPr lang="hu-HU" altLang="en-US" dirty="0"/>
              <a:t>W</a:t>
            </a:r>
            <a:r>
              <a:rPr lang="hu-HU" altLang="en-US" dirty="0" smtClean="0">
                <a:sym typeface="Symbol" panose="05050102010706020507" pitchFamily="18" charset="2"/>
              </a:rPr>
              <a:t>(</a:t>
            </a:r>
            <a:r>
              <a:rPr lang="hu-HU" altLang="en-US" dirty="0" smtClean="0"/>
              <a:t>sr)</a:t>
            </a:r>
            <a:r>
              <a:rPr lang="en-US" altLang="en-US" baseline="30000" dirty="0" smtClean="0"/>
              <a:t>-</a:t>
            </a:r>
            <a:r>
              <a:rPr lang="hu-HU" altLang="en-US" baseline="30000" dirty="0"/>
              <a:t>1</a:t>
            </a:r>
            <a:r>
              <a:rPr lang="hu-HU" altLang="en-US" dirty="0">
                <a:sym typeface="Symbol" panose="05050102010706020507" pitchFamily="18" charset="2"/>
              </a:rPr>
              <a:t></a:t>
            </a:r>
            <a:r>
              <a:rPr lang="en-US" altLang="en-US" dirty="0"/>
              <a:t>m</a:t>
            </a:r>
            <a:r>
              <a:rPr lang="en-US" altLang="en-US" baseline="30000" dirty="0"/>
              <a:t>-</a:t>
            </a:r>
            <a:r>
              <a:rPr lang="hu-HU" altLang="en-US" baseline="30000" dirty="0"/>
              <a:t>3</a:t>
            </a:r>
            <a:r>
              <a:rPr lang="en-US" altLang="en-US" dirty="0" smtClean="0"/>
              <a:t>]</a:t>
            </a:r>
            <a:endParaRPr lang="hu-HU" altLang="en-US" dirty="0"/>
          </a:p>
        </p:txBody>
      </p:sp>
      <p:cxnSp>
        <p:nvCxnSpPr>
          <p:cNvPr id="10" name="Elbow Connector 9"/>
          <p:cNvCxnSpPr>
            <a:stCxn id="8" idx="1"/>
          </p:cNvCxnSpPr>
          <p:nvPr/>
        </p:nvCxnSpPr>
        <p:spPr>
          <a:xfrm rot="10800000">
            <a:off x="5017288" y="4895970"/>
            <a:ext cx="1100189" cy="1213059"/>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56013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érfogati árnyalási egyenlet</a:t>
            </a:r>
            <a:endParaRPr lang="en-US" dirty="0"/>
          </a:p>
        </p:txBody>
      </p:sp>
      <p:pic>
        <p:nvPicPr>
          <p:cNvPr id="17" name="Picture 1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44180" y="2298815"/>
            <a:ext cx="9892355" cy="1199915"/>
          </a:xfrm>
          <a:prstGeom prst="rect">
            <a:avLst/>
          </a:prstGeom>
        </p:spPr>
      </p:pic>
      <p:pic>
        <p:nvPicPr>
          <p:cNvPr id="19" name="Picture 1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44180" y="3746614"/>
            <a:ext cx="3001052" cy="881622"/>
          </a:xfrm>
          <a:prstGeom prst="rect">
            <a:avLst/>
          </a:prstGeom>
        </p:spPr>
      </p:pic>
    </p:spTree>
    <p:extLst>
      <p:ext uri="{BB962C8B-B14F-4D97-AF65-F5344CB8AC3E}">
        <p14:creationId xmlns:p14="http://schemas.microsoft.com/office/powerpoint/2010/main" val="2812293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Megold</a:t>
            </a:r>
            <a:r>
              <a:rPr lang="hu-HU" dirty="0" smtClean="0"/>
              <a:t>ás konstans csillapítás és forráshatás esetén</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977404" y="2232139"/>
            <a:ext cx="3001052" cy="881622"/>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58580" y="4013315"/>
            <a:ext cx="6189038" cy="1010455"/>
          </a:xfrm>
          <a:prstGeom prst="rect">
            <a:avLst/>
          </a:prstGeom>
        </p:spPr>
      </p:pic>
    </p:spTree>
    <p:extLst>
      <p:ext uri="{BB962C8B-B14F-4D97-AF65-F5344CB8AC3E}">
        <p14:creationId xmlns:p14="http://schemas.microsoft.com/office/powerpoint/2010/main" val="4048813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Nem-konstans köd</a:t>
            </a:r>
            <a:endParaRPr lang="en-US" dirty="0"/>
          </a:p>
        </p:txBody>
      </p:sp>
      <p:sp>
        <p:nvSpPr>
          <p:cNvPr id="3" name="Content Placeholder 2"/>
          <p:cNvSpPr>
            <a:spLocks noGrp="1"/>
          </p:cNvSpPr>
          <p:nvPr>
            <p:ph idx="1"/>
          </p:nvPr>
        </p:nvSpPr>
        <p:spPr/>
        <p:txBody>
          <a:bodyPr/>
          <a:lstStyle/>
          <a:p>
            <a:r>
              <a:rPr lang="hu-HU" dirty="0" smtClean="0"/>
              <a:t>lejjebb sűrűbb, feljebb ritkább</a:t>
            </a:r>
            <a:r>
              <a:rPr lang="en-US" dirty="0" smtClean="0"/>
              <a:t>, </a:t>
            </a:r>
            <a:r>
              <a:rPr lang="en-US" dirty="0" err="1" smtClean="0"/>
              <a:t>exponenci</a:t>
            </a:r>
            <a:r>
              <a:rPr lang="hu-HU" dirty="0" err="1" smtClean="0"/>
              <a:t>álisan</a:t>
            </a:r>
            <a:endParaRPr lang="en-US" dirty="0" smtClean="0"/>
          </a:p>
          <a:p>
            <a:endParaRPr lang="en-US" dirty="0"/>
          </a:p>
          <a:p>
            <a:endParaRPr lang="en-US" dirty="0" smtClean="0"/>
          </a:p>
          <a:p>
            <a:endParaRPr lang="en-US" dirty="0"/>
          </a:p>
          <a:p>
            <a:r>
              <a:rPr lang="hu-HU" dirty="0" smtClean="0"/>
              <a:t>y a sugáron</a:t>
            </a:r>
            <a:endParaRPr lang="en-US" dirty="0" smtClean="0"/>
          </a:p>
          <a:p>
            <a:endParaRPr lang="en-US" dirty="0"/>
          </a:p>
          <a:p>
            <a:pPr marL="0" indent="0">
              <a:buNone/>
            </a:pPr>
            <a:endParaRPr lang="hu-HU" dirty="0" smtClean="0"/>
          </a:p>
          <a:p>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8420" y="2496923"/>
            <a:ext cx="1818339" cy="392079"/>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60205" y="3052771"/>
            <a:ext cx="1746581" cy="392128"/>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281954" y="4925556"/>
            <a:ext cx="7157014" cy="907632"/>
          </a:xfrm>
          <a:prstGeom prst="rect">
            <a:avLst/>
          </a:prstGeom>
        </p:spPr>
      </p:pic>
      <p:pic>
        <p:nvPicPr>
          <p:cNvPr id="4" name="Picture 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898088" y="4409857"/>
            <a:ext cx="3944014" cy="380762"/>
          </a:xfrm>
          <a:prstGeom prst="rect">
            <a:avLst/>
          </a:prstGeom>
        </p:spPr>
      </p:pic>
    </p:spTree>
    <p:extLst>
      <p:ext uri="{BB962C8B-B14F-4D97-AF65-F5344CB8AC3E}">
        <p14:creationId xmlns:p14="http://schemas.microsoft.com/office/powerpoint/2010/main" val="13233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Diffegyenlet</a:t>
            </a:r>
            <a:r>
              <a:rPr lang="en-US" dirty="0" smtClean="0"/>
              <a:t> </a:t>
            </a:r>
            <a:r>
              <a:rPr lang="en-US" dirty="0" err="1" smtClean="0"/>
              <a:t>megold</a:t>
            </a:r>
            <a:r>
              <a:rPr lang="hu-HU" dirty="0" smtClean="0"/>
              <a:t>ás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05839" y="2577534"/>
            <a:ext cx="10793101" cy="1133406"/>
          </a:xfrm>
          <a:prstGeom prst="rect">
            <a:avLst/>
          </a:prstGeom>
        </p:spPr>
      </p:pic>
    </p:spTree>
    <p:extLst>
      <p:ext uri="{BB962C8B-B14F-4D97-AF65-F5344CB8AC3E}">
        <p14:creationId xmlns:p14="http://schemas.microsoft.com/office/powerpoint/2010/main" val="42614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érfogati képalkotás</a:t>
            </a:r>
            <a:endParaRPr lang="en-US" dirty="0"/>
          </a:p>
        </p:txBody>
      </p:sp>
      <p:sp>
        <p:nvSpPr>
          <p:cNvPr id="4" name="Rectangle 32"/>
          <p:cNvSpPr>
            <a:spLocks noChangeArrowheads="1"/>
          </p:cNvSpPr>
          <p:nvPr/>
        </p:nvSpPr>
        <p:spPr bwMode="auto">
          <a:xfrm>
            <a:off x="2131596" y="3732540"/>
            <a:ext cx="899605" cy="523220"/>
          </a:xfrm>
          <a:prstGeom prst="rect">
            <a:avLst/>
          </a:prstGeom>
          <a:noFill/>
        </p:spPr>
        <p:txBody>
          <a:bodyPr wrap="none" rtlCol="0">
            <a:spAutoFit/>
          </a:bodyPr>
          <a:lstStyle/>
          <a:p>
            <a:r>
              <a:rPr lang="hu-HU" altLang="en-US" sz="2800" dirty="0" smtClean="0">
                <a:latin typeface="Whipsmart" pitchFamily="34" charset="0"/>
              </a:rPr>
              <a:t>szem</a:t>
            </a:r>
            <a:endParaRPr lang="hu-HU" altLang="en-US" sz="2800" dirty="0">
              <a:latin typeface="Whipsmart" pitchFamily="34" charset="0"/>
            </a:endParaRPr>
          </a:p>
        </p:txBody>
      </p:sp>
      <p:grpSp>
        <p:nvGrpSpPr>
          <p:cNvPr id="5" name="Csoportba foglalás 66"/>
          <p:cNvGrpSpPr/>
          <p:nvPr/>
        </p:nvGrpSpPr>
        <p:grpSpPr>
          <a:xfrm>
            <a:off x="4305300" y="3403375"/>
            <a:ext cx="1104900" cy="2271183"/>
            <a:chOff x="3367144" y="2336574"/>
            <a:chExt cx="1104900" cy="2271183"/>
          </a:xfrm>
        </p:grpSpPr>
        <p:sp>
          <p:nvSpPr>
            <p:cNvPr id="6" name="Trapezoid 5"/>
            <p:cNvSpPr/>
            <p:nvPr/>
          </p:nvSpPr>
          <p:spPr>
            <a:xfrm rot="16200000">
              <a:off x="2784002" y="2919716"/>
              <a:ext cx="2271183" cy="1104900"/>
            </a:xfrm>
            <a:prstGeom prst="trapezoid">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7" name="Egyenes összekötő 26"/>
            <p:cNvCxnSpPr/>
            <p:nvPr/>
          </p:nvCxnSpPr>
          <p:spPr>
            <a:xfrm>
              <a:off x="3824343" y="2527074"/>
              <a:ext cx="0" cy="19050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Egyenes összekötő 29"/>
            <p:cNvCxnSpPr/>
            <p:nvPr/>
          </p:nvCxnSpPr>
          <p:spPr>
            <a:xfrm>
              <a:off x="4129143" y="2412774"/>
              <a:ext cx="0" cy="20955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Egyenes összekötő 30"/>
            <p:cNvCxnSpPr/>
            <p:nvPr/>
          </p:nvCxnSpPr>
          <p:spPr>
            <a:xfrm>
              <a:off x="3557643" y="2565174"/>
              <a:ext cx="0" cy="18288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Egyenes összekötő 44"/>
            <p:cNvCxnSpPr>
              <a:stCxn id="6" idx="2"/>
              <a:endCxn id="6" idx="0"/>
            </p:cNvCxnSpPr>
            <p:nvPr/>
          </p:nvCxnSpPr>
          <p:spPr>
            <a:xfrm flipH="1">
              <a:off x="3367144" y="3472166"/>
              <a:ext cx="1104900" cy="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Egyenes összekötő 49"/>
            <p:cNvCxnSpPr/>
            <p:nvPr/>
          </p:nvCxnSpPr>
          <p:spPr>
            <a:xfrm flipH="1">
              <a:off x="3367144" y="2908074"/>
              <a:ext cx="1104899" cy="1143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gyenes összekötő 52"/>
            <p:cNvCxnSpPr/>
            <p:nvPr/>
          </p:nvCxnSpPr>
          <p:spPr>
            <a:xfrm flipH="1" flipV="1">
              <a:off x="3367144" y="3898674"/>
              <a:ext cx="1104899" cy="1524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13" name="Rectangle 32"/>
          <p:cNvSpPr>
            <a:spLocks noChangeArrowheads="1"/>
          </p:cNvSpPr>
          <p:nvPr/>
        </p:nvSpPr>
        <p:spPr bwMode="auto">
          <a:xfrm>
            <a:off x="2971800" y="3086100"/>
            <a:ext cx="1455848" cy="523220"/>
          </a:xfrm>
          <a:prstGeom prst="rect">
            <a:avLst/>
          </a:prstGeom>
          <a:noFill/>
        </p:spPr>
        <p:txBody>
          <a:bodyPr wrap="none" rtlCol="0">
            <a:spAutoFit/>
          </a:bodyPr>
          <a:lstStyle/>
          <a:p>
            <a:r>
              <a:rPr lang="hu-HU" altLang="en-US" sz="2800" dirty="0" smtClean="0">
                <a:latin typeface="Whipsmart" pitchFamily="34" charset="0"/>
              </a:rPr>
              <a:t>képernyő</a:t>
            </a:r>
            <a:endParaRPr lang="hu-HU" altLang="en-US" sz="2800" dirty="0">
              <a:latin typeface="Whipsmart" pitchFamily="34" charset="0"/>
            </a:endParaRPr>
          </a:p>
        </p:txBody>
      </p:sp>
      <p:sp>
        <p:nvSpPr>
          <p:cNvPr id="15" name="Szabadkézi sokszög 83"/>
          <p:cNvSpPr/>
          <p:nvPr/>
        </p:nvSpPr>
        <p:spPr>
          <a:xfrm>
            <a:off x="4321175" y="3660775"/>
            <a:ext cx="156633" cy="4064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 h="406400">
                <a:moveTo>
                  <a:pt x="0" y="31750"/>
                </a:moveTo>
                <a:lnTo>
                  <a:pt x="155575" y="0"/>
                </a:lnTo>
                <a:cubicBezTo>
                  <a:pt x="156633" y="129117"/>
                  <a:pt x="154517" y="267758"/>
                  <a:pt x="155575" y="396875"/>
                </a:cubicBezTo>
                <a:lnTo>
                  <a:pt x="3175" y="406400"/>
                </a:lnTo>
                <a:cubicBezTo>
                  <a:pt x="2117" y="281517"/>
                  <a:pt x="1058" y="156633"/>
                  <a:pt x="0" y="3175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6" name="Szabadkézi sokszög 90"/>
          <p:cNvSpPr/>
          <p:nvPr/>
        </p:nvSpPr>
        <p:spPr>
          <a:xfrm>
            <a:off x="4513793" y="3578225"/>
            <a:ext cx="243416" cy="4699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3783"/>
              <a:gd name="connsiteY0" fmla="*/ 22225 h 406400"/>
              <a:gd name="connsiteX1" fmla="*/ 212725 w 213783"/>
              <a:gd name="connsiteY1" fmla="*/ 0 h 406400"/>
              <a:gd name="connsiteX2" fmla="*/ 212725 w 213783"/>
              <a:gd name="connsiteY2" fmla="*/ 396875 h 406400"/>
              <a:gd name="connsiteX3" fmla="*/ 60325 w 213783"/>
              <a:gd name="connsiteY3" fmla="*/ 406400 h 406400"/>
              <a:gd name="connsiteX4" fmla="*/ 0 w 213783"/>
              <a:gd name="connsiteY4" fmla="*/ 22225 h 406400"/>
              <a:gd name="connsiteX0" fmla="*/ 1058 w 214841"/>
              <a:gd name="connsiteY0" fmla="*/ 22225 h 428625"/>
              <a:gd name="connsiteX1" fmla="*/ 213783 w 214841"/>
              <a:gd name="connsiteY1" fmla="*/ 0 h 428625"/>
              <a:gd name="connsiteX2" fmla="*/ 213783 w 214841"/>
              <a:gd name="connsiteY2" fmla="*/ 396875 h 428625"/>
              <a:gd name="connsiteX3" fmla="*/ 1058 w 214841"/>
              <a:gd name="connsiteY3" fmla="*/ 428625 h 428625"/>
              <a:gd name="connsiteX4" fmla="*/ 1058 w 214841"/>
              <a:gd name="connsiteY4" fmla="*/ 22225 h 428625"/>
              <a:gd name="connsiteX0" fmla="*/ 1058 w 236008"/>
              <a:gd name="connsiteY0" fmla="*/ 22225 h 428625"/>
              <a:gd name="connsiteX1" fmla="*/ 213783 w 236008"/>
              <a:gd name="connsiteY1" fmla="*/ 0 h 428625"/>
              <a:gd name="connsiteX2" fmla="*/ 236008 w 236008"/>
              <a:gd name="connsiteY2" fmla="*/ 412750 h 428625"/>
              <a:gd name="connsiteX3" fmla="*/ 1058 w 236008"/>
              <a:gd name="connsiteY3" fmla="*/ 428625 h 428625"/>
              <a:gd name="connsiteX4" fmla="*/ 1058 w 236008"/>
              <a:gd name="connsiteY4" fmla="*/ 22225 h 428625"/>
              <a:gd name="connsiteX0" fmla="*/ 1058 w 243416"/>
              <a:gd name="connsiteY0" fmla="*/ 53975 h 460375"/>
              <a:gd name="connsiteX1" fmla="*/ 242358 w 243416"/>
              <a:gd name="connsiteY1" fmla="*/ 0 h 460375"/>
              <a:gd name="connsiteX2" fmla="*/ 236008 w 243416"/>
              <a:gd name="connsiteY2" fmla="*/ 444500 h 460375"/>
              <a:gd name="connsiteX3" fmla="*/ 1058 w 243416"/>
              <a:gd name="connsiteY3" fmla="*/ 460375 h 460375"/>
              <a:gd name="connsiteX4" fmla="*/ 1058 w 243416"/>
              <a:gd name="connsiteY4" fmla="*/ 53975 h 460375"/>
              <a:gd name="connsiteX0" fmla="*/ 1058 w 243416"/>
              <a:gd name="connsiteY0" fmla="*/ 47625 h 454025"/>
              <a:gd name="connsiteX1" fmla="*/ 242358 w 243416"/>
              <a:gd name="connsiteY1" fmla="*/ 0 h 454025"/>
              <a:gd name="connsiteX2" fmla="*/ 236008 w 243416"/>
              <a:gd name="connsiteY2" fmla="*/ 438150 h 454025"/>
              <a:gd name="connsiteX3" fmla="*/ 1058 w 243416"/>
              <a:gd name="connsiteY3" fmla="*/ 454025 h 454025"/>
              <a:gd name="connsiteX4" fmla="*/ 1058 w 243416"/>
              <a:gd name="connsiteY4" fmla="*/ 47625 h 454025"/>
              <a:gd name="connsiteX0" fmla="*/ 1058 w 243416"/>
              <a:gd name="connsiteY0" fmla="*/ 63500 h 469900"/>
              <a:gd name="connsiteX1" fmla="*/ 242358 w 243416"/>
              <a:gd name="connsiteY1" fmla="*/ 0 h 469900"/>
              <a:gd name="connsiteX2" fmla="*/ 236008 w 243416"/>
              <a:gd name="connsiteY2" fmla="*/ 454025 h 469900"/>
              <a:gd name="connsiteX3" fmla="*/ 1058 w 243416"/>
              <a:gd name="connsiteY3" fmla="*/ 469900 h 469900"/>
              <a:gd name="connsiteX4" fmla="*/ 1058 w 243416"/>
              <a:gd name="connsiteY4" fmla="*/ 635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416" h="469900">
                <a:moveTo>
                  <a:pt x="1058" y="63500"/>
                </a:moveTo>
                <a:lnTo>
                  <a:pt x="242358" y="0"/>
                </a:lnTo>
                <a:cubicBezTo>
                  <a:pt x="243416" y="129117"/>
                  <a:pt x="234950" y="324908"/>
                  <a:pt x="236008" y="454025"/>
                </a:cubicBezTo>
                <a:lnTo>
                  <a:pt x="1058" y="469900"/>
                </a:lnTo>
                <a:cubicBezTo>
                  <a:pt x="0" y="345017"/>
                  <a:pt x="2116" y="188383"/>
                  <a:pt x="1058" y="63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7" name="Szabadkézi sokszög 91"/>
          <p:cNvSpPr/>
          <p:nvPr/>
        </p:nvSpPr>
        <p:spPr>
          <a:xfrm>
            <a:off x="4767794" y="3517901"/>
            <a:ext cx="291041" cy="5048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3783"/>
              <a:gd name="connsiteY0" fmla="*/ 3175 h 406400"/>
              <a:gd name="connsiteX1" fmla="*/ 212725 w 213783"/>
              <a:gd name="connsiteY1" fmla="*/ 0 h 406400"/>
              <a:gd name="connsiteX2" fmla="*/ 212725 w 213783"/>
              <a:gd name="connsiteY2" fmla="*/ 396875 h 406400"/>
              <a:gd name="connsiteX3" fmla="*/ 60325 w 213783"/>
              <a:gd name="connsiteY3" fmla="*/ 406400 h 406400"/>
              <a:gd name="connsiteX4" fmla="*/ 0 w 213783"/>
              <a:gd name="connsiteY4" fmla="*/ 3175 h 406400"/>
              <a:gd name="connsiteX0" fmla="*/ 13758 w 227541"/>
              <a:gd name="connsiteY0" fmla="*/ 3175 h 441325"/>
              <a:gd name="connsiteX1" fmla="*/ 226483 w 227541"/>
              <a:gd name="connsiteY1" fmla="*/ 0 h 441325"/>
              <a:gd name="connsiteX2" fmla="*/ 226483 w 227541"/>
              <a:gd name="connsiteY2" fmla="*/ 396875 h 441325"/>
              <a:gd name="connsiteX3" fmla="*/ 1058 w 227541"/>
              <a:gd name="connsiteY3" fmla="*/ 441325 h 441325"/>
              <a:gd name="connsiteX4" fmla="*/ 13758 w 227541"/>
              <a:gd name="connsiteY4" fmla="*/ 3175 h 441325"/>
              <a:gd name="connsiteX0" fmla="*/ 13758 w 280458"/>
              <a:gd name="connsiteY0" fmla="*/ 3175 h 441325"/>
              <a:gd name="connsiteX1" fmla="*/ 226483 w 280458"/>
              <a:gd name="connsiteY1" fmla="*/ 0 h 441325"/>
              <a:gd name="connsiteX2" fmla="*/ 280458 w 280458"/>
              <a:gd name="connsiteY2" fmla="*/ 419100 h 441325"/>
              <a:gd name="connsiteX3" fmla="*/ 1058 w 280458"/>
              <a:gd name="connsiteY3" fmla="*/ 441325 h 441325"/>
              <a:gd name="connsiteX4" fmla="*/ 13758 w 280458"/>
              <a:gd name="connsiteY4" fmla="*/ 3175 h 441325"/>
              <a:gd name="connsiteX0" fmla="*/ 13758 w 291041"/>
              <a:gd name="connsiteY0" fmla="*/ 66675 h 504825"/>
              <a:gd name="connsiteX1" fmla="*/ 289983 w 291041"/>
              <a:gd name="connsiteY1" fmla="*/ 0 h 504825"/>
              <a:gd name="connsiteX2" fmla="*/ 280458 w 291041"/>
              <a:gd name="connsiteY2" fmla="*/ 482600 h 504825"/>
              <a:gd name="connsiteX3" fmla="*/ 1058 w 291041"/>
              <a:gd name="connsiteY3" fmla="*/ 504825 h 504825"/>
              <a:gd name="connsiteX4" fmla="*/ 13758 w 291041"/>
              <a:gd name="connsiteY4" fmla="*/ 6667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041" h="504825">
                <a:moveTo>
                  <a:pt x="13758" y="66675"/>
                </a:moveTo>
                <a:lnTo>
                  <a:pt x="289983" y="0"/>
                </a:lnTo>
                <a:cubicBezTo>
                  <a:pt x="291041" y="129117"/>
                  <a:pt x="279400" y="353483"/>
                  <a:pt x="280458" y="482600"/>
                </a:cubicBezTo>
                <a:lnTo>
                  <a:pt x="1058" y="504825"/>
                </a:lnTo>
                <a:cubicBezTo>
                  <a:pt x="0" y="379942"/>
                  <a:pt x="14816" y="191558"/>
                  <a:pt x="13758" y="66675"/>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8" name="Szabadkézi sokszög 92"/>
          <p:cNvSpPr/>
          <p:nvPr/>
        </p:nvSpPr>
        <p:spPr>
          <a:xfrm>
            <a:off x="5091643" y="3435350"/>
            <a:ext cx="297391" cy="5524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07433"/>
              <a:gd name="connsiteY0" fmla="*/ 0 h 450850"/>
              <a:gd name="connsiteX1" fmla="*/ 206375 w 207433"/>
              <a:gd name="connsiteY1" fmla="*/ 44450 h 450850"/>
              <a:gd name="connsiteX2" fmla="*/ 206375 w 207433"/>
              <a:gd name="connsiteY2" fmla="*/ 441325 h 450850"/>
              <a:gd name="connsiteX3" fmla="*/ 53975 w 207433"/>
              <a:gd name="connsiteY3" fmla="*/ 450850 h 450850"/>
              <a:gd name="connsiteX4" fmla="*/ 0 w 207433"/>
              <a:gd name="connsiteY4" fmla="*/ 0 h 450850"/>
              <a:gd name="connsiteX0" fmla="*/ 0 w 296333"/>
              <a:gd name="connsiteY0" fmla="*/ 63500 h 514350"/>
              <a:gd name="connsiteX1" fmla="*/ 295275 w 296333"/>
              <a:gd name="connsiteY1" fmla="*/ 0 h 514350"/>
              <a:gd name="connsiteX2" fmla="*/ 206375 w 296333"/>
              <a:gd name="connsiteY2" fmla="*/ 504825 h 514350"/>
              <a:gd name="connsiteX3" fmla="*/ 53975 w 296333"/>
              <a:gd name="connsiteY3" fmla="*/ 514350 h 514350"/>
              <a:gd name="connsiteX4" fmla="*/ 0 w 296333"/>
              <a:gd name="connsiteY4" fmla="*/ 63500 h 514350"/>
              <a:gd name="connsiteX0" fmla="*/ 1058 w 297391"/>
              <a:gd name="connsiteY0" fmla="*/ 63500 h 552450"/>
              <a:gd name="connsiteX1" fmla="*/ 296333 w 297391"/>
              <a:gd name="connsiteY1" fmla="*/ 0 h 552450"/>
              <a:gd name="connsiteX2" fmla="*/ 207433 w 297391"/>
              <a:gd name="connsiteY2" fmla="*/ 504825 h 552450"/>
              <a:gd name="connsiteX3" fmla="*/ 1058 w 297391"/>
              <a:gd name="connsiteY3" fmla="*/ 552450 h 552450"/>
              <a:gd name="connsiteX4" fmla="*/ 1058 w 297391"/>
              <a:gd name="connsiteY4" fmla="*/ 63500 h 552450"/>
              <a:gd name="connsiteX0" fmla="*/ 1058 w 297391"/>
              <a:gd name="connsiteY0" fmla="*/ 63500 h 552450"/>
              <a:gd name="connsiteX1" fmla="*/ 296333 w 297391"/>
              <a:gd name="connsiteY1" fmla="*/ 0 h 552450"/>
              <a:gd name="connsiteX2" fmla="*/ 293158 w 297391"/>
              <a:gd name="connsiteY2" fmla="*/ 527050 h 552450"/>
              <a:gd name="connsiteX3" fmla="*/ 1058 w 297391"/>
              <a:gd name="connsiteY3" fmla="*/ 552450 h 552450"/>
              <a:gd name="connsiteX4" fmla="*/ 1058 w 297391"/>
              <a:gd name="connsiteY4" fmla="*/ 6350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91" h="552450">
                <a:moveTo>
                  <a:pt x="1058" y="63500"/>
                </a:moveTo>
                <a:lnTo>
                  <a:pt x="296333" y="0"/>
                </a:lnTo>
                <a:cubicBezTo>
                  <a:pt x="297391" y="129117"/>
                  <a:pt x="292100" y="397933"/>
                  <a:pt x="293158" y="527050"/>
                </a:cubicBezTo>
                <a:lnTo>
                  <a:pt x="1058" y="552450"/>
                </a:lnTo>
                <a:cubicBezTo>
                  <a:pt x="0" y="427567"/>
                  <a:pt x="2116" y="188383"/>
                  <a:pt x="1058" y="63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9" name="Szabadkézi sokszög 93"/>
          <p:cNvSpPr/>
          <p:nvPr/>
        </p:nvSpPr>
        <p:spPr>
          <a:xfrm>
            <a:off x="4311651" y="4092575"/>
            <a:ext cx="171450" cy="4476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23283 w 154516"/>
              <a:gd name="connsiteY0" fmla="*/ 0 h 457200"/>
              <a:gd name="connsiteX1" fmla="*/ 153458 w 154516"/>
              <a:gd name="connsiteY1" fmla="*/ 50800 h 457200"/>
              <a:gd name="connsiteX2" fmla="*/ 153458 w 154516"/>
              <a:gd name="connsiteY2" fmla="*/ 447675 h 457200"/>
              <a:gd name="connsiteX3" fmla="*/ 1058 w 154516"/>
              <a:gd name="connsiteY3" fmla="*/ 457200 h 457200"/>
              <a:gd name="connsiteX4" fmla="*/ 23283 w 154516"/>
              <a:gd name="connsiteY4" fmla="*/ 0 h 457200"/>
              <a:gd name="connsiteX0" fmla="*/ 23283 w 170391"/>
              <a:gd name="connsiteY0" fmla="*/ 9525 h 466725"/>
              <a:gd name="connsiteX1" fmla="*/ 169333 w 170391"/>
              <a:gd name="connsiteY1" fmla="*/ 0 h 466725"/>
              <a:gd name="connsiteX2" fmla="*/ 153458 w 170391"/>
              <a:gd name="connsiteY2" fmla="*/ 457200 h 466725"/>
              <a:gd name="connsiteX3" fmla="*/ 1058 w 170391"/>
              <a:gd name="connsiteY3" fmla="*/ 466725 h 466725"/>
              <a:gd name="connsiteX4" fmla="*/ 23283 w 170391"/>
              <a:gd name="connsiteY4" fmla="*/ 9525 h 466725"/>
              <a:gd name="connsiteX0" fmla="*/ 23283 w 175683"/>
              <a:gd name="connsiteY0" fmla="*/ 9525 h 466725"/>
              <a:gd name="connsiteX1" fmla="*/ 169333 w 175683"/>
              <a:gd name="connsiteY1" fmla="*/ 0 h 466725"/>
              <a:gd name="connsiteX2" fmla="*/ 175683 w 175683"/>
              <a:gd name="connsiteY2" fmla="*/ 431800 h 466725"/>
              <a:gd name="connsiteX3" fmla="*/ 1058 w 175683"/>
              <a:gd name="connsiteY3" fmla="*/ 466725 h 466725"/>
              <a:gd name="connsiteX4" fmla="*/ 23283 w 175683"/>
              <a:gd name="connsiteY4" fmla="*/ 9525 h 466725"/>
              <a:gd name="connsiteX0" fmla="*/ 10583 w 162983"/>
              <a:gd name="connsiteY0" fmla="*/ 9525 h 447675"/>
              <a:gd name="connsiteX1" fmla="*/ 156633 w 162983"/>
              <a:gd name="connsiteY1" fmla="*/ 0 h 447675"/>
              <a:gd name="connsiteX2" fmla="*/ 162983 w 162983"/>
              <a:gd name="connsiteY2" fmla="*/ 431800 h 447675"/>
              <a:gd name="connsiteX3" fmla="*/ 1058 w 162983"/>
              <a:gd name="connsiteY3" fmla="*/ 447675 h 447675"/>
              <a:gd name="connsiteX4" fmla="*/ 10583 w 162983"/>
              <a:gd name="connsiteY4" fmla="*/ 9525 h 447675"/>
              <a:gd name="connsiteX0" fmla="*/ 0 w 171450"/>
              <a:gd name="connsiteY0" fmla="*/ 12700 h 447675"/>
              <a:gd name="connsiteX1" fmla="*/ 165100 w 171450"/>
              <a:gd name="connsiteY1" fmla="*/ 0 h 447675"/>
              <a:gd name="connsiteX2" fmla="*/ 171450 w 171450"/>
              <a:gd name="connsiteY2" fmla="*/ 431800 h 447675"/>
              <a:gd name="connsiteX3" fmla="*/ 9525 w 171450"/>
              <a:gd name="connsiteY3" fmla="*/ 447675 h 447675"/>
              <a:gd name="connsiteX4" fmla="*/ 0 w 171450"/>
              <a:gd name="connsiteY4" fmla="*/ 12700 h 447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447675">
                <a:moveTo>
                  <a:pt x="0" y="12700"/>
                </a:moveTo>
                <a:lnTo>
                  <a:pt x="165100" y="0"/>
                </a:lnTo>
                <a:cubicBezTo>
                  <a:pt x="166158" y="129117"/>
                  <a:pt x="170392" y="302683"/>
                  <a:pt x="171450" y="431800"/>
                </a:cubicBezTo>
                <a:lnTo>
                  <a:pt x="9525" y="447675"/>
                </a:lnTo>
                <a:cubicBezTo>
                  <a:pt x="8467" y="322792"/>
                  <a:pt x="1058" y="137583"/>
                  <a:pt x="0" y="127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Szabadkézi sokszög 94"/>
          <p:cNvSpPr/>
          <p:nvPr/>
        </p:nvSpPr>
        <p:spPr>
          <a:xfrm>
            <a:off x="4770967" y="4035424"/>
            <a:ext cx="277283" cy="4984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48708"/>
              <a:gd name="connsiteY0" fmla="*/ 0 h 409575"/>
              <a:gd name="connsiteX1" fmla="*/ 247650 w 248708"/>
              <a:gd name="connsiteY1" fmla="*/ 3175 h 409575"/>
              <a:gd name="connsiteX2" fmla="*/ 247650 w 248708"/>
              <a:gd name="connsiteY2" fmla="*/ 400050 h 409575"/>
              <a:gd name="connsiteX3" fmla="*/ 95250 w 248708"/>
              <a:gd name="connsiteY3" fmla="*/ 409575 h 409575"/>
              <a:gd name="connsiteX4" fmla="*/ 0 w 248708"/>
              <a:gd name="connsiteY4" fmla="*/ 0 h 409575"/>
              <a:gd name="connsiteX0" fmla="*/ 0 w 242358"/>
              <a:gd name="connsiteY0" fmla="*/ 0 h 425450"/>
              <a:gd name="connsiteX1" fmla="*/ 241300 w 242358"/>
              <a:gd name="connsiteY1" fmla="*/ 19050 h 425450"/>
              <a:gd name="connsiteX2" fmla="*/ 241300 w 242358"/>
              <a:gd name="connsiteY2" fmla="*/ 415925 h 425450"/>
              <a:gd name="connsiteX3" fmla="*/ 88900 w 242358"/>
              <a:gd name="connsiteY3" fmla="*/ 425450 h 425450"/>
              <a:gd name="connsiteX4" fmla="*/ 0 w 242358"/>
              <a:gd name="connsiteY4" fmla="*/ 0 h 425450"/>
              <a:gd name="connsiteX0" fmla="*/ 0 w 255058"/>
              <a:gd name="connsiteY0" fmla="*/ 22225 h 447675"/>
              <a:gd name="connsiteX1" fmla="*/ 254000 w 255058"/>
              <a:gd name="connsiteY1" fmla="*/ 0 h 447675"/>
              <a:gd name="connsiteX2" fmla="*/ 241300 w 255058"/>
              <a:gd name="connsiteY2" fmla="*/ 438150 h 447675"/>
              <a:gd name="connsiteX3" fmla="*/ 88900 w 255058"/>
              <a:gd name="connsiteY3" fmla="*/ 447675 h 447675"/>
              <a:gd name="connsiteX4" fmla="*/ 0 w 255058"/>
              <a:gd name="connsiteY4" fmla="*/ 22225 h 447675"/>
              <a:gd name="connsiteX0" fmla="*/ 4233 w 259291"/>
              <a:gd name="connsiteY0" fmla="*/ 22225 h 479425"/>
              <a:gd name="connsiteX1" fmla="*/ 258233 w 259291"/>
              <a:gd name="connsiteY1" fmla="*/ 0 h 479425"/>
              <a:gd name="connsiteX2" fmla="*/ 245533 w 259291"/>
              <a:gd name="connsiteY2" fmla="*/ 438150 h 479425"/>
              <a:gd name="connsiteX3" fmla="*/ 1058 w 259291"/>
              <a:gd name="connsiteY3" fmla="*/ 479425 h 479425"/>
              <a:gd name="connsiteX4" fmla="*/ 4233 w 259291"/>
              <a:gd name="connsiteY4" fmla="*/ 22225 h 479425"/>
              <a:gd name="connsiteX0" fmla="*/ 0 w 264583"/>
              <a:gd name="connsiteY0" fmla="*/ 25400 h 479425"/>
              <a:gd name="connsiteX1" fmla="*/ 263525 w 264583"/>
              <a:gd name="connsiteY1" fmla="*/ 0 h 479425"/>
              <a:gd name="connsiteX2" fmla="*/ 250825 w 264583"/>
              <a:gd name="connsiteY2" fmla="*/ 438150 h 479425"/>
              <a:gd name="connsiteX3" fmla="*/ 6350 w 264583"/>
              <a:gd name="connsiteY3" fmla="*/ 479425 h 479425"/>
              <a:gd name="connsiteX4" fmla="*/ 0 w 264583"/>
              <a:gd name="connsiteY4" fmla="*/ 25400 h 479425"/>
              <a:gd name="connsiteX0" fmla="*/ 10583 w 275166"/>
              <a:gd name="connsiteY0" fmla="*/ 25400 h 479425"/>
              <a:gd name="connsiteX1" fmla="*/ 274108 w 275166"/>
              <a:gd name="connsiteY1" fmla="*/ 0 h 479425"/>
              <a:gd name="connsiteX2" fmla="*/ 261408 w 275166"/>
              <a:gd name="connsiteY2" fmla="*/ 438150 h 479425"/>
              <a:gd name="connsiteX3" fmla="*/ 1058 w 275166"/>
              <a:gd name="connsiteY3" fmla="*/ 479425 h 479425"/>
              <a:gd name="connsiteX4" fmla="*/ 10583 w 275166"/>
              <a:gd name="connsiteY4" fmla="*/ 25400 h 479425"/>
              <a:gd name="connsiteX0" fmla="*/ 10583 w 277283"/>
              <a:gd name="connsiteY0" fmla="*/ 25400 h 498475"/>
              <a:gd name="connsiteX1" fmla="*/ 274108 w 277283"/>
              <a:gd name="connsiteY1" fmla="*/ 0 h 498475"/>
              <a:gd name="connsiteX2" fmla="*/ 277283 w 277283"/>
              <a:gd name="connsiteY2" fmla="*/ 498475 h 498475"/>
              <a:gd name="connsiteX3" fmla="*/ 1058 w 277283"/>
              <a:gd name="connsiteY3" fmla="*/ 479425 h 498475"/>
              <a:gd name="connsiteX4" fmla="*/ 10583 w 277283"/>
              <a:gd name="connsiteY4" fmla="*/ 25400 h 498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283" h="498475">
                <a:moveTo>
                  <a:pt x="10583" y="25400"/>
                </a:moveTo>
                <a:lnTo>
                  <a:pt x="274108" y="0"/>
                </a:lnTo>
                <a:cubicBezTo>
                  <a:pt x="275166" y="129117"/>
                  <a:pt x="276225" y="369358"/>
                  <a:pt x="277283" y="498475"/>
                </a:cubicBezTo>
                <a:lnTo>
                  <a:pt x="1058" y="479425"/>
                </a:lnTo>
                <a:cubicBezTo>
                  <a:pt x="0" y="354542"/>
                  <a:pt x="11641" y="150283"/>
                  <a:pt x="10583" y="2540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1" name="Szabadkézi sokszög 95"/>
          <p:cNvSpPr/>
          <p:nvPr/>
        </p:nvSpPr>
        <p:spPr>
          <a:xfrm>
            <a:off x="4508501" y="4054475"/>
            <a:ext cx="239183" cy="4667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82033"/>
              <a:gd name="connsiteY0" fmla="*/ 0 h 434975"/>
              <a:gd name="connsiteX1" fmla="*/ 180975 w 182033"/>
              <a:gd name="connsiteY1" fmla="*/ 28575 h 434975"/>
              <a:gd name="connsiteX2" fmla="*/ 180975 w 182033"/>
              <a:gd name="connsiteY2" fmla="*/ 425450 h 434975"/>
              <a:gd name="connsiteX3" fmla="*/ 28575 w 182033"/>
              <a:gd name="connsiteY3" fmla="*/ 434975 h 434975"/>
              <a:gd name="connsiteX4" fmla="*/ 0 w 182033"/>
              <a:gd name="connsiteY4" fmla="*/ 0 h 434975"/>
              <a:gd name="connsiteX0" fmla="*/ 0 w 239183"/>
              <a:gd name="connsiteY0" fmla="*/ 31750 h 466725"/>
              <a:gd name="connsiteX1" fmla="*/ 238125 w 239183"/>
              <a:gd name="connsiteY1" fmla="*/ 0 h 466725"/>
              <a:gd name="connsiteX2" fmla="*/ 180975 w 239183"/>
              <a:gd name="connsiteY2" fmla="*/ 457200 h 466725"/>
              <a:gd name="connsiteX3" fmla="*/ 28575 w 239183"/>
              <a:gd name="connsiteY3" fmla="*/ 466725 h 466725"/>
              <a:gd name="connsiteX4" fmla="*/ 0 w 239183"/>
              <a:gd name="connsiteY4" fmla="*/ 31750 h 466725"/>
              <a:gd name="connsiteX0" fmla="*/ 0 w 239183"/>
              <a:gd name="connsiteY0" fmla="*/ 31750 h 466725"/>
              <a:gd name="connsiteX1" fmla="*/ 238125 w 239183"/>
              <a:gd name="connsiteY1" fmla="*/ 0 h 466725"/>
              <a:gd name="connsiteX2" fmla="*/ 180975 w 239183"/>
              <a:gd name="connsiteY2" fmla="*/ 457200 h 466725"/>
              <a:gd name="connsiteX3" fmla="*/ 3175 w 239183"/>
              <a:gd name="connsiteY3" fmla="*/ 466725 h 466725"/>
              <a:gd name="connsiteX4" fmla="*/ 0 w 239183"/>
              <a:gd name="connsiteY4" fmla="*/ 31750 h 466725"/>
              <a:gd name="connsiteX0" fmla="*/ 0 w 239183"/>
              <a:gd name="connsiteY0" fmla="*/ 31750 h 466725"/>
              <a:gd name="connsiteX1" fmla="*/ 238125 w 239183"/>
              <a:gd name="connsiteY1" fmla="*/ 0 h 466725"/>
              <a:gd name="connsiteX2" fmla="*/ 231775 w 239183"/>
              <a:gd name="connsiteY2" fmla="*/ 466725 h 466725"/>
              <a:gd name="connsiteX3" fmla="*/ 3175 w 239183"/>
              <a:gd name="connsiteY3" fmla="*/ 466725 h 466725"/>
              <a:gd name="connsiteX4" fmla="*/ 0 w 239183"/>
              <a:gd name="connsiteY4" fmla="*/ 3175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83" h="466725">
                <a:moveTo>
                  <a:pt x="0" y="31750"/>
                </a:moveTo>
                <a:lnTo>
                  <a:pt x="238125" y="0"/>
                </a:lnTo>
                <a:cubicBezTo>
                  <a:pt x="239183" y="129117"/>
                  <a:pt x="230717" y="337608"/>
                  <a:pt x="231775" y="466725"/>
                </a:cubicBezTo>
                <a:lnTo>
                  <a:pt x="3175" y="466725"/>
                </a:lnTo>
                <a:cubicBezTo>
                  <a:pt x="2117" y="341842"/>
                  <a:pt x="1058" y="156633"/>
                  <a:pt x="0" y="3175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2" name="Szabadkézi sokszög 96"/>
          <p:cNvSpPr/>
          <p:nvPr/>
        </p:nvSpPr>
        <p:spPr>
          <a:xfrm>
            <a:off x="4505326" y="4559301"/>
            <a:ext cx="244475" cy="4476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85208"/>
              <a:gd name="connsiteY0" fmla="*/ 0 h 419100"/>
              <a:gd name="connsiteX1" fmla="*/ 184150 w 185208"/>
              <a:gd name="connsiteY1" fmla="*/ 12700 h 419100"/>
              <a:gd name="connsiteX2" fmla="*/ 184150 w 185208"/>
              <a:gd name="connsiteY2" fmla="*/ 409575 h 419100"/>
              <a:gd name="connsiteX3" fmla="*/ 31750 w 185208"/>
              <a:gd name="connsiteY3" fmla="*/ 419100 h 419100"/>
              <a:gd name="connsiteX4" fmla="*/ 0 w 185208"/>
              <a:gd name="connsiteY4" fmla="*/ 0 h 419100"/>
              <a:gd name="connsiteX0" fmla="*/ 0 w 239183"/>
              <a:gd name="connsiteY0" fmla="*/ 0 h 419100"/>
              <a:gd name="connsiteX1" fmla="*/ 238125 w 239183"/>
              <a:gd name="connsiteY1" fmla="*/ 6350 h 419100"/>
              <a:gd name="connsiteX2" fmla="*/ 184150 w 239183"/>
              <a:gd name="connsiteY2" fmla="*/ 409575 h 419100"/>
              <a:gd name="connsiteX3" fmla="*/ 31750 w 239183"/>
              <a:gd name="connsiteY3" fmla="*/ 419100 h 419100"/>
              <a:gd name="connsiteX4" fmla="*/ 0 w 239183"/>
              <a:gd name="connsiteY4" fmla="*/ 0 h 419100"/>
              <a:gd name="connsiteX0" fmla="*/ 0 w 244475"/>
              <a:gd name="connsiteY0" fmla="*/ 0 h 447675"/>
              <a:gd name="connsiteX1" fmla="*/ 238125 w 244475"/>
              <a:gd name="connsiteY1" fmla="*/ 6350 h 447675"/>
              <a:gd name="connsiteX2" fmla="*/ 244475 w 244475"/>
              <a:gd name="connsiteY2" fmla="*/ 447675 h 447675"/>
              <a:gd name="connsiteX3" fmla="*/ 31750 w 244475"/>
              <a:gd name="connsiteY3" fmla="*/ 419100 h 447675"/>
              <a:gd name="connsiteX4" fmla="*/ 0 w 244475"/>
              <a:gd name="connsiteY4" fmla="*/ 0 h 447675"/>
              <a:gd name="connsiteX0" fmla="*/ 0 w 244475"/>
              <a:gd name="connsiteY0" fmla="*/ 0 h 447675"/>
              <a:gd name="connsiteX1" fmla="*/ 238125 w 244475"/>
              <a:gd name="connsiteY1" fmla="*/ 6350 h 447675"/>
              <a:gd name="connsiteX2" fmla="*/ 244475 w 244475"/>
              <a:gd name="connsiteY2" fmla="*/ 447675 h 447675"/>
              <a:gd name="connsiteX3" fmla="*/ 9525 w 244475"/>
              <a:gd name="connsiteY3" fmla="*/ 422275 h 447675"/>
              <a:gd name="connsiteX4" fmla="*/ 0 w 244475"/>
              <a:gd name="connsiteY4" fmla="*/ 0 h 447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75" h="447675">
                <a:moveTo>
                  <a:pt x="0" y="0"/>
                </a:moveTo>
                <a:lnTo>
                  <a:pt x="238125" y="6350"/>
                </a:lnTo>
                <a:cubicBezTo>
                  <a:pt x="239183" y="135467"/>
                  <a:pt x="243417" y="318558"/>
                  <a:pt x="244475" y="447675"/>
                </a:cubicBezTo>
                <a:lnTo>
                  <a:pt x="9525" y="422275"/>
                </a:lnTo>
                <a:cubicBezTo>
                  <a:pt x="8467" y="297392"/>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3" name="Szabadkézi sokszög 97"/>
          <p:cNvSpPr/>
          <p:nvPr/>
        </p:nvSpPr>
        <p:spPr>
          <a:xfrm>
            <a:off x="4774143" y="4552949"/>
            <a:ext cx="286808" cy="4953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97908"/>
              <a:gd name="connsiteY0" fmla="*/ 0 h 460375"/>
              <a:gd name="connsiteX1" fmla="*/ 196850 w 197908"/>
              <a:gd name="connsiteY1" fmla="*/ 53975 h 460375"/>
              <a:gd name="connsiteX2" fmla="*/ 196850 w 197908"/>
              <a:gd name="connsiteY2" fmla="*/ 450850 h 460375"/>
              <a:gd name="connsiteX3" fmla="*/ 44450 w 197908"/>
              <a:gd name="connsiteY3" fmla="*/ 460375 h 460375"/>
              <a:gd name="connsiteX4" fmla="*/ 0 w 197908"/>
              <a:gd name="connsiteY4" fmla="*/ 0 h 460375"/>
              <a:gd name="connsiteX0" fmla="*/ 0 w 239183"/>
              <a:gd name="connsiteY0" fmla="*/ 0 h 460375"/>
              <a:gd name="connsiteX1" fmla="*/ 238125 w 239183"/>
              <a:gd name="connsiteY1" fmla="*/ 15875 h 460375"/>
              <a:gd name="connsiteX2" fmla="*/ 196850 w 239183"/>
              <a:gd name="connsiteY2" fmla="*/ 450850 h 460375"/>
              <a:gd name="connsiteX3" fmla="*/ 44450 w 239183"/>
              <a:gd name="connsiteY3" fmla="*/ 460375 h 460375"/>
              <a:gd name="connsiteX4" fmla="*/ 0 w 239183"/>
              <a:gd name="connsiteY4" fmla="*/ 0 h 460375"/>
              <a:gd name="connsiteX0" fmla="*/ 0 w 255058"/>
              <a:gd name="connsiteY0" fmla="*/ 0 h 460375"/>
              <a:gd name="connsiteX1" fmla="*/ 254000 w 255058"/>
              <a:gd name="connsiteY1" fmla="*/ 9525 h 460375"/>
              <a:gd name="connsiteX2" fmla="*/ 196850 w 255058"/>
              <a:gd name="connsiteY2" fmla="*/ 450850 h 460375"/>
              <a:gd name="connsiteX3" fmla="*/ 44450 w 255058"/>
              <a:gd name="connsiteY3" fmla="*/ 460375 h 460375"/>
              <a:gd name="connsiteX4" fmla="*/ 0 w 255058"/>
              <a:gd name="connsiteY4" fmla="*/ 0 h 460375"/>
              <a:gd name="connsiteX0" fmla="*/ 23283 w 278341"/>
              <a:gd name="connsiteY0" fmla="*/ 0 h 460375"/>
              <a:gd name="connsiteX1" fmla="*/ 277283 w 278341"/>
              <a:gd name="connsiteY1" fmla="*/ 9525 h 460375"/>
              <a:gd name="connsiteX2" fmla="*/ 220133 w 278341"/>
              <a:gd name="connsiteY2" fmla="*/ 450850 h 460375"/>
              <a:gd name="connsiteX3" fmla="*/ 1058 w 278341"/>
              <a:gd name="connsiteY3" fmla="*/ 460375 h 460375"/>
              <a:gd name="connsiteX4" fmla="*/ 23283 w 278341"/>
              <a:gd name="connsiteY4" fmla="*/ 0 h 460375"/>
              <a:gd name="connsiteX0" fmla="*/ 23283 w 286808"/>
              <a:gd name="connsiteY0" fmla="*/ 0 h 492125"/>
              <a:gd name="connsiteX1" fmla="*/ 277283 w 286808"/>
              <a:gd name="connsiteY1" fmla="*/ 9525 h 492125"/>
              <a:gd name="connsiteX2" fmla="*/ 286808 w 286808"/>
              <a:gd name="connsiteY2" fmla="*/ 492125 h 492125"/>
              <a:gd name="connsiteX3" fmla="*/ 1058 w 286808"/>
              <a:gd name="connsiteY3" fmla="*/ 460375 h 492125"/>
              <a:gd name="connsiteX4" fmla="*/ 23283 w 286808"/>
              <a:gd name="connsiteY4" fmla="*/ 0 h 492125"/>
              <a:gd name="connsiteX0" fmla="*/ 7408 w 286808"/>
              <a:gd name="connsiteY0" fmla="*/ 0 h 495300"/>
              <a:gd name="connsiteX1" fmla="*/ 277283 w 286808"/>
              <a:gd name="connsiteY1" fmla="*/ 12700 h 495300"/>
              <a:gd name="connsiteX2" fmla="*/ 286808 w 286808"/>
              <a:gd name="connsiteY2" fmla="*/ 495300 h 495300"/>
              <a:gd name="connsiteX3" fmla="*/ 1058 w 286808"/>
              <a:gd name="connsiteY3" fmla="*/ 463550 h 495300"/>
              <a:gd name="connsiteX4" fmla="*/ 7408 w 286808"/>
              <a:gd name="connsiteY4" fmla="*/ 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808" h="495300">
                <a:moveTo>
                  <a:pt x="7408" y="0"/>
                </a:moveTo>
                <a:lnTo>
                  <a:pt x="277283" y="12700"/>
                </a:lnTo>
                <a:cubicBezTo>
                  <a:pt x="278341" y="141817"/>
                  <a:pt x="285750" y="366183"/>
                  <a:pt x="286808" y="495300"/>
                </a:cubicBezTo>
                <a:lnTo>
                  <a:pt x="1058" y="463550"/>
                </a:lnTo>
                <a:cubicBezTo>
                  <a:pt x="0" y="338667"/>
                  <a:pt x="8466" y="124883"/>
                  <a:pt x="7408"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4" name="Szabadkézi sokszög 98"/>
          <p:cNvSpPr/>
          <p:nvPr/>
        </p:nvSpPr>
        <p:spPr>
          <a:xfrm>
            <a:off x="5082118" y="3994150"/>
            <a:ext cx="309033" cy="5207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6958"/>
              <a:gd name="connsiteY0" fmla="*/ 0 h 488950"/>
              <a:gd name="connsiteX1" fmla="*/ 215900 w 216958"/>
              <a:gd name="connsiteY1" fmla="*/ 82550 h 488950"/>
              <a:gd name="connsiteX2" fmla="*/ 215900 w 216958"/>
              <a:gd name="connsiteY2" fmla="*/ 479425 h 488950"/>
              <a:gd name="connsiteX3" fmla="*/ 63500 w 216958"/>
              <a:gd name="connsiteY3" fmla="*/ 488950 h 488950"/>
              <a:gd name="connsiteX4" fmla="*/ 0 w 216958"/>
              <a:gd name="connsiteY4" fmla="*/ 0 h 488950"/>
              <a:gd name="connsiteX0" fmla="*/ 0 w 302683"/>
              <a:gd name="connsiteY0" fmla="*/ 38100 h 527050"/>
              <a:gd name="connsiteX1" fmla="*/ 301625 w 302683"/>
              <a:gd name="connsiteY1" fmla="*/ 0 h 527050"/>
              <a:gd name="connsiteX2" fmla="*/ 215900 w 302683"/>
              <a:gd name="connsiteY2" fmla="*/ 517525 h 527050"/>
              <a:gd name="connsiteX3" fmla="*/ 63500 w 302683"/>
              <a:gd name="connsiteY3" fmla="*/ 527050 h 527050"/>
              <a:gd name="connsiteX4" fmla="*/ 0 w 302683"/>
              <a:gd name="connsiteY4" fmla="*/ 38100 h 527050"/>
              <a:gd name="connsiteX0" fmla="*/ 1058 w 303741"/>
              <a:gd name="connsiteY0" fmla="*/ 38100 h 517525"/>
              <a:gd name="connsiteX1" fmla="*/ 302683 w 303741"/>
              <a:gd name="connsiteY1" fmla="*/ 0 h 517525"/>
              <a:gd name="connsiteX2" fmla="*/ 216958 w 303741"/>
              <a:gd name="connsiteY2" fmla="*/ 517525 h 517525"/>
              <a:gd name="connsiteX3" fmla="*/ 1058 w 303741"/>
              <a:gd name="connsiteY3" fmla="*/ 517525 h 517525"/>
              <a:gd name="connsiteX4" fmla="*/ 1058 w 303741"/>
              <a:gd name="connsiteY4" fmla="*/ 38100 h 517525"/>
              <a:gd name="connsiteX0" fmla="*/ 1058 w 309033"/>
              <a:gd name="connsiteY0" fmla="*/ 38100 h 520700"/>
              <a:gd name="connsiteX1" fmla="*/ 302683 w 309033"/>
              <a:gd name="connsiteY1" fmla="*/ 0 h 520700"/>
              <a:gd name="connsiteX2" fmla="*/ 309033 w 309033"/>
              <a:gd name="connsiteY2" fmla="*/ 520700 h 520700"/>
              <a:gd name="connsiteX3" fmla="*/ 1058 w 309033"/>
              <a:gd name="connsiteY3" fmla="*/ 517525 h 520700"/>
              <a:gd name="connsiteX4" fmla="*/ 1058 w 309033"/>
              <a:gd name="connsiteY4" fmla="*/ 38100 h 5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33" h="520700">
                <a:moveTo>
                  <a:pt x="1058" y="38100"/>
                </a:moveTo>
                <a:lnTo>
                  <a:pt x="302683" y="0"/>
                </a:lnTo>
                <a:cubicBezTo>
                  <a:pt x="303741" y="129117"/>
                  <a:pt x="307975" y="391583"/>
                  <a:pt x="309033" y="520700"/>
                </a:cubicBezTo>
                <a:lnTo>
                  <a:pt x="1058" y="517525"/>
                </a:lnTo>
                <a:cubicBezTo>
                  <a:pt x="0" y="392642"/>
                  <a:pt x="2116" y="162983"/>
                  <a:pt x="1058" y="381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5" name="Szabadkézi sokszög 99"/>
          <p:cNvSpPr/>
          <p:nvPr/>
        </p:nvSpPr>
        <p:spPr>
          <a:xfrm>
            <a:off x="4324351" y="4556124"/>
            <a:ext cx="174625" cy="4222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75683"/>
              <a:gd name="connsiteY0" fmla="*/ 0 h 457200"/>
              <a:gd name="connsiteX1" fmla="*/ 174625 w 175683"/>
              <a:gd name="connsiteY1" fmla="*/ 50800 h 457200"/>
              <a:gd name="connsiteX2" fmla="*/ 174625 w 175683"/>
              <a:gd name="connsiteY2" fmla="*/ 447675 h 457200"/>
              <a:gd name="connsiteX3" fmla="*/ 22225 w 175683"/>
              <a:gd name="connsiteY3" fmla="*/ 457200 h 457200"/>
              <a:gd name="connsiteX4" fmla="*/ 0 w 175683"/>
              <a:gd name="connsiteY4" fmla="*/ 0 h 457200"/>
              <a:gd name="connsiteX0" fmla="*/ 0 w 174625"/>
              <a:gd name="connsiteY0" fmla="*/ 3175 h 460375"/>
              <a:gd name="connsiteX1" fmla="*/ 165100 w 174625"/>
              <a:gd name="connsiteY1" fmla="*/ 0 h 460375"/>
              <a:gd name="connsiteX2" fmla="*/ 174625 w 174625"/>
              <a:gd name="connsiteY2" fmla="*/ 450850 h 460375"/>
              <a:gd name="connsiteX3" fmla="*/ 22225 w 174625"/>
              <a:gd name="connsiteY3" fmla="*/ 460375 h 460375"/>
              <a:gd name="connsiteX4" fmla="*/ 0 w 174625"/>
              <a:gd name="connsiteY4" fmla="*/ 3175 h 460375"/>
              <a:gd name="connsiteX0" fmla="*/ 0 w 174625"/>
              <a:gd name="connsiteY0" fmla="*/ 3175 h 450850"/>
              <a:gd name="connsiteX1" fmla="*/ 165100 w 174625"/>
              <a:gd name="connsiteY1" fmla="*/ 0 h 450850"/>
              <a:gd name="connsiteX2" fmla="*/ 174625 w 174625"/>
              <a:gd name="connsiteY2" fmla="*/ 450850 h 450850"/>
              <a:gd name="connsiteX3" fmla="*/ 6350 w 174625"/>
              <a:gd name="connsiteY3" fmla="*/ 393700 h 450850"/>
              <a:gd name="connsiteX4" fmla="*/ 0 w 174625"/>
              <a:gd name="connsiteY4" fmla="*/ 3175 h 450850"/>
              <a:gd name="connsiteX0" fmla="*/ 0 w 174625"/>
              <a:gd name="connsiteY0" fmla="*/ 3175 h 422275"/>
              <a:gd name="connsiteX1" fmla="*/ 165100 w 174625"/>
              <a:gd name="connsiteY1" fmla="*/ 0 h 422275"/>
              <a:gd name="connsiteX2" fmla="*/ 174625 w 174625"/>
              <a:gd name="connsiteY2" fmla="*/ 422275 h 422275"/>
              <a:gd name="connsiteX3" fmla="*/ 6350 w 174625"/>
              <a:gd name="connsiteY3" fmla="*/ 393700 h 422275"/>
              <a:gd name="connsiteX4" fmla="*/ 0 w 174625"/>
              <a:gd name="connsiteY4" fmla="*/ 3175 h 422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25" h="422275">
                <a:moveTo>
                  <a:pt x="0" y="3175"/>
                </a:moveTo>
                <a:lnTo>
                  <a:pt x="165100" y="0"/>
                </a:lnTo>
                <a:cubicBezTo>
                  <a:pt x="166158" y="129117"/>
                  <a:pt x="173567" y="293158"/>
                  <a:pt x="174625" y="422275"/>
                </a:cubicBezTo>
                <a:lnTo>
                  <a:pt x="6350" y="393700"/>
                </a:lnTo>
                <a:cubicBezTo>
                  <a:pt x="5292" y="268817"/>
                  <a:pt x="1058" y="128058"/>
                  <a:pt x="0" y="31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6" name="Szabadkézi sokszög 100"/>
          <p:cNvSpPr/>
          <p:nvPr/>
        </p:nvSpPr>
        <p:spPr>
          <a:xfrm>
            <a:off x="5078943" y="4552951"/>
            <a:ext cx="321733" cy="5461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0608"/>
              <a:gd name="connsiteY0" fmla="*/ 0 h 501650"/>
              <a:gd name="connsiteX1" fmla="*/ 209550 w 210608"/>
              <a:gd name="connsiteY1" fmla="*/ 95250 h 501650"/>
              <a:gd name="connsiteX2" fmla="*/ 209550 w 210608"/>
              <a:gd name="connsiteY2" fmla="*/ 492125 h 501650"/>
              <a:gd name="connsiteX3" fmla="*/ 57150 w 210608"/>
              <a:gd name="connsiteY3" fmla="*/ 501650 h 501650"/>
              <a:gd name="connsiteX4" fmla="*/ 0 w 210608"/>
              <a:gd name="connsiteY4" fmla="*/ 0 h 501650"/>
              <a:gd name="connsiteX0" fmla="*/ 0 w 302683"/>
              <a:gd name="connsiteY0" fmla="*/ 0 h 501650"/>
              <a:gd name="connsiteX1" fmla="*/ 301625 w 302683"/>
              <a:gd name="connsiteY1" fmla="*/ 3175 h 501650"/>
              <a:gd name="connsiteX2" fmla="*/ 209550 w 302683"/>
              <a:gd name="connsiteY2" fmla="*/ 492125 h 501650"/>
              <a:gd name="connsiteX3" fmla="*/ 57150 w 302683"/>
              <a:gd name="connsiteY3" fmla="*/ 501650 h 501650"/>
              <a:gd name="connsiteX4" fmla="*/ 0 w 302683"/>
              <a:gd name="connsiteY4" fmla="*/ 0 h 501650"/>
              <a:gd name="connsiteX0" fmla="*/ 10583 w 313266"/>
              <a:gd name="connsiteY0" fmla="*/ 0 h 511175"/>
              <a:gd name="connsiteX1" fmla="*/ 312208 w 313266"/>
              <a:gd name="connsiteY1" fmla="*/ 3175 h 511175"/>
              <a:gd name="connsiteX2" fmla="*/ 220133 w 313266"/>
              <a:gd name="connsiteY2" fmla="*/ 492125 h 511175"/>
              <a:gd name="connsiteX3" fmla="*/ 1058 w 313266"/>
              <a:gd name="connsiteY3" fmla="*/ 511175 h 511175"/>
              <a:gd name="connsiteX4" fmla="*/ 10583 w 313266"/>
              <a:gd name="connsiteY4" fmla="*/ 0 h 511175"/>
              <a:gd name="connsiteX0" fmla="*/ 10583 w 321733"/>
              <a:gd name="connsiteY0" fmla="*/ 0 h 546100"/>
              <a:gd name="connsiteX1" fmla="*/ 312208 w 321733"/>
              <a:gd name="connsiteY1" fmla="*/ 3175 h 546100"/>
              <a:gd name="connsiteX2" fmla="*/ 321733 w 321733"/>
              <a:gd name="connsiteY2" fmla="*/ 546100 h 546100"/>
              <a:gd name="connsiteX3" fmla="*/ 1058 w 321733"/>
              <a:gd name="connsiteY3" fmla="*/ 511175 h 546100"/>
              <a:gd name="connsiteX4" fmla="*/ 10583 w 321733"/>
              <a:gd name="connsiteY4" fmla="*/ 0 h 54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33" h="546100">
                <a:moveTo>
                  <a:pt x="10583" y="0"/>
                </a:moveTo>
                <a:lnTo>
                  <a:pt x="312208" y="3175"/>
                </a:lnTo>
                <a:cubicBezTo>
                  <a:pt x="313266" y="132292"/>
                  <a:pt x="320675" y="416983"/>
                  <a:pt x="321733" y="546100"/>
                </a:cubicBezTo>
                <a:lnTo>
                  <a:pt x="1058" y="511175"/>
                </a:lnTo>
                <a:cubicBezTo>
                  <a:pt x="0" y="386292"/>
                  <a:pt x="11641" y="124883"/>
                  <a:pt x="10583"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7" name="Szabadkézi sokszög 101"/>
          <p:cNvSpPr/>
          <p:nvPr/>
        </p:nvSpPr>
        <p:spPr>
          <a:xfrm>
            <a:off x="4318002" y="4981574"/>
            <a:ext cx="169333" cy="4254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10583 w 154516"/>
              <a:gd name="connsiteY0" fmla="*/ 0 h 492125"/>
              <a:gd name="connsiteX1" fmla="*/ 153458 w 154516"/>
              <a:gd name="connsiteY1" fmla="*/ 85725 h 492125"/>
              <a:gd name="connsiteX2" fmla="*/ 153458 w 154516"/>
              <a:gd name="connsiteY2" fmla="*/ 482600 h 492125"/>
              <a:gd name="connsiteX3" fmla="*/ 1058 w 154516"/>
              <a:gd name="connsiteY3" fmla="*/ 492125 h 492125"/>
              <a:gd name="connsiteX4" fmla="*/ 10583 w 154516"/>
              <a:gd name="connsiteY4" fmla="*/ 0 h 492125"/>
              <a:gd name="connsiteX0" fmla="*/ 10583 w 173566"/>
              <a:gd name="connsiteY0" fmla="*/ 0 h 492125"/>
              <a:gd name="connsiteX1" fmla="*/ 172508 w 173566"/>
              <a:gd name="connsiteY1" fmla="*/ 47625 h 492125"/>
              <a:gd name="connsiteX2" fmla="*/ 153458 w 173566"/>
              <a:gd name="connsiteY2" fmla="*/ 482600 h 492125"/>
              <a:gd name="connsiteX3" fmla="*/ 1058 w 173566"/>
              <a:gd name="connsiteY3" fmla="*/ 492125 h 492125"/>
              <a:gd name="connsiteX4" fmla="*/ 10583 w 173566"/>
              <a:gd name="connsiteY4" fmla="*/ 0 h 492125"/>
              <a:gd name="connsiteX0" fmla="*/ 10583 w 173566"/>
              <a:gd name="connsiteY0" fmla="*/ 0 h 492125"/>
              <a:gd name="connsiteX1" fmla="*/ 172508 w 173566"/>
              <a:gd name="connsiteY1" fmla="*/ 47625 h 492125"/>
              <a:gd name="connsiteX2" fmla="*/ 169333 w 173566"/>
              <a:gd name="connsiteY2" fmla="*/ 425450 h 492125"/>
              <a:gd name="connsiteX3" fmla="*/ 1058 w 173566"/>
              <a:gd name="connsiteY3" fmla="*/ 492125 h 492125"/>
              <a:gd name="connsiteX4" fmla="*/ 10583 w 173566"/>
              <a:gd name="connsiteY4" fmla="*/ 0 h 492125"/>
              <a:gd name="connsiteX0" fmla="*/ 0 w 162983"/>
              <a:gd name="connsiteY0" fmla="*/ 0 h 425450"/>
              <a:gd name="connsiteX1" fmla="*/ 161925 w 162983"/>
              <a:gd name="connsiteY1" fmla="*/ 47625 h 425450"/>
              <a:gd name="connsiteX2" fmla="*/ 158750 w 162983"/>
              <a:gd name="connsiteY2" fmla="*/ 425450 h 425450"/>
              <a:gd name="connsiteX3" fmla="*/ 6350 w 162983"/>
              <a:gd name="connsiteY3" fmla="*/ 393700 h 425450"/>
              <a:gd name="connsiteX4" fmla="*/ 0 w 162983"/>
              <a:gd name="connsiteY4" fmla="*/ 0 h 425450"/>
              <a:gd name="connsiteX0" fmla="*/ 0 w 178858"/>
              <a:gd name="connsiteY0" fmla="*/ 0 h 425450"/>
              <a:gd name="connsiteX1" fmla="*/ 177800 w 178858"/>
              <a:gd name="connsiteY1" fmla="*/ 15875 h 425450"/>
              <a:gd name="connsiteX2" fmla="*/ 158750 w 178858"/>
              <a:gd name="connsiteY2" fmla="*/ 425450 h 425450"/>
              <a:gd name="connsiteX3" fmla="*/ 6350 w 178858"/>
              <a:gd name="connsiteY3" fmla="*/ 393700 h 425450"/>
              <a:gd name="connsiteX4" fmla="*/ 0 w 178858"/>
              <a:gd name="connsiteY4" fmla="*/ 0 h 425450"/>
              <a:gd name="connsiteX0" fmla="*/ 0 w 169333"/>
              <a:gd name="connsiteY0" fmla="*/ 0 h 425450"/>
              <a:gd name="connsiteX1" fmla="*/ 168275 w 169333"/>
              <a:gd name="connsiteY1" fmla="*/ 57150 h 425450"/>
              <a:gd name="connsiteX2" fmla="*/ 158750 w 169333"/>
              <a:gd name="connsiteY2" fmla="*/ 425450 h 425450"/>
              <a:gd name="connsiteX3" fmla="*/ 6350 w 169333"/>
              <a:gd name="connsiteY3" fmla="*/ 393700 h 425450"/>
              <a:gd name="connsiteX4" fmla="*/ 0 w 169333"/>
              <a:gd name="connsiteY4" fmla="*/ 0 h 425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33" h="425450">
                <a:moveTo>
                  <a:pt x="0" y="0"/>
                </a:moveTo>
                <a:lnTo>
                  <a:pt x="168275" y="57150"/>
                </a:lnTo>
                <a:cubicBezTo>
                  <a:pt x="169333" y="186267"/>
                  <a:pt x="157692" y="296333"/>
                  <a:pt x="158750" y="425450"/>
                </a:cubicBezTo>
                <a:lnTo>
                  <a:pt x="6350" y="393700"/>
                </a:lnTo>
                <a:cubicBezTo>
                  <a:pt x="5292" y="268817"/>
                  <a:pt x="1058" y="12488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8" name="Szabadkézi sokszög 102"/>
          <p:cNvSpPr/>
          <p:nvPr/>
        </p:nvSpPr>
        <p:spPr>
          <a:xfrm>
            <a:off x="4505325" y="5016500"/>
            <a:ext cx="241300" cy="4762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61408"/>
              <a:gd name="connsiteY0" fmla="*/ 0 h 457200"/>
              <a:gd name="connsiteX1" fmla="*/ 260350 w 261408"/>
              <a:gd name="connsiteY1" fmla="*/ 50800 h 457200"/>
              <a:gd name="connsiteX2" fmla="*/ 260350 w 261408"/>
              <a:gd name="connsiteY2" fmla="*/ 447675 h 457200"/>
              <a:gd name="connsiteX3" fmla="*/ 107950 w 261408"/>
              <a:gd name="connsiteY3" fmla="*/ 457200 h 457200"/>
              <a:gd name="connsiteX4" fmla="*/ 0 w 261408"/>
              <a:gd name="connsiteY4" fmla="*/ 0 h 457200"/>
              <a:gd name="connsiteX0" fmla="*/ 0 w 260350"/>
              <a:gd name="connsiteY0" fmla="*/ 0 h 457200"/>
              <a:gd name="connsiteX1" fmla="*/ 231775 w 260350"/>
              <a:gd name="connsiteY1" fmla="*/ 22225 h 457200"/>
              <a:gd name="connsiteX2" fmla="*/ 260350 w 260350"/>
              <a:gd name="connsiteY2" fmla="*/ 447675 h 457200"/>
              <a:gd name="connsiteX3" fmla="*/ 107950 w 260350"/>
              <a:gd name="connsiteY3" fmla="*/ 457200 h 457200"/>
              <a:gd name="connsiteX4" fmla="*/ 0 w 260350"/>
              <a:gd name="connsiteY4" fmla="*/ 0 h 457200"/>
              <a:gd name="connsiteX0" fmla="*/ 0 w 260350"/>
              <a:gd name="connsiteY0" fmla="*/ 0 h 447675"/>
              <a:gd name="connsiteX1" fmla="*/ 231775 w 260350"/>
              <a:gd name="connsiteY1" fmla="*/ 22225 h 447675"/>
              <a:gd name="connsiteX2" fmla="*/ 260350 w 260350"/>
              <a:gd name="connsiteY2" fmla="*/ 447675 h 447675"/>
              <a:gd name="connsiteX3" fmla="*/ 9525 w 260350"/>
              <a:gd name="connsiteY3" fmla="*/ 425450 h 447675"/>
              <a:gd name="connsiteX4" fmla="*/ 0 w 260350"/>
              <a:gd name="connsiteY4" fmla="*/ 0 h 447675"/>
              <a:gd name="connsiteX0" fmla="*/ 0 w 241300"/>
              <a:gd name="connsiteY0" fmla="*/ 0 h 476250"/>
              <a:gd name="connsiteX1" fmla="*/ 231775 w 241300"/>
              <a:gd name="connsiteY1" fmla="*/ 22225 h 476250"/>
              <a:gd name="connsiteX2" fmla="*/ 241300 w 241300"/>
              <a:gd name="connsiteY2" fmla="*/ 476250 h 476250"/>
              <a:gd name="connsiteX3" fmla="*/ 9525 w 241300"/>
              <a:gd name="connsiteY3" fmla="*/ 425450 h 476250"/>
              <a:gd name="connsiteX4" fmla="*/ 0 w 241300"/>
              <a:gd name="connsiteY4" fmla="*/ 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476250">
                <a:moveTo>
                  <a:pt x="0" y="0"/>
                </a:moveTo>
                <a:lnTo>
                  <a:pt x="231775" y="22225"/>
                </a:lnTo>
                <a:cubicBezTo>
                  <a:pt x="232833" y="151342"/>
                  <a:pt x="240242" y="347133"/>
                  <a:pt x="241300" y="476250"/>
                </a:cubicBezTo>
                <a:lnTo>
                  <a:pt x="9525" y="425450"/>
                </a:lnTo>
                <a:cubicBezTo>
                  <a:pt x="8467" y="300567"/>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 name="Szabadkézi sokszög 103"/>
          <p:cNvSpPr/>
          <p:nvPr/>
        </p:nvSpPr>
        <p:spPr>
          <a:xfrm>
            <a:off x="4764618" y="5064125"/>
            <a:ext cx="300566" cy="4794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42358"/>
              <a:gd name="connsiteY0" fmla="*/ 0 h 466725"/>
              <a:gd name="connsiteX1" fmla="*/ 241300 w 242358"/>
              <a:gd name="connsiteY1" fmla="*/ 60325 h 466725"/>
              <a:gd name="connsiteX2" fmla="*/ 241300 w 242358"/>
              <a:gd name="connsiteY2" fmla="*/ 457200 h 466725"/>
              <a:gd name="connsiteX3" fmla="*/ 88900 w 242358"/>
              <a:gd name="connsiteY3" fmla="*/ 466725 h 466725"/>
              <a:gd name="connsiteX4" fmla="*/ 0 w 242358"/>
              <a:gd name="connsiteY4" fmla="*/ 0 h 466725"/>
              <a:gd name="connsiteX0" fmla="*/ 0 w 245533"/>
              <a:gd name="connsiteY0" fmla="*/ 0 h 466725"/>
              <a:gd name="connsiteX1" fmla="*/ 244475 w 245533"/>
              <a:gd name="connsiteY1" fmla="*/ 31750 h 466725"/>
              <a:gd name="connsiteX2" fmla="*/ 241300 w 245533"/>
              <a:gd name="connsiteY2" fmla="*/ 457200 h 466725"/>
              <a:gd name="connsiteX3" fmla="*/ 88900 w 245533"/>
              <a:gd name="connsiteY3" fmla="*/ 466725 h 466725"/>
              <a:gd name="connsiteX4" fmla="*/ 0 w 245533"/>
              <a:gd name="connsiteY4" fmla="*/ 0 h 466725"/>
              <a:gd name="connsiteX0" fmla="*/ 26458 w 271991"/>
              <a:gd name="connsiteY0" fmla="*/ 0 h 463550"/>
              <a:gd name="connsiteX1" fmla="*/ 270933 w 271991"/>
              <a:gd name="connsiteY1" fmla="*/ 31750 h 463550"/>
              <a:gd name="connsiteX2" fmla="*/ 267758 w 271991"/>
              <a:gd name="connsiteY2" fmla="*/ 457200 h 463550"/>
              <a:gd name="connsiteX3" fmla="*/ 1058 w 271991"/>
              <a:gd name="connsiteY3" fmla="*/ 463550 h 463550"/>
              <a:gd name="connsiteX4" fmla="*/ 26458 w 271991"/>
              <a:gd name="connsiteY4" fmla="*/ 0 h 463550"/>
              <a:gd name="connsiteX0" fmla="*/ 26458 w 286808"/>
              <a:gd name="connsiteY0" fmla="*/ 0 h 498475"/>
              <a:gd name="connsiteX1" fmla="*/ 270933 w 286808"/>
              <a:gd name="connsiteY1" fmla="*/ 31750 h 498475"/>
              <a:gd name="connsiteX2" fmla="*/ 286808 w 286808"/>
              <a:gd name="connsiteY2" fmla="*/ 498475 h 498475"/>
              <a:gd name="connsiteX3" fmla="*/ 1058 w 286808"/>
              <a:gd name="connsiteY3" fmla="*/ 463550 h 498475"/>
              <a:gd name="connsiteX4" fmla="*/ 26458 w 286808"/>
              <a:gd name="connsiteY4" fmla="*/ 0 h 498475"/>
              <a:gd name="connsiteX0" fmla="*/ 26458 w 300566"/>
              <a:gd name="connsiteY0" fmla="*/ 0 h 498475"/>
              <a:gd name="connsiteX1" fmla="*/ 299508 w 300566"/>
              <a:gd name="connsiteY1" fmla="*/ 53975 h 498475"/>
              <a:gd name="connsiteX2" fmla="*/ 286808 w 300566"/>
              <a:gd name="connsiteY2" fmla="*/ 498475 h 498475"/>
              <a:gd name="connsiteX3" fmla="*/ 1058 w 300566"/>
              <a:gd name="connsiteY3" fmla="*/ 463550 h 498475"/>
              <a:gd name="connsiteX4" fmla="*/ 26458 w 300566"/>
              <a:gd name="connsiteY4" fmla="*/ 0 h 498475"/>
              <a:gd name="connsiteX0" fmla="*/ 10583 w 300566"/>
              <a:gd name="connsiteY0" fmla="*/ 0 h 479425"/>
              <a:gd name="connsiteX1" fmla="*/ 299508 w 300566"/>
              <a:gd name="connsiteY1" fmla="*/ 34925 h 479425"/>
              <a:gd name="connsiteX2" fmla="*/ 286808 w 300566"/>
              <a:gd name="connsiteY2" fmla="*/ 479425 h 479425"/>
              <a:gd name="connsiteX3" fmla="*/ 1058 w 300566"/>
              <a:gd name="connsiteY3" fmla="*/ 444500 h 479425"/>
              <a:gd name="connsiteX4" fmla="*/ 10583 w 300566"/>
              <a:gd name="connsiteY4" fmla="*/ 0 h 479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 h="479425">
                <a:moveTo>
                  <a:pt x="10583" y="0"/>
                </a:moveTo>
                <a:lnTo>
                  <a:pt x="299508" y="34925"/>
                </a:lnTo>
                <a:cubicBezTo>
                  <a:pt x="300566" y="164042"/>
                  <a:pt x="285750" y="350308"/>
                  <a:pt x="286808" y="479425"/>
                </a:cubicBezTo>
                <a:lnTo>
                  <a:pt x="1058" y="444500"/>
                </a:lnTo>
                <a:cubicBezTo>
                  <a:pt x="0" y="319617"/>
                  <a:pt x="11641" y="124883"/>
                  <a:pt x="10583"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 name="Szabadkézi sokszög 104"/>
          <p:cNvSpPr/>
          <p:nvPr/>
        </p:nvSpPr>
        <p:spPr>
          <a:xfrm>
            <a:off x="5080002" y="5080000"/>
            <a:ext cx="307975" cy="5683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58233"/>
              <a:gd name="connsiteY0" fmla="*/ 0 h 508000"/>
              <a:gd name="connsiteX1" fmla="*/ 257175 w 258233"/>
              <a:gd name="connsiteY1" fmla="*/ 101600 h 508000"/>
              <a:gd name="connsiteX2" fmla="*/ 257175 w 258233"/>
              <a:gd name="connsiteY2" fmla="*/ 498475 h 508000"/>
              <a:gd name="connsiteX3" fmla="*/ 104775 w 258233"/>
              <a:gd name="connsiteY3" fmla="*/ 508000 h 508000"/>
              <a:gd name="connsiteX4" fmla="*/ 0 w 258233"/>
              <a:gd name="connsiteY4" fmla="*/ 0 h 508000"/>
              <a:gd name="connsiteX0" fmla="*/ 0 w 299508"/>
              <a:gd name="connsiteY0" fmla="*/ 0 h 508000"/>
              <a:gd name="connsiteX1" fmla="*/ 298450 w 299508"/>
              <a:gd name="connsiteY1" fmla="*/ 60325 h 508000"/>
              <a:gd name="connsiteX2" fmla="*/ 257175 w 299508"/>
              <a:gd name="connsiteY2" fmla="*/ 498475 h 508000"/>
              <a:gd name="connsiteX3" fmla="*/ 104775 w 299508"/>
              <a:gd name="connsiteY3" fmla="*/ 508000 h 508000"/>
              <a:gd name="connsiteX4" fmla="*/ 0 w 299508"/>
              <a:gd name="connsiteY4" fmla="*/ 0 h 508000"/>
              <a:gd name="connsiteX0" fmla="*/ 0 w 299508"/>
              <a:gd name="connsiteY0" fmla="*/ 0 h 498475"/>
              <a:gd name="connsiteX1" fmla="*/ 298450 w 299508"/>
              <a:gd name="connsiteY1" fmla="*/ 60325 h 498475"/>
              <a:gd name="connsiteX2" fmla="*/ 257175 w 299508"/>
              <a:gd name="connsiteY2" fmla="*/ 498475 h 498475"/>
              <a:gd name="connsiteX3" fmla="*/ 3175 w 299508"/>
              <a:gd name="connsiteY3" fmla="*/ 492125 h 498475"/>
              <a:gd name="connsiteX4" fmla="*/ 0 w 299508"/>
              <a:gd name="connsiteY4" fmla="*/ 0 h 498475"/>
              <a:gd name="connsiteX0" fmla="*/ 0 w 307975"/>
              <a:gd name="connsiteY0" fmla="*/ 0 h 568325"/>
              <a:gd name="connsiteX1" fmla="*/ 298450 w 307975"/>
              <a:gd name="connsiteY1" fmla="*/ 60325 h 568325"/>
              <a:gd name="connsiteX2" fmla="*/ 307975 w 307975"/>
              <a:gd name="connsiteY2" fmla="*/ 568325 h 568325"/>
              <a:gd name="connsiteX3" fmla="*/ 3175 w 307975"/>
              <a:gd name="connsiteY3" fmla="*/ 492125 h 568325"/>
              <a:gd name="connsiteX4" fmla="*/ 0 w 307975"/>
              <a:gd name="connsiteY4" fmla="*/ 0 h 56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568325">
                <a:moveTo>
                  <a:pt x="0" y="0"/>
                </a:moveTo>
                <a:lnTo>
                  <a:pt x="298450" y="60325"/>
                </a:lnTo>
                <a:cubicBezTo>
                  <a:pt x="299508" y="189442"/>
                  <a:pt x="306917" y="439208"/>
                  <a:pt x="307975" y="568325"/>
                </a:cubicBezTo>
                <a:lnTo>
                  <a:pt x="3175" y="492125"/>
                </a:lnTo>
                <a:cubicBezTo>
                  <a:pt x="2117" y="367242"/>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 name="Cloud 30"/>
          <p:cNvSpPr/>
          <p:nvPr/>
        </p:nvSpPr>
        <p:spPr>
          <a:xfrm>
            <a:off x="5761147" y="1398338"/>
            <a:ext cx="3665551" cy="2886323"/>
          </a:xfrm>
          <a:prstGeom prst="cloud">
            <a:avLst/>
          </a:prstGeom>
          <a:solidFill>
            <a:srgbClr val="0070C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gyenes összekötő nyíllal 75"/>
          <p:cNvCxnSpPr/>
          <p:nvPr/>
        </p:nvCxnSpPr>
        <p:spPr>
          <a:xfrm flipV="1">
            <a:off x="5410199" y="1857279"/>
            <a:ext cx="4152900" cy="169192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Egyenes összekötő nyíllal 64"/>
          <p:cNvCxnSpPr/>
          <p:nvPr/>
        </p:nvCxnSpPr>
        <p:spPr>
          <a:xfrm flipV="1">
            <a:off x="694267" y="3949955"/>
            <a:ext cx="3725333" cy="15240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32"/>
          <p:cNvPicPr>
            <a:picLocks noChangeAspect="1"/>
          </p:cNvPicPr>
          <p:nvPr/>
        </p:nvPicPr>
        <p:blipFill>
          <a:blip r:embed="rId2" cstate="print"/>
          <a:stretch>
            <a:fillRect/>
          </a:stretch>
        </p:blipFill>
        <p:spPr>
          <a:xfrm>
            <a:off x="2247900" y="4267200"/>
            <a:ext cx="709724" cy="625024"/>
          </a:xfrm>
          <a:prstGeom prst="rect">
            <a:avLst/>
          </a:prstGeom>
        </p:spPr>
      </p:pic>
      <p:sp>
        <p:nvSpPr>
          <p:cNvPr id="35" name="Oval 34"/>
          <p:cNvSpPr/>
          <p:nvPr/>
        </p:nvSpPr>
        <p:spPr>
          <a:xfrm>
            <a:off x="6433400" y="3000375"/>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784347" y="284454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135294" y="2703239"/>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2"/>
          <p:cNvSpPr>
            <a:spLocks noChangeArrowheads="1"/>
          </p:cNvSpPr>
          <p:nvPr/>
        </p:nvSpPr>
        <p:spPr bwMode="auto">
          <a:xfrm>
            <a:off x="6541059" y="2486203"/>
            <a:ext cx="336952" cy="523220"/>
          </a:xfrm>
          <a:prstGeom prst="rect">
            <a:avLst/>
          </a:prstGeom>
          <a:noFill/>
        </p:spPr>
        <p:txBody>
          <a:bodyPr wrap="none" rtlCol="0">
            <a:spAutoFit/>
          </a:bodyPr>
          <a:lstStyle/>
          <a:p>
            <a:r>
              <a:rPr lang="hu-HU" altLang="en-US" sz="2800" dirty="0" smtClean="0">
                <a:latin typeface="Whipsmart" pitchFamily="34" charset="0"/>
              </a:rPr>
              <a:t>?</a:t>
            </a:r>
            <a:endParaRPr lang="hu-HU" altLang="en-US" sz="2800" dirty="0">
              <a:latin typeface="Whipsmart" pitchFamily="34" charset="0"/>
            </a:endParaRPr>
          </a:p>
        </p:txBody>
      </p:sp>
      <p:pic>
        <p:nvPicPr>
          <p:cNvPr id="39" name="Picture 67" descr="http://www.psdgraphics.com/file/glossy-light-bul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88" r="23761"/>
          <a:stretch/>
        </p:blipFill>
        <p:spPr bwMode="auto">
          <a:xfrm rot="10800000">
            <a:off x="6060446" y="314677"/>
            <a:ext cx="723901" cy="1127760"/>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Egyenes összekötő nyíllal 75"/>
          <p:cNvCxnSpPr/>
          <p:nvPr/>
        </p:nvCxnSpPr>
        <p:spPr>
          <a:xfrm flipH="1" flipV="1">
            <a:off x="6470021" y="1423387"/>
            <a:ext cx="36112" cy="1583046"/>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397666" y="237421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76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par>
                          <p:cTn id="17" fill="hold">
                            <p:stCondLst>
                              <p:cond delay="500"/>
                            </p:stCondLst>
                            <p:childTnLst>
                              <p:par>
                                <p:cTn id="18" presetID="53"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par>
                          <p:cTn id="23" fill="hold">
                            <p:stCondLst>
                              <p:cond delay="1000"/>
                            </p:stCondLst>
                            <p:childTnLst>
                              <p:par>
                                <p:cTn id="24" presetID="53"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par>
                          <p:cTn id="29" fill="hold">
                            <p:stCondLst>
                              <p:cond delay="1500"/>
                            </p:stCondLst>
                            <p:childTnLst>
                              <p:par>
                                <p:cTn id="30" presetID="53"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par>
                          <p:cTn id="35" fill="hold">
                            <p:stCondLst>
                              <p:cond delay="2000"/>
                            </p:stCondLst>
                            <p:childTnLst>
                              <p:par>
                                <p:cTn id="36" presetID="53"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2500"/>
                            </p:stCondLst>
                            <p:childTnLst>
                              <p:par>
                                <p:cTn id="42" presetID="53"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par>
                          <p:cTn id="47" fill="hold">
                            <p:stCondLst>
                              <p:cond delay="3000"/>
                            </p:stCondLst>
                            <p:childTnLst>
                              <p:par>
                                <p:cTn id="48" presetID="53"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par>
                          <p:cTn id="53" fill="hold">
                            <p:stCondLst>
                              <p:cond delay="3500"/>
                            </p:stCondLst>
                            <p:childTnLst>
                              <p:par>
                                <p:cTn id="54" presetID="53"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childTnLst>
                          </p:cTn>
                        </p:par>
                        <p:par>
                          <p:cTn id="59" fill="hold">
                            <p:stCondLst>
                              <p:cond delay="4000"/>
                            </p:stCondLst>
                            <p:childTnLst>
                              <p:par>
                                <p:cTn id="60" presetID="53"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childTnLst>
                          </p:cTn>
                        </p:par>
                        <p:par>
                          <p:cTn id="65" fill="hold">
                            <p:stCondLst>
                              <p:cond delay="4500"/>
                            </p:stCondLst>
                            <p:childTnLst>
                              <p:par>
                                <p:cTn id="66" presetID="53"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5000"/>
                            </p:stCondLst>
                            <p:childTnLst>
                              <p:par>
                                <p:cTn id="72" presetID="53"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par>
                          <p:cTn id="77" fill="hold">
                            <p:stCondLst>
                              <p:cond delay="5500"/>
                            </p:stCondLst>
                            <p:childTnLst>
                              <p:par>
                                <p:cTn id="78" presetID="53" presetClass="entr" presetSubtype="0"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childTnLst>
                          </p:cTn>
                        </p:par>
                        <p:par>
                          <p:cTn id="83" fill="hold">
                            <p:stCondLst>
                              <p:cond delay="6000"/>
                            </p:stCondLst>
                            <p:childTnLst>
                              <p:par>
                                <p:cTn id="84" presetID="53" presetClass="entr" presetSubtype="0"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fltVal val="0"/>
                                          </p:val>
                                        </p:tav>
                                        <p:tav tm="100000">
                                          <p:val>
                                            <p:strVal val="#ppt_h"/>
                                          </p:val>
                                        </p:tav>
                                      </p:tavLst>
                                    </p:anim>
                                    <p:animEffect transition="in" filter="fade">
                                      <p:cBhvr>
                                        <p:cTn id="88" dur="500"/>
                                        <p:tgtEl>
                                          <p:spTgt spid="28"/>
                                        </p:tgtEl>
                                      </p:cBhvr>
                                    </p:animEffect>
                                  </p:childTnLst>
                                </p:cTn>
                              </p:par>
                            </p:childTnLst>
                          </p:cTn>
                        </p:par>
                        <p:par>
                          <p:cTn id="89" fill="hold">
                            <p:stCondLst>
                              <p:cond delay="6500"/>
                            </p:stCondLst>
                            <p:childTnLst>
                              <p:par>
                                <p:cTn id="90" presetID="53" presetClass="entr" presetSubtype="0"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childTnLst>
                          </p:cTn>
                        </p:par>
                        <p:par>
                          <p:cTn id="95" fill="hold">
                            <p:stCondLst>
                              <p:cond delay="7000"/>
                            </p:stCondLst>
                            <p:childTnLst>
                              <p:par>
                                <p:cTn id="96" presetID="53" presetClass="entr" presetSubtype="0"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p:cTn id="98" dur="500" fill="hold"/>
                                        <p:tgtEl>
                                          <p:spTgt spid="30"/>
                                        </p:tgtEl>
                                        <p:attrNameLst>
                                          <p:attrName>ppt_w</p:attrName>
                                        </p:attrNameLst>
                                      </p:cBhvr>
                                      <p:tavLst>
                                        <p:tav tm="0">
                                          <p:val>
                                            <p:fltVal val="0"/>
                                          </p:val>
                                        </p:tav>
                                        <p:tav tm="100000">
                                          <p:val>
                                            <p:strVal val="#ppt_w"/>
                                          </p:val>
                                        </p:tav>
                                      </p:tavLst>
                                    </p:anim>
                                    <p:anim calcmode="lin" valueType="num">
                                      <p:cBhvr>
                                        <p:cTn id="99" dur="500" fill="hold"/>
                                        <p:tgtEl>
                                          <p:spTgt spid="30"/>
                                        </p:tgtEl>
                                        <p:attrNameLst>
                                          <p:attrName>ppt_h</p:attrName>
                                        </p:attrNameLst>
                                      </p:cBhvr>
                                      <p:tavLst>
                                        <p:tav tm="0">
                                          <p:val>
                                            <p:fltVal val="0"/>
                                          </p:val>
                                        </p:tav>
                                        <p:tav tm="100000">
                                          <p:val>
                                            <p:strVal val="#ppt_h"/>
                                          </p:val>
                                        </p:tav>
                                      </p:tavLst>
                                    </p:anim>
                                    <p:animEffect transition="in" filter="fade">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left)">
                                      <p:cBhvr>
                                        <p:cTn id="105" dur="500"/>
                                        <p:tgtEl>
                                          <p:spTgt spid="33"/>
                                        </p:tgtEl>
                                      </p:cBhvr>
                                    </p:animEffect>
                                  </p:childTnLst>
                                </p:cTn>
                              </p:par>
                            </p:childTnLst>
                          </p:cTn>
                        </p:par>
                        <p:par>
                          <p:cTn id="106" fill="hold">
                            <p:stCondLst>
                              <p:cond delay="500"/>
                            </p:stCondLst>
                            <p:childTnLst>
                              <p:par>
                                <p:cTn id="107" presetID="22" presetClass="entr" presetSubtype="8" fill="hold" nodeType="after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left)">
                                      <p:cBhvr>
                                        <p:cTn id="109" dur="500"/>
                                        <p:tgtEl>
                                          <p:spTgt spid="32"/>
                                        </p:tgtEl>
                                      </p:cBhvr>
                                    </p:animEffect>
                                  </p:childTnLst>
                                </p:cTn>
                              </p:par>
                            </p:childTnLst>
                          </p:cTn>
                        </p:par>
                        <p:par>
                          <p:cTn id="110" fill="hold">
                            <p:stCondLst>
                              <p:cond delay="1000"/>
                            </p:stCondLst>
                            <p:childTnLst>
                              <p:par>
                                <p:cTn id="111" presetID="22" presetClass="entr" presetSubtype="8"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wipe(left)">
                                      <p:cBhvr>
                                        <p:cTn id="1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Sugármenetelés – ray marching</a:t>
            </a:r>
            <a:endParaRPr lang="en-US" dirty="0"/>
          </a:p>
        </p:txBody>
      </p:sp>
      <p:pic>
        <p:nvPicPr>
          <p:cNvPr id="5"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7072119" y="1412558"/>
            <a:ext cx="723901" cy="1127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7"/>
          <p:cNvPicPr>
            <a:picLocks noChangeAspect="1"/>
          </p:cNvPicPr>
          <p:nvPr/>
        </p:nvPicPr>
        <p:blipFill>
          <a:blip r:embed="rId8" cstate="print"/>
          <a:stretch>
            <a:fillRect/>
          </a:stretch>
        </p:blipFill>
        <p:spPr>
          <a:xfrm>
            <a:off x="1008374" y="4039357"/>
            <a:ext cx="739019" cy="650824"/>
          </a:xfrm>
          <a:prstGeom prst="rect">
            <a:avLst/>
          </a:prstGeom>
        </p:spPr>
      </p:pic>
      <p:sp>
        <p:nvSpPr>
          <p:cNvPr id="7" name="Oval 70"/>
          <p:cNvSpPr>
            <a:spLocks noChangeArrowheads="1"/>
          </p:cNvSpPr>
          <p:nvPr/>
        </p:nvSpPr>
        <p:spPr bwMode="auto">
          <a:xfrm rot="17935720">
            <a:off x="9270737" y="4092183"/>
            <a:ext cx="2707599" cy="933399"/>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8" name="Line 71"/>
          <p:cNvSpPr>
            <a:spLocks noChangeShapeType="1"/>
          </p:cNvSpPr>
          <p:nvPr/>
        </p:nvSpPr>
        <p:spPr bwMode="auto">
          <a:xfrm flipH="1" flipV="1">
            <a:off x="1878082" y="4364769"/>
            <a:ext cx="8301161"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9" name="Line 75"/>
          <p:cNvSpPr>
            <a:spLocks noChangeShapeType="1"/>
          </p:cNvSpPr>
          <p:nvPr/>
        </p:nvSpPr>
        <p:spPr bwMode="auto">
          <a:xfrm>
            <a:off x="7796019" y="2321285"/>
            <a:ext cx="2383224" cy="2043484"/>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0" name="Cloud 9"/>
          <p:cNvSpPr/>
          <p:nvPr/>
        </p:nvSpPr>
        <p:spPr>
          <a:xfrm>
            <a:off x="3768518" y="2981243"/>
            <a:ext cx="3665551" cy="2886323"/>
          </a:xfrm>
          <a:prstGeom prst="cloud">
            <a:avLst/>
          </a:prstGeom>
          <a:solidFill>
            <a:srgbClr val="0070C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8699879" y="3861828"/>
            <a:ext cx="755315" cy="437022"/>
          </a:xfrm>
          <a:prstGeom prst="rect">
            <a:avLst/>
          </a:prstGeom>
        </p:spPr>
      </p:pic>
      <p:sp>
        <p:nvSpPr>
          <p:cNvPr id="13" name="Oval 12"/>
          <p:cNvSpPr/>
          <p:nvPr/>
        </p:nvSpPr>
        <p:spPr>
          <a:xfrm>
            <a:off x="7262619" y="4279044"/>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24964" y="427183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87309" y="426636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08296" y="4252954"/>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6274" y="426636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529977" y="426636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05531" y="3731567"/>
            <a:ext cx="426917" cy="298084"/>
          </a:xfrm>
          <a:prstGeom prst="rect">
            <a:avLst/>
          </a:prstGeom>
        </p:spPr>
      </p:pic>
      <p:cxnSp>
        <p:nvCxnSpPr>
          <p:cNvPr id="21" name="Egyenes összekötő nyíllal 31"/>
          <p:cNvCxnSpPr>
            <a:cxnSpLocks noChangeShapeType="1"/>
          </p:cNvCxnSpPr>
          <p:nvPr/>
        </p:nvCxnSpPr>
        <p:spPr bwMode="auto">
          <a:xfrm flipH="1">
            <a:off x="6218044" y="4146694"/>
            <a:ext cx="601856" cy="0"/>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pic>
        <p:nvPicPr>
          <p:cNvPr id="28" name="Picture 2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420911" y="5963652"/>
            <a:ext cx="6027363" cy="444600"/>
          </a:xfrm>
          <a:prstGeom prst="rect">
            <a:avLst/>
          </a:prstGeom>
        </p:spPr>
      </p:pic>
      <p:pic>
        <p:nvPicPr>
          <p:cNvPr id="30" name="Picture 2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418361" y="4493313"/>
            <a:ext cx="1773348" cy="437022"/>
          </a:xfrm>
          <a:prstGeom prst="rect">
            <a:avLst/>
          </a:prstGeom>
        </p:spPr>
      </p:pic>
      <p:sp>
        <p:nvSpPr>
          <p:cNvPr id="31" name="Oval 30"/>
          <p:cNvSpPr/>
          <p:nvPr/>
        </p:nvSpPr>
        <p:spPr>
          <a:xfrm>
            <a:off x="3982631" y="426636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77525" y="4279044"/>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099032" y="4522368"/>
            <a:ext cx="1727877" cy="442074"/>
          </a:xfrm>
          <a:prstGeom prst="rect">
            <a:avLst/>
          </a:prstGeom>
        </p:spPr>
      </p:pic>
    </p:spTree>
    <p:extLst>
      <p:ext uri="{BB962C8B-B14F-4D97-AF65-F5344CB8AC3E}">
        <p14:creationId xmlns:p14="http://schemas.microsoft.com/office/powerpoint/2010/main" val="3323499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35" name="Picture 67" descr="http://www.psdgraphics.com/file/glossy-light-bul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88" r="23761"/>
          <a:stretch/>
        </p:blipFill>
        <p:spPr bwMode="auto">
          <a:xfrm rot="10800000">
            <a:off x="7062594" y="1126808"/>
            <a:ext cx="723901" cy="112776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hu-HU" dirty="0" smtClean="0"/>
              <a:t>Fény terjedése közegben</a:t>
            </a:r>
            <a:endParaRPr lang="en-US" dirty="0"/>
          </a:p>
        </p:txBody>
      </p:sp>
      <p:pic>
        <p:nvPicPr>
          <p:cNvPr id="4" name="Picture 87"/>
          <p:cNvPicPr>
            <a:picLocks noChangeAspect="1"/>
          </p:cNvPicPr>
          <p:nvPr/>
        </p:nvPicPr>
        <p:blipFill>
          <a:blip r:embed="rId4" cstate="print"/>
          <a:stretch>
            <a:fillRect/>
          </a:stretch>
        </p:blipFill>
        <p:spPr>
          <a:xfrm>
            <a:off x="998849" y="3753607"/>
            <a:ext cx="739019" cy="650824"/>
          </a:xfrm>
          <a:prstGeom prst="rect">
            <a:avLst/>
          </a:prstGeom>
        </p:spPr>
      </p:pic>
      <p:sp>
        <p:nvSpPr>
          <p:cNvPr id="58" name="Oval 70"/>
          <p:cNvSpPr>
            <a:spLocks noChangeArrowheads="1"/>
          </p:cNvSpPr>
          <p:nvPr/>
        </p:nvSpPr>
        <p:spPr bwMode="auto">
          <a:xfrm rot="17935720">
            <a:off x="9261212" y="3806433"/>
            <a:ext cx="2707599" cy="933399"/>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59" name="Line 71"/>
          <p:cNvSpPr>
            <a:spLocks noChangeShapeType="1"/>
          </p:cNvSpPr>
          <p:nvPr/>
        </p:nvSpPr>
        <p:spPr bwMode="auto">
          <a:xfrm flipH="1" flipV="1">
            <a:off x="1868557" y="4079019"/>
            <a:ext cx="8301161"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3" name="Line 75"/>
          <p:cNvSpPr>
            <a:spLocks noChangeShapeType="1"/>
          </p:cNvSpPr>
          <p:nvPr/>
        </p:nvSpPr>
        <p:spPr bwMode="auto">
          <a:xfrm>
            <a:off x="7786494" y="2035535"/>
            <a:ext cx="2383224" cy="2043484"/>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 name="Cloud 2"/>
          <p:cNvSpPr/>
          <p:nvPr/>
        </p:nvSpPr>
        <p:spPr>
          <a:xfrm>
            <a:off x="3758993" y="2695493"/>
            <a:ext cx="3665551" cy="2886323"/>
          </a:xfrm>
          <a:prstGeom prst="cloud">
            <a:avLst/>
          </a:prstGeom>
          <a:solidFill>
            <a:srgbClr val="0070C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15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Ray </a:t>
            </a:r>
            <a:r>
              <a:rPr lang="hu-HU" dirty="0" err="1" smtClean="0"/>
              <a:t>marching</a:t>
            </a:r>
            <a:r>
              <a:rPr lang="hu-HU" dirty="0" smtClean="0"/>
              <a:t> </a:t>
            </a:r>
            <a:r>
              <a:rPr lang="hu-HU" dirty="0" err="1" smtClean="0"/>
              <a:t>el</a:t>
            </a:r>
            <a:r>
              <a:rPr lang="hu-HU" dirty="0" err="1"/>
              <a:t>ö</a:t>
            </a:r>
            <a:r>
              <a:rPr lang="en-US" dirty="0" smtClean="0"/>
              <a:t>l</a:t>
            </a:r>
            <a:r>
              <a:rPr lang="hu-HU" dirty="0" err="1" smtClean="0"/>
              <a:t>ről</a:t>
            </a:r>
            <a:r>
              <a:rPr lang="hu-HU" dirty="0" smtClean="0"/>
              <a:t> hátra</a:t>
            </a:r>
            <a:endParaRPr lang="en-US" dirty="0"/>
          </a:p>
        </p:txBody>
      </p:sp>
      <p:pic>
        <p:nvPicPr>
          <p:cNvPr id="5" name="Picture 67" descr="http://www.psdgraphics.com/file/glossy-light-bulb.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888" r="23761"/>
          <a:stretch/>
        </p:blipFill>
        <p:spPr bwMode="auto">
          <a:xfrm rot="10800000">
            <a:off x="9092679" y="200937"/>
            <a:ext cx="723901" cy="1127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7"/>
          <p:cNvPicPr>
            <a:picLocks noChangeAspect="1"/>
          </p:cNvPicPr>
          <p:nvPr/>
        </p:nvPicPr>
        <p:blipFill>
          <a:blip r:embed="rId11" cstate="print"/>
          <a:stretch>
            <a:fillRect/>
          </a:stretch>
        </p:blipFill>
        <p:spPr>
          <a:xfrm>
            <a:off x="2125075" y="2121544"/>
            <a:ext cx="739019" cy="650824"/>
          </a:xfrm>
          <a:prstGeom prst="rect">
            <a:avLst/>
          </a:prstGeom>
        </p:spPr>
      </p:pic>
      <p:sp>
        <p:nvSpPr>
          <p:cNvPr id="7" name="Oval 70"/>
          <p:cNvSpPr>
            <a:spLocks noChangeArrowheads="1"/>
          </p:cNvSpPr>
          <p:nvPr/>
        </p:nvSpPr>
        <p:spPr bwMode="auto">
          <a:xfrm rot="17935720">
            <a:off x="10387438" y="2174370"/>
            <a:ext cx="2707599" cy="933399"/>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8" name="Line 71"/>
          <p:cNvSpPr>
            <a:spLocks noChangeShapeType="1"/>
          </p:cNvSpPr>
          <p:nvPr/>
        </p:nvSpPr>
        <p:spPr bwMode="auto">
          <a:xfrm flipH="1" flipV="1">
            <a:off x="2994783" y="2446956"/>
            <a:ext cx="8301161"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9" name="Line 75"/>
          <p:cNvSpPr>
            <a:spLocks noChangeShapeType="1"/>
          </p:cNvSpPr>
          <p:nvPr/>
        </p:nvSpPr>
        <p:spPr bwMode="auto">
          <a:xfrm>
            <a:off x="9808526" y="1157160"/>
            <a:ext cx="1487418" cy="128979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0" name="Cloud 9"/>
          <p:cNvSpPr/>
          <p:nvPr/>
        </p:nvSpPr>
        <p:spPr>
          <a:xfrm>
            <a:off x="4885219" y="1063430"/>
            <a:ext cx="3665551" cy="2886323"/>
          </a:xfrm>
          <a:prstGeom prst="cloud">
            <a:avLst/>
          </a:prstGeom>
          <a:solidFill>
            <a:srgbClr val="0070C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9816580" y="1944015"/>
            <a:ext cx="755315" cy="437022"/>
          </a:xfrm>
          <a:prstGeom prst="rect">
            <a:avLst/>
          </a:prstGeom>
        </p:spPr>
      </p:pic>
      <p:sp>
        <p:nvSpPr>
          <p:cNvPr id="13" name="Oval 12"/>
          <p:cNvSpPr/>
          <p:nvPr/>
        </p:nvSpPr>
        <p:spPr>
          <a:xfrm>
            <a:off x="8379320" y="236123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41665" y="2354025"/>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04010" y="234854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24997" y="233514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142975" y="234854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46678" y="234854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7422232" y="1813754"/>
            <a:ext cx="426917" cy="298084"/>
          </a:xfrm>
          <a:prstGeom prst="rect">
            <a:avLst/>
          </a:prstGeom>
        </p:spPr>
      </p:pic>
      <p:cxnSp>
        <p:nvCxnSpPr>
          <p:cNvPr id="21" name="Egyenes összekötő nyíllal 31"/>
          <p:cNvCxnSpPr>
            <a:cxnSpLocks noChangeShapeType="1"/>
          </p:cNvCxnSpPr>
          <p:nvPr/>
        </p:nvCxnSpPr>
        <p:spPr bwMode="auto">
          <a:xfrm flipH="1">
            <a:off x="7334745" y="2228881"/>
            <a:ext cx="601856" cy="0"/>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pic>
        <p:nvPicPr>
          <p:cNvPr id="4" name="Picture 3"/>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573296" y="3470673"/>
            <a:ext cx="6427318" cy="444482"/>
          </a:xfrm>
          <a:prstGeom prst="rect">
            <a:avLst/>
          </a:prstGeom>
        </p:spPr>
      </p:pic>
      <p:pic>
        <p:nvPicPr>
          <p:cNvPr id="30" name="Picture 2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8535062" y="2575500"/>
            <a:ext cx="1773348" cy="437022"/>
          </a:xfrm>
          <a:prstGeom prst="rect">
            <a:avLst/>
          </a:prstGeom>
        </p:spPr>
      </p:pic>
      <p:sp>
        <p:nvSpPr>
          <p:cNvPr id="31" name="Oval 30"/>
          <p:cNvSpPr/>
          <p:nvPr/>
        </p:nvSpPr>
        <p:spPr>
          <a:xfrm>
            <a:off x="5099332" y="2348548"/>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594226" y="2361231"/>
            <a:ext cx="171450" cy="1714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3215733" y="2604555"/>
            <a:ext cx="1727877" cy="442074"/>
          </a:xfrm>
          <a:prstGeom prst="rect">
            <a:avLst/>
          </a:prstGeom>
        </p:spPr>
      </p:pic>
      <p:pic>
        <p:nvPicPr>
          <p:cNvPr id="19" name="Picture 18"/>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83619" y="4175696"/>
            <a:ext cx="6624304" cy="444482"/>
          </a:xfrm>
          <a:prstGeom prst="rect">
            <a:avLst/>
          </a:prstGeom>
        </p:spPr>
      </p:pic>
      <p:pic>
        <p:nvPicPr>
          <p:cNvPr id="26" name="Picture 2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573297" y="4865829"/>
            <a:ext cx="3144210" cy="444482"/>
          </a:xfrm>
          <a:prstGeom prst="rect">
            <a:avLst/>
          </a:prstGeom>
        </p:spPr>
      </p:pic>
      <p:pic>
        <p:nvPicPr>
          <p:cNvPr id="25" name="Picture 24"/>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73296" y="5472899"/>
            <a:ext cx="4007920" cy="444482"/>
          </a:xfrm>
          <a:prstGeom prst="rect">
            <a:avLst/>
          </a:prstGeom>
        </p:spPr>
      </p:pic>
    </p:spTree>
    <p:extLst>
      <p:ext uri="{BB962C8B-B14F-4D97-AF65-F5344CB8AC3E}">
        <p14:creationId xmlns:p14="http://schemas.microsoft.com/office/powerpoint/2010/main" val="3431903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Optikai</a:t>
            </a:r>
            <a:r>
              <a:rPr lang="en-US" dirty="0" smtClean="0"/>
              <a:t> </a:t>
            </a:r>
            <a:r>
              <a:rPr lang="en-US" dirty="0" err="1" smtClean="0"/>
              <a:t>param</a:t>
            </a:r>
            <a:r>
              <a:rPr lang="hu-HU" dirty="0" smtClean="0"/>
              <a:t>éterek tárolása – térfogati adatmodellek</a:t>
            </a:r>
            <a:endParaRPr lang="en-US" dirty="0"/>
          </a:p>
        </p:txBody>
      </p:sp>
      <p:sp>
        <p:nvSpPr>
          <p:cNvPr id="3" name="Content Placeholder 2"/>
          <p:cNvSpPr>
            <a:spLocks noGrp="1"/>
          </p:cNvSpPr>
          <p:nvPr>
            <p:ph idx="1"/>
          </p:nvPr>
        </p:nvSpPr>
        <p:spPr/>
        <p:txBody>
          <a:bodyPr/>
          <a:lstStyle/>
          <a:p>
            <a:r>
              <a:rPr lang="hu-HU" dirty="0" smtClean="0"/>
              <a:t>implicit egyenlettel</a:t>
            </a:r>
          </a:p>
          <a:p>
            <a:r>
              <a:rPr lang="hu-HU" dirty="0" smtClean="0"/>
              <a:t>egyszerű implicit egyenletek összegeként</a:t>
            </a:r>
          </a:p>
          <a:p>
            <a:pPr lvl="1"/>
            <a:r>
              <a:rPr lang="hu-HU" dirty="0" smtClean="0"/>
              <a:t>metaball</a:t>
            </a:r>
          </a:p>
          <a:p>
            <a:pPr lvl="1"/>
            <a:r>
              <a:rPr lang="hu-HU" dirty="0" smtClean="0"/>
              <a:t>részecske-alapú térfogatreprezentáció</a:t>
            </a:r>
          </a:p>
          <a:p>
            <a:r>
              <a:rPr lang="hu-HU" dirty="0" smtClean="0"/>
              <a:t>térfogati rácson</a:t>
            </a:r>
          </a:p>
          <a:p>
            <a:pPr lvl="1"/>
            <a:r>
              <a:rPr lang="hu-HU" dirty="0" smtClean="0"/>
              <a:t>voxeltömb</a:t>
            </a:r>
            <a:endParaRPr lang="en-US" dirty="0"/>
          </a:p>
        </p:txBody>
      </p:sp>
      <p:pic>
        <p:nvPicPr>
          <p:cNvPr id="4" name="Picture 3"/>
          <p:cNvPicPr>
            <a:picLocks noChangeAspect="1"/>
          </p:cNvPicPr>
          <p:nvPr/>
        </p:nvPicPr>
        <p:blipFill>
          <a:blip r:embed="rId2" cstate="print"/>
          <a:stretch>
            <a:fillRect/>
          </a:stretch>
        </p:blipFill>
        <p:spPr>
          <a:xfrm>
            <a:off x="7175500" y="1943100"/>
            <a:ext cx="4800600" cy="4800600"/>
          </a:xfrm>
          <a:prstGeom prst="rect">
            <a:avLst/>
          </a:prstGeom>
        </p:spPr>
      </p:pic>
    </p:spTree>
    <p:extLst>
      <p:ext uri="{BB962C8B-B14F-4D97-AF65-F5344CB8AC3E}">
        <p14:creationId xmlns:p14="http://schemas.microsoft.com/office/powerpoint/2010/main" val="3180995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Radianca változása differenciális szakaszon</a:t>
            </a:r>
            <a:endParaRPr lang="en-US" dirty="0"/>
          </a:p>
        </p:txBody>
      </p:sp>
      <p:sp>
        <p:nvSpPr>
          <p:cNvPr id="3" name="Folyamatábra: Közvetlen elérésű tárolás 5"/>
          <p:cNvSpPr>
            <a:spLocks noChangeArrowheads="1"/>
          </p:cNvSpPr>
          <p:nvPr/>
        </p:nvSpPr>
        <p:spPr bwMode="auto">
          <a:xfrm>
            <a:off x="4481188" y="2643883"/>
            <a:ext cx="2447925" cy="1946275"/>
          </a:xfrm>
          <a:prstGeom prst="flowChartMagneticDrum">
            <a:avLst/>
          </a:prstGeom>
          <a:noFill/>
          <a:ln w="381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4" name="Folyamatábra: Bekötés 6"/>
          <p:cNvSpPr>
            <a:spLocks noChangeArrowheads="1"/>
          </p:cNvSpPr>
          <p:nvPr/>
        </p:nvSpPr>
        <p:spPr bwMode="auto">
          <a:xfrm>
            <a:off x="5128888" y="3004246"/>
            <a:ext cx="287337" cy="277812"/>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5" name="Folyamatábra: Bekötés 7"/>
          <p:cNvSpPr>
            <a:spLocks noChangeArrowheads="1"/>
          </p:cNvSpPr>
          <p:nvPr/>
        </p:nvSpPr>
        <p:spPr bwMode="auto">
          <a:xfrm>
            <a:off x="6281413" y="3291583"/>
            <a:ext cx="287337" cy="277813"/>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6" name="Folyamatábra: Bekötés 8"/>
          <p:cNvSpPr>
            <a:spLocks noChangeArrowheads="1"/>
          </p:cNvSpPr>
          <p:nvPr/>
        </p:nvSpPr>
        <p:spPr bwMode="auto">
          <a:xfrm>
            <a:off x="5633713" y="3507483"/>
            <a:ext cx="287337" cy="277813"/>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7" name="Folyamatábra: Bekötés 9"/>
          <p:cNvSpPr>
            <a:spLocks noChangeArrowheads="1"/>
          </p:cNvSpPr>
          <p:nvPr/>
        </p:nvSpPr>
        <p:spPr bwMode="auto">
          <a:xfrm>
            <a:off x="5560688" y="4228208"/>
            <a:ext cx="288925" cy="277813"/>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8" name="Folyamatábra: Bekötés 10"/>
          <p:cNvSpPr>
            <a:spLocks noChangeArrowheads="1"/>
          </p:cNvSpPr>
          <p:nvPr/>
        </p:nvSpPr>
        <p:spPr bwMode="auto">
          <a:xfrm>
            <a:off x="4841550" y="4083746"/>
            <a:ext cx="287338" cy="277812"/>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9" name="Folyamatábra: Bekötés 11"/>
          <p:cNvSpPr>
            <a:spLocks noChangeArrowheads="1"/>
          </p:cNvSpPr>
          <p:nvPr/>
        </p:nvSpPr>
        <p:spPr bwMode="auto">
          <a:xfrm>
            <a:off x="7649838" y="3075683"/>
            <a:ext cx="142875" cy="138113"/>
          </a:xfrm>
          <a:prstGeom prst="flowChartConnector">
            <a:avLst/>
          </a:prstGeom>
          <a:solidFill>
            <a:srgbClr val="FFFF00"/>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10" name="Folyamatábra: Bekötés 12"/>
          <p:cNvSpPr>
            <a:spLocks noChangeArrowheads="1"/>
          </p:cNvSpPr>
          <p:nvPr/>
        </p:nvSpPr>
        <p:spPr bwMode="auto">
          <a:xfrm>
            <a:off x="5057450" y="3661471"/>
            <a:ext cx="287338" cy="277812"/>
          </a:xfrm>
          <a:prstGeom prst="flowChartConnector">
            <a:avLst/>
          </a:prstGeom>
          <a:solidFill>
            <a:schemeClr val="accent1"/>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12" name="Folyamatábra: Bekötés 20"/>
          <p:cNvSpPr>
            <a:spLocks noChangeArrowheads="1"/>
          </p:cNvSpPr>
          <p:nvPr/>
        </p:nvSpPr>
        <p:spPr bwMode="auto">
          <a:xfrm>
            <a:off x="7576813" y="3939283"/>
            <a:ext cx="144462" cy="139700"/>
          </a:xfrm>
          <a:prstGeom prst="flowChartConnector">
            <a:avLst/>
          </a:prstGeom>
          <a:solidFill>
            <a:srgbClr val="FFFF00"/>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cxnSp>
        <p:nvCxnSpPr>
          <p:cNvPr id="13" name="Egyenes összekötő nyíllal 31"/>
          <p:cNvCxnSpPr>
            <a:cxnSpLocks noChangeShapeType="1"/>
          </p:cNvCxnSpPr>
          <p:nvPr/>
        </p:nvCxnSpPr>
        <p:spPr bwMode="auto">
          <a:xfrm flipH="1">
            <a:off x="644056" y="3578921"/>
            <a:ext cx="7869382"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Folyamatábra: Bekötés 39"/>
          <p:cNvSpPr>
            <a:spLocks noChangeArrowheads="1"/>
          </p:cNvSpPr>
          <p:nvPr/>
        </p:nvSpPr>
        <p:spPr bwMode="auto">
          <a:xfrm>
            <a:off x="5633713" y="2859783"/>
            <a:ext cx="142875" cy="138113"/>
          </a:xfrm>
          <a:prstGeom prst="flowChartConnector">
            <a:avLst/>
          </a:prstGeom>
          <a:solidFill>
            <a:srgbClr val="FFFF00"/>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18" name="Folyamatábra: Bekötés 40"/>
          <p:cNvSpPr>
            <a:spLocks noChangeArrowheads="1"/>
          </p:cNvSpPr>
          <p:nvPr/>
        </p:nvSpPr>
        <p:spPr bwMode="auto">
          <a:xfrm>
            <a:off x="7073575" y="2067621"/>
            <a:ext cx="142875" cy="138112"/>
          </a:xfrm>
          <a:prstGeom prst="flowChartConnector">
            <a:avLst/>
          </a:prstGeom>
          <a:solidFill>
            <a:srgbClr val="FFFF00"/>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sp>
        <p:nvSpPr>
          <p:cNvPr id="19" name="Folyamatábra: Bekötés 23"/>
          <p:cNvSpPr>
            <a:spLocks noChangeArrowheads="1"/>
          </p:cNvSpPr>
          <p:nvPr/>
        </p:nvSpPr>
        <p:spPr bwMode="auto">
          <a:xfrm>
            <a:off x="7792713" y="3723383"/>
            <a:ext cx="142875" cy="138113"/>
          </a:xfrm>
          <a:prstGeom prst="flowChartConnector">
            <a:avLst/>
          </a:prstGeom>
          <a:solidFill>
            <a:srgbClr val="FFFF00"/>
          </a:solidFill>
          <a:ln w="12700" algn="ctr">
            <a:solidFill>
              <a:schemeClr val="tx1"/>
            </a:solidFill>
            <a:round/>
            <a:headEnd/>
            <a:tailEnd/>
          </a:ln>
        </p:spPr>
        <p:txBody>
          <a:bodyPr/>
          <a:lstStyle>
            <a:defPPr>
              <a:defRPr lang="hu-HU"/>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a:lstStyle>
          <a:p>
            <a:endParaRPr lang="en-US" altLang="en-US"/>
          </a:p>
        </p:txBody>
      </p:sp>
      <p:pic>
        <p:nvPicPr>
          <p:cNvPr id="21" name="Picture 2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366085" y="3104281"/>
            <a:ext cx="779178" cy="474640"/>
          </a:xfrm>
          <a:prstGeom prst="rect">
            <a:avLst/>
          </a:prstGeom>
        </p:spPr>
      </p:pic>
      <p:pic>
        <p:nvPicPr>
          <p:cNvPr id="23" name="Picture 2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420971" y="3771813"/>
            <a:ext cx="1805278" cy="474640"/>
          </a:xfrm>
          <a:prstGeom prst="rect">
            <a:avLst/>
          </a:prstGeom>
        </p:spPr>
      </p:pic>
      <p:pic>
        <p:nvPicPr>
          <p:cNvPr id="26" name="Picture 2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26903" y="2071846"/>
            <a:ext cx="425255" cy="334717"/>
          </a:xfrm>
          <a:prstGeom prst="rect">
            <a:avLst/>
          </a:prstGeom>
        </p:spPr>
      </p:pic>
      <p:pic>
        <p:nvPicPr>
          <p:cNvPr id="28" name="Picture 2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69027" y="3240175"/>
            <a:ext cx="156384" cy="224974"/>
          </a:xfrm>
          <a:prstGeom prst="rect">
            <a:avLst/>
          </a:prstGeom>
        </p:spPr>
      </p:pic>
      <p:cxnSp>
        <p:nvCxnSpPr>
          <p:cNvPr id="30" name="Egyenes összekötő nyíllal 31"/>
          <p:cNvCxnSpPr>
            <a:cxnSpLocks noChangeShapeType="1"/>
          </p:cNvCxnSpPr>
          <p:nvPr/>
        </p:nvCxnSpPr>
        <p:spPr bwMode="auto">
          <a:xfrm flipH="1">
            <a:off x="4841550" y="2498869"/>
            <a:ext cx="1727200" cy="0"/>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pic>
        <p:nvPicPr>
          <p:cNvPr id="35" name="Picture 3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01744" y="5369794"/>
            <a:ext cx="3695607" cy="474640"/>
          </a:xfrm>
          <a:prstGeom prst="rect">
            <a:avLst/>
          </a:prstGeom>
        </p:spPr>
      </p:pic>
      <p:sp>
        <p:nvSpPr>
          <p:cNvPr id="34" name="Text Box 72"/>
          <p:cNvSpPr txBox="1">
            <a:spLocks noChangeArrowheads="1"/>
          </p:cNvSpPr>
          <p:nvPr/>
        </p:nvSpPr>
        <p:spPr bwMode="auto">
          <a:xfrm>
            <a:off x="4578747" y="5192898"/>
            <a:ext cx="44403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sz="4800" dirty="0"/>
              <a:t>?</a:t>
            </a:r>
            <a:endParaRPr lang="hu-HU" altLang="en-US" sz="4800" dirty="0"/>
          </a:p>
        </p:txBody>
      </p:sp>
    </p:spTree>
    <p:extLst>
      <p:ext uri="{BB962C8B-B14F-4D97-AF65-F5344CB8AC3E}">
        <p14:creationId xmlns:p14="http://schemas.microsoft.com/office/powerpoint/2010/main" val="259438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Elnyel</a:t>
            </a:r>
            <a:r>
              <a:rPr lang="hu-HU" dirty="0" smtClean="0"/>
              <a:t>ődés - absorption</a:t>
            </a:r>
            <a:endParaRPr lang="en-US" dirty="0"/>
          </a:p>
        </p:txBody>
      </p:sp>
      <p:pic>
        <p:nvPicPr>
          <p:cNvPr id="14" name="Picture 1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0324" y="2766074"/>
            <a:ext cx="6894624" cy="482871"/>
          </a:xfrm>
          <a:prstGeom prst="rect">
            <a:avLst/>
          </a:prstGeom>
        </p:spPr>
      </p:pic>
      <p:sp>
        <p:nvSpPr>
          <p:cNvPr id="5" name="Text Box 72"/>
          <p:cNvSpPr txBox="1">
            <a:spLocks noChangeArrowheads="1"/>
          </p:cNvSpPr>
          <p:nvPr/>
        </p:nvSpPr>
        <p:spPr bwMode="auto">
          <a:xfrm>
            <a:off x="3638550" y="4897217"/>
            <a:ext cx="2803654"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err="1" smtClean="0"/>
              <a:t>elnyel</a:t>
            </a:r>
            <a:r>
              <a:rPr lang="hu-HU" altLang="en-US" dirty="0" smtClean="0"/>
              <a:t>ődési tényező</a:t>
            </a:r>
          </a:p>
          <a:p>
            <a:pPr algn="ctr"/>
            <a:r>
              <a:rPr lang="hu-HU" altLang="en-US" dirty="0" smtClean="0"/>
              <a:t>absorption coefficient</a:t>
            </a:r>
          </a:p>
          <a:p>
            <a:pPr algn="ctr"/>
            <a:r>
              <a:rPr lang="en-US" altLang="en-US" dirty="0" smtClean="0"/>
              <a:t>[m</a:t>
            </a:r>
            <a:r>
              <a:rPr lang="en-US" altLang="en-US" baseline="30000" dirty="0" smtClean="0"/>
              <a:t>-1</a:t>
            </a:r>
            <a:r>
              <a:rPr lang="en-US" altLang="en-US" dirty="0" smtClean="0"/>
              <a:t>]</a:t>
            </a:r>
            <a:endParaRPr lang="hu-HU" altLang="en-US" dirty="0"/>
          </a:p>
        </p:txBody>
      </p:sp>
      <p:cxnSp>
        <p:nvCxnSpPr>
          <p:cNvPr id="6" name="Elbow Connector 5"/>
          <p:cNvCxnSpPr/>
          <p:nvPr/>
        </p:nvCxnSpPr>
        <p:spPr>
          <a:xfrm rot="5400000" flipH="1" flipV="1">
            <a:off x="4693506" y="3761424"/>
            <a:ext cx="1701612" cy="676655"/>
          </a:xfrm>
          <a:prstGeom prst="bentConnector3">
            <a:avLst>
              <a:gd name="adj1" fmla="val 5000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3974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Kisz</a:t>
            </a:r>
            <a:r>
              <a:rPr lang="hu-HU" dirty="0" smtClean="0"/>
              <a:t>óródás - outscattering</a:t>
            </a:r>
            <a:endParaRPr lang="en-US" dirty="0"/>
          </a:p>
        </p:txBody>
      </p:sp>
      <p:pic>
        <p:nvPicPr>
          <p:cNvPr id="11" name="Picture 10"/>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59005" y="2750172"/>
            <a:ext cx="10444820" cy="482871"/>
          </a:xfrm>
          <a:prstGeom prst="rect">
            <a:avLst/>
          </a:prstGeom>
        </p:spPr>
      </p:pic>
      <p:sp>
        <p:nvSpPr>
          <p:cNvPr id="5" name="Text Box 72"/>
          <p:cNvSpPr txBox="1">
            <a:spLocks noChangeArrowheads="1"/>
          </p:cNvSpPr>
          <p:nvPr/>
        </p:nvSpPr>
        <p:spPr bwMode="auto">
          <a:xfrm>
            <a:off x="3527231" y="4881314"/>
            <a:ext cx="2803654"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err="1" smtClean="0"/>
              <a:t>elnyel</a:t>
            </a:r>
            <a:r>
              <a:rPr lang="hu-HU" altLang="en-US" dirty="0" smtClean="0"/>
              <a:t>ődési tényező</a:t>
            </a:r>
          </a:p>
          <a:p>
            <a:pPr algn="ctr"/>
            <a:r>
              <a:rPr lang="hu-HU" altLang="en-US" dirty="0" smtClean="0"/>
              <a:t>absorption coefficient</a:t>
            </a:r>
          </a:p>
          <a:p>
            <a:pPr algn="ctr"/>
            <a:r>
              <a:rPr lang="en-US" altLang="en-US" dirty="0" smtClean="0"/>
              <a:t>[m</a:t>
            </a:r>
            <a:r>
              <a:rPr lang="en-US" altLang="en-US" baseline="30000" dirty="0" smtClean="0"/>
              <a:t>-1</a:t>
            </a:r>
            <a:r>
              <a:rPr lang="en-US" altLang="en-US" dirty="0" smtClean="0"/>
              <a:t>]</a:t>
            </a:r>
            <a:endParaRPr lang="hu-HU" altLang="en-US" dirty="0"/>
          </a:p>
        </p:txBody>
      </p:sp>
      <p:cxnSp>
        <p:nvCxnSpPr>
          <p:cNvPr id="6" name="Elbow Connector 5"/>
          <p:cNvCxnSpPr>
            <a:endCxn id="11" idx="2"/>
          </p:cNvCxnSpPr>
          <p:nvPr/>
        </p:nvCxnSpPr>
        <p:spPr>
          <a:xfrm rot="5400000" flipH="1" flipV="1">
            <a:off x="4587234" y="3740474"/>
            <a:ext cx="1701612" cy="686750"/>
          </a:xfrm>
          <a:prstGeom prst="bentConnector3">
            <a:avLst>
              <a:gd name="adj1" fmla="val 5000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Text Box 72"/>
          <p:cNvSpPr txBox="1">
            <a:spLocks noChangeArrowheads="1"/>
          </p:cNvSpPr>
          <p:nvPr/>
        </p:nvSpPr>
        <p:spPr bwMode="auto">
          <a:xfrm>
            <a:off x="7959234" y="4785899"/>
            <a:ext cx="2681825"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err="1" smtClean="0"/>
              <a:t>sz</a:t>
            </a:r>
            <a:r>
              <a:rPr lang="hu-HU" altLang="en-US" dirty="0" smtClean="0"/>
              <a:t>óródási tényező</a:t>
            </a:r>
          </a:p>
          <a:p>
            <a:pPr algn="ctr"/>
            <a:r>
              <a:rPr lang="hu-HU" altLang="en-US" dirty="0" smtClean="0"/>
              <a:t>scattering coefficient</a:t>
            </a:r>
          </a:p>
          <a:p>
            <a:pPr algn="ctr"/>
            <a:r>
              <a:rPr lang="en-US" altLang="en-US" dirty="0" smtClean="0"/>
              <a:t>[m</a:t>
            </a:r>
            <a:r>
              <a:rPr lang="en-US" altLang="en-US" baseline="30000" dirty="0" smtClean="0"/>
              <a:t>-1</a:t>
            </a:r>
            <a:r>
              <a:rPr lang="en-US" altLang="en-US" dirty="0" smtClean="0"/>
              <a:t>]</a:t>
            </a:r>
            <a:endParaRPr lang="hu-HU" altLang="en-US" dirty="0"/>
          </a:p>
        </p:txBody>
      </p:sp>
      <p:cxnSp>
        <p:nvCxnSpPr>
          <p:cNvPr id="9" name="Elbow Connector 8"/>
          <p:cNvCxnSpPr>
            <a:stCxn id="8" idx="0"/>
          </p:cNvCxnSpPr>
          <p:nvPr/>
        </p:nvCxnSpPr>
        <p:spPr>
          <a:xfrm rot="5400000" flipH="1" flipV="1">
            <a:off x="8596720" y="3936470"/>
            <a:ext cx="1552856" cy="146003"/>
          </a:xfrm>
          <a:prstGeom prst="bentConnector3">
            <a:avLst>
              <a:gd name="adj1" fmla="val 5000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46962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Elnyelődés + k</a:t>
            </a:r>
            <a:r>
              <a:rPr lang="en-US" dirty="0" err="1" smtClean="0"/>
              <a:t>isz</a:t>
            </a:r>
            <a:r>
              <a:rPr lang="hu-HU" dirty="0" smtClean="0"/>
              <a:t>óródás </a:t>
            </a:r>
            <a:r>
              <a:rPr lang="en-US" dirty="0" smtClean="0"/>
              <a:t>= </a:t>
            </a:r>
            <a:r>
              <a:rPr lang="en-US" dirty="0" err="1" smtClean="0"/>
              <a:t>csillapt</a:t>
            </a:r>
            <a:r>
              <a:rPr lang="hu-HU" dirty="0" smtClean="0"/>
              <a:t>ás</a:t>
            </a:r>
            <a:endParaRPr lang="en-US" dirty="0"/>
          </a:p>
        </p:txBody>
      </p:sp>
      <p:pic>
        <p:nvPicPr>
          <p:cNvPr id="17" name="Picture 1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59005" y="2750172"/>
            <a:ext cx="10444820" cy="482871"/>
          </a:xfrm>
          <a:prstGeom prst="rect">
            <a:avLst/>
          </a:prstGeom>
        </p:spPr>
      </p:pic>
      <p:sp>
        <p:nvSpPr>
          <p:cNvPr id="8" name="Text Box 72"/>
          <p:cNvSpPr txBox="1">
            <a:spLocks noChangeArrowheads="1"/>
          </p:cNvSpPr>
          <p:nvPr/>
        </p:nvSpPr>
        <p:spPr bwMode="auto">
          <a:xfrm>
            <a:off x="7797777" y="5124776"/>
            <a:ext cx="289342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err="1" smtClean="0"/>
              <a:t>csillap</a:t>
            </a:r>
            <a:r>
              <a:rPr lang="hu-HU" altLang="en-US" dirty="0" smtClean="0"/>
              <a:t>ítási tényező</a:t>
            </a:r>
          </a:p>
          <a:p>
            <a:pPr algn="ctr"/>
            <a:r>
              <a:rPr lang="hu-HU" altLang="en-US" dirty="0" smtClean="0"/>
              <a:t>attenuation coefficient</a:t>
            </a:r>
          </a:p>
          <a:p>
            <a:pPr algn="ctr"/>
            <a:r>
              <a:rPr lang="en-US" altLang="en-US" dirty="0" smtClean="0"/>
              <a:t>[m</a:t>
            </a:r>
            <a:r>
              <a:rPr lang="en-US" altLang="en-US" baseline="30000" dirty="0" smtClean="0"/>
              <a:t>-1</a:t>
            </a:r>
            <a:r>
              <a:rPr lang="en-US" altLang="en-US" dirty="0" smtClean="0"/>
              <a:t>]</a:t>
            </a:r>
            <a:endParaRPr lang="hu-HU" altLang="en-US" dirty="0"/>
          </a:p>
        </p:txBody>
      </p:sp>
      <p:cxnSp>
        <p:nvCxnSpPr>
          <p:cNvPr id="9" name="Elbow Connector 8"/>
          <p:cNvCxnSpPr>
            <a:stCxn id="8" idx="1"/>
          </p:cNvCxnSpPr>
          <p:nvPr/>
        </p:nvCxnSpPr>
        <p:spPr>
          <a:xfrm rot="10800000">
            <a:off x="6583679" y="4394042"/>
            <a:ext cx="1214098" cy="1329616"/>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59006" y="3347192"/>
            <a:ext cx="8845311" cy="482871"/>
          </a:xfrm>
          <a:prstGeom prst="rect">
            <a:avLst/>
          </a:prstGeom>
        </p:spPr>
      </p:pic>
      <p:pic>
        <p:nvPicPr>
          <p:cNvPr id="14" name="Picture 1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559005" y="3911171"/>
            <a:ext cx="6675136" cy="482871"/>
          </a:xfrm>
          <a:prstGeom prst="rect">
            <a:avLst/>
          </a:prstGeom>
        </p:spPr>
      </p:pic>
    </p:spTree>
    <p:extLst>
      <p:ext uri="{BB962C8B-B14F-4D97-AF65-F5344CB8AC3E}">
        <p14:creationId xmlns:p14="http://schemas.microsoft.com/office/powerpoint/2010/main" val="3388083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Emisszió</a:t>
            </a:r>
            <a:endParaRPr lang="en-US" dirty="0"/>
          </a:p>
        </p:txBody>
      </p:sp>
      <p:pic>
        <p:nvPicPr>
          <p:cNvPr id="11" name="Picture 10"/>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59005" y="2750171"/>
            <a:ext cx="5467956" cy="474640"/>
          </a:xfrm>
          <a:prstGeom prst="rect">
            <a:avLst/>
          </a:prstGeom>
        </p:spPr>
      </p:pic>
      <p:sp>
        <p:nvSpPr>
          <p:cNvPr id="5" name="Text Box 72"/>
          <p:cNvSpPr txBox="1">
            <a:spLocks noChangeArrowheads="1"/>
          </p:cNvSpPr>
          <p:nvPr/>
        </p:nvSpPr>
        <p:spPr bwMode="auto">
          <a:xfrm>
            <a:off x="3653067" y="4881314"/>
            <a:ext cx="255198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err="1" smtClean="0"/>
              <a:t>emisszi</a:t>
            </a:r>
            <a:r>
              <a:rPr lang="hu-HU" altLang="en-US" dirty="0" smtClean="0"/>
              <a:t>ós tényező</a:t>
            </a:r>
          </a:p>
          <a:p>
            <a:pPr algn="ctr"/>
            <a:r>
              <a:rPr lang="hu-HU" altLang="en-US" dirty="0" smtClean="0"/>
              <a:t>emission coefficient</a:t>
            </a:r>
          </a:p>
          <a:p>
            <a:pPr algn="ctr"/>
            <a:r>
              <a:rPr lang="en-US" altLang="en-US" dirty="0" smtClean="0"/>
              <a:t>[</a:t>
            </a:r>
            <a:r>
              <a:rPr lang="hu-HU" altLang="en-US" dirty="0" smtClean="0"/>
              <a:t>W</a:t>
            </a:r>
            <a:r>
              <a:rPr lang="hu-HU" altLang="en-US" dirty="0" smtClean="0">
                <a:sym typeface="Symbol" panose="05050102010706020507" pitchFamily="18" charset="2"/>
              </a:rPr>
              <a:t>(</a:t>
            </a:r>
            <a:r>
              <a:rPr lang="hu-HU" altLang="en-US" dirty="0" smtClean="0"/>
              <a:t>sr)</a:t>
            </a:r>
            <a:r>
              <a:rPr lang="en-US" altLang="en-US" baseline="30000" dirty="0" smtClean="0"/>
              <a:t>-</a:t>
            </a:r>
            <a:r>
              <a:rPr lang="hu-HU" altLang="en-US" baseline="30000" dirty="0" smtClean="0"/>
              <a:t>1</a:t>
            </a:r>
            <a:r>
              <a:rPr lang="hu-HU" altLang="en-US" dirty="0" smtClean="0">
                <a:sym typeface="Symbol" panose="05050102010706020507" pitchFamily="18" charset="2"/>
              </a:rPr>
              <a:t></a:t>
            </a:r>
            <a:r>
              <a:rPr lang="en-US" altLang="en-US" dirty="0" smtClean="0"/>
              <a:t>m</a:t>
            </a:r>
            <a:r>
              <a:rPr lang="en-US" altLang="en-US" baseline="30000" dirty="0" smtClean="0"/>
              <a:t>-</a:t>
            </a:r>
            <a:r>
              <a:rPr lang="hu-HU" altLang="en-US" baseline="30000" dirty="0" smtClean="0"/>
              <a:t>3</a:t>
            </a:r>
            <a:r>
              <a:rPr lang="en-US" altLang="en-US" dirty="0" smtClean="0"/>
              <a:t>]</a:t>
            </a:r>
            <a:endParaRPr lang="hu-HU" altLang="en-US" dirty="0"/>
          </a:p>
        </p:txBody>
      </p:sp>
      <p:cxnSp>
        <p:nvCxnSpPr>
          <p:cNvPr id="6" name="Elbow Connector 5"/>
          <p:cNvCxnSpPr/>
          <p:nvPr/>
        </p:nvCxnSpPr>
        <p:spPr>
          <a:xfrm rot="16200000" flipV="1">
            <a:off x="3977514" y="3817503"/>
            <a:ext cx="1719593" cy="514711"/>
          </a:xfrm>
          <a:prstGeom prst="bentConnector3">
            <a:avLst>
              <a:gd name="adj1" fmla="val 5000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1397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Besz</a:t>
            </a:r>
            <a:r>
              <a:rPr lang="hu-HU" dirty="0" smtClean="0"/>
              <a:t>óródás - inscattering</a:t>
            </a:r>
            <a:endParaRPr lang="en-US" dirty="0"/>
          </a:p>
        </p:txBody>
      </p:sp>
      <p:pic>
        <p:nvPicPr>
          <p:cNvPr id="9" name="Picture 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38200" y="2020680"/>
            <a:ext cx="7651848" cy="2027508"/>
          </a:xfrm>
          <a:prstGeom prst="rect">
            <a:avLst/>
          </a:prstGeom>
        </p:spPr>
      </p:pic>
      <p:sp>
        <p:nvSpPr>
          <p:cNvPr id="5" name="Text Box 72"/>
          <p:cNvSpPr txBox="1">
            <a:spLocks noChangeArrowheads="1"/>
          </p:cNvSpPr>
          <p:nvPr/>
        </p:nvSpPr>
        <p:spPr bwMode="auto">
          <a:xfrm>
            <a:off x="3935997" y="4881314"/>
            <a:ext cx="198612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pPr algn="ctr"/>
            <a:r>
              <a:rPr lang="en-US" altLang="en-US" dirty="0" smtClean="0"/>
              <a:t>f</a:t>
            </a:r>
            <a:r>
              <a:rPr lang="hu-HU" altLang="en-US" dirty="0" smtClean="0"/>
              <a:t>ázisfüggvény</a:t>
            </a:r>
          </a:p>
          <a:p>
            <a:pPr algn="ctr"/>
            <a:r>
              <a:rPr lang="hu-HU" altLang="en-US" dirty="0" smtClean="0"/>
              <a:t>phase function</a:t>
            </a:r>
          </a:p>
          <a:p>
            <a:pPr algn="ctr"/>
            <a:r>
              <a:rPr lang="en-US" altLang="en-US" dirty="0" smtClean="0"/>
              <a:t>[</a:t>
            </a:r>
            <a:r>
              <a:rPr lang="hu-HU" altLang="en-US" dirty="0" smtClean="0"/>
              <a:t>(sr)</a:t>
            </a:r>
            <a:r>
              <a:rPr lang="en-US" altLang="en-US" baseline="30000" dirty="0" smtClean="0"/>
              <a:t>-</a:t>
            </a:r>
            <a:r>
              <a:rPr lang="hu-HU" altLang="en-US" baseline="30000" dirty="0" smtClean="0"/>
              <a:t>1</a:t>
            </a:r>
            <a:r>
              <a:rPr lang="en-US" altLang="en-US" dirty="0" smtClean="0"/>
              <a:t>]</a:t>
            </a:r>
            <a:endParaRPr lang="hu-HU" altLang="en-US" dirty="0"/>
          </a:p>
        </p:txBody>
      </p:sp>
      <p:cxnSp>
        <p:nvCxnSpPr>
          <p:cNvPr id="6" name="Elbow Connector 5"/>
          <p:cNvCxnSpPr/>
          <p:nvPr/>
        </p:nvCxnSpPr>
        <p:spPr>
          <a:xfrm rot="5400000" flipH="1" flipV="1">
            <a:off x="4751397" y="3857748"/>
            <a:ext cx="1420179" cy="733639"/>
          </a:xfrm>
          <a:prstGeom prst="bentConnector3">
            <a:avLst>
              <a:gd name="adj1" fmla="val 5000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40189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szóródás valószínűségsűrűség-függvénye</a:t>
            </a:r>
            <a:r>
              <a:rPr lang="en-US" dirty="0" smtClean="0"/>
              <a:t> - </a:t>
            </a:r>
            <a:r>
              <a:rPr lang="hu-HU" dirty="0" smtClean="0"/>
              <a:t>fázisfüggvény</a:t>
            </a:r>
            <a:endParaRPr lang="en-US" dirty="0"/>
          </a:p>
        </p:txBody>
      </p:sp>
      <p:sp>
        <p:nvSpPr>
          <p:cNvPr id="6" name="Content Placeholder 5"/>
          <p:cNvSpPr>
            <a:spLocks noGrp="1"/>
          </p:cNvSpPr>
          <p:nvPr>
            <p:ph idx="1"/>
          </p:nvPr>
        </p:nvSpPr>
        <p:spPr/>
        <p:txBody>
          <a:bodyPr/>
          <a:lstStyle/>
          <a:p>
            <a:r>
              <a:rPr lang="hu-HU" dirty="0" smtClean="0"/>
              <a:t>az    felületi pontban </a:t>
            </a:r>
            <a:r>
              <a:rPr lang="en-US" dirty="0" err="1" smtClean="0"/>
              <a:t>az</a:t>
            </a:r>
            <a:r>
              <a:rPr lang="en-US" dirty="0" smtClean="0"/>
              <a:t> </a:t>
            </a:r>
            <a:r>
              <a:rPr lang="hu-HU" dirty="0" smtClean="0"/>
              <a:t>   </a:t>
            </a:r>
            <a:r>
              <a:rPr lang="en-US" dirty="0" err="1" smtClean="0"/>
              <a:t>ir</a:t>
            </a:r>
            <a:r>
              <a:rPr lang="hu-HU" dirty="0" smtClean="0"/>
              <a:t>ányból belépő egységnyi nem átengedett teljesítménysűrűség hatására a    irányba kilépő radiancia</a:t>
            </a:r>
            <a:endParaRPr lang="en-US" b="1" i="1" dirty="0" smtClean="0">
              <a:latin typeface="Times New Roman" pitchFamily="18" charset="0"/>
              <a:sym typeface="Symbol" pitchFamily="18" charset="2"/>
            </a:endParaRPr>
          </a:p>
          <a:p>
            <a:endParaRPr lang="en-US" dirty="0">
              <a:sym typeface="Symbol" pitchFamily="18" charset="2"/>
            </a:endParaRPr>
          </a:p>
          <a:p>
            <a:endParaRPr lang="en-US" dirty="0">
              <a:sym typeface="Symbol" pitchFamily="18" charset="2"/>
            </a:endParaRPr>
          </a:p>
          <a:p>
            <a:endParaRPr lang="hu-HU" dirty="0" smtClean="0"/>
          </a:p>
          <a:p>
            <a:r>
              <a:rPr lang="hu-HU" dirty="0" smtClean="0"/>
              <a:t>ez a közeg optikai jellemzője</a:t>
            </a:r>
            <a:endParaRPr lang="en-US" dirty="0" smtClean="0"/>
          </a:p>
        </p:txBody>
      </p:sp>
      <p:sp>
        <p:nvSpPr>
          <p:cNvPr id="11" name="Szövegdoboz 58"/>
          <p:cNvSpPr txBox="1"/>
          <p:nvPr/>
        </p:nvSpPr>
        <p:spPr>
          <a:xfrm>
            <a:off x="7878514" y="2931361"/>
            <a:ext cx="1588897" cy="646331"/>
          </a:xfrm>
          <a:prstGeom prst="rect">
            <a:avLst/>
          </a:prstGeom>
          <a:noFill/>
        </p:spPr>
        <p:txBody>
          <a:bodyPr wrap="none" rtlCol="0">
            <a:spAutoFit/>
          </a:bodyPr>
          <a:lstStyle/>
          <a:p>
            <a:r>
              <a:rPr lang="en-US" sz="3600" dirty="0">
                <a:latin typeface="Whipsmart" pitchFamily="34" charset="0"/>
              </a:rPr>
              <a:t>[ (</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621724" y="2777818"/>
            <a:ext cx="3854735" cy="1160536"/>
          </a:xfrm>
          <a:prstGeom prst="rect">
            <a:avLst/>
          </a:prstGeom>
        </p:spPr>
      </p:pic>
      <p:pic>
        <p:nvPicPr>
          <p:cNvPr id="15" name="Picture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46971" y="1979607"/>
            <a:ext cx="181356" cy="172822"/>
          </a:xfrm>
          <a:prstGeom prst="rect">
            <a:avLst/>
          </a:prstGeom>
        </p:spPr>
      </p:pic>
      <p:pic>
        <p:nvPicPr>
          <p:cNvPr id="18" name="Picture 1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588936" y="1839036"/>
            <a:ext cx="130150" cy="334975"/>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530619" y="2311396"/>
            <a:ext cx="179223" cy="247497"/>
          </a:xfrm>
          <a:prstGeom prst="rect">
            <a:avLst/>
          </a:prstGeom>
        </p:spPr>
      </p:pic>
    </p:spTree>
    <p:extLst>
      <p:ext uri="{BB962C8B-B14F-4D97-AF65-F5344CB8AC3E}">
        <p14:creationId xmlns:p14="http://schemas.microsoft.com/office/powerpoint/2010/main" val="17882783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29.7681"/>
  <p:tag name="ORIGINALWIDTH" val="213.02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10;$$&#10;&#10;\end{document}"/>
  <p:tag name="IGUANATEXSIZE" val="36"/>
  <p:tag name="IGUANATEXCURSOR" val="784"/>
</p:tagLst>
</file>

<file path=ppt/tags/tag10.xml><?xml version="1.0" encoding="utf-8"?>
<p:tagLst xmlns:a="http://schemas.openxmlformats.org/drawingml/2006/main" xmlns:r="http://schemas.openxmlformats.org/officeDocument/2006/relationships" xmlns:p="http://schemas.openxmlformats.org/presentationml/2006/main">
  <p:tag name="ORIGINALHEIGHT" val="132.0184"/>
  <p:tag name="ORIGINALWIDTH" val="1825.00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L(s) \cdot \mathrm{d}s \cdot \mu(s)&#10;$$&#10;&#10;\end{document}"/>
  <p:tag name="IGUANATEXSIZE" val="36"/>
  <p:tag name="IGUANATEXCURSOR" val="830"/>
</p:tagLst>
</file>

<file path=ppt/tags/tag11.xml><?xml version="1.0" encoding="utf-8"?>
<p:tagLst xmlns:a="http://schemas.openxmlformats.org/drawingml/2006/main" xmlns:r="http://schemas.openxmlformats.org/officeDocument/2006/relationships" xmlns:p="http://schemas.openxmlformats.org/presentationml/2006/main">
  <p:tag name="ORIGINALHEIGHT" val="129.7681"/>
  <p:tag name="ORIGINALWIDTH" val="1494.9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epsilon(s) \cdot \mathrm{d}s&#10;$$&#10;&#10;\end{document}"/>
  <p:tag name="IGUANATEXSIZE" val="36"/>
  <p:tag name="IGUANATEXCURSOR" val="818"/>
</p:tagLst>
</file>

<file path=ppt/tags/tag12.xml><?xml version="1.0" encoding="utf-8"?>
<p:tagLst xmlns:a="http://schemas.openxmlformats.org/drawingml/2006/main" xmlns:r="http://schemas.openxmlformats.org/officeDocument/2006/relationships" xmlns:p="http://schemas.openxmlformats.org/presentationml/2006/main">
  <p:tag name="ORIGINALHEIGHT" val="554.3273"/>
  <p:tag name="ORIGINALWIDTH" val="2092.0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epsilon(s) \cdot \mathrm{d}s &#10;$$&#10;$$&#10;+ \mu_\idx{s}(s) \cdot \mathrm{d}s \cdot &#10;\int\limits_\mathit{\Omega} L^\mathrm{in}(s, \omega') p(\omega', s, \omega) \mathrm{d}\omega'&#10;$$&#10;&#10;\end{document}"/>
  <p:tag name="IGUANATEXSIZE" val="36"/>
  <p:tag name="IGUANATEXCURSOR" val="844"/>
</p:tagLst>
</file>

<file path=ppt/tags/tag13.xml><?xml version="1.0" encoding="utf-8"?>
<p:tagLst xmlns:a="http://schemas.openxmlformats.org/drawingml/2006/main" xmlns:r="http://schemas.openxmlformats.org/officeDocument/2006/relationships" xmlns:p="http://schemas.openxmlformats.org/presentationml/2006/main">
  <p:tag name="ORIGINALHEIGHT" val="317.2943"/>
  <p:tag name="ORIGINALWIDTH" val="1053.8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vec{l}, \rvec{x}, \uvec{v}) = \frac{&#10;L(\rvec{x}, \uvec{v}) }{ M(\rvec{x}, \uvec{l}) }&#10;$$&#10;&#10;\end{document}"/>
  <p:tag name="IGUANATEXSIZE" val="36"/>
  <p:tag name="IGUANATEXCURSOR" val="847"/>
</p:tagLst>
</file>

<file path=ppt/tags/tag14.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8"/>
</p:tagLst>
</file>

<file path=ppt/tags/tag15.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17.xml><?xml version="1.0" encoding="utf-8"?>
<p:tagLst xmlns:a="http://schemas.openxmlformats.org/drawingml/2006/main" xmlns:r="http://schemas.openxmlformats.org/officeDocument/2006/relationships" xmlns:p="http://schemas.openxmlformats.org/presentationml/2006/main">
  <p:tag name="ORIGINALHEIGHT" val="257.2859"/>
  <p:tag name="ORIGINALWIDTH" val="805.61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vec{l}, \rvec{x}, \uvec{v}) = \frac{1}{4\pi}&#10;$$&#10;&#10;\end{document}"/>
  <p:tag name="IGUANATEXSIZE" val="36"/>
  <p:tag name="IGUANATEXCURSOR" val="829"/>
</p:tagLst>
</file>

<file path=ppt/tags/tag18.xml><?xml version="1.0" encoding="utf-8"?>
<p:tagLst xmlns:a="http://schemas.openxmlformats.org/drawingml/2006/main" xmlns:r="http://schemas.openxmlformats.org/officeDocument/2006/relationships" xmlns:p="http://schemas.openxmlformats.org/presentationml/2006/main">
  <p:tag name="ORIGINALHEIGHT" val="257.2859"/>
  <p:tag name="ORIGINALWIDTH" val="1537.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vec{l}, \rvec{x}, \uvec{v}) = (1 + \cos^2 \theta')\frac{2}{16\pi}&#10;$$&#10;&#10;\end{document}"/>
  <p:tag name="IGUANATEXSIZE" val="36"/>
  <p:tag name="IGUANATEXCURSOR" val="824"/>
</p:tagLst>
</file>

<file path=ppt/tags/tag19.xml><?xml version="1.0" encoding="utf-8"?>
<p:tagLst xmlns:a="http://schemas.openxmlformats.org/drawingml/2006/main" xmlns:r="http://schemas.openxmlformats.org/officeDocument/2006/relationships" xmlns:p="http://schemas.openxmlformats.org/presentationml/2006/main">
  <p:tag name="ORIGINALHEIGHT" val="320.2947"/>
  <p:tag name="ORIGINALWIDTH" val="1930.7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vec{l}, \rvec{x}, \uvec{v}) = \frac{1}{4\pi}&#10;\frac{1 - g^2}{1 + g^2 -2g\cos^{2/3}\theta'}&#10;$$&#10;&#10;\end{document}"/>
  <p:tag name="IGUANATEXSIZE" val="36"/>
  <p:tag name="IGUANATEXCURSOR" val="864"/>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493.56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10;$$&#10;&#10;\end{document}"/>
  <p:tag name="IGUANATEXSIZE" val="36"/>
  <p:tag name="IGUANATEXCURSOR" val="797"/>
</p:tagLst>
</file>

<file path=ppt/tags/tag20.xml><?xml version="1.0" encoding="utf-8"?>
<p:tagLst xmlns:a="http://schemas.openxmlformats.org/drawingml/2006/main" xmlns:r="http://schemas.openxmlformats.org/officeDocument/2006/relationships" xmlns:p="http://schemas.openxmlformats.org/presentationml/2006/main">
  <p:tag name="ORIGINALHEIGHT" val="786.1097"/>
  <p:tag name="ORIGINALWIDTH" val="2230.8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epsilon(s) \cdot \mathrm{d}s &#10;$$&#10;$$&#10;+ \mu_\idx{s}(s) \cdot \mathrm{d}s \cdot &#10;\int\limits_\mathit{\Omega} L^\mathrm{in}(s, \omega') p(\omega', s, \omega) \mathrm{d}\omega' =&#10;$$&#10;$$&#10;L(s) + q(s) \cdot \mathrm{d}s &#10;$$&#10;\end{document}"/>
  <p:tag name="IGUANATEXSIZE" val="36"/>
  <p:tag name="IGUANATEXCURSOR" val="997"/>
</p:tagLst>
</file>

<file path=ppt/tags/tag21.xml><?xml version="1.0" encoding="utf-8"?>
<p:tagLst xmlns:a="http://schemas.openxmlformats.org/drawingml/2006/main" xmlns:r="http://schemas.openxmlformats.org/officeDocument/2006/relationships" xmlns:p="http://schemas.openxmlformats.org/presentationml/2006/main">
  <p:tag name="ORIGINALHEIGHT" val="356.2997"/>
  <p:tag name="ORIGINALWIDTH" val="2937.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mathrm{d} L}{\mathrm{d}s} = &#10;\left( -\mu_\idx{a}-\mu_\idx{s} \right) \cdot L + \epsilon +&#10;\mu_\idx{s}&#10; \int\limits_\mathit{\Omega} L^\mathrm{in}(\omega') p(\omega', s, \omega) \mathrm{d}\omega'&#10;$$&#10;\end{document}"/>
  <p:tag name="IGUANATEXSIZE" val="36"/>
  <p:tag name="IGUANATEXCURSOR" val="862"/>
</p:tagLst>
</file>

<file path=ppt/tags/tag22.xml><?xml version="1.0" encoding="utf-8"?>
<p:tagLst xmlns:a="http://schemas.openxmlformats.org/drawingml/2006/main" xmlns:r="http://schemas.openxmlformats.org/officeDocument/2006/relationships" xmlns:p="http://schemas.openxmlformats.org/presentationml/2006/main">
  <p:tag name="ORIGINALHEIGHT" val="261.7865"/>
  <p:tag name="ORIGINALWIDTH" val="891.12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mathrm{d} L}{\mathrm{d}s} = &#10;-\mu \cdot L + q&#10;$$&#10;\end{document}"/>
  <p:tag name="IGUANATEXSIZE" val="36"/>
  <p:tag name="IGUANATEXCURSOR" val="817"/>
</p:tagLst>
</file>

<file path=ppt/tags/tag23.xml><?xml version="1.0" encoding="utf-8"?>
<p:tagLst xmlns:a="http://schemas.openxmlformats.org/drawingml/2006/main" xmlns:r="http://schemas.openxmlformats.org/officeDocument/2006/relationships" xmlns:p="http://schemas.openxmlformats.org/presentationml/2006/main">
  <p:tag name="ORIGINALHEIGHT" val="261.7865"/>
  <p:tag name="ORIGINALWIDTH" val="891.12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mathrm{d} L}{\mathrm{d}s} = &#10;-\mu \cdot L + q&#10;$$&#10;\end{document}"/>
  <p:tag name="IGUANATEXSIZE" val="36"/>
  <p:tag name="IGUANATEXCURSOR" val="817"/>
</p:tagLst>
</file>

<file path=ppt/tags/tag24.xml><?xml version="1.0" encoding="utf-8"?>
<p:tagLst xmlns:a="http://schemas.openxmlformats.org/drawingml/2006/main" xmlns:r="http://schemas.openxmlformats.org/officeDocument/2006/relationships" xmlns:p="http://schemas.openxmlformats.org/presentationml/2006/main">
  <p:tag name="ORIGINALHEIGHT" val="300.0419"/>
  <p:tag name="ORIGINALWIDTH" val="1837.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L(0) \cdot e^{-\mu s} + \frac{ q \cdot \left( 1 - e^{- \mu s} \right) }{\mu}&#10;$$&#10;\end{document}"/>
  <p:tag name="IGUANATEXSIZE" val="36"/>
  <p:tag name="IGUANATEXCURSOR" val="847"/>
</p:tagLst>
</file>

<file path=ppt/tags/tag25.xml><?xml version="1.0" encoding="utf-8"?>
<p:tagLst xmlns:a="http://schemas.openxmlformats.org/drawingml/2006/main" xmlns:r="http://schemas.openxmlformats.org/officeDocument/2006/relationships" xmlns:p="http://schemas.openxmlformats.org/presentationml/2006/main">
  <p:tag name="ORIGINALHEIGHT" val="155.2306"/>
  <p:tag name="ORIGINALWIDTH" val="719.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u(y) = \mu_0 e^{b \cdot y}&#10;$$&#10;\end{document}"/>
  <p:tag name="IGUANATEXSIZE" val="36"/>
  <p:tag name="IGUANATEXCURSOR" val="792"/>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55.25"/>
  <p:tag name="ORIGINALWIDTH" val="69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q(y) = q_0 e^{b \cdot y}&#10;$$&#10;\end{document}"/>
  <p:tag name="IGUANATEXSIZE" val="36"/>
  <p:tag name="IGUANATEXCURSOR" val="804"/>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261.7173"/>
  <p:tag name="ORIGINALWIDTH" val="2063.7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mathrm{d} L}{\mathrm{d}s} = &#10;(-\mu \cdot L + q) e^{b\cdot \left(y_\idx{ray\_origin} + y_\idx{ray\_dir} \cdot s \right)}&#10;$$&#10;\end{document}"/>
  <p:tag name="IGUANATEXSIZE" val="36"/>
  <p:tag name="IGUANATEXCURSOR" val="877"/>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50.75"/>
  <p:tag name="ORIGINALWIDTH" val="15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s) = y_\idx{ray\_origin} + y_\idx{ray\_dir} \cdot s&#10;$$&#10;\end{document}"/>
  <p:tag name="IGUANATEXSIZE" val="36"/>
  <p:tag name="IGUANATEXCURSOR" val="808"/>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00.8049"/>
  <p:tag name="ORIGINALWIDTH" val="959.93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frac{L(0) \cdot \mu - q}{\mu} e^{&#10;-\frac{\mu}{b \cdot y_\idx{ray\_dir} }&#10;\left( &#10;e^{b \cdot \left(y_\idx{ray\_origin} + s y_\idx{ray\_dir}\right) }&#10;- e^{b \cdot y_\idx{ray\_origin} }&#10;\right)&#10;}&#10;+ \frac{q}{\sigma}&#10;$$&#10;\end{document}"/>
  <p:tag name="IGUANATEXSIZE" val="36"/>
  <p:tag name="IGUANATEXCURSOR" val="831"/>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91.51276"/>
  <p:tag name="ORIGINALWIDTH" val="116.26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rm{d}s&#10;$$&#10;&#10;\end{document}"/>
  <p:tag name="IGUANATEXSIZE" val="36"/>
  <p:tag name="IGUANATEXCURSOR" val="791"/>
</p:tagLst>
</file>

<file path=ppt/tags/tag30.xml><?xml version="1.0" encoding="utf-8"?>
<p:tagLst xmlns:a="http://schemas.openxmlformats.org/drawingml/2006/main" xmlns:r="http://schemas.openxmlformats.org/officeDocument/2006/relationships" xmlns:p="http://schemas.openxmlformats.org/presentationml/2006/main">
  <p:tag name="ORIGINALHEIGHT" val="129.7681"/>
  <p:tag name="ORIGINALWIDTH" val="224.28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0)&#10;$$&#10;\end{document}"/>
  <p:tag name="IGUANATEXSIZE" val="36"/>
  <p:tag name="IGUANATEXCURSOR" val="784"/>
</p:tagLst>
</file>

<file path=ppt/tags/tag31.xml><?xml version="1.0" encoding="utf-8"?>
<p:tagLst xmlns:a="http://schemas.openxmlformats.org/drawingml/2006/main" xmlns:r="http://schemas.openxmlformats.org/officeDocument/2006/relationships" xmlns:p="http://schemas.openxmlformats.org/presentationml/2006/main">
  <p:tag name="ORIGINALHEIGHT" val="88.51236"/>
  <p:tag name="ORIGINALWIDTH" val="126.76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s&#10;$$&#10;\end{document}"/>
  <p:tag name="IGUANATEXSIZE" val="36"/>
  <p:tag name="IGUANATEXCURSOR" val="788"/>
</p:tagLst>
</file>

<file path=ppt/tags/tag32.xml><?xml version="1.0" encoding="utf-8"?>
<p:tagLst xmlns:a="http://schemas.openxmlformats.org/drawingml/2006/main" xmlns:r="http://schemas.openxmlformats.org/officeDocument/2006/relationships" xmlns:p="http://schemas.openxmlformats.org/presentationml/2006/main">
  <p:tag name="ORIGINALHEIGHT" val="132.0184"/>
  <p:tag name="ORIGINALWIDTH" val="178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1} = L_i + \Delta s \cdot \left( q(s) - L_i \cdot \mu(s) \right) &#10;$$&#10;\end{document}"/>
  <p:tag name="IGUANATEXSIZE" val="36"/>
  <p:tag name="IGUANATEXCURSOR" val="848"/>
</p:tagLst>
</file>

<file path=ppt/tags/tag33.xml><?xml version="1.0" encoding="utf-8"?>
<p:tagLst xmlns:a="http://schemas.openxmlformats.org/drawingml/2006/main" xmlns:r="http://schemas.openxmlformats.org/officeDocument/2006/relationships" xmlns:p="http://schemas.openxmlformats.org/presentationml/2006/main">
  <p:tag name="ORIGINALHEIGHT" val="129.7681"/>
  <p:tag name="ORIGINALWIDTH" val="526.57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0 = L(0)&#10;$$&#10;\end{document}"/>
  <p:tag name="IGUANATEXSIZE" val="36"/>
  <p:tag name="IGUANATEXCURSOR" val="786"/>
</p:tagLst>
</file>

<file path=ppt/tags/tag34.xml><?xml version="1.0" encoding="utf-8"?>
<p:tagLst xmlns:a="http://schemas.openxmlformats.org/drawingml/2006/main" xmlns:r="http://schemas.openxmlformats.org/officeDocument/2006/relationships" xmlns:p="http://schemas.openxmlformats.org/presentationml/2006/main">
  <p:tag name="ORIGINALHEIGHT" val="131.2683"/>
  <p:tag name="ORIGINALWIDTH" val="513.07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dx{eye} = L_n&#10;$$&#10;\end{document}"/>
  <p:tag name="IGUANATEXSIZE" val="36"/>
  <p:tag name="IGUANATEXCURSOR" val="783"/>
</p:tagLst>
</file>

<file path=ppt/tags/tag35.xml><?xml version="1.0" encoding="utf-8"?>
<p:tagLst xmlns:a="http://schemas.openxmlformats.org/drawingml/2006/main" xmlns:r="http://schemas.openxmlformats.org/officeDocument/2006/relationships" xmlns:p="http://schemas.openxmlformats.org/presentationml/2006/main">
  <p:tag name="ORIGINALHEIGHT" val="129.7681"/>
  <p:tag name="ORIGINALWIDTH" val="224.28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0)&#10;$$&#10;\end{document}"/>
  <p:tag name="IGUANATEXSIZE" val="36"/>
  <p:tag name="IGUANATEXCURSOR" val="784"/>
</p:tagLst>
</file>

<file path=ppt/tags/tag36.xml><?xml version="1.0" encoding="utf-8"?>
<p:tagLst xmlns:a="http://schemas.openxmlformats.org/drawingml/2006/main" xmlns:r="http://schemas.openxmlformats.org/officeDocument/2006/relationships" xmlns:p="http://schemas.openxmlformats.org/presentationml/2006/main">
  <p:tag name="ORIGINALHEIGHT" val="88.51236"/>
  <p:tag name="ORIGINALWIDTH" val="126.76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s&#10;$$&#10;\end{document}"/>
  <p:tag name="IGUANATEXSIZE" val="36"/>
  <p:tag name="IGUANATEXCURSOR" val="788"/>
</p:tagLst>
</file>

<file path=ppt/tags/tag37.xml><?xml version="1.0" encoding="utf-8"?>
<p:tagLst xmlns:a="http://schemas.openxmlformats.org/drawingml/2006/main" xmlns:r="http://schemas.openxmlformats.org/officeDocument/2006/relationships" xmlns:p="http://schemas.openxmlformats.org/presentationml/2006/main">
  <p:tag name="ORIGINALHEIGHT" val="131.9835"/>
  <p:tag name="ORIGINALWIDTH" val="1908.5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1} = L_i + \Delta s \cdot q(s) - L_i \cdot \Delta s \cdot \mu(s)  &#10;$$&#10;\end{document}"/>
  <p:tag name="IGUANATEXSIZE" val="36"/>
  <p:tag name="IGUANATEXCURSOR" val="850"/>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29.7681"/>
  <p:tag name="ORIGINALWIDTH" val="526.57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0 = L(0)&#10;$$&#10;\end{document}"/>
  <p:tag name="IGUANATEXSIZE" val="36"/>
  <p:tag name="IGUANATEXCURSOR" val="786"/>
</p:tagLst>
</file>

<file path=ppt/tags/tag39.xml><?xml version="1.0" encoding="utf-8"?>
<p:tagLst xmlns:a="http://schemas.openxmlformats.org/drawingml/2006/main" xmlns:r="http://schemas.openxmlformats.org/officeDocument/2006/relationships" xmlns:p="http://schemas.openxmlformats.org/presentationml/2006/main">
  <p:tag name="ORIGINALHEIGHT" val="131.2683"/>
  <p:tag name="ORIGINALWIDTH" val="513.07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dx{eye} = L_n&#10;$$&#10;\end{document}"/>
  <p:tag name="IGUANATEXSIZE" val="36"/>
  <p:tag name="IGUANATEXCURSOR" val="783"/>
</p:tagLst>
</file>

<file path=ppt/tags/tag4.xml><?xml version="1.0" encoding="utf-8"?>
<p:tagLst xmlns:a="http://schemas.openxmlformats.org/drawingml/2006/main" xmlns:r="http://schemas.openxmlformats.org/officeDocument/2006/relationships" xmlns:p="http://schemas.openxmlformats.org/presentationml/2006/main">
  <p:tag name="ORIGINALHEIGHT" val="61.50858"/>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10;$$&#10;&#10;\end{document}"/>
  <p:tag name="IGUANATEXSIZE" val="36"/>
  <p:tag name="IGUANATEXCURSOR" val="780"/>
</p:tagLst>
</file>

<file path=ppt/tags/tag40.xml><?xml version="1.0" encoding="utf-8"?>
<p:tagLst xmlns:a="http://schemas.openxmlformats.org/drawingml/2006/main" xmlns:r="http://schemas.openxmlformats.org/officeDocument/2006/relationships" xmlns:p="http://schemas.openxmlformats.org/presentationml/2006/main">
  <p:tag name="ORIGINALHEIGHT" val="131.9835"/>
  <p:tag name="ORIGINALWIDTH" val="1967.0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1} = L_i \cdot \left( 1 - \Delta s \cdot \mu(s) \right)  + \Delta s \cdot q(s) &#10;$$&#10;\end{document}"/>
  <p:tag name="IGUANATEXSIZE" val="36"/>
  <p:tag name="IGUANATEXCURSOR" val="825"/>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131.9835"/>
  <p:tag name="ORIGINALWIDTH" val="933.63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alpha \cdot \Delta s \cdot q(s) &#10;$$&#10;\end{document}"/>
  <p:tag name="IGUANATEXSIZE" val="36"/>
  <p:tag name="IGUANATEXCURSOR" val="797"/>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31.9835"/>
  <p:tag name="ORIGINALWIDTH" val="1190.1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lpha \gets \alpha \cdot \left(1 - \Delta s \cdot \mu(s) \right)&#10;$$&#10;\end{document}"/>
  <p:tag name="IGUANATEXSIZE" val="36"/>
  <p:tag name="IGUANATEXCURSOR" val="846"/>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1010.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10;$$&#10;&#10;\end{document}"/>
  <p:tag name="IGUANATEXSIZE" val="36"/>
  <p:tag name="IGUANATEXCURSOR" val="807"/>
</p:tagLst>
</file>

<file path=ppt/tags/tag6.xml><?xml version="1.0" encoding="utf-8"?>
<p:tagLst xmlns:a="http://schemas.openxmlformats.org/drawingml/2006/main" xmlns:r="http://schemas.openxmlformats.org/officeDocument/2006/relationships" xmlns:p="http://schemas.openxmlformats.org/presentationml/2006/main">
  <p:tag name="ORIGINALHEIGHT" val="132.0184"/>
  <p:tag name="ORIGINALWIDTH" val="1885.0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L(s) \cdot \mu_\idx{a}(s) \cdot \mathrm{d}s&#10;$$&#10;&#10;\end{document}"/>
  <p:tag name="IGUANATEXSIZE" val="36"/>
  <p:tag name="IGUANATEXCURSOR" val="819"/>
</p:tagLst>
</file>

<file path=ppt/tags/tag7.xml><?xml version="1.0" encoding="utf-8"?>
<p:tagLst xmlns:a="http://schemas.openxmlformats.org/drawingml/2006/main" xmlns:r="http://schemas.openxmlformats.org/officeDocument/2006/relationships" xmlns:p="http://schemas.openxmlformats.org/presentationml/2006/main">
  <p:tag name="ORIGINALHEIGHT" val="132.0184"/>
  <p:tag name="ORIGINALWIDTH" val="2855.6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L(s) \cdot \mu_\idx{a}(s) \cdot \mathrm{d}s&#10;- L(s) \cdot \mu_\idx{s}(s) \cdot \mathrm{d}s&#10;$$&#10;&#10;\end{document}"/>
  <p:tag name="IGUANATEXSIZE" val="36"/>
  <p:tag name="IGUANATEXCURSOR" val="875"/>
</p:tagLst>
</file>

<file path=ppt/tags/tag8.xml><?xml version="1.0" encoding="utf-8"?>
<p:tagLst xmlns:a="http://schemas.openxmlformats.org/drawingml/2006/main" xmlns:r="http://schemas.openxmlformats.org/officeDocument/2006/relationships" xmlns:p="http://schemas.openxmlformats.org/presentationml/2006/main">
  <p:tag name="ORIGINALHEIGHT" val="132.0184"/>
  <p:tag name="ORIGINALWIDTH" val="2855.6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L(s) \cdot \mu_\idx{a}(s) \cdot \mathrm{d}s&#10;- L(s) \cdot \mu_\idx{s}(s) \cdot \mathrm{d}s&#10;$$&#10;&#10;\end{document}"/>
  <p:tag name="IGUANATEXSIZE" val="36"/>
  <p:tag name="IGUANATEXCURSOR" val="875"/>
</p:tagLst>
</file>

<file path=ppt/tags/tag9.xml><?xml version="1.0" encoding="utf-8"?>
<p:tagLst xmlns:a="http://schemas.openxmlformats.org/drawingml/2006/main" xmlns:r="http://schemas.openxmlformats.org/officeDocument/2006/relationships" xmlns:p="http://schemas.openxmlformats.org/presentationml/2006/main">
  <p:tag name="ORIGINALHEIGHT" val="132.0184"/>
  <p:tag name="ORIGINALWIDTH" val="2418.3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s + \mathrm{d}s) = L(s) - L(s) \cdot \mathrm{d}s \cdot (\mu_\idx{a}(s)&#10;+ \mu_\idx{s}(s) )&#10;$$&#10;&#10;\end{document}"/>
  <p:tag name="IGUANATEXSIZE" val="36"/>
  <p:tag name="IGUANATEXCURSOR" val="865"/>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23966</TotalTime>
  <Words>645</Words>
  <Application>Microsoft Office PowerPoint</Application>
  <PresentationFormat>Widescreen</PresentationFormat>
  <Paragraphs>79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Component</vt:lpstr>
      <vt:lpstr>Symbol</vt:lpstr>
      <vt:lpstr>Times New Roman</vt:lpstr>
      <vt:lpstr>Whipsmart</vt:lpstr>
      <vt:lpstr>Office Theme</vt:lpstr>
      <vt:lpstr>Vizualizáció és képszintézis</vt:lpstr>
      <vt:lpstr>Fény terjedése közegben</vt:lpstr>
      <vt:lpstr>Radianca változása differenciális szakaszon</vt:lpstr>
      <vt:lpstr>Elnyelődés - absorption</vt:lpstr>
      <vt:lpstr>Kiszóródás - outscattering</vt:lpstr>
      <vt:lpstr>Elnyelődés + kiszóródás = csillaptás</vt:lpstr>
      <vt:lpstr>Emisszió</vt:lpstr>
      <vt:lpstr>Beszóródás - inscattering</vt:lpstr>
      <vt:lpstr>A szóródás valószínűségsűrűség-függvénye - fázisfüggvény</vt:lpstr>
      <vt:lpstr>Izotropikus szóródás</vt:lpstr>
      <vt:lpstr>Rayleigh szóródás</vt:lpstr>
      <vt:lpstr>Henyey-Greenstein</vt:lpstr>
      <vt:lpstr>Beszóródás + emisszió = forráshatás</vt:lpstr>
      <vt:lpstr>Térfogati árnyalási egyenlet</vt:lpstr>
      <vt:lpstr>Megoldás konstans csillapítás és forráshatás esetén</vt:lpstr>
      <vt:lpstr>Nem-konstans köd</vt:lpstr>
      <vt:lpstr>Diffegyenlet megoldás</vt:lpstr>
      <vt:lpstr>Térfogati képalkotás</vt:lpstr>
      <vt:lpstr>Sugármenetelés – ray marching</vt:lpstr>
      <vt:lpstr>Ray marching elölről hátra</vt:lpstr>
      <vt:lpstr>Optikai paraméterek tárolása – térfogati adatmodellek</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91</cp:revision>
  <dcterms:created xsi:type="dcterms:W3CDTF">2014-12-27T20:04:49Z</dcterms:created>
  <dcterms:modified xsi:type="dcterms:W3CDTF">2020-05-15T14:43:52Z</dcterms:modified>
</cp:coreProperties>
</file>