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DAFD6-FAC2-42B7-869F-67A360C20BEA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14422-304B-4EC6-ABD9-7288B98B59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ponent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4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9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7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3FAA-9C6C-4F9E-8590-40D8D97A52B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44BC-9736-40F5-8466-EB5F93A9C1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50"/>
          </a:solidFill>
          <a:latin typeface="Whipsmart" panose="020B0502030203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Whipsmart" panose="020B050203020305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Képszintézis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Disney </a:t>
            </a:r>
            <a:r>
              <a:rPr lang="hu-HU" dirty="0" err="1"/>
              <a:t>Principled</a:t>
            </a:r>
            <a:r>
              <a:rPr lang="hu-HU" dirty="0"/>
              <a:t> BSDF</a:t>
            </a:r>
          </a:p>
          <a:p>
            <a:endParaRPr lang="hu-HU" dirty="0"/>
          </a:p>
          <a:p>
            <a:r>
              <a:rPr lang="hu-HU" dirty="0"/>
              <a:t>Szécsi László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4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7ABE-820B-0656-7D48-710F0DF3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Anizotrópia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E265-A699-392C-4BD5-6492BCA52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csak a fő </a:t>
            </a:r>
            <a:r>
              <a:rPr lang="hu-HU" dirty="0" err="1"/>
              <a:t>microfacetet</a:t>
            </a:r>
            <a:r>
              <a:rPr lang="hu-HU" dirty="0"/>
              <a:t> befolyásolja</a:t>
            </a:r>
          </a:p>
          <a:p>
            <a:r>
              <a:rPr lang="hu-HU" dirty="0"/>
              <a:t>a D eloszlás meg van skálázva </a:t>
            </a:r>
            <a:r>
              <a:rPr lang="en-US" dirty="0"/>
              <a:t>[</a:t>
            </a:r>
            <a:r>
              <a:rPr lang="en-US" b="1" dirty="0">
                <a:solidFill>
                  <a:schemeClr val="accent2"/>
                </a:solidFill>
              </a:rPr>
              <a:t>anisotropic</a:t>
            </a:r>
            <a:r>
              <a:rPr lang="en-US" dirty="0"/>
              <a:t>]</a:t>
            </a:r>
            <a:endParaRPr lang="hu-HU" dirty="0"/>
          </a:p>
          <a:p>
            <a:pPr lvl="1"/>
            <a:r>
              <a:rPr lang="hu-HU" dirty="0" err="1"/>
              <a:t>tangent</a:t>
            </a:r>
            <a:r>
              <a:rPr lang="hu-HU" dirty="0"/>
              <a:t>, </a:t>
            </a:r>
            <a:r>
              <a:rPr lang="hu-HU" dirty="0" err="1"/>
              <a:t>binormál</a:t>
            </a:r>
            <a:r>
              <a:rPr lang="hu-HU" dirty="0"/>
              <a:t> kell hozzá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FE6-03B8-A137-AE0F-AEFBE638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Elvek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C05E-C76F-28EC-8FBF-CF561B43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Intuitív paraméterek</a:t>
            </a:r>
          </a:p>
          <a:p>
            <a:pPr lvl="1"/>
            <a:r>
              <a:rPr lang="hu-HU" dirty="0"/>
              <a:t>Nem fizikai mennyiségek</a:t>
            </a:r>
          </a:p>
          <a:p>
            <a:pPr lvl="1"/>
            <a:r>
              <a:rPr lang="hu-HU" dirty="0"/>
              <a:t>0-1</a:t>
            </a:r>
          </a:p>
          <a:p>
            <a:r>
              <a:rPr lang="hu-HU" dirty="0"/>
              <a:t>Kevés paraméter</a:t>
            </a:r>
          </a:p>
          <a:p>
            <a:r>
              <a:rPr lang="hu-HU" dirty="0"/>
              <a:t>Minden kombinációjuk értelmes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3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C9D9-B913-24A3-A4AE-0F689B05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Konstrukció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C091-2397-35E9-BD63-78A1DC2B6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diffúz + </a:t>
            </a:r>
            <a:r>
              <a:rPr lang="hu-HU" dirty="0" err="1"/>
              <a:t>microfacet</a:t>
            </a:r>
            <a:r>
              <a:rPr lang="hu-HU" dirty="0"/>
              <a:t> + </a:t>
            </a:r>
            <a:r>
              <a:rPr lang="hu-HU" dirty="0" err="1"/>
              <a:t>clearcoat</a:t>
            </a:r>
            <a:r>
              <a:rPr lang="hu-HU" dirty="0"/>
              <a:t> + </a:t>
            </a:r>
            <a:r>
              <a:rPr lang="hu-HU" dirty="0" err="1"/>
              <a:t>sheen</a:t>
            </a:r>
            <a:r>
              <a:rPr lang="hu-HU" dirty="0"/>
              <a:t> + </a:t>
            </a:r>
            <a:r>
              <a:rPr lang="hu-HU" dirty="0" err="1"/>
              <a:t>subsurface</a:t>
            </a:r>
            <a:endParaRPr lang="hu-HU" dirty="0"/>
          </a:p>
          <a:p>
            <a:pPr lvl="1"/>
            <a:r>
              <a:rPr lang="hu-HU" dirty="0"/>
              <a:t>D*F*G / (4 cosa </a:t>
            </a:r>
            <a:r>
              <a:rPr lang="hu-HU" dirty="0" err="1"/>
              <a:t>cosb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7E8B-2C76-DE48-6D7D-92EE389C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Diffúz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DF93-4F65-CE8E-56F5-6CD70877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Lambert túl sötét a széleken </a:t>
            </a:r>
            <a:r>
              <a:rPr lang="en-US" dirty="0"/>
              <a:t>[</a:t>
            </a:r>
            <a:r>
              <a:rPr lang="en-US" dirty="0" err="1"/>
              <a:t>kd</a:t>
            </a:r>
            <a:r>
              <a:rPr lang="en-US" dirty="0"/>
              <a:t>: </a:t>
            </a:r>
            <a:r>
              <a:rPr lang="en-US" b="1" dirty="0" err="1">
                <a:solidFill>
                  <a:srgbClr val="FF0000"/>
                </a:solidFill>
              </a:rPr>
              <a:t>baseColor</a:t>
            </a:r>
            <a:r>
              <a:rPr lang="en-US" dirty="0"/>
              <a:t>]</a:t>
            </a:r>
            <a:endParaRPr lang="hu-HU" dirty="0"/>
          </a:p>
          <a:p>
            <a:pPr lvl="1"/>
            <a:r>
              <a:rPr lang="hu-HU" dirty="0"/>
              <a:t>a széleken legyen erősebb: pont mint az ideálisnál a </a:t>
            </a:r>
            <a:r>
              <a:rPr lang="hu-HU" dirty="0" err="1"/>
              <a:t>Fresnel</a:t>
            </a:r>
            <a:r>
              <a:rPr lang="hu-HU" dirty="0"/>
              <a:t>!</a:t>
            </a:r>
          </a:p>
          <a:p>
            <a:pPr lvl="1"/>
            <a:r>
              <a:rPr lang="hu-HU" dirty="0"/>
              <a:t>de legyen szimmetrikus, tehát </a:t>
            </a:r>
            <a:r>
              <a:rPr lang="hu-HU" dirty="0" err="1"/>
              <a:t>n∙l-re</a:t>
            </a:r>
            <a:r>
              <a:rPr lang="hu-HU" dirty="0"/>
              <a:t> és n ∙v-re is</a:t>
            </a:r>
          </a:p>
          <a:p>
            <a:r>
              <a:rPr lang="hu-HU" dirty="0"/>
              <a:t>a Schlick </a:t>
            </a:r>
            <a:r>
              <a:rPr lang="hu-HU" dirty="0" err="1"/>
              <a:t>Fresnel</a:t>
            </a:r>
            <a:r>
              <a:rPr lang="hu-HU" dirty="0"/>
              <a:t>-képletet használják, de empirikus a modell!</a:t>
            </a:r>
          </a:p>
          <a:p>
            <a:pPr lvl="1"/>
            <a:r>
              <a:rPr lang="hu-HU" dirty="0"/>
              <a:t>semmi köze az ideális visszaverődéshez</a:t>
            </a:r>
          </a:p>
          <a:p>
            <a:pPr lvl="1"/>
            <a:r>
              <a:rPr lang="hu-HU" dirty="0"/>
              <a:t>nem veszik figyelembe a törésmutatót</a:t>
            </a:r>
          </a:p>
          <a:p>
            <a:r>
              <a:rPr lang="hu-HU" dirty="0"/>
              <a:t>de mennyi akkor a merőleges „</a:t>
            </a:r>
            <a:r>
              <a:rPr lang="hu-HU" dirty="0" err="1"/>
              <a:t>reflektancia</a:t>
            </a:r>
            <a:r>
              <a:rPr lang="hu-HU" dirty="0"/>
              <a:t>”?</a:t>
            </a:r>
          </a:p>
          <a:p>
            <a:pPr lvl="1"/>
            <a:r>
              <a:rPr lang="hu-HU" b="1" dirty="0" err="1">
                <a:solidFill>
                  <a:srgbClr val="FF0000"/>
                </a:solidFill>
              </a:rPr>
              <a:t>roughness</a:t>
            </a:r>
            <a:r>
              <a:rPr lang="hu-HU" dirty="0" err="1"/>
              <a:t>-től</a:t>
            </a:r>
            <a:r>
              <a:rPr lang="hu-HU" dirty="0"/>
              <a:t> függő képlet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8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7E8B-2C76-DE48-6D7D-92EE389C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Diffúz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DF93-4F65-CE8E-56F5-6CD70877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Lambert túl sötét a széleken </a:t>
            </a:r>
            <a:r>
              <a:rPr lang="en-US" dirty="0"/>
              <a:t>[</a:t>
            </a:r>
            <a:r>
              <a:rPr lang="en-US" dirty="0" err="1"/>
              <a:t>kd</a:t>
            </a:r>
            <a:r>
              <a:rPr lang="en-US" dirty="0"/>
              <a:t>: </a:t>
            </a:r>
            <a:r>
              <a:rPr lang="en-US" b="1" dirty="0" err="1">
                <a:solidFill>
                  <a:srgbClr val="FF0000"/>
                </a:solidFill>
              </a:rPr>
              <a:t>baseColor</a:t>
            </a:r>
            <a:r>
              <a:rPr lang="en-US" dirty="0"/>
              <a:t>]</a:t>
            </a:r>
            <a:endParaRPr lang="hu-HU" dirty="0"/>
          </a:p>
          <a:p>
            <a:pPr lvl="1"/>
            <a:r>
              <a:rPr lang="hu-HU" dirty="0"/>
              <a:t>a széleken legyen erősebb: pont mint az ideálisnál a </a:t>
            </a:r>
            <a:r>
              <a:rPr lang="hu-HU" dirty="0" err="1"/>
              <a:t>Fresnel</a:t>
            </a:r>
            <a:r>
              <a:rPr lang="hu-HU" dirty="0"/>
              <a:t>!</a:t>
            </a:r>
          </a:p>
          <a:p>
            <a:pPr lvl="1"/>
            <a:r>
              <a:rPr lang="hu-HU" dirty="0"/>
              <a:t>de legyen szimmetrikus, tehát </a:t>
            </a:r>
            <a:r>
              <a:rPr lang="hu-HU" dirty="0" err="1"/>
              <a:t>n∙l-re</a:t>
            </a:r>
            <a:r>
              <a:rPr lang="hu-HU" dirty="0"/>
              <a:t> és n ∙v-re is</a:t>
            </a:r>
          </a:p>
          <a:p>
            <a:r>
              <a:rPr lang="hu-HU" dirty="0"/>
              <a:t>a Schlick </a:t>
            </a:r>
            <a:r>
              <a:rPr lang="hu-HU" dirty="0" err="1"/>
              <a:t>Fresnel</a:t>
            </a:r>
            <a:r>
              <a:rPr lang="hu-HU" dirty="0"/>
              <a:t>-képletet használják, de empirikus a modell!</a:t>
            </a:r>
          </a:p>
          <a:p>
            <a:pPr lvl="1"/>
            <a:r>
              <a:rPr lang="hu-HU" dirty="0"/>
              <a:t>semmi köze az ideális visszaverődéshez</a:t>
            </a:r>
          </a:p>
          <a:p>
            <a:pPr lvl="1"/>
            <a:r>
              <a:rPr lang="hu-HU" dirty="0"/>
              <a:t>nem veszik figyelembe a törésmutatót</a:t>
            </a:r>
          </a:p>
          <a:p>
            <a:r>
              <a:rPr lang="hu-HU" dirty="0"/>
              <a:t>de mennyi akkor a merőleges „</a:t>
            </a:r>
            <a:r>
              <a:rPr lang="hu-HU" dirty="0" err="1"/>
              <a:t>reflektancia</a:t>
            </a:r>
            <a:r>
              <a:rPr lang="hu-HU" dirty="0"/>
              <a:t>”?</a:t>
            </a:r>
          </a:p>
          <a:p>
            <a:pPr lvl="1"/>
            <a:r>
              <a:rPr lang="hu-HU" b="1" dirty="0" err="1">
                <a:solidFill>
                  <a:srgbClr val="FF0000"/>
                </a:solidFill>
              </a:rPr>
              <a:t>roughness</a:t>
            </a:r>
            <a:r>
              <a:rPr lang="hu-HU" dirty="0" err="1"/>
              <a:t>-től</a:t>
            </a:r>
            <a:r>
              <a:rPr lang="hu-HU" dirty="0"/>
              <a:t> függő képlet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8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DA5D-917E-4302-BED3-F7933DC5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Microfacet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3F47B-86B2-078A-1261-B04011D0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D: GGX</a:t>
            </a:r>
          </a:p>
          <a:p>
            <a:r>
              <a:rPr lang="hu-HU" dirty="0"/>
              <a:t>F</a:t>
            </a:r>
            <a:r>
              <a:rPr lang="en-US" dirty="0"/>
              <a:t>: </a:t>
            </a:r>
            <a:r>
              <a:rPr lang="en-US" dirty="0" err="1"/>
              <a:t>Schlick</a:t>
            </a:r>
            <a:endParaRPr lang="en-US" dirty="0"/>
          </a:p>
          <a:p>
            <a:pPr lvl="1"/>
            <a:r>
              <a:rPr lang="en-US" dirty="0"/>
              <a:t>de </a:t>
            </a:r>
            <a:r>
              <a:rPr lang="en-US" dirty="0" err="1"/>
              <a:t>az</a:t>
            </a:r>
            <a:r>
              <a:rPr lang="en-US" dirty="0"/>
              <a:t> cask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hu-HU" dirty="0"/>
              <a:t>ár</a:t>
            </a:r>
          </a:p>
          <a:p>
            <a:pPr lvl="1"/>
            <a:r>
              <a:rPr lang="hu-HU" dirty="0"/>
              <a:t>milyen színű legyen</a:t>
            </a:r>
          </a:p>
          <a:p>
            <a:pPr lvl="1"/>
            <a:r>
              <a:rPr lang="hu-HU" b="1" dirty="0" err="1">
                <a:solidFill>
                  <a:srgbClr val="FF0000"/>
                </a:solidFill>
              </a:rPr>
              <a:t>metallic</a:t>
            </a:r>
            <a:r>
              <a:rPr lang="hu-HU" dirty="0"/>
              <a:t> paramétertől függően</a:t>
            </a:r>
          </a:p>
          <a:p>
            <a:pPr lvl="1"/>
            <a:r>
              <a:rPr lang="hu-HU" b="1" dirty="0" err="1">
                <a:solidFill>
                  <a:srgbClr val="FF0000"/>
                </a:solidFill>
              </a:rPr>
              <a:t>baseColor</a:t>
            </a:r>
            <a:r>
              <a:rPr lang="hu-HU" dirty="0"/>
              <a:t> (</a:t>
            </a:r>
            <a:r>
              <a:rPr lang="hu-HU" dirty="0" err="1"/>
              <a:t>luminancia</a:t>
            </a:r>
            <a:r>
              <a:rPr lang="hu-HU" dirty="0"/>
              <a:t> leválasztása!)</a:t>
            </a:r>
          </a:p>
          <a:p>
            <a:pPr lvl="1"/>
            <a:r>
              <a:rPr lang="hu-HU" dirty="0"/>
              <a:t>vagy fehér * </a:t>
            </a:r>
            <a:r>
              <a:rPr lang="hu-HU" b="1" dirty="0" err="1">
                <a:solidFill>
                  <a:srgbClr val="FF0000"/>
                </a:solidFill>
              </a:rPr>
              <a:t>specular</a:t>
            </a:r>
            <a:r>
              <a:rPr lang="hu-HU" dirty="0"/>
              <a:t> , esetleg </a:t>
            </a:r>
            <a:r>
              <a:rPr lang="hu-HU" b="1" dirty="0" err="1">
                <a:solidFill>
                  <a:srgbClr val="FF0000"/>
                </a:solidFill>
              </a:rPr>
              <a:t>specularTint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6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C450-3267-3B19-C586-44A7443F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Clearcoat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0A99-A24B-42F3-AF8B-00BE215A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plusz lakkréteg</a:t>
            </a:r>
          </a:p>
          <a:p>
            <a:r>
              <a:rPr lang="hu-HU" dirty="0"/>
              <a:t>ez is </a:t>
            </a:r>
            <a:r>
              <a:rPr lang="hu-HU" dirty="0" err="1"/>
              <a:t>microfacet</a:t>
            </a:r>
            <a:r>
              <a:rPr lang="hu-HU" dirty="0"/>
              <a:t> modell</a:t>
            </a:r>
          </a:p>
          <a:p>
            <a:pPr lvl="1"/>
            <a:r>
              <a:rPr lang="hu-HU" dirty="0"/>
              <a:t>de sohasem fémes</a:t>
            </a:r>
          </a:p>
          <a:p>
            <a:pPr lvl="1"/>
            <a:r>
              <a:rPr lang="hu-HU" dirty="0"/>
              <a:t>fix törésmutató: 1.5</a:t>
            </a:r>
          </a:p>
          <a:p>
            <a:r>
              <a:rPr lang="hu-HU" b="1" dirty="0" err="1">
                <a:solidFill>
                  <a:srgbClr val="FF0000"/>
                </a:solidFill>
              </a:rPr>
              <a:t>clearcoat</a:t>
            </a:r>
            <a:r>
              <a:rPr lang="hu-HU" dirty="0"/>
              <a:t> erősség</a:t>
            </a:r>
          </a:p>
          <a:p>
            <a:r>
              <a:rPr lang="hu-HU" b="1" dirty="0" err="1">
                <a:solidFill>
                  <a:srgbClr val="FF0000"/>
                </a:solidFill>
              </a:rPr>
              <a:t>clearcoatGloss</a:t>
            </a:r>
            <a:r>
              <a:rPr lang="hu-HU" dirty="0"/>
              <a:t> </a:t>
            </a:r>
            <a:r>
              <a:rPr lang="hu-HU" dirty="0" err="1"/>
              <a:t>roughness</a:t>
            </a:r>
            <a:r>
              <a:rPr lang="hu-HU" dirty="0"/>
              <a:t> </a:t>
            </a:r>
            <a:r>
              <a:rPr lang="en-US" dirty="0"/>
              <a:t>= 0.1 – </a:t>
            </a:r>
            <a:r>
              <a:rPr lang="hu-HU" dirty="0" err="1"/>
              <a:t>clearcoatGloss</a:t>
            </a:r>
            <a:r>
              <a:rPr lang="en-US" dirty="0"/>
              <a:t> * 0.1</a:t>
            </a:r>
          </a:p>
        </p:txBody>
      </p:sp>
    </p:spTree>
    <p:extLst>
      <p:ext uri="{BB962C8B-B14F-4D97-AF65-F5344CB8AC3E}">
        <p14:creationId xmlns:p14="http://schemas.microsoft.com/office/powerpoint/2010/main" val="92451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C450-3267-3B19-C586-44A7443F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0A99-A24B-42F3-AF8B-00BE215A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textilekre</a:t>
            </a:r>
            <a:endParaRPr lang="en-US" dirty="0"/>
          </a:p>
          <a:p>
            <a:r>
              <a:rPr lang="en-US" dirty="0" err="1"/>
              <a:t>plusz</a:t>
            </a:r>
            <a:r>
              <a:rPr lang="en-US" dirty="0"/>
              <a:t> beer</a:t>
            </a:r>
            <a:r>
              <a:rPr lang="hu-HU" dirty="0" err="1"/>
              <a:t>ősödés</a:t>
            </a:r>
            <a:r>
              <a:rPr lang="hu-HU" dirty="0"/>
              <a:t> a széleken</a:t>
            </a:r>
          </a:p>
          <a:p>
            <a:r>
              <a:rPr lang="hu-HU" dirty="0"/>
              <a:t>ez is a </a:t>
            </a:r>
            <a:r>
              <a:rPr lang="hu-HU" dirty="0" err="1"/>
              <a:t>Fresnel</a:t>
            </a:r>
            <a:r>
              <a:rPr lang="hu-HU" dirty="0"/>
              <a:t> képlettel</a:t>
            </a:r>
          </a:p>
          <a:p>
            <a:r>
              <a:rPr lang="hu-HU" b="1" dirty="0" err="1">
                <a:solidFill>
                  <a:schemeClr val="accent2"/>
                </a:solidFill>
              </a:rPr>
              <a:t>sheen</a:t>
            </a:r>
            <a:r>
              <a:rPr lang="hu-HU" dirty="0"/>
              <a:t> erősség</a:t>
            </a:r>
          </a:p>
          <a:p>
            <a:r>
              <a:rPr lang="hu-HU" b="1" dirty="0" err="1">
                <a:solidFill>
                  <a:schemeClr val="accent2"/>
                </a:solidFill>
              </a:rPr>
              <a:t>sheenTint</a:t>
            </a:r>
            <a:r>
              <a:rPr lang="hu-HU" dirty="0"/>
              <a:t> szín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096D-4FF3-351D-8F5B-B4C3F973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Subsurface</a:t>
            </a:r>
            <a:r>
              <a:rPr lang="hu-HU" dirty="0"/>
              <a:t> </a:t>
            </a:r>
            <a:r>
              <a:rPr lang="hu-HU" dirty="0" err="1"/>
              <a:t>scattering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7A5B-D97F-F9F6-8577-3D011DF7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diffúzhoz hasonló</a:t>
            </a:r>
          </a:p>
          <a:p>
            <a:r>
              <a:rPr lang="hu-HU" dirty="0"/>
              <a:t>de van egy 1/ (</a:t>
            </a:r>
            <a:r>
              <a:rPr lang="hu-HU" dirty="0" err="1"/>
              <a:t>n∙l</a:t>
            </a:r>
            <a:r>
              <a:rPr lang="hu-HU" dirty="0"/>
              <a:t> + </a:t>
            </a:r>
            <a:r>
              <a:rPr lang="hu-HU" dirty="0" err="1"/>
              <a:t>n∙v</a:t>
            </a:r>
            <a:r>
              <a:rPr lang="hu-HU" dirty="0"/>
              <a:t>) szorzó</a:t>
            </a:r>
          </a:p>
          <a:p>
            <a:r>
              <a:rPr lang="hu-HU" dirty="0"/>
              <a:t>akkor lesz nagy, ha a v és l ellentétes</a:t>
            </a:r>
          </a:p>
          <a:p>
            <a:pPr lvl="1"/>
            <a:r>
              <a:rPr lang="hu-HU" dirty="0"/>
              <a:t>hátulról jövő „átvilágítás”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17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B050"/>
      </a:dk2>
      <a:lt2>
        <a:srgbClr val="FFFFFF"/>
      </a:lt2>
      <a:accent1>
        <a:srgbClr val="0070C0"/>
      </a:accent1>
      <a:accent2>
        <a:srgbClr val="FF00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25590</TotalTime>
  <Words>299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Component</vt:lpstr>
      <vt:lpstr>Whipsmart</vt:lpstr>
      <vt:lpstr>Office Theme</vt:lpstr>
      <vt:lpstr>Képszintézis</vt:lpstr>
      <vt:lpstr>Elvek</vt:lpstr>
      <vt:lpstr>Konstrukció</vt:lpstr>
      <vt:lpstr>Diffúz</vt:lpstr>
      <vt:lpstr>Diffúz</vt:lpstr>
      <vt:lpstr>Microfacet</vt:lpstr>
      <vt:lpstr>Clearcoat</vt:lpstr>
      <vt:lpstr>Sheen</vt:lpstr>
      <vt:lpstr>Subsurface scattering</vt:lpstr>
      <vt:lpstr>Anizotrópia</vt:lpstr>
    </vt:vector>
  </TitlesOfParts>
  <Company>Budapest University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Vizualizáció és képszintézis</dc:title>
  <dc:creator>László Szécsi</dc:creator>
  <cp:lastModifiedBy>László Szécsi</cp:lastModifiedBy>
  <cp:revision>85</cp:revision>
  <dcterms:created xsi:type="dcterms:W3CDTF">2014-12-27T20:04:49Z</dcterms:created>
  <dcterms:modified xsi:type="dcterms:W3CDTF">2023-03-27T14:02:29Z</dcterms:modified>
</cp:coreProperties>
</file>