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3.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4.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5.xml" ContentType="application/vnd.openxmlformats-officedocument.presentationml.notesSlide+xml"/>
  <Override PartName="/ppt/tags/tag91.xml" ContentType="application/vnd.openxmlformats-officedocument.presentationml.tags+xml"/>
  <Override PartName="/ppt/notesSlides/notesSlide6.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11" r:id="rId3"/>
    <p:sldId id="312" r:id="rId4"/>
    <p:sldId id="313" r:id="rId5"/>
    <p:sldId id="326" r:id="rId6"/>
    <p:sldId id="306" r:id="rId7"/>
    <p:sldId id="314" r:id="rId8"/>
    <p:sldId id="315" r:id="rId9"/>
    <p:sldId id="316" r:id="rId10"/>
    <p:sldId id="317" r:id="rId11"/>
    <p:sldId id="318" r:id="rId12"/>
    <p:sldId id="319" r:id="rId13"/>
    <p:sldId id="320" r:id="rId14"/>
    <p:sldId id="307" r:id="rId15"/>
    <p:sldId id="321" r:id="rId16"/>
    <p:sldId id="322" r:id="rId17"/>
    <p:sldId id="323" r:id="rId18"/>
    <p:sldId id="324" r:id="rId19"/>
    <p:sldId id="325" r:id="rId20"/>
    <p:sldId id="327" r:id="rId21"/>
    <p:sldId id="329" r:id="rId22"/>
    <p:sldId id="330" r:id="rId23"/>
    <p:sldId id="328" r:id="rId24"/>
    <p:sldId id="331" r:id="rId25"/>
    <p:sldId id="332" r:id="rId26"/>
    <p:sldId id="333" r:id="rId27"/>
    <p:sldId id="334" r:id="rId28"/>
    <p:sldId id="336" r:id="rId29"/>
    <p:sldId id="337" r:id="rId30"/>
    <p:sldId id="338" r:id="rId31"/>
    <p:sldId id="339" r:id="rId32"/>
    <p:sldId id="340" r:id="rId33"/>
    <p:sldId id="347" r:id="rId34"/>
    <p:sldId id="346" r:id="rId35"/>
    <p:sldId id="342" r:id="rId36"/>
    <p:sldId id="341" r:id="rId37"/>
    <p:sldId id="309" r:id="rId38"/>
    <p:sldId id="343" r:id="rId39"/>
    <p:sldId id="344" r:id="rId40"/>
    <p:sldId id="345" r:id="rId41"/>
    <p:sldId id="349" r:id="rId42"/>
    <p:sldId id="350" r:id="rId43"/>
    <p:sldId id="355" r:id="rId44"/>
    <p:sldId id="351" r:id="rId45"/>
    <p:sldId id="352" r:id="rId46"/>
    <p:sldId id="353" r:id="rId47"/>
    <p:sldId id="356" r:id="rId48"/>
    <p:sldId id="354" r:id="rId49"/>
    <p:sldId id="357" r:id="rId50"/>
    <p:sldId id="358" r:id="rId51"/>
    <p:sldId id="35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A9FF"/>
    <a:srgbClr val="00C005"/>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87462" autoAdjust="0"/>
  </p:normalViewPr>
  <p:slideViewPr>
    <p:cSldViewPr snapToGrid="0">
      <p:cViewPr varScale="1">
        <p:scale>
          <a:sx n="100" d="100"/>
          <a:sy n="100" d="100"/>
        </p:scale>
        <p:origin x="90"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2020-05-14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of computer graphics is the rendering equation. This expresses how much light a certain</a:t>
            </a:r>
            <a:r>
              <a:rPr lang="en-US" baseline="0" dirty="0" smtClean="0"/>
              <a:t> surface point reflects into a certain direction, i.e. what color a surface appears under given lighting conditions.</a:t>
            </a:r>
          </a:p>
          <a:p>
            <a:endParaRPr lang="en-US" baseline="0" dirty="0" smtClean="0"/>
          </a:p>
          <a:p>
            <a:r>
              <a:rPr lang="en-US" baseline="0" dirty="0" smtClean="0"/>
              <a:t>Although the rendering equation is a formidable-looking integral equation with term yet unexplained, its meaning can be put in words quite simply. Also, after simplifying </a:t>
            </a:r>
            <a:r>
              <a:rPr lang="en-US" baseline="0" dirty="0" err="1" smtClean="0"/>
              <a:t>assumpltions</a:t>
            </a:r>
            <a:r>
              <a:rPr lang="en-US" baseline="0" dirty="0" smtClean="0"/>
              <a:t> </a:t>
            </a:r>
            <a:r>
              <a:rPr lang="en-US" baseline="0" dirty="0" err="1" smtClean="0"/>
              <a:t>andwith</a:t>
            </a:r>
            <a:r>
              <a:rPr lang="en-US" baseline="0" dirty="0" smtClean="0"/>
              <a:t> simple lighting and material models, the rendering equation will turn in pretty simple and swiftly computable formulas.</a:t>
            </a:r>
          </a:p>
          <a:p>
            <a:endParaRPr lang="en-US" baseline="0" dirty="0" smtClean="0"/>
          </a:p>
          <a:p>
            <a:endParaRPr lang="en-US" baseline="0" dirty="0" smtClean="0"/>
          </a:p>
          <a:p>
            <a:r>
              <a:rPr lang="en-US" baseline="0" dirty="0" smtClean="0"/>
              <a:t>The rendering equation expressed the outgoing radiance </a:t>
            </a:r>
            <a:r>
              <a:rPr lang="en-US" sz="1200" i="1" dirty="0" smtClean="0">
                <a:latin typeface="Times New Roman" pitchFamily="18" charset="0"/>
              </a:rPr>
              <a:t>L</a:t>
            </a:r>
            <a:r>
              <a:rPr lang="en-US" baseline="0" dirty="0" smtClean="0"/>
              <a:t> towards direction </a:t>
            </a:r>
            <a:r>
              <a:rPr lang="hu-HU" sz="1200" dirty="0" smtClean="0">
                <a:latin typeface="Symbol" pitchFamily="18" charset="2"/>
              </a:rPr>
              <a:t>w</a:t>
            </a:r>
            <a:r>
              <a:rPr lang="en-US" baseline="0" dirty="0" smtClean="0"/>
              <a:t> from shaded surface point </a:t>
            </a:r>
            <a:r>
              <a:rPr lang="hu-HU" sz="1200" b="1" i="1" dirty="0" smtClean="0">
                <a:latin typeface="Times New Roman" pitchFamily="18" charset="0"/>
              </a:rPr>
              <a:t>x</a:t>
            </a:r>
            <a:r>
              <a:rPr lang="en-US" baseline="0" dirty="0" smtClean="0"/>
              <a:t>, as the radiance incoming from all directions, times the probability it is reflected towards the outgoing direction.</a:t>
            </a:r>
          </a:p>
          <a:p>
            <a:endParaRPr lang="en-US" baseline="0" dirty="0" smtClean="0"/>
          </a:p>
          <a:p>
            <a:r>
              <a:rPr lang="en-US" baseline="0" dirty="0" smtClean="0"/>
              <a:t>The factor </a:t>
            </a:r>
            <a:r>
              <a:rPr lang="hu-HU" sz="1200" dirty="0" smtClean="0">
                <a:solidFill>
                  <a:srgbClr val="0070C0"/>
                </a:solidFill>
                <a:latin typeface="Times New Roman" pitchFamily="18" charset="0"/>
              </a:rPr>
              <a:t>cos</a:t>
            </a:r>
            <a:r>
              <a:rPr lang="hu-HU" sz="1200" dirty="0" smtClean="0">
                <a:solidFill>
                  <a:srgbClr val="0070C0"/>
                </a:solidFill>
                <a:latin typeface="Times New Roman" pitchFamily="18" charset="0"/>
                <a:sym typeface="Symbol" pitchFamily="18" charset="2"/>
              </a:rPr>
              <a:t>’</a:t>
            </a:r>
            <a:r>
              <a:rPr lang="en-US" sz="1200" dirty="0" smtClean="0">
                <a:solidFill>
                  <a:srgbClr val="0070C0"/>
                </a:solidFill>
                <a:latin typeface="Times New Roman" pitchFamily="18" charset="0"/>
                <a:sym typeface="Symbol" pitchFamily="18" charset="2"/>
              </a:rPr>
              <a:t> </a:t>
            </a:r>
            <a:r>
              <a:rPr lang="hu-HU" sz="1200" i="1" dirty="0" smtClean="0">
                <a:solidFill>
                  <a:srgbClr val="0070C0"/>
                </a:solidFill>
                <a:latin typeface="Times New Roman" pitchFamily="18" charset="0"/>
              </a:rPr>
              <a:t>f</a:t>
            </a:r>
            <a:r>
              <a:rPr lang="hu-HU" sz="1200" baseline="-25000" dirty="0" smtClean="0">
                <a:solidFill>
                  <a:srgbClr val="0070C0"/>
                </a:solidFill>
                <a:latin typeface="Times New Roman" pitchFamily="18" charset="0"/>
              </a:rPr>
              <a:t>r</a:t>
            </a:r>
            <a:r>
              <a:rPr lang="hu-HU" sz="1200" dirty="0" smtClean="0">
                <a:solidFill>
                  <a:srgbClr val="0070C0"/>
                </a:solidFill>
                <a:latin typeface="Times New Roman" pitchFamily="18" charset="0"/>
              </a:rPr>
              <a:t>(</a:t>
            </a:r>
            <a:r>
              <a:rPr lang="hu-HU" sz="1200" dirty="0" smtClean="0">
                <a:solidFill>
                  <a:srgbClr val="0070C0"/>
                </a:solidFill>
                <a:latin typeface="Times New Roman" pitchFamily="18" charset="0"/>
                <a:sym typeface="Symbol" pitchFamily="18" charset="2"/>
              </a:rPr>
              <a:t>’</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b="1" i="1" dirty="0" smtClean="0">
                <a:solidFill>
                  <a:srgbClr val="0070C0"/>
                </a:solidFill>
                <a:latin typeface="Times New Roman" pitchFamily="18" charset="0"/>
              </a:rPr>
              <a:t>x</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dirty="0" smtClean="0">
                <a:solidFill>
                  <a:srgbClr val="0070C0"/>
                </a:solidFill>
                <a:latin typeface="Times New Roman" pitchFamily="18" charset="0"/>
                <a:sym typeface="Symbol" pitchFamily="18" charset="2"/>
              </a:rPr>
              <a:t></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en-US" baseline="0" dirty="0" smtClean="0"/>
              <a:t>expresses the probability density of a photon incoming from </a:t>
            </a:r>
            <a:r>
              <a:rPr lang="hu-HU" sz="1200" dirty="0" smtClean="0">
                <a:solidFill>
                  <a:srgbClr val="0070C0"/>
                </a:solidFill>
                <a:latin typeface="Times New Roman" pitchFamily="18" charset="0"/>
                <a:sym typeface="Symbol" pitchFamily="18" charset="2"/>
              </a:rPr>
              <a:t>’</a:t>
            </a:r>
            <a:r>
              <a:rPr lang="en-US" baseline="0" dirty="0" smtClean="0"/>
              <a:t> </a:t>
            </a:r>
            <a:r>
              <a:rPr lang="en-US" baseline="0" dirty="0" err="1" smtClean="0"/>
              <a:t>refected</a:t>
            </a:r>
            <a:r>
              <a:rPr lang="en-US" baseline="0" dirty="0" smtClean="0"/>
              <a:t> towards </a:t>
            </a:r>
            <a:r>
              <a:rPr lang="hu-HU" sz="1200" dirty="0" smtClean="0">
                <a:solidFill>
                  <a:srgbClr val="0070C0"/>
                </a:solidFill>
                <a:latin typeface="Times New Roman" pitchFamily="18" charset="0"/>
                <a:sym typeface="Symbol" pitchFamily="18" charset="2"/>
              </a:rPr>
              <a:t></a:t>
            </a:r>
            <a:r>
              <a:rPr lang="en-US" baseline="0" dirty="0" smtClean="0"/>
              <a:t>. We will examine it further in the following slides.</a:t>
            </a:r>
          </a:p>
          <a:p>
            <a:endParaRPr lang="en-US" baseline="0" dirty="0" smtClean="0"/>
          </a:p>
          <a:p>
            <a:r>
              <a:rPr lang="en-US" baseline="0" dirty="0" smtClean="0"/>
              <a:t>In the real world, in most situations, some radiance is going to be incoming from all directions, reflected from the surrounding surfaces. However, actually computing this integral (an approach called global illumination) would lead to immense computational costs and very slow, if realistic, rendering. Thus, we consider a simpler theoretical case: when all light is incoming from a single direction.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a:t>
            </a:fld>
            <a:endParaRPr lang="en-US" dirty="0"/>
          </a:p>
        </p:txBody>
      </p:sp>
    </p:spTree>
    <p:extLst>
      <p:ext uri="{BB962C8B-B14F-4D97-AF65-F5344CB8AC3E}">
        <p14:creationId xmlns:p14="http://schemas.microsoft.com/office/powerpoint/2010/main" val="4101890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Holy Grail of computer graphics is the rendering equation. This expresses how much light a certain</a:t>
            </a:r>
            <a:r>
              <a:rPr lang="en-US" baseline="0" dirty="0" smtClean="0"/>
              <a:t> surface point reflects into a certain direction, i.e. what color a surface appears under given lighting conditions.</a:t>
            </a:r>
          </a:p>
          <a:p>
            <a:endParaRPr lang="en-US" baseline="0" dirty="0" smtClean="0"/>
          </a:p>
          <a:p>
            <a:r>
              <a:rPr lang="en-US" baseline="0" dirty="0" smtClean="0"/>
              <a:t>Although the rendering equation is a formidable-looking integral equation with term yet unexplained, its meaning can be put in words quite simply. Also, after simplifying </a:t>
            </a:r>
            <a:r>
              <a:rPr lang="en-US" baseline="0" dirty="0" err="1" smtClean="0"/>
              <a:t>assumpltions</a:t>
            </a:r>
            <a:r>
              <a:rPr lang="en-US" baseline="0" dirty="0" smtClean="0"/>
              <a:t> </a:t>
            </a:r>
            <a:r>
              <a:rPr lang="en-US" baseline="0" dirty="0" err="1" smtClean="0"/>
              <a:t>andwith</a:t>
            </a:r>
            <a:r>
              <a:rPr lang="en-US" baseline="0" dirty="0" smtClean="0"/>
              <a:t> simple lighting and material models, the rendering equation will turn in pretty simple and swiftly computable formulas.</a:t>
            </a:r>
          </a:p>
          <a:p>
            <a:endParaRPr lang="en-US" baseline="0" dirty="0" smtClean="0"/>
          </a:p>
          <a:p>
            <a:endParaRPr lang="en-US" baseline="0" dirty="0" smtClean="0"/>
          </a:p>
          <a:p>
            <a:r>
              <a:rPr lang="en-US" baseline="0" dirty="0" smtClean="0"/>
              <a:t>The rendering equation expressed the outgoing radiance </a:t>
            </a:r>
            <a:r>
              <a:rPr lang="en-US" sz="1200" i="1" dirty="0" smtClean="0">
                <a:latin typeface="Times New Roman" pitchFamily="18" charset="0"/>
              </a:rPr>
              <a:t>L</a:t>
            </a:r>
            <a:r>
              <a:rPr lang="en-US" baseline="0" dirty="0" smtClean="0"/>
              <a:t> towards direction </a:t>
            </a:r>
            <a:r>
              <a:rPr lang="hu-HU" sz="1200" dirty="0" smtClean="0">
                <a:latin typeface="Symbol" pitchFamily="18" charset="2"/>
              </a:rPr>
              <a:t>w</a:t>
            </a:r>
            <a:r>
              <a:rPr lang="en-US" baseline="0" dirty="0" smtClean="0"/>
              <a:t> from shaded surface point </a:t>
            </a:r>
            <a:r>
              <a:rPr lang="hu-HU" sz="1200" b="1" i="1" dirty="0" smtClean="0">
                <a:latin typeface="Times New Roman" pitchFamily="18" charset="0"/>
              </a:rPr>
              <a:t>x</a:t>
            </a:r>
            <a:r>
              <a:rPr lang="en-US" baseline="0" dirty="0" smtClean="0"/>
              <a:t>, as the radiance incoming from all directions, times the probability it is reflected towards the outgoing direction.</a:t>
            </a:r>
          </a:p>
          <a:p>
            <a:endParaRPr lang="en-US" baseline="0" dirty="0" smtClean="0"/>
          </a:p>
          <a:p>
            <a:r>
              <a:rPr lang="en-US" baseline="0" dirty="0" smtClean="0"/>
              <a:t>The factor </a:t>
            </a:r>
            <a:r>
              <a:rPr lang="hu-HU" sz="1200" dirty="0" smtClean="0">
                <a:solidFill>
                  <a:srgbClr val="0070C0"/>
                </a:solidFill>
                <a:latin typeface="Times New Roman" pitchFamily="18" charset="0"/>
              </a:rPr>
              <a:t>cos</a:t>
            </a:r>
            <a:r>
              <a:rPr lang="hu-HU" sz="1200" dirty="0" smtClean="0">
                <a:solidFill>
                  <a:srgbClr val="0070C0"/>
                </a:solidFill>
                <a:latin typeface="Times New Roman" pitchFamily="18" charset="0"/>
                <a:sym typeface="Symbol" pitchFamily="18" charset="2"/>
              </a:rPr>
              <a:t>’</a:t>
            </a:r>
            <a:r>
              <a:rPr lang="en-US" sz="1200" dirty="0" smtClean="0">
                <a:solidFill>
                  <a:srgbClr val="0070C0"/>
                </a:solidFill>
                <a:latin typeface="Times New Roman" pitchFamily="18" charset="0"/>
                <a:sym typeface="Symbol" pitchFamily="18" charset="2"/>
              </a:rPr>
              <a:t> </a:t>
            </a:r>
            <a:r>
              <a:rPr lang="hu-HU" sz="1200" i="1" dirty="0" smtClean="0">
                <a:solidFill>
                  <a:srgbClr val="0070C0"/>
                </a:solidFill>
                <a:latin typeface="Times New Roman" pitchFamily="18" charset="0"/>
              </a:rPr>
              <a:t>f</a:t>
            </a:r>
            <a:r>
              <a:rPr lang="hu-HU" sz="1200" baseline="-25000" dirty="0" smtClean="0">
                <a:solidFill>
                  <a:srgbClr val="0070C0"/>
                </a:solidFill>
                <a:latin typeface="Times New Roman" pitchFamily="18" charset="0"/>
              </a:rPr>
              <a:t>r</a:t>
            </a:r>
            <a:r>
              <a:rPr lang="hu-HU" sz="1200" dirty="0" smtClean="0">
                <a:solidFill>
                  <a:srgbClr val="0070C0"/>
                </a:solidFill>
                <a:latin typeface="Times New Roman" pitchFamily="18" charset="0"/>
              </a:rPr>
              <a:t>(</a:t>
            </a:r>
            <a:r>
              <a:rPr lang="hu-HU" sz="1200" dirty="0" smtClean="0">
                <a:solidFill>
                  <a:srgbClr val="0070C0"/>
                </a:solidFill>
                <a:latin typeface="Times New Roman" pitchFamily="18" charset="0"/>
                <a:sym typeface="Symbol" pitchFamily="18" charset="2"/>
              </a:rPr>
              <a:t>’</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b="1" i="1" dirty="0" smtClean="0">
                <a:solidFill>
                  <a:srgbClr val="0070C0"/>
                </a:solidFill>
                <a:latin typeface="Times New Roman" pitchFamily="18" charset="0"/>
              </a:rPr>
              <a:t>x</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hu-HU" sz="1200" dirty="0" smtClean="0">
                <a:solidFill>
                  <a:srgbClr val="0070C0"/>
                </a:solidFill>
                <a:latin typeface="Times New Roman" pitchFamily="18" charset="0"/>
                <a:sym typeface="Symbol" pitchFamily="18" charset="2"/>
              </a:rPr>
              <a:t></a:t>
            </a:r>
            <a:r>
              <a:rPr lang="hu-HU" sz="1200" dirty="0" smtClean="0">
                <a:solidFill>
                  <a:srgbClr val="0070C0"/>
                </a:solidFill>
                <a:latin typeface="Times New Roman" pitchFamily="18" charset="0"/>
              </a:rPr>
              <a:t>)</a:t>
            </a:r>
            <a:r>
              <a:rPr lang="en-US" sz="1200" dirty="0" smtClean="0">
                <a:solidFill>
                  <a:srgbClr val="0070C0"/>
                </a:solidFill>
                <a:latin typeface="Times New Roman" pitchFamily="18" charset="0"/>
              </a:rPr>
              <a:t> </a:t>
            </a:r>
            <a:r>
              <a:rPr lang="en-US" baseline="0" dirty="0" smtClean="0"/>
              <a:t>expresses the probability density of a photon incoming from </a:t>
            </a:r>
            <a:r>
              <a:rPr lang="hu-HU" sz="1200" dirty="0" smtClean="0">
                <a:solidFill>
                  <a:srgbClr val="0070C0"/>
                </a:solidFill>
                <a:latin typeface="Times New Roman" pitchFamily="18" charset="0"/>
                <a:sym typeface="Symbol" pitchFamily="18" charset="2"/>
              </a:rPr>
              <a:t>’</a:t>
            </a:r>
            <a:r>
              <a:rPr lang="en-US" baseline="0" dirty="0" smtClean="0"/>
              <a:t> </a:t>
            </a:r>
            <a:r>
              <a:rPr lang="en-US" baseline="0" dirty="0" err="1" smtClean="0"/>
              <a:t>refected</a:t>
            </a:r>
            <a:r>
              <a:rPr lang="en-US" baseline="0" dirty="0" smtClean="0"/>
              <a:t> towards </a:t>
            </a:r>
            <a:r>
              <a:rPr lang="hu-HU" sz="1200" dirty="0" smtClean="0">
                <a:solidFill>
                  <a:srgbClr val="0070C0"/>
                </a:solidFill>
                <a:latin typeface="Times New Roman" pitchFamily="18" charset="0"/>
                <a:sym typeface="Symbol" pitchFamily="18" charset="2"/>
              </a:rPr>
              <a:t></a:t>
            </a:r>
            <a:r>
              <a:rPr lang="en-US" baseline="0" dirty="0" smtClean="0"/>
              <a:t>. We will examine it further in the following slides.</a:t>
            </a:r>
          </a:p>
          <a:p>
            <a:endParaRPr lang="en-US" baseline="0" dirty="0" smtClean="0"/>
          </a:p>
          <a:p>
            <a:r>
              <a:rPr lang="en-US" baseline="0" dirty="0" smtClean="0"/>
              <a:t>In the real world, in most situations, some radiance is going to be incoming from all directions, reflected from the surrounding surfaces. However, actually computing this integral (an approach called global illumination) would lead to immense computational costs and very slow, if realistic, rendering. Thus, we consider a simpler theoretical case: when all light is incoming from a single direction.  </a:t>
            </a:r>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3</a:t>
            </a:fld>
            <a:endParaRPr lang="en-US" dirty="0"/>
          </a:p>
        </p:txBody>
      </p:sp>
    </p:spTree>
    <p:extLst>
      <p:ext uri="{BB962C8B-B14F-4D97-AF65-F5344CB8AC3E}">
        <p14:creationId xmlns:p14="http://schemas.microsoft.com/office/powerpoint/2010/main" val="192984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A 3D</a:t>
            </a:r>
            <a:r>
              <a:rPr lang="hu-HU" baseline="0" dirty="0" smtClean="0"/>
              <a:t> képszintézis feladat lényege, hogy a virtuális világ látásának illúzióját keltsük, azáltal, hogy kiszámoljuk, milyen sugársűrűség, vagyis </a:t>
            </a:r>
            <a:r>
              <a:rPr lang="hu-HU" baseline="0" dirty="0" err="1" smtClean="0"/>
              <a:t>radiancia</a:t>
            </a:r>
            <a:r>
              <a:rPr lang="hu-HU" baseline="0" dirty="0" smtClean="0"/>
              <a:t> érné a szemet egyes képpontok irányából, és ennek megfelelően állítjuk be a képpont színét.</a:t>
            </a:r>
            <a:endParaRPr lang="hu-HU" dirty="0"/>
          </a:p>
        </p:txBody>
      </p:sp>
      <p:sp>
        <p:nvSpPr>
          <p:cNvPr id="4" name="Dia számának helye 3"/>
          <p:cNvSpPr>
            <a:spLocks noGrp="1"/>
          </p:cNvSpPr>
          <p:nvPr>
            <p:ph type="sldNum" sz="quarter" idx="10"/>
          </p:nvPr>
        </p:nvSpPr>
        <p:spPr/>
        <p:txBody>
          <a:bodyPr/>
          <a:lstStyle/>
          <a:p>
            <a:fld id="{102D5B49-C6AF-4966-8B2B-975ABD222685}" type="slidenum">
              <a:rPr lang="hu-HU" smtClean="0"/>
              <a:pPr/>
              <a:t>25</a:t>
            </a:fld>
            <a:endParaRPr lang="hu-HU"/>
          </a:p>
        </p:txBody>
      </p:sp>
    </p:spTree>
    <p:extLst>
      <p:ext uri="{BB962C8B-B14F-4D97-AF65-F5344CB8AC3E}">
        <p14:creationId xmlns:p14="http://schemas.microsoft.com/office/powerpoint/2010/main" val="252998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E</a:t>
            </a:r>
            <a:r>
              <a:rPr lang="hu-HU" baseline="0" dirty="0" smtClean="0"/>
              <a:t>gy felületi pontból a szemirányba, vagy más adott irányba kilépő sugársűrűséget a felület saját emissziójának, illetve a visszavert sugársűrűségnek az összegeként kaphatjuk. A visszavert komponens meghatározásához a teljes bejövő iránytartományra kell integrálnunk a bejövő sugársűrűségek és a szóródási sűrűségfüggvény szorzatát. A bejövő </a:t>
            </a:r>
            <a:r>
              <a:rPr lang="hu-HU" baseline="0" dirty="0" err="1" smtClean="0"/>
              <a:t>radianciákat</a:t>
            </a:r>
            <a:r>
              <a:rPr lang="hu-HU" baseline="0" dirty="0" smtClean="0"/>
              <a:t> viszont az adott irányban látható felületi pontban egy hasonló integrállal lehet meghatározni.</a:t>
            </a:r>
            <a:endParaRPr lang="hu-HU" dirty="0"/>
          </a:p>
        </p:txBody>
      </p:sp>
      <p:sp>
        <p:nvSpPr>
          <p:cNvPr id="4" name="Dia számának helye 3"/>
          <p:cNvSpPr>
            <a:spLocks noGrp="1"/>
          </p:cNvSpPr>
          <p:nvPr>
            <p:ph type="sldNum" sz="quarter" idx="10"/>
          </p:nvPr>
        </p:nvSpPr>
        <p:spPr/>
        <p:txBody>
          <a:bodyPr/>
          <a:lstStyle/>
          <a:p>
            <a:fld id="{102D5B49-C6AF-4966-8B2B-975ABD222685}" type="slidenum">
              <a:rPr lang="hu-HU" smtClean="0"/>
              <a:pPr/>
              <a:t>26</a:t>
            </a:fld>
            <a:endParaRPr lang="hu-HU"/>
          </a:p>
        </p:txBody>
      </p:sp>
    </p:spTree>
    <p:extLst>
      <p:ext uri="{BB962C8B-B14F-4D97-AF65-F5344CB8AC3E}">
        <p14:creationId xmlns:p14="http://schemas.microsoft.com/office/powerpoint/2010/main" val="4284951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baseline="0" dirty="0" smtClean="0"/>
              <a:t>A behelyettesítések nyomán egy végtelen </a:t>
            </a:r>
            <a:r>
              <a:rPr lang="en-US" baseline="0" dirty="0" smtClean="0"/>
              <a:t>sort ka</a:t>
            </a:r>
            <a:r>
              <a:rPr lang="hu-HU" baseline="0" dirty="0" smtClean="0"/>
              <a:t>punk, egye nagyobb dimenziójú integrálokkal. A </a:t>
            </a:r>
            <a:r>
              <a:rPr lang="hu-HU" baseline="0" dirty="0" err="1" smtClean="0"/>
              <a:t>l-edik</a:t>
            </a:r>
            <a:r>
              <a:rPr lang="hu-HU" baseline="0" dirty="0" smtClean="0"/>
              <a:t> tagban az integrálási tartományt az l hosszúságú </a:t>
            </a:r>
            <a:r>
              <a:rPr lang="hu-HU" baseline="0" dirty="0" err="1" smtClean="0"/>
              <a:t>fényutak</a:t>
            </a:r>
            <a:r>
              <a:rPr lang="hu-HU" baseline="0" dirty="0" smtClean="0"/>
              <a:t> terének hívjuk. </a:t>
            </a:r>
            <a:endParaRPr lang="hu-HU" dirty="0"/>
          </a:p>
        </p:txBody>
      </p:sp>
      <p:sp>
        <p:nvSpPr>
          <p:cNvPr id="4" name="Dia számának helye 3"/>
          <p:cNvSpPr>
            <a:spLocks noGrp="1"/>
          </p:cNvSpPr>
          <p:nvPr>
            <p:ph type="sldNum" sz="quarter" idx="10"/>
          </p:nvPr>
        </p:nvSpPr>
        <p:spPr/>
        <p:txBody>
          <a:bodyPr/>
          <a:lstStyle/>
          <a:p>
            <a:fld id="{102D5B49-C6AF-4966-8B2B-975ABD222685}" type="slidenum">
              <a:rPr lang="hu-HU" smtClean="0"/>
              <a:pPr/>
              <a:t>27</a:t>
            </a:fld>
            <a:endParaRPr lang="hu-HU"/>
          </a:p>
        </p:txBody>
      </p:sp>
    </p:spTree>
    <p:extLst>
      <p:ext uri="{BB962C8B-B14F-4D97-AF65-F5344CB8AC3E}">
        <p14:creationId xmlns:p14="http://schemas.microsoft.com/office/powerpoint/2010/main" val="1305964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hu-HU" dirty="0" smtClean="0"/>
              <a:t>Ezt</a:t>
            </a:r>
            <a:r>
              <a:rPr lang="hu-HU" baseline="0" dirty="0" smtClean="0"/>
              <a:t>  a</a:t>
            </a:r>
            <a:r>
              <a:rPr lang="hu-HU" dirty="0" smtClean="0"/>
              <a:t>z árnyalási egyenletre alkalmazva azt látjuk, hogy az iránytartományt</a:t>
            </a:r>
            <a:r>
              <a:rPr lang="hu-HU" baseline="0" dirty="0" smtClean="0"/>
              <a:t> kell véletlenszerűen mintavételeznünk. A kiválasztott irányban látható felületi pontot a sugárkövetés műveletével találhatjuk meg: és jellemzően ez a legdrágább része a </a:t>
            </a:r>
            <a:r>
              <a:rPr lang="hu-HU" baseline="0" dirty="0" err="1" smtClean="0"/>
              <a:t>fényutak</a:t>
            </a:r>
            <a:r>
              <a:rPr lang="hu-HU" baseline="0" dirty="0" smtClean="0"/>
              <a:t> generálásának. Mivel általában a legtöbb felület emissziója zéró, és kicsi az esélye, hogy egy véletlen bolyongás során éppen egy fényforrást találjunk el, ezért ezeknek a gyűjtősétáknak a pontjait </a:t>
            </a:r>
            <a:r>
              <a:rPr lang="hu-HU" baseline="0" dirty="0" err="1" smtClean="0"/>
              <a:t>determinisztikusan</a:t>
            </a:r>
            <a:r>
              <a:rPr lang="hu-HU" baseline="0" dirty="0" smtClean="0"/>
              <a:t> összekötjük a fényforrásokkal.</a:t>
            </a:r>
            <a:endParaRPr lang="hu-HU" dirty="0"/>
          </a:p>
        </p:txBody>
      </p:sp>
      <p:sp>
        <p:nvSpPr>
          <p:cNvPr id="4" name="Dia számának helye 3"/>
          <p:cNvSpPr>
            <a:spLocks noGrp="1"/>
          </p:cNvSpPr>
          <p:nvPr>
            <p:ph type="sldNum" sz="quarter" idx="10"/>
          </p:nvPr>
        </p:nvSpPr>
        <p:spPr/>
        <p:txBody>
          <a:bodyPr/>
          <a:lstStyle/>
          <a:p>
            <a:fld id="{102D5B49-C6AF-4966-8B2B-975ABD222685}" type="slidenum">
              <a:rPr lang="hu-HU" smtClean="0"/>
              <a:pPr/>
              <a:t>28</a:t>
            </a:fld>
            <a:endParaRPr lang="hu-HU"/>
          </a:p>
        </p:txBody>
      </p:sp>
    </p:spTree>
    <p:extLst>
      <p:ext uri="{BB962C8B-B14F-4D97-AF65-F5344CB8AC3E}">
        <p14:creationId xmlns:p14="http://schemas.microsoft.com/office/powerpoint/2010/main" val="266497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Component" panose="02000000000000000000" pitchFamily="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2020-05-14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2020-05-14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2020-05-14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2020-05-14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2020-05-14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2020-05-14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2020-05-14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2020-05-14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B05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14.pn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8.png"/><Relationship Id="rId17" Type="http://schemas.openxmlformats.org/officeDocument/2006/relationships/image" Target="../media/image27.png"/><Relationship Id="rId2" Type="http://schemas.openxmlformats.org/officeDocument/2006/relationships/tags" Target="../tags/tag31.xml"/><Relationship Id="rId16" Type="http://schemas.openxmlformats.org/officeDocument/2006/relationships/image" Target="../media/image26.png"/><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5.png"/><Relationship Id="rId5" Type="http://schemas.openxmlformats.org/officeDocument/2006/relationships/tags" Target="../tags/tag34.xml"/><Relationship Id="rId15" Type="http://schemas.openxmlformats.org/officeDocument/2006/relationships/image" Target="../media/image25.png"/><Relationship Id="rId10" Type="http://schemas.openxmlformats.org/officeDocument/2006/relationships/image" Target="../media/image17.png"/><Relationship Id="rId4" Type="http://schemas.openxmlformats.org/officeDocument/2006/relationships/tags" Target="../tags/tag33.xml"/><Relationship Id="rId9" Type="http://schemas.openxmlformats.org/officeDocument/2006/relationships/slideLayout" Target="../slideLayouts/slideLayout2.xml"/><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35.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tags" Target="../tags/tag48.xml"/><Relationship Id="rId7" Type="http://schemas.openxmlformats.org/officeDocument/2006/relationships/slideLayout" Target="../slideLayouts/slideLayout6.xml"/><Relationship Id="rId12" Type="http://schemas.openxmlformats.org/officeDocument/2006/relationships/image" Target="../media/image40.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39.png"/><Relationship Id="rId5" Type="http://schemas.openxmlformats.org/officeDocument/2006/relationships/tags" Target="../tags/tag50.xml"/><Relationship Id="rId10" Type="http://schemas.openxmlformats.org/officeDocument/2006/relationships/image" Target="../media/image38.png"/><Relationship Id="rId4" Type="http://schemas.openxmlformats.org/officeDocument/2006/relationships/tags" Target="../tags/tag49.xml"/><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tags" Target="../tags/tag56.xml"/><Relationship Id="rId7" Type="http://schemas.openxmlformats.org/officeDocument/2006/relationships/slideLayout" Target="../slideLayouts/slideLayout6.xml"/><Relationship Id="rId12" Type="http://schemas.openxmlformats.org/officeDocument/2006/relationships/image" Target="../media/image48.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image" Target="../media/image47.png"/><Relationship Id="rId5" Type="http://schemas.openxmlformats.org/officeDocument/2006/relationships/tags" Target="../tags/tag58.xml"/><Relationship Id="rId10" Type="http://schemas.openxmlformats.org/officeDocument/2006/relationships/image" Target="../media/image46.png"/><Relationship Id="rId4" Type="http://schemas.openxmlformats.org/officeDocument/2006/relationships/tags" Target="../tags/tag57.xml"/><Relationship Id="rId9"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18" Type="http://schemas.openxmlformats.org/officeDocument/2006/relationships/image" Target="../media/image4.png"/><Relationship Id="rId26" Type="http://schemas.openxmlformats.org/officeDocument/2006/relationships/image" Target="../media/image12.png"/><Relationship Id="rId3" Type="http://schemas.openxmlformats.org/officeDocument/2006/relationships/tags" Target="../tags/tag3.xml"/><Relationship Id="rId21" Type="http://schemas.openxmlformats.org/officeDocument/2006/relationships/image" Target="../media/image7.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3.png"/><Relationship Id="rId25"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10.png"/><Relationship Id="rId5" Type="http://schemas.openxmlformats.org/officeDocument/2006/relationships/tags" Target="../tags/tag5.xml"/><Relationship Id="rId15" Type="http://schemas.openxmlformats.org/officeDocument/2006/relationships/image" Target="../media/image1.png"/><Relationship Id="rId23" Type="http://schemas.openxmlformats.org/officeDocument/2006/relationships/image" Target="../media/image9.png"/><Relationship Id="rId10" Type="http://schemas.openxmlformats.org/officeDocument/2006/relationships/tags" Target="../tags/tag10.xml"/><Relationship Id="rId19" Type="http://schemas.openxmlformats.org/officeDocument/2006/relationships/image" Target="../media/image5.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 Id="rId22"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7.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image" Target="../media/image56.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image" Target="../media/image55.png"/><Relationship Id="rId5" Type="http://schemas.openxmlformats.org/officeDocument/2006/relationships/tags" Target="../tags/tag64.xml"/><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tags" Target="../tags/tag63.xml"/><Relationship Id="rId9" Type="http://schemas.openxmlformats.org/officeDocument/2006/relationships/image" Target="../media/image53.png"/><Relationship Id="rId1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61.png"/><Relationship Id="rId5" Type="http://schemas.openxmlformats.org/officeDocument/2006/relationships/image" Target="../media/image57.png"/><Relationship Id="rId4" Type="http://schemas.openxmlformats.org/officeDocument/2006/relationships/image" Target="../media/image60.gif"/></Relationships>
</file>

<file path=ppt/slides/_rels/slide2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66.png"/><Relationship Id="rId3" Type="http://schemas.openxmlformats.org/officeDocument/2006/relationships/tags" Target="../tags/tag71.xml"/><Relationship Id="rId7" Type="http://schemas.openxmlformats.org/officeDocument/2006/relationships/slideLayout" Target="../slideLayouts/slideLayout2.xml"/><Relationship Id="rId12" Type="http://schemas.openxmlformats.org/officeDocument/2006/relationships/image" Target="../media/image65.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image" Target="../media/image64.png"/><Relationship Id="rId5" Type="http://schemas.openxmlformats.org/officeDocument/2006/relationships/tags" Target="../tags/tag73.xml"/><Relationship Id="rId10" Type="http://schemas.openxmlformats.org/officeDocument/2006/relationships/image" Target="../media/image63.png"/><Relationship Id="rId4" Type="http://schemas.openxmlformats.org/officeDocument/2006/relationships/tags" Target="../tags/tag72.xml"/><Relationship Id="rId9"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image" Target="../media/image67.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62.png"/><Relationship Id="rId5" Type="http://schemas.openxmlformats.org/officeDocument/2006/relationships/image" Target="../media/image53.png"/><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8.xml"/><Relationship Id="rId6" Type="http://schemas.openxmlformats.org/officeDocument/2006/relationships/image" Target="../media/image17.png"/><Relationship Id="rId5" Type="http://schemas.openxmlformats.org/officeDocument/2006/relationships/image" Target="../media/image69.jpeg"/><Relationship Id="rId4" Type="http://schemas.openxmlformats.org/officeDocument/2006/relationships/image" Target="../media/image68.jpeg"/></Relationships>
</file>

<file path=ppt/slides/_rels/slide26.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tags" Target="../tags/tag80.xml"/><Relationship Id="rId16" Type="http://schemas.openxmlformats.org/officeDocument/2006/relationships/image" Target="../media/image75.png"/><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image" Target="../media/image70.png"/><Relationship Id="rId5" Type="http://schemas.openxmlformats.org/officeDocument/2006/relationships/tags" Target="../tags/tag83.xml"/><Relationship Id="rId15" Type="http://schemas.openxmlformats.org/officeDocument/2006/relationships/image" Target="../media/image74.png"/><Relationship Id="rId10" Type="http://schemas.openxmlformats.org/officeDocument/2006/relationships/notesSlide" Target="../notesSlides/notesSlide4.xml"/><Relationship Id="rId19" Type="http://schemas.openxmlformats.org/officeDocument/2006/relationships/image" Target="../media/image78.png"/><Relationship Id="rId4" Type="http://schemas.openxmlformats.org/officeDocument/2006/relationships/tags" Target="../tags/tag82.xml"/><Relationship Id="rId9" Type="http://schemas.openxmlformats.org/officeDocument/2006/relationships/slideLayout" Target="../slideLayouts/slideLayout6.xml"/><Relationship Id="rId14" Type="http://schemas.openxmlformats.org/officeDocument/2006/relationships/image" Target="../media/image73.png"/></Relationships>
</file>

<file path=ppt/slides/_rels/slide27.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tags" Target="../tags/tag89.xml"/><Relationship Id="rId7" Type="http://schemas.openxmlformats.org/officeDocument/2006/relationships/image" Target="../media/image70.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notesSlide" Target="../notesSlides/notesSlide5.xml"/><Relationship Id="rId11" Type="http://schemas.openxmlformats.org/officeDocument/2006/relationships/image" Target="../media/image82.png"/><Relationship Id="rId5" Type="http://schemas.openxmlformats.org/officeDocument/2006/relationships/slideLayout" Target="../slideLayouts/slideLayout2.xml"/><Relationship Id="rId10" Type="http://schemas.openxmlformats.org/officeDocument/2006/relationships/image" Target="../media/image81.png"/><Relationship Id="rId4" Type="http://schemas.openxmlformats.org/officeDocument/2006/relationships/tags" Target="../tags/tag90.xml"/><Relationship Id="rId9" Type="http://schemas.openxmlformats.org/officeDocument/2006/relationships/image" Target="../media/image8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1.xml"/><Relationship Id="rId5" Type="http://schemas.openxmlformats.org/officeDocument/2006/relationships/image" Target="../media/image83.png"/><Relationship Id="rId4" Type="http://schemas.openxmlformats.org/officeDocument/2006/relationships/image" Target="../media/image70.png"/></Relationships>
</file>

<file path=ppt/slides/_rels/slide29.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image" Target="../media/image3.png"/><Relationship Id="rId26" Type="http://schemas.openxmlformats.org/officeDocument/2006/relationships/image" Target="../media/image2.png"/><Relationship Id="rId3" Type="http://schemas.openxmlformats.org/officeDocument/2006/relationships/tags" Target="../tags/tag15.xml"/><Relationship Id="rId21" Type="http://schemas.openxmlformats.org/officeDocument/2006/relationships/image" Target="../media/image6.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13.png"/><Relationship Id="rId25" Type="http://schemas.openxmlformats.org/officeDocument/2006/relationships/image" Target="../media/image15.png"/><Relationship Id="rId2" Type="http://schemas.openxmlformats.org/officeDocument/2006/relationships/tags" Target="../tags/tag14.xml"/><Relationship Id="rId16" Type="http://schemas.openxmlformats.org/officeDocument/2006/relationships/image" Target="../media/image1.png"/><Relationship Id="rId20" Type="http://schemas.openxmlformats.org/officeDocument/2006/relationships/image" Target="../media/image5.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24" Type="http://schemas.openxmlformats.org/officeDocument/2006/relationships/image" Target="../media/image14.png"/><Relationship Id="rId5" Type="http://schemas.openxmlformats.org/officeDocument/2006/relationships/tags" Target="../tags/tag17.xml"/><Relationship Id="rId15" Type="http://schemas.openxmlformats.org/officeDocument/2006/relationships/notesSlide" Target="../notesSlides/notesSlide2.xml"/><Relationship Id="rId23" Type="http://schemas.openxmlformats.org/officeDocument/2006/relationships/image" Target="../media/image8.png"/><Relationship Id="rId28" Type="http://schemas.openxmlformats.org/officeDocument/2006/relationships/image" Target="../media/image17.png"/><Relationship Id="rId10" Type="http://schemas.openxmlformats.org/officeDocument/2006/relationships/tags" Target="../tags/tag22.xml"/><Relationship Id="rId19" Type="http://schemas.openxmlformats.org/officeDocument/2006/relationships/image" Target="../media/image4.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slideLayout" Target="../slideLayouts/slideLayout2.xml"/><Relationship Id="rId22" Type="http://schemas.openxmlformats.org/officeDocument/2006/relationships/image" Target="../media/image7.png"/><Relationship Id="rId27"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tags" Target="../tags/tag94.xml"/><Relationship Id="rId7" Type="http://schemas.openxmlformats.org/officeDocument/2006/relationships/image" Target="../media/image86.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85.png"/><Relationship Id="rId5" Type="http://schemas.openxmlformats.org/officeDocument/2006/relationships/slideLayout" Target="../slideLayouts/slideLayout2.xml"/><Relationship Id="rId4" Type="http://schemas.openxmlformats.org/officeDocument/2006/relationships/tags" Target="../tags/tag95.xml"/><Relationship Id="rId9" Type="http://schemas.openxmlformats.org/officeDocument/2006/relationships/image" Target="../media/image88.png"/></Relationships>
</file>

<file path=ppt/slides/_rels/slide3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tags" Target="../tags/tag98.xml"/><Relationship Id="rId7" Type="http://schemas.openxmlformats.org/officeDocument/2006/relationships/image" Target="../media/image89.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slideLayout" Target="../slideLayouts/slideLayout2.xml"/><Relationship Id="rId11" Type="http://schemas.openxmlformats.org/officeDocument/2006/relationships/image" Target="../media/image93.png"/><Relationship Id="rId5" Type="http://schemas.openxmlformats.org/officeDocument/2006/relationships/tags" Target="../tags/tag100.xml"/><Relationship Id="rId10" Type="http://schemas.openxmlformats.org/officeDocument/2006/relationships/image" Target="../media/image92.png"/><Relationship Id="rId4" Type="http://schemas.openxmlformats.org/officeDocument/2006/relationships/tags" Target="../tags/tag99.xml"/><Relationship Id="rId9" Type="http://schemas.openxmlformats.org/officeDocument/2006/relationships/image" Target="../media/image91.png"/></Relationships>
</file>

<file path=ppt/slides/_rels/slide32.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image" Target="../media/image96.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image" Target="../media/image101.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8.png"/><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hu-HU" dirty="0" smtClean="0"/>
              <a:t>Vizualizáció</a:t>
            </a:r>
            <a:br>
              <a:rPr lang="hu-HU" dirty="0" smtClean="0"/>
            </a:br>
            <a:r>
              <a:rPr lang="hu-HU" dirty="0" smtClean="0"/>
              <a:t>és</a:t>
            </a:r>
            <a:br>
              <a:rPr lang="hu-HU" dirty="0" smtClean="0"/>
            </a:br>
            <a:r>
              <a:rPr lang="hu-HU" dirty="0" smtClean="0"/>
              <a:t>képszintézis</a:t>
            </a:r>
            <a:endParaRPr lang="en-US" dirty="0"/>
          </a:p>
        </p:txBody>
      </p:sp>
      <p:sp>
        <p:nvSpPr>
          <p:cNvPr id="3" name="Subtitle 2"/>
          <p:cNvSpPr>
            <a:spLocks noGrp="1"/>
          </p:cNvSpPr>
          <p:nvPr>
            <p:ph type="subTitle" idx="1"/>
          </p:nvPr>
        </p:nvSpPr>
        <p:spPr/>
        <p:txBody>
          <a:bodyPr/>
          <a:lstStyle/>
          <a:p>
            <a:r>
              <a:rPr lang="hu-HU" dirty="0" smtClean="0"/>
              <a:t>Globális illumináció</a:t>
            </a:r>
            <a:endParaRPr lang="hu-HU" dirty="0"/>
          </a:p>
          <a:p>
            <a:endParaRPr lang="hu-HU" dirty="0" smtClean="0"/>
          </a:p>
          <a:p>
            <a:r>
              <a:rPr lang="hu-HU" dirty="0" smtClean="0"/>
              <a:t>Szécsi László</a:t>
            </a:r>
            <a:endParaRPr lang="en-US" dirty="0"/>
          </a:p>
        </p:txBody>
      </p:sp>
    </p:spTree>
    <p:extLst>
      <p:ext uri="{BB962C8B-B14F-4D97-AF65-F5344CB8AC3E}">
        <p14:creationId xmlns:p14="http://schemas.microsoft.com/office/powerpoint/2010/main" val="3004147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Irányok helyett integrálás felületi pontokon</a:t>
            </a:r>
            <a:endParaRPr lang="en-US" dirty="0"/>
          </a:p>
        </p:txBody>
      </p:sp>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48879" y="1690688"/>
            <a:ext cx="11524289" cy="1291639"/>
          </a:xfrm>
          <a:prstGeom prst="rect">
            <a:avLst/>
          </a:prstGeom>
        </p:spPr>
      </p:pic>
      <p:sp>
        <p:nvSpPr>
          <p:cNvPr id="10" name="AutoShape 3"/>
          <p:cNvSpPr>
            <a:spLocks noChangeArrowheads="1"/>
          </p:cNvSpPr>
          <p:nvPr/>
        </p:nvSpPr>
        <p:spPr bwMode="auto">
          <a:xfrm rot="16006213">
            <a:off x="4659832" y="3931165"/>
            <a:ext cx="1599809" cy="235266"/>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11" name="AutoShape 3"/>
          <p:cNvSpPr>
            <a:spLocks noChangeArrowheads="1"/>
          </p:cNvSpPr>
          <p:nvPr/>
        </p:nvSpPr>
        <p:spPr bwMode="auto">
          <a:xfrm>
            <a:off x="1981234" y="5655637"/>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12" name="Line 7"/>
          <p:cNvSpPr>
            <a:spLocks noChangeShapeType="1"/>
          </p:cNvSpPr>
          <p:nvPr/>
        </p:nvSpPr>
        <p:spPr bwMode="auto">
          <a:xfrm flipV="1">
            <a:off x="3048035" y="3875367"/>
            <a:ext cx="2400242" cy="1968110"/>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14" name="Line 9"/>
          <p:cNvSpPr>
            <a:spLocks noChangeShapeType="1"/>
          </p:cNvSpPr>
          <p:nvPr/>
        </p:nvSpPr>
        <p:spPr bwMode="auto">
          <a:xfrm flipH="1" flipV="1">
            <a:off x="3048034" y="4817437"/>
            <a:ext cx="0" cy="1066800"/>
          </a:xfrm>
          <a:prstGeom prst="line">
            <a:avLst/>
          </a:prstGeom>
          <a:noFill/>
          <a:ln w="73025">
            <a:solidFill>
              <a:schemeClr val="tx1"/>
            </a:solidFill>
            <a:round/>
            <a:headEnd/>
            <a:tailEnd type="triangle" w="med" len="med"/>
          </a:ln>
          <a:effectLst/>
        </p:spPr>
        <p:txBody>
          <a:bodyPr wrap="none" anchor="ctr"/>
          <a:lstStyle/>
          <a:p>
            <a:endParaRPr lang="en-US"/>
          </a:p>
        </p:txBody>
      </p:sp>
      <p:pic>
        <p:nvPicPr>
          <p:cNvPr id="21" name="Picture 20"/>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2944402" y="6073799"/>
            <a:ext cx="207264" cy="197510"/>
          </a:xfrm>
          <a:prstGeom prst="rect">
            <a:avLst/>
          </a:prstGeom>
        </p:spPr>
      </p:pic>
      <p:pic>
        <p:nvPicPr>
          <p:cNvPr id="23" name="Picture 2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240271" y="4827035"/>
            <a:ext cx="312725" cy="395021"/>
          </a:xfrm>
          <a:prstGeom prst="rect">
            <a:avLst/>
          </a:prstGeom>
        </p:spPr>
      </p:pic>
      <p:pic>
        <p:nvPicPr>
          <p:cNvPr id="24" name="Picture 23"/>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598817" y="3311220"/>
            <a:ext cx="302404" cy="351178"/>
          </a:xfrm>
          <a:prstGeom prst="rect">
            <a:avLst/>
          </a:prstGeom>
        </p:spPr>
      </p:pic>
      <p:sp>
        <p:nvSpPr>
          <p:cNvPr id="26" name="Line 9"/>
          <p:cNvSpPr>
            <a:spLocks noChangeShapeType="1"/>
          </p:cNvSpPr>
          <p:nvPr/>
        </p:nvSpPr>
        <p:spPr bwMode="auto">
          <a:xfrm flipH="1">
            <a:off x="4257674" y="3875367"/>
            <a:ext cx="1190603" cy="0"/>
          </a:xfrm>
          <a:prstGeom prst="line">
            <a:avLst/>
          </a:prstGeom>
          <a:noFill/>
          <a:ln w="73025">
            <a:solidFill>
              <a:schemeClr val="tx1"/>
            </a:solidFill>
            <a:round/>
            <a:headEnd/>
            <a:tailEnd type="triangle" w="med" len="med"/>
          </a:ln>
          <a:effectLst/>
        </p:spPr>
        <p:txBody>
          <a:bodyPr wrap="none" anchor="ctr"/>
          <a:lstStyle/>
          <a:p>
            <a:endParaRPr lang="en-US"/>
          </a:p>
        </p:txBody>
      </p:sp>
      <p:sp>
        <p:nvSpPr>
          <p:cNvPr id="28" name="Freeform 27"/>
          <p:cNvSpPr/>
          <p:nvPr/>
        </p:nvSpPr>
        <p:spPr>
          <a:xfrm>
            <a:off x="3028950" y="3238500"/>
            <a:ext cx="2600325" cy="2581275"/>
          </a:xfrm>
          <a:custGeom>
            <a:avLst/>
            <a:gdLst>
              <a:gd name="connsiteX0" fmla="*/ 0 w 2600325"/>
              <a:gd name="connsiteY0" fmla="*/ 2581275 h 2581275"/>
              <a:gd name="connsiteX1" fmla="*/ 2600325 w 2600325"/>
              <a:gd name="connsiteY1" fmla="*/ 1609725 h 2581275"/>
              <a:gd name="connsiteX2" fmla="*/ 2533650 w 2600325"/>
              <a:gd name="connsiteY2" fmla="*/ 409575 h 2581275"/>
              <a:gd name="connsiteX3" fmla="*/ 2257425 w 2600325"/>
              <a:gd name="connsiteY3" fmla="*/ 0 h 2581275"/>
              <a:gd name="connsiteX4" fmla="*/ 0 w 2600325"/>
              <a:gd name="connsiteY4" fmla="*/ 2581275 h 258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325" h="2581275">
                <a:moveTo>
                  <a:pt x="0" y="2581275"/>
                </a:moveTo>
                <a:lnTo>
                  <a:pt x="2600325" y="1609725"/>
                </a:lnTo>
                <a:lnTo>
                  <a:pt x="2533650" y="409575"/>
                </a:lnTo>
                <a:lnTo>
                  <a:pt x="2257425" y="0"/>
                </a:lnTo>
                <a:lnTo>
                  <a:pt x="0" y="2581275"/>
                </a:lnTo>
                <a:close/>
              </a:path>
            </a:pathLst>
          </a:custGeom>
          <a:solidFill>
            <a:srgbClr val="00C005">
              <a:alpha val="1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3870983" y="4817437"/>
            <a:ext cx="721562" cy="395076"/>
          </a:xfrm>
          <a:prstGeom prst="rect">
            <a:avLst/>
          </a:prstGeom>
        </p:spPr>
      </p:pic>
      <p:pic>
        <p:nvPicPr>
          <p:cNvPr id="33" name="Picture 32"/>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5721264" y="3991757"/>
            <a:ext cx="724305" cy="395076"/>
          </a:xfrm>
          <a:prstGeom prst="rect">
            <a:avLst/>
          </a:prstGeom>
        </p:spPr>
      </p:pic>
      <p:pic>
        <p:nvPicPr>
          <p:cNvPr id="5" name="Picture 4"/>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4527859" y="3954069"/>
            <a:ext cx="417025" cy="392333"/>
          </a:xfrm>
          <a:prstGeom prst="rect">
            <a:avLst/>
          </a:prstGeom>
        </p:spPr>
      </p:pic>
      <p:pic>
        <p:nvPicPr>
          <p:cNvPr id="36" name="Picture 35"/>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7357264" y="3790826"/>
            <a:ext cx="3876679" cy="1111152"/>
          </a:xfrm>
          <a:prstGeom prst="rect">
            <a:avLst/>
          </a:prstGeom>
        </p:spPr>
      </p:pic>
    </p:spTree>
    <p:extLst>
      <p:ext uri="{BB962C8B-B14F-4D97-AF65-F5344CB8AC3E}">
        <p14:creationId xmlns:p14="http://schemas.microsoft.com/office/powerpoint/2010/main" val="264604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Irányok helyett integrálás felületi pontokon</a:t>
            </a:r>
            <a:endParaRPr lang="en-US" dirty="0"/>
          </a:p>
        </p:txBody>
      </p:sp>
      <p:pic>
        <p:nvPicPr>
          <p:cNvPr id="7" name="Picture 6"/>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91755" y="1881188"/>
            <a:ext cx="10057561" cy="2350783"/>
          </a:xfrm>
          <a:prstGeom prst="rect">
            <a:avLst/>
          </a:prstGeom>
        </p:spPr>
      </p:pic>
      <p:sp>
        <p:nvSpPr>
          <p:cNvPr id="20" name="Szövegdoboz 12"/>
          <p:cNvSpPr txBox="1"/>
          <p:nvPr/>
        </p:nvSpPr>
        <p:spPr>
          <a:xfrm>
            <a:off x="288384" y="5058878"/>
            <a:ext cx="2702466" cy="1754326"/>
          </a:xfrm>
          <a:prstGeom prst="rect">
            <a:avLst/>
          </a:prstGeom>
          <a:noFill/>
        </p:spPr>
        <p:txBody>
          <a:bodyPr wrap="square" rtlCol="0">
            <a:spAutoFit/>
          </a:bodyPr>
          <a:lstStyle/>
          <a:p>
            <a:pPr algn="ctr"/>
            <a:r>
              <a:rPr lang="hu-HU" sz="3600" dirty="0" smtClean="0">
                <a:latin typeface="Whipsmart" pitchFamily="34" charset="0"/>
              </a:rPr>
              <a:t>bináris </a:t>
            </a:r>
            <a:r>
              <a:rPr lang="en-US" sz="3600" dirty="0" smtClean="0">
                <a:latin typeface="Whipsmart" pitchFamily="34" charset="0"/>
              </a:rPr>
              <a:t>l</a:t>
            </a:r>
            <a:r>
              <a:rPr lang="hu-HU" sz="3600" dirty="0" smtClean="0">
                <a:latin typeface="Whipsmart" pitchFamily="34" charset="0"/>
              </a:rPr>
              <a:t>áthatósági függvény</a:t>
            </a:r>
            <a:endParaRPr lang="en-US" sz="3600" dirty="0">
              <a:latin typeface="Whipsmart" pitchFamily="34" charset="0"/>
            </a:endParaRPr>
          </a:p>
        </p:txBody>
      </p:sp>
      <p:cxnSp>
        <p:nvCxnSpPr>
          <p:cNvPr id="22" name="Straight Arrow Connector 21"/>
          <p:cNvCxnSpPr>
            <a:stCxn id="20" idx="0"/>
          </p:cNvCxnSpPr>
          <p:nvPr/>
        </p:nvCxnSpPr>
        <p:spPr>
          <a:xfrm flipH="1" flipV="1">
            <a:off x="1118089" y="4231972"/>
            <a:ext cx="521528" cy="8269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Szövegdoboz 12"/>
          <p:cNvSpPr txBox="1"/>
          <p:nvPr/>
        </p:nvSpPr>
        <p:spPr>
          <a:xfrm>
            <a:off x="7470234" y="4820753"/>
            <a:ext cx="2702466" cy="1200329"/>
          </a:xfrm>
          <a:prstGeom prst="rect">
            <a:avLst/>
          </a:prstGeom>
          <a:noFill/>
        </p:spPr>
        <p:txBody>
          <a:bodyPr wrap="square" rtlCol="0">
            <a:spAutoFit/>
          </a:bodyPr>
          <a:lstStyle/>
          <a:p>
            <a:pPr algn="ctr"/>
            <a:r>
              <a:rPr lang="hu-HU" sz="3600" dirty="0" smtClean="0">
                <a:latin typeface="Whipsmart" pitchFamily="34" charset="0"/>
              </a:rPr>
              <a:t>geometriai faktor</a:t>
            </a:r>
            <a:endParaRPr lang="en-US" sz="3600" dirty="0">
              <a:latin typeface="Whipsmart" pitchFamily="34" charset="0"/>
            </a:endParaRPr>
          </a:p>
        </p:txBody>
      </p:sp>
      <p:cxnSp>
        <p:nvCxnSpPr>
          <p:cNvPr id="27" name="Straight Arrow Connector 26"/>
          <p:cNvCxnSpPr>
            <a:stCxn id="25" idx="0"/>
          </p:cNvCxnSpPr>
          <p:nvPr/>
        </p:nvCxnSpPr>
        <p:spPr>
          <a:xfrm flipV="1">
            <a:off x="8821467" y="4013781"/>
            <a:ext cx="0" cy="8069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661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Irányok helyett integrálás felületi pontokon</a:t>
            </a:r>
            <a:endParaRPr lang="en-US" dirty="0"/>
          </a:p>
        </p:txBody>
      </p:sp>
      <p:pic>
        <p:nvPicPr>
          <p:cNvPr id="15" name="Picture 1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317797" y="1846562"/>
            <a:ext cx="8906568" cy="2129768"/>
          </a:xfrm>
          <a:prstGeom prst="rect">
            <a:avLst/>
          </a:prstGeom>
        </p:spPr>
      </p:pic>
      <p:sp>
        <p:nvSpPr>
          <p:cNvPr id="20" name="Szövegdoboz 12"/>
          <p:cNvSpPr txBox="1"/>
          <p:nvPr/>
        </p:nvSpPr>
        <p:spPr>
          <a:xfrm>
            <a:off x="288384" y="5058878"/>
            <a:ext cx="2702466" cy="1200329"/>
          </a:xfrm>
          <a:prstGeom prst="rect">
            <a:avLst/>
          </a:prstGeom>
          <a:noFill/>
        </p:spPr>
        <p:txBody>
          <a:bodyPr wrap="square" rtlCol="0">
            <a:spAutoFit/>
          </a:bodyPr>
          <a:lstStyle/>
          <a:p>
            <a:pPr algn="ctr"/>
            <a:r>
              <a:rPr lang="en-US" sz="3600" dirty="0" err="1" smtClean="0">
                <a:latin typeface="Whipsmart" pitchFamily="34" charset="0"/>
              </a:rPr>
              <a:t>minden</a:t>
            </a:r>
            <a:r>
              <a:rPr lang="en-US" sz="3600" dirty="0" smtClean="0">
                <a:latin typeface="Whipsmart" pitchFamily="34" charset="0"/>
              </a:rPr>
              <a:t> </a:t>
            </a:r>
            <a:r>
              <a:rPr lang="en-US" sz="3600" dirty="0" err="1" smtClean="0">
                <a:latin typeface="Whipsmart" pitchFamily="34" charset="0"/>
              </a:rPr>
              <a:t>fel</a:t>
            </a:r>
            <a:r>
              <a:rPr lang="hu-HU" sz="3600" dirty="0" smtClean="0">
                <a:latin typeface="Whipsmart" pitchFamily="34" charset="0"/>
              </a:rPr>
              <a:t>ületre</a:t>
            </a:r>
            <a:endParaRPr lang="en-US" sz="3600" dirty="0">
              <a:latin typeface="Whipsmart" pitchFamily="34" charset="0"/>
            </a:endParaRPr>
          </a:p>
        </p:txBody>
      </p:sp>
      <p:cxnSp>
        <p:nvCxnSpPr>
          <p:cNvPr id="22" name="Straight Arrow Connector 21"/>
          <p:cNvCxnSpPr>
            <a:stCxn id="20" idx="0"/>
          </p:cNvCxnSpPr>
          <p:nvPr/>
        </p:nvCxnSpPr>
        <p:spPr>
          <a:xfrm flipH="1" flipV="1">
            <a:off x="1485900" y="4123597"/>
            <a:ext cx="153717" cy="9352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Szövegdoboz 12"/>
          <p:cNvSpPr txBox="1"/>
          <p:nvPr/>
        </p:nvSpPr>
        <p:spPr>
          <a:xfrm>
            <a:off x="7470234" y="4820753"/>
            <a:ext cx="2702466" cy="1200329"/>
          </a:xfrm>
          <a:prstGeom prst="rect">
            <a:avLst/>
          </a:prstGeom>
          <a:noFill/>
        </p:spPr>
        <p:txBody>
          <a:bodyPr wrap="square" rtlCol="0">
            <a:spAutoFit/>
          </a:bodyPr>
          <a:lstStyle/>
          <a:p>
            <a:pPr algn="ctr"/>
            <a:r>
              <a:rPr lang="hu-HU" sz="3600" dirty="0" smtClean="0">
                <a:latin typeface="Whipsmart" pitchFamily="34" charset="0"/>
              </a:rPr>
              <a:t>geometriai faktor</a:t>
            </a:r>
            <a:endParaRPr lang="en-US" sz="3600" dirty="0">
              <a:latin typeface="Whipsmart" pitchFamily="34" charset="0"/>
            </a:endParaRPr>
          </a:p>
        </p:txBody>
      </p:sp>
      <p:cxnSp>
        <p:nvCxnSpPr>
          <p:cNvPr id="27" name="Straight Arrow Connector 26"/>
          <p:cNvCxnSpPr/>
          <p:nvPr/>
        </p:nvCxnSpPr>
        <p:spPr>
          <a:xfrm flipH="1" flipV="1">
            <a:off x="7038975" y="3562351"/>
            <a:ext cx="1343025" cy="12584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074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a:t>
            </a:r>
            <a:r>
              <a:rPr lang="hu-HU" dirty="0" smtClean="0"/>
              <a:t>úz</a:t>
            </a:r>
            <a:r>
              <a:rPr lang="en-US" dirty="0" smtClean="0"/>
              <a:t> </a:t>
            </a:r>
            <a:r>
              <a:rPr lang="en-US" dirty="0" err="1" smtClean="0"/>
              <a:t>eset</a:t>
            </a:r>
            <a:r>
              <a:rPr lang="hu-HU" dirty="0" smtClean="0"/>
              <a:t>: radiancia független az iránytól</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56073" y="2037062"/>
            <a:ext cx="6601710" cy="2129768"/>
          </a:xfrm>
          <a:prstGeom prst="rect">
            <a:avLst/>
          </a:prstGeom>
        </p:spPr>
      </p:pic>
      <p:sp>
        <p:nvSpPr>
          <p:cNvPr id="9" name="Szövegdoboz 12"/>
          <p:cNvSpPr txBox="1"/>
          <p:nvPr/>
        </p:nvSpPr>
        <p:spPr>
          <a:xfrm>
            <a:off x="326484" y="4582628"/>
            <a:ext cx="11389266" cy="1754326"/>
          </a:xfrm>
          <a:prstGeom prst="rect">
            <a:avLst/>
          </a:prstGeom>
          <a:noFill/>
        </p:spPr>
        <p:txBody>
          <a:bodyPr wrap="square" rtlCol="0">
            <a:spAutoFit/>
          </a:bodyPr>
          <a:lstStyle/>
          <a:p>
            <a:pPr algn="ctr"/>
            <a:r>
              <a:rPr lang="en-US" sz="3600" dirty="0" smtClean="0">
                <a:latin typeface="Whipsmart" pitchFamily="34" charset="0"/>
              </a:rPr>
              <a:t>de ha </a:t>
            </a:r>
            <a:r>
              <a:rPr lang="en-US" sz="3600" dirty="0" err="1" smtClean="0">
                <a:latin typeface="Whipsmart" pitchFamily="34" charset="0"/>
              </a:rPr>
              <a:t>nincsenek</a:t>
            </a:r>
            <a:r>
              <a:rPr lang="en-US" sz="3600" dirty="0" smtClean="0">
                <a:latin typeface="Whipsmart" pitchFamily="34" charset="0"/>
              </a:rPr>
              <a:t> </a:t>
            </a:r>
            <a:r>
              <a:rPr lang="en-US" sz="3600" dirty="0" err="1" smtClean="0">
                <a:latin typeface="Whipsmart" pitchFamily="34" charset="0"/>
              </a:rPr>
              <a:t>ir</a:t>
            </a:r>
            <a:r>
              <a:rPr lang="hu-HU" sz="3600" dirty="0" smtClean="0">
                <a:latin typeface="Whipsmart" pitchFamily="34" charset="0"/>
              </a:rPr>
              <a:t>ányok, minek dolgozunk egyáltalán radianciával?</a:t>
            </a:r>
          </a:p>
          <a:p>
            <a:pPr algn="ctr"/>
            <a:r>
              <a:rPr lang="hu-HU" sz="3600" dirty="0" smtClean="0">
                <a:latin typeface="Whipsmart" pitchFamily="34" charset="0"/>
              </a:rPr>
              <a:t>radiancia </a:t>
            </a:r>
            <a:r>
              <a:rPr lang="hu-HU" sz="3600" dirty="0" smtClean="0">
                <a:latin typeface="Whipsmart" pitchFamily="34" charset="0"/>
                <a:sym typeface="Symbol" panose="05050102010706020507" pitchFamily="18" charset="2"/>
              </a:rPr>
              <a:t> teljesítménysűrűség </a:t>
            </a:r>
            <a:r>
              <a:rPr lang="en-US" sz="3600" dirty="0" smtClean="0">
                <a:latin typeface="Whipsmart" pitchFamily="34" charset="0"/>
                <a:sym typeface="Symbol" panose="05050102010706020507" pitchFamily="18" charset="2"/>
              </a:rPr>
              <a:t>[</a:t>
            </a:r>
            <a:r>
              <a:rPr lang="hu-HU" sz="3600" dirty="0" smtClean="0">
                <a:latin typeface="Whipsmart" pitchFamily="34" charset="0"/>
                <a:sym typeface="Symbol" panose="05050102010706020507" pitchFamily="18" charset="2"/>
              </a:rPr>
              <a:t>radiosity</a:t>
            </a:r>
            <a:r>
              <a:rPr lang="en-US" sz="3600" dirty="0" smtClean="0">
                <a:latin typeface="Whipsmart" pitchFamily="34" charset="0"/>
                <a:sym typeface="Symbol" panose="05050102010706020507" pitchFamily="18" charset="2"/>
              </a:rPr>
              <a:t>]</a:t>
            </a:r>
            <a:endParaRPr lang="en-US" sz="3600" dirty="0">
              <a:latin typeface="Whipsmart" pitchFamily="34" charset="0"/>
            </a:endParaRPr>
          </a:p>
        </p:txBody>
      </p:sp>
    </p:spTree>
    <p:extLst>
      <p:ext uri="{BB962C8B-B14F-4D97-AF65-F5344CB8AC3E}">
        <p14:creationId xmlns:p14="http://schemas.microsoft.com/office/powerpoint/2010/main" val="400471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Radiosity egyenlet</a:t>
            </a:r>
            <a:endParaRPr lang="en-US" dirty="0"/>
          </a:p>
        </p:txBody>
      </p:sp>
      <p:pic>
        <p:nvPicPr>
          <p:cNvPr id="5" name="Picture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569845" y="3034060"/>
            <a:ext cx="7083922" cy="2238840"/>
          </a:xfrm>
          <a:prstGeom prst="rect">
            <a:avLst/>
          </a:prstGeom>
        </p:spPr>
      </p:pic>
      <p:sp>
        <p:nvSpPr>
          <p:cNvPr id="7" name="Szövegdoboz 12"/>
          <p:cNvSpPr txBox="1"/>
          <p:nvPr/>
        </p:nvSpPr>
        <p:spPr>
          <a:xfrm>
            <a:off x="3641184" y="1362120"/>
            <a:ext cx="2702466" cy="1200329"/>
          </a:xfrm>
          <a:prstGeom prst="rect">
            <a:avLst/>
          </a:prstGeom>
          <a:noFill/>
        </p:spPr>
        <p:txBody>
          <a:bodyPr wrap="square" rtlCol="0">
            <a:spAutoFit/>
          </a:bodyPr>
          <a:lstStyle/>
          <a:p>
            <a:pPr algn="ctr"/>
            <a:r>
              <a:rPr lang="en-US" sz="3600" dirty="0" err="1" smtClean="0">
                <a:latin typeface="Whipsmart" pitchFamily="34" charset="0"/>
              </a:rPr>
              <a:t>radi</a:t>
            </a:r>
            <a:r>
              <a:rPr lang="hu-HU" sz="3600" dirty="0" smtClean="0">
                <a:latin typeface="Whipsmart" pitchFamily="34" charset="0"/>
              </a:rPr>
              <a:t>o</a:t>
            </a:r>
            <a:r>
              <a:rPr lang="en-US" sz="3600" dirty="0" smtClean="0">
                <a:latin typeface="Whipsmart" pitchFamily="34" charset="0"/>
              </a:rPr>
              <a:t>zit</a:t>
            </a:r>
            <a:r>
              <a:rPr lang="hu-HU" sz="3600" dirty="0" smtClean="0">
                <a:latin typeface="Whipsmart" pitchFamily="34" charset="0"/>
              </a:rPr>
              <a:t>ás </a:t>
            </a:r>
            <a:r>
              <a:rPr lang="en-US" sz="3600" dirty="0" smtClean="0">
                <a:latin typeface="Whipsmart" pitchFamily="34" charset="0"/>
              </a:rPr>
              <a:t>[Wm</a:t>
            </a:r>
            <a:r>
              <a:rPr lang="en-US" sz="3600" baseline="30000" dirty="0" smtClean="0">
                <a:latin typeface="Whipsmart" pitchFamily="34" charset="0"/>
              </a:rPr>
              <a:t>-2</a:t>
            </a:r>
            <a:r>
              <a:rPr lang="en-US" sz="3600" dirty="0" smtClean="0">
                <a:latin typeface="Whipsmart" pitchFamily="34" charset="0"/>
              </a:rPr>
              <a:t>]</a:t>
            </a:r>
            <a:endParaRPr lang="en-US" sz="3600" dirty="0">
              <a:latin typeface="Whipsmart" pitchFamily="34" charset="0"/>
            </a:endParaRPr>
          </a:p>
        </p:txBody>
      </p:sp>
      <p:cxnSp>
        <p:nvCxnSpPr>
          <p:cNvPr id="8" name="Straight Arrow Connector 7"/>
          <p:cNvCxnSpPr>
            <a:stCxn id="7" idx="2"/>
          </p:cNvCxnSpPr>
          <p:nvPr/>
        </p:nvCxnSpPr>
        <p:spPr>
          <a:xfrm>
            <a:off x="4992417" y="2562449"/>
            <a:ext cx="208233" cy="4716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Szövegdoboz 12"/>
          <p:cNvSpPr txBox="1"/>
          <p:nvPr/>
        </p:nvSpPr>
        <p:spPr>
          <a:xfrm>
            <a:off x="6343650" y="1362120"/>
            <a:ext cx="2702466" cy="1200329"/>
          </a:xfrm>
          <a:prstGeom prst="rect">
            <a:avLst/>
          </a:prstGeom>
          <a:noFill/>
        </p:spPr>
        <p:txBody>
          <a:bodyPr wrap="square" rtlCol="0">
            <a:spAutoFit/>
          </a:bodyPr>
          <a:lstStyle/>
          <a:p>
            <a:pPr algn="ctr"/>
            <a:r>
              <a:rPr lang="en-US" sz="3600" dirty="0" err="1" smtClean="0">
                <a:latin typeface="Whipsmart" pitchFamily="34" charset="0"/>
              </a:rPr>
              <a:t>emittancia</a:t>
            </a:r>
            <a:r>
              <a:rPr lang="hu-HU" sz="3600" dirty="0" smtClean="0">
                <a:latin typeface="Whipsmart" pitchFamily="34" charset="0"/>
              </a:rPr>
              <a:t> </a:t>
            </a:r>
            <a:r>
              <a:rPr lang="en-US" sz="3600" dirty="0" smtClean="0">
                <a:latin typeface="Whipsmart" pitchFamily="34" charset="0"/>
              </a:rPr>
              <a:t>[Wm</a:t>
            </a:r>
            <a:r>
              <a:rPr lang="en-US" sz="3600" baseline="30000" dirty="0" smtClean="0">
                <a:latin typeface="Whipsmart" pitchFamily="34" charset="0"/>
              </a:rPr>
              <a:t>-2</a:t>
            </a:r>
            <a:r>
              <a:rPr lang="en-US" sz="3600" dirty="0" smtClean="0">
                <a:latin typeface="Whipsmart" pitchFamily="34" charset="0"/>
              </a:rPr>
              <a:t>]</a:t>
            </a:r>
            <a:endParaRPr lang="en-US" sz="3600" dirty="0">
              <a:latin typeface="Whipsmart" pitchFamily="34" charset="0"/>
            </a:endParaRPr>
          </a:p>
        </p:txBody>
      </p:sp>
      <p:cxnSp>
        <p:nvCxnSpPr>
          <p:cNvPr id="14" name="Straight Arrow Connector 13"/>
          <p:cNvCxnSpPr>
            <a:stCxn id="13" idx="2"/>
          </p:cNvCxnSpPr>
          <p:nvPr/>
        </p:nvCxnSpPr>
        <p:spPr>
          <a:xfrm flipH="1">
            <a:off x="6551883" y="2562449"/>
            <a:ext cx="1143000" cy="4716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rot="5400000">
            <a:off x="3703003" y="4094587"/>
            <a:ext cx="228600" cy="1527867"/>
          </a:xfrm>
          <a:prstGeom prst="rightBrace">
            <a:avLst>
              <a:gd name="adj1" fmla="val 51666"/>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zövegdoboz 12"/>
          <p:cNvSpPr txBox="1"/>
          <p:nvPr/>
        </p:nvSpPr>
        <p:spPr>
          <a:xfrm>
            <a:off x="1056980" y="5657671"/>
            <a:ext cx="2702466" cy="1200329"/>
          </a:xfrm>
          <a:prstGeom prst="rect">
            <a:avLst/>
          </a:prstGeom>
          <a:noFill/>
        </p:spPr>
        <p:txBody>
          <a:bodyPr wrap="square" rtlCol="0">
            <a:spAutoFit/>
          </a:bodyPr>
          <a:lstStyle/>
          <a:p>
            <a:pPr algn="ctr"/>
            <a:r>
              <a:rPr lang="en-US" sz="3600" dirty="0" err="1" smtClean="0">
                <a:latin typeface="Whipsmart" pitchFamily="34" charset="0"/>
              </a:rPr>
              <a:t>refle</a:t>
            </a:r>
            <a:r>
              <a:rPr lang="hu-HU" sz="3600" dirty="0" smtClean="0">
                <a:latin typeface="Whipsmart" pitchFamily="34" charset="0"/>
              </a:rPr>
              <a:t>k</a:t>
            </a:r>
            <a:r>
              <a:rPr lang="en-US" sz="3600" dirty="0" err="1" smtClean="0">
                <a:latin typeface="Whipsmart" pitchFamily="34" charset="0"/>
              </a:rPr>
              <a:t>tancia</a:t>
            </a:r>
            <a:r>
              <a:rPr lang="en-US" sz="3600" dirty="0" smtClean="0">
                <a:latin typeface="Whipsmart" pitchFamily="34" charset="0"/>
              </a:rPr>
              <a:t> (</a:t>
            </a:r>
            <a:r>
              <a:rPr lang="en-US" sz="3600" dirty="0" err="1" smtClean="0">
                <a:latin typeface="Whipsmart" pitchFamily="34" charset="0"/>
              </a:rPr>
              <a:t>albed</a:t>
            </a:r>
            <a:r>
              <a:rPr lang="hu-HU" sz="3600" dirty="0">
                <a:latin typeface="Whipsmart" pitchFamily="34" charset="0"/>
              </a:rPr>
              <a:t>ó</a:t>
            </a:r>
            <a:r>
              <a:rPr lang="en-US" sz="3600" dirty="0" smtClean="0">
                <a:latin typeface="Whipsmart" pitchFamily="34" charset="0"/>
              </a:rPr>
              <a:t>)</a:t>
            </a:r>
            <a:endParaRPr lang="en-US" sz="3600" dirty="0">
              <a:latin typeface="Whipsmart" pitchFamily="34" charset="0"/>
            </a:endParaRPr>
          </a:p>
        </p:txBody>
      </p:sp>
      <p:cxnSp>
        <p:nvCxnSpPr>
          <p:cNvPr id="19" name="Straight Arrow Connector 18"/>
          <p:cNvCxnSpPr>
            <a:stCxn id="18" idx="0"/>
          </p:cNvCxnSpPr>
          <p:nvPr/>
        </p:nvCxnSpPr>
        <p:spPr>
          <a:xfrm flipV="1">
            <a:off x="2408213" y="5173814"/>
            <a:ext cx="1351233" cy="4838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3692302" y="6012011"/>
            <a:ext cx="3016695" cy="505174"/>
          </a:xfrm>
          <a:prstGeom prst="rect">
            <a:avLst/>
          </a:prstGeom>
        </p:spPr>
      </p:pic>
    </p:spTree>
    <p:extLst>
      <p:ext uri="{BB962C8B-B14F-4D97-AF65-F5344CB8AC3E}">
        <p14:creationId xmlns:p14="http://schemas.microsoft.com/office/powerpoint/2010/main" val="2114375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Diszkretiz</a:t>
            </a:r>
            <a:r>
              <a:rPr lang="hu-HU" dirty="0" smtClean="0"/>
              <a:t>áció végeselemekre:</a:t>
            </a:r>
            <a:br>
              <a:rPr lang="hu-HU" dirty="0" smtClean="0"/>
            </a:br>
            <a:r>
              <a:rPr lang="hu-HU" dirty="0" smtClean="0"/>
              <a:t>nulladrendű felületi háromszögek</a:t>
            </a:r>
            <a:endParaRPr lang="en-US" dirty="0"/>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04955" y="1671988"/>
            <a:ext cx="9957102" cy="1409321"/>
          </a:xfrm>
          <a:prstGeom prst="rect">
            <a:avLst/>
          </a:prstGeom>
        </p:spPr>
      </p:pic>
      <p:pic>
        <p:nvPicPr>
          <p:cNvPr id="26" name="Picture 2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93204" y="3450384"/>
            <a:ext cx="3783069" cy="1039052"/>
          </a:xfrm>
          <a:prstGeom prst="rect">
            <a:avLst/>
          </a:prstGeom>
        </p:spPr>
      </p:pic>
      <p:sp>
        <p:nvSpPr>
          <p:cNvPr id="16" name="Szövegdoboz 12"/>
          <p:cNvSpPr txBox="1"/>
          <p:nvPr/>
        </p:nvSpPr>
        <p:spPr>
          <a:xfrm>
            <a:off x="1247480" y="5247929"/>
            <a:ext cx="3305470" cy="1200329"/>
          </a:xfrm>
          <a:prstGeom prst="rect">
            <a:avLst/>
          </a:prstGeom>
          <a:noFill/>
        </p:spPr>
        <p:txBody>
          <a:bodyPr wrap="square" rtlCol="0">
            <a:spAutoFit/>
          </a:bodyPr>
          <a:lstStyle/>
          <a:p>
            <a:pPr algn="ctr"/>
            <a:r>
              <a:rPr lang="en-US" sz="3600" dirty="0" smtClean="0">
                <a:latin typeface="Whipsmart" pitchFamily="34" charset="0"/>
              </a:rPr>
              <a:t>1, ha </a:t>
            </a:r>
            <a:r>
              <a:rPr lang="en-US" sz="3600" dirty="0" err="1" smtClean="0">
                <a:latin typeface="Whipsmart" pitchFamily="34" charset="0"/>
              </a:rPr>
              <a:t>rajta</a:t>
            </a:r>
            <a:r>
              <a:rPr lang="en-US" sz="3600" dirty="0" smtClean="0">
                <a:latin typeface="Whipsmart" pitchFamily="34" charset="0"/>
              </a:rPr>
              <a:t> van a h</a:t>
            </a:r>
            <a:r>
              <a:rPr lang="hu-HU" sz="3600" dirty="0" smtClean="0">
                <a:latin typeface="Whipsmart" pitchFamily="34" charset="0"/>
              </a:rPr>
              <a:t>ároms</a:t>
            </a:r>
            <a:r>
              <a:rPr lang="en-US" sz="3600" dirty="0" smtClean="0">
                <a:latin typeface="Whipsmart" pitchFamily="34" charset="0"/>
              </a:rPr>
              <a:t>z</a:t>
            </a:r>
            <a:r>
              <a:rPr lang="hu-HU" sz="3600" dirty="0" smtClean="0">
                <a:latin typeface="Whipsmart" pitchFamily="34" charset="0"/>
              </a:rPr>
              <a:t>ögön</a:t>
            </a:r>
            <a:endParaRPr lang="en-US" sz="3600" dirty="0">
              <a:latin typeface="Whipsmart" pitchFamily="34" charset="0"/>
            </a:endParaRPr>
          </a:p>
        </p:txBody>
      </p:sp>
      <p:cxnSp>
        <p:nvCxnSpPr>
          <p:cNvPr id="17" name="Straight Arrow Connector 16"/>
          <p:cNvCxnSpPr>
            <a:stCxn id="16" idx="0"/>
          </p:cNvCxnSpPr>
          <p:nvPr/>
        </p:nvCxnSpPr>
        <p:spPr>
          <a:xfrm flipV="1">
            <a:off x="2900215" y="4178618"/>
            <a:ext cx="33485" cy="10693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959963" y="4713273"/>
            <a:ext cx="3496038" cy="1260065"/>
          </a:xfrm>
          <a:prstGeom prst="rect">
            <a:avLst/>
          </a:prstGeom>
        </p:spPr>
      </p:pic>
      <p:sp>
        <p:nvSpPr>
          <p:cNvPr id="24" name="Szövegdoboz 12"/>
          <p:cNvSpPr txBox="1"/>
          <p:nvPr/>
        </p:nvSpPr>
        <p:spPr>
          <a:xfrm>
            <a:off x="6029377" y="3789065"/>
            <a:ext cx="4793401" cy="646331"/>
          </a:xfrm>
          <a:prstGeom prst="rect">
            <a:avLst/>
          </a:prstGeom>
          <a:noFill/>
        </p:spPr>
        <p:txBody>
          <a:bodyPr wrap="square" rtlCol="0">
            <a:spAutoFit/>
          </a:bodyPr>
          <a:lstStyle/>
          <a:p>
            <a:pPr algn="ctr"/>
            <a:r>
              <a:rPr lang="en-US" sz="3600" dirty="0" smtClean="0">
                <a:latin typeface="Whipsmart" pitchFamily="34" charset="0"/>
              </a:rPr>
              <a:t>minim</a:t>
            </a:r>
            <a:r>
              <a:rPr lang="hu-HU" sz="3600" dirty="0" smtClean="0">
                <a:latin typeface="Whipsmart" pitchFamily="34" charset="0"/>
              </a:rPr>
              <a:t>ális legyen a hiba:</a:t>
            </a:r>
            <a:endParaRPr lang="en-US" sz="3600" dirty="0">
              <a:latin typeface="Whipsmart" pitchFamily="34" charset="0"/>
            </a:endParaRPr>
          </a:p>
        </p:txBody>
      </p:sp>
    </p:spTree>
    <p:extLst>
      <p:ext uri="{BB962C8B-B14F-4D97-AF65-F5344CB8AC3E}">
        <p14:creationId xmlns:p14="http://schemas.microsoft.com/office/powerpoint/2010/main" val="368183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Diszkretiz</a:t>
            </a:r>
            <a:r>
              <a:rPr lang="hu-HU" dirty="0" smtClean="0"/>
              <a:t>áció végeselemekre</a:t>
            </a:r>
            <a:endParaRPr lang="en-US" dirty="0"/>
          </a:p>
        </p:txBody>
      </p:sp>
      <p:pic>
        <p:nvPicPr>
          <p:cNvPr id="8" name="Picture 7"/>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45797" y="1668966"/>
            <a:ext cx="10719542" cy="1400091"/>
          </a:xfrm>
          <a:prstGeom prst="rect">
            <a:avLst/>
          </a:prstGeom>
        </p:spPr>
      </p:pic>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5796" y="3412037"/>
            <a:ext cx="10519265" cy="1174166"/>
          </a:xfrm>
          <a:prstGeom prst="rect">
            <a:avLst/>
          </a:prstGeom>
        </p:spPr>
      </p:pic>
      <p:pic>
        <p:nvPicPr>
          <p:cNvPr id="3" name="Picture 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08634" y="4859841"/>
            <a:ext cx="3937100" cy="1044023"/>
          </a:xfrm>
          <a:prstGeom prst="rect">
            <a:avLst/>
          </a:prstGeom>
        </p:spPr>
      </p:pic>
      <p:cxnSp>
        <p:nvCxnSpPr>
          <p:cNvPr id="18" name="Straight Connector 17"/>
          <p:cNvCxnSpPr/>
          <p:nvPr/>
        </p:nvCxnSpPr>
        <p:spPr>
          <a:xfrm>
            <a:off x="1181100" y="4762500"/>
            <a:ext cx="419100" cy="923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181100" y="4762500"/>
            <a:ext cx="419100" cy="85174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25041" y="4845552"/>
            <a:ext cx="2033823" cy="84087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325041" y="4859840"/>
            <a:ext cx="2033824" cy="83745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551543" y="4831618"/>
            <a:ext cx="6551786" cy="1029654"/>
          </a:xfrm>
          <a:prstGeom prst="rect">
            <a:avLst/>
          </a:prstGeom>
        </p:spPr>
      </p:pic>
      <p:pic>
        <p:nvPicPr>
          <p:cNvPr id="13" name="Picture 12"/>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551545" y="4819045"/>
            <a:ext cx="5759550" cy="1085045"/>
          </a:xfrm>
          <a:prstGeom prst="rect">
            <a:avLst/>
          </a:prstGeom>
        </p:spPr>
      </p:pic>
      <p:pic>
        <p:nvPicPr>
          <p:cNvPr id="47" name="Picture 46"/>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014226" y="6149505"/>
            <a:ext cx="832390" cy="522396"/>
          </a:xfrm>
          <a:prstGeom prst="rect">
            <a:avLst/>
          </a:prstGeom>
        </p:spPr>
      </p:pic>
      <p:sp>
        <p:nvSpPr>
          <p:cNvPr id="40" name="Right Brace 39"/>
          <p:cNvSpPr/>
          <p:nvPr/>
        </p:nvSpPr>
        <p:spPr>
          <a:xfrm rot="5400000">
            <a:off x="8059319" y="3737785"/>
            <a:ext cx="132186" cy="4387089"/>
          </a:xfrm>
          <a:prstGeom prst="rightBrace">
            <a:avLst>
              <a:gd name="adj1" fmla="val 51666"/>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3687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4"/>
                                        </p:tgtEl>
                                      </p:cBhvr>
                                    </p:animEffect>
                                    <p:set>
                                      <p:cBhvr>
                                        <p:cTn id="41" dur="1" fill="hold">
                                          <p:stCondLst>
                                            <p:cond delay="499"/>
                                          </p:stCondLst>
                                        </p:cTn>
                                        <p:tgtEl>
                                          <p:spTgt spid="14"/>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Formafaktor</a:t>
            </a:r>
            <a:endParaRPr lang="en-US"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524177" y="1690688"/>
            <a:ext cx="4721660" cy="1039051"/>
          </a:xfrm>
          <a:prstGeom prst="rect">
            <a:avLst/>
          </a:prstGeom>
        </p:spPr>
      </p:pic>
      <p:sp>
        <p:nvSpPr>
          <p:cNvPr id="10" name="Szövegdoboz 12"/>
          <p:cNvSpPr txBox="1"/>
          <p:nvPr/>
        </p:nvSpPr>
        <p:spPr>
          <a:xfrm>
            <a:off x="656929" y="3314521"/>
            <a:ext cx="11325521" cy="1754326"/>
          </a:xfrm>
          <a:prstGeom prst="rect">
            <a:avLst/>
          </a:prstGeom>
          <a:noFill/>
        </p:spPr>
        <p:txBody>
          <a:bodyPr wrap="square" rtlCol="0">
            <a:spAutoFit/>
          </a:bodyPr>
          <a:lstStyle/>
          <a:p>
            <a:r>
              <a:rPr lang="en-US" sz="3600" dirty="0" smtClean="0">
                <a:latin typeface="Whipsmart" pitchFamily="34" charset="0"/>
              </a:rPr>
              <a:t>h</a:t>
            </a:r>
            <a:r>
              <a:rPr lang="hu-HU" sz="3600" dirty="0" smtClean="0">
                <a:latin typeface="Whipsmart" pitchFamily="34" charset="0"/>
              </a:rPr>
              <a:t>áromszög-</a:t>
            </a:r>
            <a:r>
              <a:rPr lang="en-US" sz="3600" dirty="0">
                <a:latin typeface="Whipsmart" pitchFamily="34" charset="0"/>
              </a:rPr>
              <a:t>h</a:t>
            </a:r>
            <a:r>
              <a:rPr lang="hu-HU" sz="3600" dirty="0" smtClean="0">
                <a:latin typeface="Whipsmart" pitchFamily="34" charset="0"/>
              </a:rPr>
              <a:t>áromszög formafaktor:</a:t>
            </a:r>
          </a:p>
          <a:p>
            <a:r>
              <a:rPr lang="hu-HU" sz="3600" dirty="0" smtClean="0">
                <a:latin typeface="Whipsmart" pitchFamily="34" charset="0"/>
              </a:rPr>
              <a:t>egységnyi, j háromszöget elhagyó energiának mekkora hányada érkezik i háromszögre</a:t>
            </a:r>
            <a:endParaRPr lang="en-US" sz="3600" dirty="0">
              <a:latin typeface="Whipsmart" pitchFamily="34" charset="0"/>
            </a:endParaRPr>
          </a:p>
        </p:txBody>
      </p:sp>
      <p:pic>
        <p:nvPicPr>
          <p:cNvPr id="17" name="Picture 16"/>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074919" y="5360858"/>
            <a:ext cx="10015652" cy="1085045"/>
          </a:xfrm>
          <a:prstGeom prst="rect">
            <a:avLst/>
          </a:prstGeom>
        </p:spPr>
      </p:pic>
    </p:spTree>
    <p:extLst>
      <p:ext uri="{BB962C8B-B14F-4D97-AF65-F5344CB8AC3E}">
        <p14:creationId xmlns:p14="http://schemas.microsoft.com/office/powerpoint/2010/main" val="270066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Radiosity</a:t>
            </a:r>
            <a:r>
              <a:rPr lang="en-US" dirty="0" smtClean="0"/>
              <a:t> m</a:t>
            </a:r>
            <a:r>
              <a:rPr lang="hu-HU" dirty="0" smtClean="0"/>
              <a:t>átrix</a:t>
            </a:r>
            <a:endParaRPr lang="en-US" dirty="0"/>
          </a:p>
        </p:txBody>
      </p:sp>
      <p:pic>
        <p:nvPicPr>
          <p:cNvPr id="12" name="Picture 1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248080" y="3338516"/>
            <a:ext cx="2775589" cy="401843"/>
          </a:xfrm>
          <a:prstGeom prst="rect">
            <a:avLst/>
          </a:prstGeom>
        </p:spPr>
      </p:pic>
      <p:pic>
        <p:nvPicPr>
          <p:cNvPr id="3" name="Picture 2"/>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124252" y="1690688"/>
            <a:ext cx="4721662" cy="1039051"/>
          </a:xfrm>
          <a:prstGeom prst="rect">
            <a:avLst/>
          </a:prstGeom>
        </p:spPr>
      </p:pic>
      <p:pic>
        <p:nvPicPr>
          <p:cNvPr id="4" name="Picture 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7489613" y="3268193"/>
            <a:ext cx="2477077" cy="522396"/>
          </a:xfrm>
          <a:prstGeom prst="rect">
            <a:avLst/>
          </a:prstGeom>
        </p:spPr>
      </p:pic>
      <p:pic>
        <p:nvPicPr>
          <p:cNvPr id="17" name="Picture 1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248080" y="4443417"/>
            <a:ext cx="3582146" cy="571191"/>
          </a:xfrm>
          <a:prstGeom prst="rect">
            <a:avLst/>
          </a:prstGeom>
        </p:spPr>
      </p:pic>
      <p:pic>
        <p:nvPicPr>
          <p:cNvPr id="20" name="Picture 19"/>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3197850" y="5466642"/>
            <a:ext cx="3682606" cy="444898"/>
          </a:xfrm>
          <a:prstGeom prst="rect">
            <a:avLst/>
          </a:prstGeom>
        </p:spPr>
      </p:pic>
      <p:pic>
        <p:nvPicPr>
          <p:cNvPr id="22" name="Picture 2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3197850" y="6141125"/>
            <a:ext cx="5760709" cy="525267"/>
          </a:xfrm>
          <a:prstGeom prst="rect">
            <a:avLst/>
          </a:prstGeom>
        </p:spPr>
      </p:pic>
    </p:spTree>
    <p:extLst>
      <p:ext uri="{BB962C8B-B14F-4D97-AF65-F5344CB8AC3E}">
        <p14:creationId xmlns:p14="http://schemas.microsoft.com/office/powerpoint/2010/main" val="321828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Formafaktorok</a:t>
            </a:r>
            <a:r>
              <a:rPr lang="en-US" dirty="0" smtClean="0"/>
              <a:t> </a:t>
            </a:r>
            <a:r>
              <a:rPr lang="en-US" dirty="0" err="1" smtClean="0"/>
              <a:t>sz</a:t>
            </a:r>
            <a:r>
              <a:rPr lang="hu-HU" dirty="0" smtClean="0"/>
              <a:t>ámítása</a:t>
            </a:r>
            <a:endParaRPr lang="en-US" dirty="0"/>
          </a:p>
        </p:txBody>
      </p:sp>
      <p:sp>
        <p:nvSpPr>
          <p:cNvPr id="3" name="Content Placeholder 2"/>
          <p:cNvSpPr>
            <a:spLocks noGrp="1"/>
          </p:cNvSpPr>
          <p:nvPr>
            <p:ph idx="1"/>
          </p:nvPr>
        </p:nvSpPr>
        <p:spPr/>
        <p:txBody>
          <a:bodyPr/>
          <a:lstStyle/>
          <a:p>
            <a:r>
              <a:rPr lang="hu-HU" dirty="0" smtClean="0"/>
              <a:t>Közelítő analitikus képlet</a:t>
            </a:r>
          </a:p>
          <a:p>
            <a:pPr lvl="1"/>
            <a:r>
              <a:rPr lang="hu-HU" dirty="0" smtClean="0"/>
              <a:t>pont-sokszög formafaktor</a:t>
            </a:r>
          </a:p>
          <a:p>
            <a:pPr lvl="1"/>
            <a:r>
              <a:rPr lang="hu-HU" dirty="0" smtClean="0"/>
              <a:t>láthatóság egy mintából</a:t>
            </a:r>
          </a:p>
          <a:p>
            <a:r>
              <a:rPr lang="hu-HU" dirty="0" smtClean="0"/>
              <a:t>Monte-Carlo integrálás</a:t>
            </a:r>
          </a:p>
          <a:p>
            <a:pPr lvl="1"/>
            <a:r>
              <a:rPr lang="hu-HU" dirty="0" smtClean="0"/>
              <a:t>mintapont-párok a háromszögeken, átlagolás</a:t>
            </a:r>
          </a:p>
          <a:p>
            <a:r>
              <a:rPr lang="hu-HU" dirty="0" smtClean="0"/>
              <a:t>Félkocka</a:t>
            </a:r>
            <a:endParaRPr lang="en-US" dirty="0"/>
          </a:p>
        </p:txBody>
      </p:sp>
      <p:pic>
        <p:nvPicPr>
          <p:cNvPr id="4" name="Picture 3"/>
          <p:cNvPicPr>
            <a:picLocks noChangeAspect="1"/>
          </p:cNvPicPr>
          <p:nvPr/>
        </p:nvPicPr>
        <p:blipFill>
          <a:blip r:embed="rId2"/>
          <a:stretch>
            <a:fillRect/>
          </a:stretch>
        </p:blipFill>
        <p:spPr>
          <a:xfrm>
            <a:off x="2581274" y="4143517"/>
            <a:ext cx="2962275" cy="2479291"/>
          </a:xfrm>
          <a:prstGeom prst="rect">
            <a:avLst/>
          </a:prstGeom>
        </p:spPr>
      </p:pic>
      <p:pic>
        <p:nvPicPr>
          <p:cNvPr id="6146" name="Picture 2" descr="http://upload.wikimedia.org/wikipedia/commons/thumb/c/c3/Nusselt_analog.svg/2000px-Nusselt_analog.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9574" y="33039"/>
            <a:ext cx="3245531" cy="2518532"/>
          </a:xfrm>
          <a:prstGeom prst="rect">
            <a:avLst/>
          </a:prstGeom>
          <a:noFill/>
          <a:extLst>
            <a:ext uri="{909E8E84-426E-40DD-AFC4-6F175D3DCCD1}">
              <a14:hiddenFill xmlns:a14="http://schemas.microsoft.com/office/drawing/2010/main">
                <a:solidFill>
                  <a:srgbClr val="FFFFFF"/>
                </a:solidFill>
              </a14:hiddenFill>
            </a:ext>
          </a:extLst>
        </p:spPr>
      </p:pic>
      <p:sp>
        <p:nvSpPr>
          <p:cNvPr id="5" name="Isosceles Triangle 4"/>
          <p:cNvSpPr/>
          <p:nvPr/>
        </p:nvSpPr>
        <p:spPr>
          <a:xfrm rot="5400000">
            <a:off x="7469109" y="3177766"/>
            <a:ext cx="1231271" cy="105020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2792047">
            <a:off x="9714368" y="2977289"/>
            <a:ext cx="1231271" cy="1050202"/>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686392" y="3284850"/>
            <a:ext cx="153909" cy="15390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86391" y="3847385"/>
            <a:ext cx="153909" cy="15390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7789" y="3548283"/>
            <a:ext cx="153909" cy="15390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773819" y="3473628"/>
            <a:ext cx="153909" cy="15390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053488" y="3356601"/>
            <a:ext cx="153909" cy="15390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32293" y="3770430"/>
            <a:ext cx="153909" cy="15390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6" idx="6"/>
            <a:endCxn id="13" idx="2"/>
          </p:cNvCxnSpPr>
          <p:nvPr/>
        </p:nvCxnSpPr>
        <p:spPr>
          <a:xfrm>
            <a:off x="7840301" y="3361805"/>
            <a:ext cx="2391992" cy="4855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6"/>
          </p:cNvCxnSpPr>
          <p:nvPr/>
        </p:nvCxnSpPr>
        <p:spPr>
          <a:xfrm flipV="1">
            <a:off x="7840300" y="3447111"/>
            <a:ext cx="2213188" cy="4772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6"/>
            <a:endCxn id="11" idx="2"/>
          </p:cNvCxnSpPr>
          <p:nvPr/>
        </p:nvCxnSpPr>
        <p:spPr>
          <a:xfrm flipV="1">
            <a:off x="8161698" y="3550583"/>
            <a:ext cx="1612121" cy="7465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99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Az árnyalási egyenlet</a:t>
            </a:r>
            <a:r>
              <a:rPr lang="en-US" dirty="0" smtClean="0"/>
              <a:t> </a:t>
            </a:r>
            <a:r>
              <a:rPr lang="en-US" dirty="0" err="1" smtClean="0"/>
              <a:t>visszavert</a:t>
            </a:r>
            <a:r>
              <a:rPr lang="en-US" dirty="0" smtClean="0"/>
              <a:t> </a:t>
            </a:r>
            <a:r>
              <a:rPr lang="en-US" dirty="0" err="1" smtClean="0"/>
              <a:t>radianc</a:t>
            </a:r>
            <a:r>
              <a:rPr lang="hu-HU" dirty="0" smtClean="0"/>
              <a:t>iára</a:t>
            </a:r>
            <a:endParaRPr lang="en-US" dirty="0"/>
          </a:p>
        </p:txBody>
      </p:sp>
      <p:sp>
        <p:nvSpPr>
          <p:cNvPr id="13" name="AutoShape 3"/>
          <p:cNvSpPr>
            <a:spLocks noChangeArrowheads="1"/>
          </p:cNvSpPr>
          <p:nvPr/>
        </p:nvSpPr>
        <p:spPr bwMode="auto">
          <a:xfrm>
            <a:off x="4659001" y="3037570"/>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14" name="Line 7"/>
          <p:cNvSpPr>
            <a:spLocks noChangeShapeType="1"/>
          </p:cNvSpPr>
          <p:nvPr/>
        </p:nvSpPr>
        <p:spPr bwMode="auto">
          <a:xfrm flipV="1">
            <a:off x="5725802" y="1854882"/>
            <a:ext cx="1668151" cy="1370528"/>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15" name="Line 8"/>
          <p:cNvSpPr>
            <a:spLocks noChangeShapeType="1"/>
          </p:cNvSpPr>
          <p:nvPr/>
        </p:nvSpPr>
        <p:spPr bwMode="auto">
          <a:xfrm flipH="1" flipV="1">
            <a:off x="3592201" y="2504170"/>
            <a:ext cx="2133600" cy="721240"/>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16" name="Line 9"/>
          <p:cNvSpPr>
            <a:spLocks noChangeShapeType="1"/>
          </p:cNvSpPr>
          <p:nvPr/>
        </p:nvSpPr>
        <p:spPr bwMode="auto">
          <a:xfrm flipH="1" flipV="1">
            <a:off x="5725801" y="2199370"/>
            <a:ext cx="0" cy="1066800"/>
          </a:xfrm>
          <a:prstGeom prst="line">
            <a:avLst/>
          </a:prstGeom>
          <a:noFill/>
          <a:ln w="73025">
            <a:solidFill>
              <a:schemeClr val="tx1"/>
            </a:solidFill>
            <a:round/>
            <a:headEnd/>
            <a:tailEnd type="triangle" w="med" len="med"/>
          </a:ln>
          <a:effectLst/>
        </p:spPr>
        <p:txBody>
          <a:bodyPr wrap="none" anchor="ctr"/>
          <a:lstStyle/>
          <a:p>
            <a:endParaRPr lang="en-US"/>
          </a:p>
        </p:txBody>
      </p:sp>
      <p:sp>
        <p:nvSpPr>
          <p:cNvPr id="28" name="Line 7"/>
          <p:cNvSpPr>
            <a:spLocks noChangeShapeType="1"/>
          </p:cNvSpPr>
          <p:nvPr/>
        </p:nvSpPr>
        <p:spPr bwMode="auto">
          <a:xfrm flipH="1">
            <a:off x="7393952" y="1257300"/>
            <a:ext cx="732094" cy="597582"/>
          </a:xfrm>
          <a:prstGeom prst="line">
            <a:avLst/>
          </a:prstGeom>
          <a:noFill/>
          <a:ln w="73025">
            <a:solidFill>
              <a:srgbClr val="FFC000"/>
            </a:solidFill>
            <a:round/>
            <a:headEnd/>
            <a:tailEnd type="triangle" w="med" len="med"/>
          </a:ln>
          <a:effectLst/>
        </p:spPr>
        <p:txBody>
          <a:bodyPr wrap="none" anchor="ctr"/>
          <a:lstStyle/>
          <a:p>
            <a:endParaRPr lang="en-US"/>
          </a:p>
        </p:txBody>
      </p:sp>
      <p:sp>
        <p:nvSpPr>
          <p:cNvPr id="29" name="Line 7"/>
          <p:cNvSpPr>
            <a:spLocks noChangeShapeType="1"/>
          </p:cNvSpPr>
          <p:nvPr/>
        </p:nvSpPr>
        <p:spPr bwMode="auto">
          <a:xfrm flipH="1" flipV="1">
            <a:off x="2711450" y="2199370"/>
            <a:ext cx="880750" cy="304799"/>
          </a:xfrm>
          <a:prstGeom prst="line">
            <a:avLst/>
          </a:prstGeom>
          <a:noFill/>
          <a:ln w="73025">
            <a:solidFill>
              <a:srgbClr val="FFC000"/>
            </a:solidFill>
            <a:round/>
            <a:headEnd/>
            <a:tailEnd type="triangle" w="med" len="med"/>
          </a:ln>
          <a:effectLst/>
        </p:spPr>
        <p:txBody>
          <a:bodyPr wrap="none" anchor="ctr"/>
          <a:lstStyle/>
          <a:p>
            <a:endParaRPr lang="en-US"/>
          </a:p>
        </p:txBody>
      </p:sp>
      <p:pic>
        <p:nvPicPr>
          <p:cNvPr id="3" name="Picture 2"/>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3151825" y="1807475"/>
            <a:ext cx="1231392" cy="426720"/>
          </a:xfrm>
          <a:prstGeom prst="rect">
            <a:avLst/>
          </a:prstGeom>
        </p:spPr>
      </p:pic>
      <p:pic>
        <p:nvPicPr>
          <p:cNvPr id="5" name="Picture 4"/>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7887771" y="1513291"/>
            <a:ext cx="1636166" cy="485242"/>
          </a:xfrm>
          <a:prstGeom prst="rect">
            <a:avLst/>
          </a:prstGeom>
        </p:spPr>
      </p:pic>
      <p:pic>
        <p:nvPicPr>
          <p:cNvPr id="6" name="Picture 5"/>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3905733" y="2837621"/>
            <a:ext cx="287731" cy="199949"/>
          </a:xfrm>
          <a:prstGeom prst="rect">
            <a:avLst/>
          </a:prstGeom>
        </p:spPr>
      </p:pic>
      <p:pic>
        <p:nvPicPr>
          <p:cNvPr id="7" name="Picture 6"/>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6833201" y="2275152"/>
            <a:ext cx="399897" cy="351130"/>
          </a:xfrm>
          <a:prstGeom prst="rect">
            <a:avLst/>
          </a:prstGeom>
        </p:spPr>
      </p:pic>
      <p:pic>
        <p:nvPicPr>
          <p:cNvPr id="8" name="Picture 7"/>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5622169" y="3455732"/>
            <a:ext cx="207264" cy="197510"/>
          </a:xfrm>
          <a:prstGeom prst="rect">
            <a:avLst/>
          </a:prstGeom>
        </p:spPr>
      </p:pic>
      <p:pic>
        <p:nvPicPr>
          <p:cNvPr id="11" name="Picture 10"/>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7151885" y="3046552"/>
            <a:ext cx="1948281" cy="458418"/>
          </a:xfrm>
          <a:prstGeom prst="rect">
            <a:avLst/>
          </a:prstGeom>
        </p:spPr>
      </p:pic>
      <p:pic>
        <p:nvPicPr>
          <p:cNvPr id="46" name="Picture 45"/>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1243029" y="5471502"/>
            <a:ext cx="8616391" cy="1231697"/>
          </a:xfrm>
          <a:prstGeom prst="rect">
            <a:avLst/>
          </a:prstGeom>
        </p:spPr>
      </p:pic>
      <p:pic>
        <p:nvPicPr>
          <p:cNvPr id="45" name="Picture 44"/>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5918038" y="2208968"/>
            <a:ext cx="312725" cy="395021"/>
          </a:xfrm>
          <a:prstGeom prst="rect">
            <a:avLst/>
          </a:prstGeom>
        </p:spPr>
      </p:pic>
      <p:pic>
        <p:nvPicPr>
          <p:cNvPr id="57" name="Picture 56"/>
          <p:cNvPicPr>
            <a:picLocks noChangeAspect="1"/>
          </p:cNvPicPr>
          <p:nvPr>
            <p:custDataLst>
              <p:tags r:id="rId9"/>
            </p:custDataLst>
          </p:nvPr>
        </p:nvPicPr>
        <p:blipFill>
          <a:blip r:embed="rId23" cstate="print">
            <a:extLst>
              <a:ext uri="{28A0092B-C50C-407E-A947-70E740481C1C}">
                <a14:useLocalDpi xmlns:a14="http://schemas.microsoft.com/office/drawing/2010/main" val="0"/>
              </a:ext>
            </a:extLst>
          </a:blip>
          <a:stretch>
            <a:fillRect/>
          </a:stretch>
        </p:blipFill>
        <p:spPr>
          <a:xfrm>
            <a:off x="506066" y="3779705"/>
            <a:ext cx="4410767" cy="324352"/>
          </a:xfrm>
          <a:prstGeom prst="rect">
            <a:avLst/>
          </a:prstGeom>
        </p:spPr>
      </p:pic>
      <p:pic>
        <p:nvPicPr>
          <p:cNvPr id="58" name="Picture 57"/>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996580" y="4259968"/>
            <a:ext cx="4393391" cy="312768"/>
          </a:xfrm>
          <a:prstGeom prst="rect">
            <a:avLst/>
          </a:prstGeom>
        </p:spPr>
      </p:pic>
      <p:pic>
        <p:nvPicPr>
          <p:cNvPr id="61" name="Picture 60"/>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996580" y="4623646"/>
            <a:ext cx="4718964" cy="336546"/>
          </a:xfrm>
          <a:prstGeom prst="rect">
            <a:avLst/>
          </a:prstGeom>
        </p:spPr>
      </p:pic>
      <p:pic>
        <p:nvPicPr>
          <p:cNvPr id="60" name="Picture 59"/>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974041" y="5092390"/>
            <a:ext cx="6151113" cy="278016"/>
          </a:xfrm>
          <a:prstGeom prst="rect">
            <a:avLst/>
          </a:prstGeom>
        </p:spPr>
      </p:pic>
    </p:spTree>
    <p:extLst>
      <p:ext uri="{BB962C8B-B14F-4D97-AF65-F5344CB8AC3E}">
        <p14:creationId xmlns:p14="http://schemas.microsoft.com/office/powerpoint/2010/main" val="180157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hu-HU" dirty="0" smtClean="0"/>
              <a:t>Monte-Carlo módszerek</a:t>
            </a:r>
            <a:endParaRPr lang="en-US" dirty="0"/>
          </a:p>
        </p:txBody>
      </p:sp>
      <p:sp>
        <p:nvSpPr>
          <p:cNvPr id="5" name="Subtitle 4"/>
          <p:cNvSpPr>
            <a:spLocks noGrp="1"/>
          </p:cNvSpPr>
          <p:nvPr>
            <p:ph type="subTitle" idx="1"/>
          </p:nvPr>
        </p:nvSpPr>
        <p:spPr/>
        <p:txBody>
          <a:bodyPr/>
          <a:lstStyle/>
          <a:p>
            <a:endParaRPr lang="en-US"/>
          </a:p>
        </p:txBody>
      </p:sp>
      <p:pic>
        <p:nvPicPr>
          <p:cNvPr id="18434" name="Picture 2" descr="https://graphics.stanford.edu/papers/combine/figure9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777" y="3602038"/>
            <a:ext cx="3255962" cy="325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492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ight Triangle 39"/>
          <p:cNvSpPr/>
          <p:nvPr/>
        </p:nvSpPr>
        <p:spPr>
          <a:xfrm>
            <a:off x="2438540" y="4180343"/>
            <a:ext cx="625846" cy="798055"/>
          </a:xfrm>
          <a:custGeom>
            <a:avLst/>
            <a:gdLst>
              <a:gd name="connsiteX0" fmla="*/ 0 w 622671"/>
              <a:gd name="connsiteY0" fmla="*/ 769480 h 769480"/>
              <a:gd name="connsiteX1" fmla="*/ 0 w 622671"/>
              <a:gd name="connsiteY1" fmla="*/ 0 h 769480"/>
              <a:gd name="connsiteX2" fmla="*/ 622671 w 622671"/>
              <a:gd name="connsiteY2" fmla="*/ 769480 h 769480"/>
              <a:gd name="connsiteX3" fmla="*/ 0 w 622671"/>
              <a:gd name="connsiteY3" fmla="*/ 769480 h 769480"/>
              <a:gd name="connsiteX0" fmla="*/ 3175 w 625846"/>
              <a:gd name="connsiteY0" fmla="*/ 798055 h 798055"/>
              <a:gd name="connsiteX1" fmla="*/ 0 w 625846"/>
              <a:gd name="connsiteY1" fmla="*/ 0 h 798055"/>
              <a:gd name="connsiteX2" fmla="*/ 625846 w 625846"/>
              <a:gd name="connsiteY2" fmla="*/ 798055 h 798055"/>
              <a:gd name="connsiteX3" fmla="*/ 3175 w 625846"/>
              <a:gd name="connsiteY3" fmla="*/ 798055 h 798055"/>
              <a:gd name="connsiteX0" fmla="*/ 3175 w 625846"/>
              <a:gd name="connsiteY0" fmla="*/ 798055 h 798055"/>
              <a:gd name="connsiteX1" fmla="*/ 0 w 625846"/>
              <a:gd name="connsiteY1" fmla="*/ 0 h 798055"/>
              <a:gd name="connsiteX2" fmla="*/ 625846 w 625846"/>
              <a:gd name="connsiteY2" fmla="*/ 798055 h 798055"/>
              <a:gd name="connsiteX3" fmla="*/ 3175 w 625846"/>
              <a:gd name="connsiteY3" fmla="*/ 798055 h 798055"/>
              <a:gd name="connsiteX0" fmla="*/ 3175 w 625846"/>
              <a:gd name="connsiteY0" fmla="*/ 798055 h 798055"/>
              <a:gd name="connsiteX1" fmla="*/ 0 w 625846"/>
              <a:gd name="connsiteY1" fmla="*/ 0 h 798055"/>
              <a:gd name="connsiteX2" fmla="*/ 625846 w 625846"/>
              <a:gd name="connsiteY2" fmla="*/ 798055 h 798055"/>
              <a:gd name="connsiteX3" fmla="*/ 3175 w 625846"/>
              <a:gd name="connsiteY3" fmla="*/ 798055 h 798055"/>
            </a:gdLst>
            <a:ahLst/>
            <a:cxnLst>
              <a:cxn ang="0">
                <a:pos x="connsiteX0" y="connsiteY0"/>
              </a:cxn>
              <a:cxn ang="0">
                <a:pos x="connsiteX1" y="connsiteY1"/>
              </a:cxn>
              <a:cxn ang="0">
                <a:pos x="connsiteX2" y="connsiteY2"/>
              </a:cxn>
              <a:cxn ang="0">
                <a:pos x="connsiteX3" y="connsiteY3"/>
              </a:cxn>
            </a:cxnLst>
            <a:rect l="l" t="t" r="r" b="b"/>
            <a:pathLst>
              <a:path w="625846" h="798055">
                <a:moveTo>
                  <a:pt x="3175" y="798055"/>
                </a:moveTo>
                <a:cubicBezTo>
                  <a:pt x="2117" y="532037"/>
                  <a:pt x="1058" y="266018"/>
                  <a:pt x="0" y="0"/>
                </a:cubicBezTo>
                <a:cubicBezTo>
                  <a:pt x="265765" y="237443"/>
                  <a:pt x="306106" y="643162"/>
                  <a:pt x="625846" y="798055"/>
                </a:cubicBezTo>
                <a:lnTo>
                  <a:pt x="3175" y="798055"/>
                </a:lnTo>
                <a:close/>
              </a:path>
            </a:pathLst>
          </a:cu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err="1" smtClean="0"/>
              <a:t>Numerikus</a:t>
            </a:r>
            <a:r>
              <a:rPr lang="en-US" dirty="0" smtClean="0"/>
              <a:t> </a:t>
            </a:r>
            <a:r>
              <a:rPr lang="en-US" dirty="0" err="1" smtClean="0"/>
              <a:t>integr</a:t>
            </a:r>
            <a:r>
              <a:rPr lang="hu-HU" dirty="0" smtClean="0"/>
              <a:t>álás</a:t>
            </a:r>
            <a:endParaRPr lang="en-US" dirty="0"/>
          </a:p>
        </p:txBody>
      </p:sp>
      <p:sp>
        <p:nvSpPr>
          <p:cNvPr id="4" name="Line 40"/>
          <p:cNvSpPr>
            <a:spLocks noChangeShapeType="1"/>
          </p:cNvSpPr>
          <p:nvPr/>
        </p:nvSpPr>
        <p:spPr bwMode="auto">
          <a:xfrm flipV="1">
            <a:off x="1323204" y="2119638"/>
            <a:ext cx="9876" cy="398344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 name="Line 41"/>
          <p:cNvSpPr>
            <a:spLocks noChangeShapeType="1"/>
          </p:cNvSpPr>
          <p:nvPr/>
        </p:nvSpPr>
        <p:spPr bwMode="auto">
          <a:xfrm flipV="1">
            <a:off x="1323204" y="6103087"/>
            <a:ext cx="581715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9" name="Freeform 66"/>
          <p:cNvSpPr>
            <a:spLocks/>
          </p:cNvSpPr>
          <p:nvPr/>
        </p:nvSpPr>
        <p:spPr bwMode="auto">
          <a:xfrm>
            <a:off x="1326495" y="2159144"/>
            <a:ext cx="5744725" cy="3048490"/>
          </a:xfrm>
          <a:custGeom>
            <a:avLst/>
            <a:gdLst>
              <a:gd name="T0" fmla="*/ 0 w 1745"/>
              <a:gd name="T1" fmla="*/ 877 h 926"/>
              <a:gd name="T2" fmla="*/ 80 w 1745"/>
              <a:gd name="T3" fmla="*/ 829 h 926"/>
              <a:gd name="T4" fmla="*/ 297 w 1745"/>
              <a:gd name="T5" fmla="*/ 588 h 926"/>
              <a:gd name="T6" fmla="*/ 601 w 1745"/>
              <a:gd name="T7" fmla="*/ 876 h 926"/>
              <a:gd name="T8" fmla="*/ 1044 w 1745"/>
              <a:gd name="T9" fmla="*/ 285 h 926"/>
              <a:gd name="T10" fmla="*/ 1286 w 1745"/>
              <a:gd name="T11" fmla="*/ 604 h 926"/>
              <a:gd name="T12" fmla="*/ 1480 w 1745"/>
              <a:gd name="T13" fmla="*/ 316 h 926"/>
              <a:gd name="T14" fmla="*/ 1745 w 1745"/>
              <a:gd name="T15" fmla="*/ 113 h 926"/>
              <a:gd name="T16" fmla="*/ 0 60000 65536"/>
              <a:gd name="T17" fmla="*/ 0 60000 65536"/>
              <a:gd name="T18" fmla="*/ 0 60000 65536"/>
              <a:gd name="T19" fmla="*/ 0 60000 65536"/>
              <a:gd name="T20" fmla="*/ 0 60000 65536"/>
              <a:gd name="T21" fmla="*/ 0 60000 65536"/>
              <a:gd name="T22" fmla="*/ 0 60000 65536"/>
              <a:gd name="T23" fmla="*/ 0 60000 65536"/>
              <a:gd name="T24" fmla="*/ 0 w 1745"/>
              <a:gd name="T25" fmla="*/ 0 h 926"/>
              <a:gd name="T26" fmla="*/ 1745 w 1745"/>
              <a:gd name="T27" fmla="*/ 926 h 9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45" h="926">
                <a:moveTo>
                  <a:pt x="0" y="877"/>
                </a:moveTo>
                <a:cubicBezTo>
                  <a:pt x="13" y="869"/>
                  <a:pt x="30" y="877"/>
                  <a:pt x="80" y="829"/>
                </a:cubicBezTo>
                <a:cubicBezTo>
                  <a:pt x="130" y="781"/>
                  <a:pt x="210" y="580"/>
                  <a:pt x="297" y="588"/>
                </a:cubicBezTo>
                <a:cubicBezTo>
                  <a:pt x="384" y="596"/>
                  <a:pt x="477" y="926"/>
                  <a:pt x="601" y="876"/>
                </a:cubicBezTo>
                <a:cubicBezTo>
                  <a:pt x="725" y="826"/>
                  <a:pt x="930" y="330"/>
                  <a:pt x="1044" y="285"/>
                </a:cubicBezTo>
                <a:cubicBezTo>
                  <a:pt x="1158" y="240"/>
                  <a:pt x="1213" y="599"/>
                  <a:pt x="1286" y="604"/>
                </a:cubicBezTo>
                <a:cubicBezTo>
                  <a:pt x="1359" y="609"/>
                  <a:pt x="1403" y="398"/>
                  <a:pt x="1480" y="316"/>
                </a:cubicBezTo>
                <a:cubicBezTo>
                  <a:pt x="1557" y="234"/>
                  <a:pt x="1600" y="0"/>
                  <a:pt x="1745" y="113"/>
                </a:cubicBezTo>
              </a:path>
            </a:pathLst>
          </a:cu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Oval 46"/>
          <p:cNvSpPr>
            <a:spLocks noChangeArrowheads="1"/>
          </p:cNvSpPr>
          <p:nvPr/>
        </p:nvSpPr>
        <p:spPr bwMode="auto">
          <a:xfrm>
            <a:off x="2334737" y="5993323"/>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1" name="Oval 47"/>
          <p:cNvSpPr>
            <a:spLocks noChangeArrowheads="1"/>
          </p:cNvSpPr>
          <p:nvPr/>
        </p:nvSpPr>
        <p:spPr bwMode="auto">
          <a:xfrm>
            <a:off x="1718685" y="5984029"/>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2" name="Oval 48"/>
          <p:cNvSpPr>
            <a:spLocks noChangeArrowheads="1"/>
          </p:cNvSpPr>
          <p:nvPr/>
        </p:nvSpPr>
        <p:spPr bwMode="auto">
          <a:xfrm>
            <a:off x="2954101" y="6002441"/>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3" name="Oval 49"/>
          <p:cNvSpPr>
            <a:spLocks noChangeArrowheads="1"/>
          </p:cNvSpPr>
          <p:nvPr/>
        </p:nvSpPr>
        <p:spPr bwMode="auto">
          <a:xfrm>
            <a:off x="3573465" y="5984029"/>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4" name="Oval 50"/>
          <p:cNvSpPr>
            <a:spLocks noChangeArrowheads="1"/>
          </p:cNvSpPr>
          <p:nvPr/>
        </p:nvSpPr>
        <p:spPr bwMode="auto">
          <a:xfrm>
            <a:off x="4192829" y="5993323"/>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5" name="Oval 51"/>
          <p:cNvSpPr>
            <a:spLocks noChangeArrowheads="1"/>
          </p:cNvSpPr>
          <p:nvPr/>
        </p:nvSpPr>
        <p:spPr bwMode="auto">
          <a:xfrm>
            <a:off x="4823298" y="5984029"/>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pic>
        <p:nvPicPr>
          <p:cNvPr id="19" name="Picture 18"/>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259149" y="2476377"/>
            <a:ext cx="915630" cy="505174"/>
          </a:xfrm>
          <a:prstGeom prst="rect">
            <a:avLst/>
          </a:prstGeom>
        </p:spPr>
      </p:pic>
      <p:sp>
        <p:nvSpPr>
          <p:cNvPr id="16" name="Oval 51"/>
          <p:cNvSpPr>
            <a:spLocks noChangeArrowheads="1"/>
          </p:cNvSpPr>
          <p:nvPr/>
        </p:nvSpPr>
        <p:spPr bwMode="auto">
          <a:xfrm>
            <a:off x="5434025" y="6000237"/>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7" name="Oval 51"/>
          <p:cNvSpPr>
            <a:spLocks noChangeArrowheads="1"/>
          </p:cNvSpPr>
          <p:nvPr/>
        </p:nvSpPr>
        <p:spPr bwMode="auto">
          <a:xfrm>
            <a:off x="6064494" y="5993323"/>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pic>
        <p:nvPicPr>
          <p:cNvPr id="3" name="Picture 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616567" y="6322789"/>
            <a:ext cx="424806" cy="318604"/>
          </a:xfrm>
          <a:prstGeom prst="rect">
            <a:avLst/>
          </a:prstGeom>
        </p:spPr>
      </p:pic>
      <p:pic>
        <p:nvPicPr>
          <p:cNvPr id="7" name="Picture 6"/>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180100" y="6313988"/>
            <a:ext cx="355919" cy="327215"/>
          </a:xfrm>
          <a:prstGeom prst="rect">
            <a:avLst/>
          </a:prstGeom>
        </p:spPr>
      </p:pic>
      <p:pic>
        <p:nvPicPr>
          <p:cNvPr id="37" name="Picture 36"/>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449073" y="3221470"/>
            <a:ext cx="5533965" cy="1214140"/>
          </a:xfrm>
          <a:prstGeom prst="rect">
            <a:avLst/>
          </a:prstGeom>
        </p:spPr>
      </p:pic>
      <p:pic>
        <p:nvPicPr>
          <p:cNvPr id="24" name="Picture 23"/>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687737" y="5452618"/>
            <a:ext cx="203792" cy="341567"/>
          </a:xfrm>
          <a:prstGeom prst="rect">
            <a:avLst/>
          </a:prstGeom>
        </p:spPr>
      </p:pic>
      <p:cxnSp>
        <p:nvCxnSpPr>
          <p:cNvPr id="26" name="Straight Arrow Connector 25"/>
          <p:cNvCxnSpPr/>
          <p:nvPr/>
        </p:nvCxnSpPr>
        <p:spPr>
          <a:xfrm>
            <a:off x="2441715" y="5879805"/>
            <a:ext cx="622671"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323204" y="4561367"/>
            <a:ext cx="505596" cy="1541719"/>
          </a:xfrm>
          <a:prstGeom prst="rect">
            <a:avLst/>
          </a:prstGeom>
          <a:solidFill>
            <a:srgbClr val="37A9FF">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827141" y="4208919"/>
            <a:ext cx="617609" cy="1891326"/>
          </a:xfrm>
          <a:prstGeom prst="rect">
            <a:avLst/>
          </a:prstGeom>
          <a:solidFill>
            <a:srgbClr val="37A9FF">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447505" y="4978399"/>
            <a:ext cx="616881" cy="1128195"/>
          </a:xfrm>
          <a:prstGeom prst="rect">
            <a:avLst/>
          </a:prstGeom>
          <a:solidFill>
            <a:srgbClr val="37A9FF">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066767" y="4705351"/>
            <a:ext cx="616984" cy="1401244"/>
          </a:xfrm>
          <a:prstGeom prst="rect">
            <a:avLst/>
          </a:prstGeom>
          <a:solidFill>
            <a:srgbClr val="37A9FF">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681014" y="3695700"/>
            <a:ext cx="619720" cy="2397530"/>
          </a:xfrm>
          <a:prstGeom prst="rect">
            <a:avLst/>
          </a:prstGeom>
          <a:solidFill>
            <a:srgbClr val="37A9FF">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96666" y="3124200"/>
            <a:ext cx="639297" cy="2982395"/>
          </a:xfrm>
          <a:prstGeom prst="rect">
            <a:avLst/>
          </a:prstGeom>
          <a:solidFill>
            <a:srgbClr val="37A9FF">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925377" y="4133850"/>
            <a:ext cx="623502" cy="1960045"/>
          </a:xfrm>
          <a:prstGeom prst="rect">
            <a:avLst/>
          </a:prstGeom>
          <a:solidFill>
            <a:srgbClr val="37A9FF">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543363" y="3221470"/>
            <a:ext cx="626847" cy="2878775"/>
          </a:xfrm>
          <a:prstGeom prst="rect">
            <a:avLst/>
          </a:prstGeom>
          <a:solidFill>
            <a:srgbClr val="37A9FF">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037566" y="6313988"/>
            <a:ext cx="447769" cy="304252"/>
          </a:xfrm>
          <a:prstGeom prst="rect">
            <a:avLst/>
          </a:prstGeom>
        </p:spPr>
      </p:pic>
      <p:sp>
        <p:nvSpPr>
          <p:cNvPr id="41" name="Szövegdoboz 12"/>
          <p:cNvSpPr txBox="1"/>
          <p:nvPr/>
        </p:nvSpPr>
        <p:spPr>
          <a:xfrm>
            <a:off x="7459183" y="5174770"/>
            <a:ext cx="1959971" cy="646331"/>
          </a:xfrm>
          <a:prstGeom prst="rect">
            <a:avLst/>
          </a:prstGeom>
          <a:noFill/>
        </p:spPr>
        <p:txBody>
          <a:bodyPr wrap="square" rtlCol="0">
            <a:spAutoFit/>
          </a:bodyPr>
          <a:lstStyle/>
          <a:p>
            <a:pPr algn="ctr"/>
            <a:r>
              <a:rPr lang="en-US" sz="3600" dirty="0" err="1" smtClean="0">
                <a:latin typeface="Whipsmart" pitchFamily="34" charset="0"/>
              </a:rPr>
              <a:t>hiba</a:t>
            </a:r>
            <a:r>
              <a:rPr lang="en-US" sz="3600" dirty="0" smtClean="0">
                <a:latin typeface="Whipsmart" pitchFamily="34" charset="0"/>
              </a:rPr>
              <a:t> ~ </a:t>
            </a:r>
            <a:endParaRPr lang="en-US" sz="3600" dirty="0">
              <a:latin typeface="Whipsmart" pitchFamily="34" charset="0"/>
            </a:endParaRPr>
          </a:p>
        </p:txBody>
      </p:sp>
      <p:pic>
        <p:nvPicPr>
          <p:cNvPr id="45" name="Picture 44"/>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9225408" y="5259066"/>
            <a:ext cx="387492" cy="450638"/>
          </a:xfrm>
          <a:prstGeom prst="rect">
            <a:avLst/>
          </a:prstGeom>
        </p:spPr>
      </p:pic>
    </p:spTree>
    <p:extLst>
      <p:ext uri="{BB962C8B-B14F-4D97-AF65-F5344CB8AC3E}">
        <p14:creationId xmlns:p14="http://schemas.microsoft.com/office/powerpoint/2010/main" val="150864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7556E-17 -4.81481E-6 L 2.77556E-17 -0.22777 " pathEditMode="relative" rAng="0" ptsTypes="AA">
                                      <p:cBhvr>
                                        <p:cTn id="6" dur="500" fill="hold"/>
                                        <p:tgtEl>
                                          <p:spTgt spid="11"/>
                                        </p:tgtEl>
                                        <p:attrNameLst>
                                          <p:attrName>ppt_x</p:attrName>
                                          <p:attrName>ppt_y</p:attrName>
                                        </p:attrNameLst>
                                      </p:cBhvr>
                                      <p:rCtr x="0" y="-11389"/>
                                    </p:animMotion>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par>
                          <p:cTn id="11" fill="hold">
                            <p:stCondLst>
                              <p:cond delay="1000"/>
                            </p:stCondLst>
                            <p:childTnLst>
                              <p:par>
                                <p:cTn id="12" presetID="42" presetClass="path" presetSubtype="0" accel="50000" decel="50000" fill="hold" grpId="0" nodeType="afterEffect">
                                  <p:stCondLst>
                                    <p:cond delay="0"/>
                                  </p:stCondLst>
                                  <p:childTnLst>
                                    <p:animMotion origin="layout" path="M -8.33333E-7 -3.7037E-6 L -8.33333E-7 -0.28032 " pathEditMode="relative" rAng="0" ptsTypes="AA">
                                      <p:cBhvr>
                                        <p:cTn id="13" dur="500" fill="hold"/>
                                        <p:tgtEl>
                                          <p:spTgt spid="10"/>
                                        </p:tgtEl>
                                        <p:attrNameLst>
                                          <p:attrName>ppt_x</p:attrName>
                                          <p:attrName>ppt_y</p:attrName>
                                        </p:attrNameLst>
                                      </p:cBhvr>
                                      <p:rCtr x="0" y="-14028"/>
                                    </p:animMotion>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42" presetClass="path" presetSubtype="0" accel="50000" decel="50000" fill="hold" grpId="0" nodeType="afterEffect">
                                  <p:stCondLst>
                                    <p:cond delay="0"/>
                                  </p:stCondLst>
                                  <p:childTnLst>
                                    <p:animMotion origin="layout" path="M -2.08333E-6 -2.59259E-6 L -2.08333E-6 -0.1669 " pathEditMode="relative" rAng="0" ptsTypes="AA">
                                      <p:cBhvr>
                                        <p:cTn id="20" dur="500" fill="hold"/>
                                        <p:tgtEl>
                                          <p:spTgt spid="12"/>
                                        </p:tgtEl>
                                        <p:attrNameLst>
                                          <p:attrName>ppt_x</p:attrName>
                                          <p:attrName>ppt_y</p:attrName>
                                        </p:attrNameLst>
                                      </p:cBhvr>
                                      <p:rCtr x="0" y="-8356"/>
                                    </p:animMotion>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3000"/>
                            </p:stCondLst>
                            <p:childTnLst>
                              <p:par>
                                <p:cTn id="26" presetID="42" presetClass="path" presetSubtype="0" accel="50000" decel="50000" fill="hold" grpId="0" nodeType="afterEffect">
                                  <p:stCondLst>
                                    <p:cond delay="0"/>
                                  </p:stCondLst>
                                  <p:childTnLst>
                                    <p:animMotion origin="layout" path="M -3.33333E-6 -4.81481E-6 L -3.33333E-6 -0.20462 " pathEditMode="relative" rAng="0" ptsTypes="AA">
                                      <p:cBhvr>
                                        <p:cTn id="27" dur="500" fill="hold"/>
                                        <p:tgtEl>
                                          <p:spTgt spid="13"/>
                                        </p:tgtEl>
                                        <p:attrNameLst>
                                          <p:attrName>ppt_x</p:attrName>
                                          <p:attrName>ppt_y</p:attrName>
                                        </p:attrNameLst>
                                      </p:cBhvr>
                                      <p:rCtr x="0" y="-10231"/>
                                    </p:animMotion>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par>
                          <p:cTn id="32" fill="hold">
                            <p:stCondLst>
                              <p:cond delay="4000"/>
                            </p:stCondLst>
                            <p:childTnLst>
                              <p:par>
                                <p:cTn id="33" presetID="42" presetClass="path" presetSubtype="0" accel="50000" decel="50000" fill="hold" grpId="0" nodeType="afterEffect">
                                  <p:stCondLst>
                                    <p:cond delay="0"/>
                                  </p:stCondLst>
                                  <p:childTnLst>
                                    <p:animMotion origin="layout" path="M -4.58333E-6 -3.7037E-6 L -4.58333E-6 -0.35162 " pathEditMode="relative" rAng="0" ptsTypes="AA">
                                      <p:cBhvr>
                                        <p:cTn id="34" dur="500" fill="hold"/>
                                        <p:tgtEl>
                                          <p:spTgt spid="14"/>
                                        </p:tgtEl>
                                        <p:attrNameLst>
                                          <p:attrName>ppt_x</p:attrName>
                                          <p:attrName>ppt_y</p:attrName>
                                        </p:attrNameLst>
                                      </p:cBhvr>
                                      <p:rCtr x="0" y="-17593"/>
                                    </p:animMotion>
                                  </p:childTnLst>
                                </p:cTn>
                              </p:par>
                            </p:childTnLst>
                          </p:cTn>
                        </p:par>
                        <p:par>
                          <p:cTn id="35" fill="hold">
                            <p:stCondLst>
                              <p:cond delay="4500"/>
                            </p:stCondLst>
                            <p:childTnLst>
                              <p:par>
                                <p:cTn id="36" presetID="10" presetClass="entr" presetSubtype="0"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par>
                          <p:cTn id="39" fill="hold">
                            <p:stCondLst>
                              <p:cond delay="5000"/>
                            </p:stCondLst>
                            <p:childTnLst>
                              <p:par>
                                <p:cTn id="40" presetID="42" presetClass="path" presetSubtype="0" accel="50000" decel="50000" fill="hold" grpId="0" nodeType="afterEffect">
                                  <p:stCondLst>
                                    <p:cond delay="0"/>
                                  </p:stCondLst>
                                  <p:childTnLst>
                                    <p:animMotion origin="layout" path="M 2.70833E-6 -4.81481E-6 L 2.70833E-6 -0.43703 " pathEditMode="relative" rAng="0" ptsTypes="AA">
                                      <p:cBhvr>
                                        <p:cTn id="41" dur="500" fill="hold"/>
                                        <p:tgtEl>
                                          <p:spTgt spid="15"/>
                                        </p:tgtEl>
                                        <p:attrNameLst>
                                          <p:attrName>ppt_x</p:attrName>
                                          <p:attrName>ppt_y</p:attrName>
                                        </p:attrNameLst>
                                      </p:cBhvr>
                                      <p:rCtr x="0" y="-21852"/>
                                    </p:animMotion>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par>
                          <p:cTn id="46" fill="hold">
                            <p:stCondLst>
                              <p:cond delay="6000"/>
                            </p:stCondLst>
                            <p:childTnLst>
                              <p:par>
                                <p:cTn id="47" presetID="42" presetClass="path" presetSubtype="0" accel="50000" decel="50000" fill="hold" grpId="0" nodeType="afterEffect">
                                  <p:stCondLst>
                                    <p:cond delay="0"/>
                                  </p:stCondLst>
                                  <p:childTnLst>
                                    <p:animMotion origin="layout" path="M 2.5E-6 -1.11111E-6 L 2.5E-6 -0.29236 " pathEditMode="relative" rAng="0" ptsTypes="AA">
                                      <p:cBhvr>
                                        <p:cTn id="48" dur="500" fill="hold"/>
                                        <p:tgtEl>
                                          <p:spTgt spid="16"/>
                                        </p:tgtEl>
                                        <p:attrNameLst>
                                          <p:attrName>ppt_x</p:attrName>
                                          <p:attrName>ppt_y</p:attrName>
                                        </p:attrNameLst>
                                      </p:cBhvr>
                                      <p:rCtr x="0" y="-14630"/>
                                    </p:animMotion>
                                  </p:childTnLst>
                                </p:cTn>
                              </p:par>
                            </p:childTnLst>
                          </p:cTn>
                        </p:par>
                        <p:par>
                          <p:cTn id="49" fill="hold">
                            <p:stCondLst>
                              <p:cond delay="6500"/>
                            </p:stCondLst>
                            <p:childTnLst>
                              <p:par>
                                <p:cTn id="50" presetID="10" presetClass="entr" presetSubtype="0"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par>
                          <p:cTn id="53" fill="hold">
                            <p:stCondLst>
                              <p:cond delay="7000"/>
                            </p:stCondLst>
                            <p:childTnLst>
                              <p:par>
                                <p:cTn id="54" presetID="42" presetClass="path" presetSubtype="0" accel="50000" decel="50000" fill="hold" grpId="0" nodeType="afterEffect">
                                  <p:stCondLst>
                                    <p:cond delay="0"/>
                                  </p:stCondLst>
                                  <p:childTnLst>
                                    <p:animMotion origin="layout" path="M -2.08333E-7 -3.7037E-6 L -2.08333E-7 -0.4199 " pathEditMode="relative" rAng="0" ptsTypes="AA">
                                      <p:cBhvr>
                                        <p:cTn id="55" dur="500" fill="hold"/>
                                        <p:tgtEl>
                                          <p:spTgt spid="17"/>
                                        </p:tgtEl>
                                        <p:attrNameLst>
                                          <p:attrName>ppt_x</p:attrName>
                                          <p:attrName>ppt_y</p:attrName>
                                        </p:attrNameLst>
                                      </p:cBhvr>
                                      <p:rCtr x="0" y="-20995"/>
                                    </p:animMotion>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childTnLst>
                          </p:cTn>
                        </p:par>
                        <p:par>
                          <p:cTn id="69" fill="hold">
                            <p:stCondLst>
                              <p:cond delay="1000"/>
                            </p:stCondLst>
                            <p:childTnLst>
                              <p:par>
                                <p:cTn id="70" presetID="10" presetClass="entr" presetSubtype="0" fill="hold"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0" grpId="0" animBg="1"/>
      <p:bldP spid="11" grpId="0" animBg="1"/>
      <p:bldP spid="12" grpId="0" animBg="1"/>
      <p:bldP spid="13" grpId="0" animBg="1"/>
      <p:bldP spid="14" grpId="0" animBg="1"/>
      <p:bldP spid="15" grpId="0" animBg="1"/>
      <p:bldP spid="16" grpId="0" animBg="1"/>
      <p:bldP spid="17" grpId="0" animBg="1"/>
      <p:bldP spid="28" grpId="0" animBg="1"/>
      <p:bldP spid="29" grpId="0" animBg="1"/>
      <p:bldP spid="30" grpId="0" animBg="1"/>
      <p:bldP spid="31" grpId="0" animBg="1"/>
      <p:bldP spid="32" grpId="0" animBg="1"/>
      <p:bldP spid="33" grpId="0" animBg="1"/>
      <p:bldP spid="34" grpId="0" animBg="1"/>
      <p:bldP spid="35" grpId="0" animBg="1"/>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Magasabb</a:t>
            </a:r>
            <a:r>
              <a:rPr lang="en-US" dirty="0" smtClean="0"/>
              <a:t> </a:t>
            </a:r>
            <a:r>
              <a:rPr lang="en-US" dirty="0" err="1" smtClean="0"/>
              <a:t>dimenzi</a:t>
            </a:r>
            <a:r>
              <a:rPr lang="hu-HU" dirty="0" smtClean="0"/>
              <a:t>óban</a:t>
            </a:r>
            <a:endParaRPr lang="en-US" dirty="0"/>
          </a:p>
        </p:txBody>
      </p:sp>
      <p:pic>
        <p:nvPicPr>
          <p:cNvPr id="5122" name="Picture 2" descr="http://charm.cs.illinois.edu/newResearch/topology/images/3dmesh.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890" y="2011032"/>
            <a:ext cx="4124325" cy="4029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841215" y="4601592"/>
            <a:ext cx="203792" cy="341567"/>
          </a:xfrm>
          <a:prstGeom prst="rect">
            <a:avLst/>
          </a:prstGeom>
        </p:spPr>
      </p:pic>
      <p:cxnSp>
        <p:nvCxnSpPr>
          <p:cNvPr id="8" name="Straight Arrow Connector 7"/>
          <p:cNvCxnSpPr/>
          <p:nvPr/>
        </p:nvCxnSpPr>
        <p:spPr>
          <a:xfrm>
            <a:off x="4694088" y="4186807"/>
            <a:ext cx="4661" cy="103704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Szövegdoboz 12"/>
          <p:cNvSpPr txBox="1"/>
          <p:nvPr/>
        </p:nvSpPr>
        <p:spPr>
          <a:xfrm>
            <a:off x="6137377" y="3540476"/>
            <a:ext cx="1959971" cy="646331"/>
          </a:xfrm>
          <a:prstGeom prst="rect">
            <a:avLst/>
          </a:prstGeom>
          <a:noFill/>
        </p:spPr>
        <p:txBody>
          <a:bodyPr wrap="square" rtlCol="0">
            <a:spAutoFit/>
          </a:bodyPr>
          <a:lstStyle/>
          <a:p>
            <a:pPr algn="ctr"/>
            <a:r>
              <a:rPr lang="en-US" sz="3600" dirty="0" err="1" smtClean="0">
                <a:latin typeface="Whipsmart" pitchFamily="34" charset="0"/>
              </a:rPr>
              <a:t>hiba</a:t>
            </a:r>
            <a:r>
              <a:rPr lang="en-US" sz="3600" dirty="0" smtClean="0">
                <a:latin typeface="Whipsmart" pitchFamily="34" charset="0"/>
              </a:rPr>
              <a:t> ~ </a:t>
            </a:r>
            <a:endParaRPr lang="en-US" sz="3600" dirty="0">
              <a:latin typeface="Whipsmart" pitchFamily="34" charset="0"/>
            </a:endParaRPr>
          </a:p>
        </p:txBody>
      </p:sp>
      <p:pic>
        <p:nvPicPr>
          <p:cNvPr id="12" name="Picture 11"/>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840227" y="3280745"/>
            <a:ext cx="2901885" cy="1265804"/>
          </a:xfrm>
          <a:prstGeom prst="rect">
            <a:avLst/>
          </a:prstGeom>
        </p:spPr>
      </p:pic>
    </p:spTree>
    <p:extLst>
      <p:ext uri="{BB962C8B-B14F-4D97-AF65-F5344CB8AC3E}">
        <p14:creationId xmlns:p14="http://schemas.microsoft.com/office/powerpoint/2010/main" val="2549496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Monte-Carlo integrálás</a:t>
            </a:r>
            <a:endParaRPr lang="en-US" dirty="0"/>
          </a:p>
        </p:txBody>
      </p:sp>
      <p:sp>
        <p:nvSpPr>
          <p:cNvPr id="4" name="Line 40"/>
          <p:cNvSpPr>
            <a:spLocks noChangeShapeType="1"/>
          </p:cNvSpPr>
          <p:nvPr/>
        </p:nvSpPr>
        <p:spPr bwMode="auto">
          <a:xfrm flipV="1">
            <a:off x="1323204" y="2119638"/>
            <a:ext cx="9876" cy="398344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 name="Line 41"/>
          <p:cNvSpPr>
            <a:spLocks noChangeShapeType="1"/>
          </p:cNvSpPr>
          <p:nvPr/>
        </p:nvSpPr>
        <p:spPr bwMode="auto">
          <a:xfrm flipV="1">
            <a:off x="1323204" y="6103087"/>
            <a:ext cx="5817150"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Freeform 43"/>
          <p:cNvSpPr>
            <a:spLocks/>
          </p:cNvSpPr>
          <p:nvPr/>
        </p:nvSpPr>
        <p:spPr bwMode="auto">
          <a:xfrm>
            <a:off x="1310036" y="5006815"/>
            <a:ext cx="5790813" cy="1083104"/>
          </a:xfrm>
          <a:custGeom>
            <a:avLst/>
            <a:gdLst>
              <a:gd name="T0" fmla="*/ 0 w 1759"/>
              <a:gd name="T1" fmla="*/ 329 h 329"/>
              <a:gd name="T2" fmla="*/ 241 w 1759"/>
              <a:gd name="T3" fmla="*/ 96 h 329"/>
              <a:gd name="T4" fmla="*/ 700 w 1759"/>
              <a:gd name="T5" fmla="*/ 220 h 329"/>
              <a:gd name="T6" fmla="*/ 1276 w 1759"/>
              <a:gd name="T7" fmla="*/ 3 h 329"/>
              <a:gd name="T8" fmla="*/ 1759 w 1759"/>
              <a:gd name="T9" fmla="*/ 236 h 329"/>
              <a:gd name="T10" fmla="*/ 0 60000 65536"/>
              <a:gd name="T11" fmla="*/ 0 60000 65536"/>
              <a:gd name="T12" fmla="*/ 0 60000 65536"/>
              <a:gd name="T13" fmla="*/ 0 60000 65536"/>
              <a:gd name="T14" fmla="*/ 0 60000 65536"/>
              <a:gd name="T15" fmla="*/ 0 w 1759"/>
              <a:gd name="T16" fmla="*/ 0 h 329"/>
              <a:gd name="T17" fmla="*/ 1759 w 1759"/>
              <a:gd name="T18" fmla="*/ 329 h 329"/>
            </a:gdLst>
            <a:ahLst/>
            <a:cxnLst>
              <a:cxn ang="T10">
                <a:pos x="T0" y="T1"/>
              </a:cxn>
              <a:cxn ang="T11">
                <a:pos x="T2" y="T3"/>
              </a:cxn>
              <a:cxn ang="T12">
                <a:pos x="T4" y="T5"/>
              </a:cxn>
              <a:cxn ang="T13">
                <a:pos x="T6" y="T7"/>
              </a:cxn>
              <a:cxn ang="T14">
                <a:pos x="T8" y="T9"/>
              </a:cxn>
            </a:cxnLst>
            <a:rect l="T15" t="T16" r="T17" b="T18"/>
            <a:pathLst>
              <a:path w="1759" h="329">
                <a:moveTo>
                  <a:pt x="0" y="329"/>
                </a:moveTo>
                <a:cubicBezTo>
                  <a:pt x="62" y="221"/>
                  <a:pt x="124" y="114"/>
                  <a:pt x="241" y="96"/>
                </a:cubicBezTo>
                <a:cubicBezTo>
                  <a:pt x="358" y="78"/>
                  <a:pt x="528" y="235"/>
                  <a:pt x="700" y="220"/>
                </a:cubicBezTo>
                <a:cubicBezTo>
                  <a:pt x="872" y="205"/>
                  <a:pt x="1100" y="0"/>
                  <a:pt x="1276" y="3"/>
                </a:cubicBezTo>
                <a:cubicBezTo>
                  <a:pt x="1452" y="6"/>
                  <a:pt x="1479" y="108"/>
                  <a:pt x="1759" y="236"/>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66"/>
          <p:cNvSpPr>
            <a:spLocks/>
          </p:cNvSpPr>
          <p:nvPr/>
        </p:nvSpPr>
        <p:spPr bwMode="auto">
          <a:xfrm>
            <a:off x="1326495" y="2159144"/>
            <a:ext cx="5744725" cy="3048490"/>
          </a:xfrm>
          <a:custGeom>
            <a:avLst/>
            <a:gdLst>
              <a:gd name="T0" fmla="*/ 0 w 1745"/>
              <a:gd name="T1" fmla="*/ 877 h 926"/>
              <a:gd name="T2" fmla="*/ 80 w 1745"/>
              <a:gd name="T3" fmla="*/ 829 h 926"/>
              <a:gd name="T4" fmla="*/ 297 w 1745"/>
              <a:gd name="T5" fmla="*/ 588 h 926"/>
              <a:gd name="T6" fmla="*/ 601 w 1745"/>
              <a:gd name="T7" fmla="*/ 876 h 926"/>
              <a:gd name="T8" fmla="*/ 1044 w 1745"/>
              <a:gd name="T9" fmla="*/ 285 h 926"/>
              <a:gd name="T10" fmla="*/ 1286 w 1745"/>
              <a:gd name="T11" fmla="*/ 604 h 926"/>
              <a:gd name="T12" fmla="*/ 1480 w 1745"/>
              <a:gd name="T13" fmla="*/ 316 h 926"/>
              <a:gd name="T14" fmla="*/ 1745 w 1745"/>
              <a:gd name="T15" fmla="*/ 113 h 926"/>
              <a:gd name="T16" fmla="*/ 0 60000 65536"/>
              <a:gd name="T17" fmla="*/ 0 60000 65536"/>
              <a:gd name="T18" fmla="*/ 0 60000 65536"/>
              <a:gd name="T19" fmla="*/ 0 60000 65536"/>
              <a:gd name="T20" fmla="*/ 0 60000 65536"/>
              <a:gd name="T21" fmla="*/ 0 60000 65536"/>
              <a:gd name="T22" fmla="*/ 0 60000 65536"/>
              <a:gd name="T23" fmla="*/ 0 60000 65536"/>
              <a:gd name="T24" fmla="*/ 0 w 1745"/>
              <a:gd name="T25" fmla="*/ 0 h 926"/>
              <a:gd name="T26" fmla="*/ 1745 w 1745"/>
              <a:gd name="T27" fmla="*/ 926 h 9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45" h="926">
                <a:moveTo>
                  <a:pt x="0" y="877"/>
                </a:moveTo>
                <a:cubicBezTo>
                  <a:pt x="13" y="869"/>
                  <a:pt x="30" y="877"/>
                  <a:pt x="80" y="829"/>
                </a:cubicBezTo>
                <a:cubicBezTo>
                  <a:pt x="130" y="781"/>
                  <a:pt x="210" y="580"/>
                  <a:pt x="297" y="588"/>
                </a:cubicBezTo>
                <a:cubicBezTo>
                  <a:pt x="384" y="596"/>
                  <a:pt x="477" y="926"/>
                  <a:pt x="601" y="876"/>
                </a:cubicBezTo>
                <a:cubicBezTo>
                  <a:pt x="725" y="826"/>
                  <a:pt x="930" y="330"/>
                  <a:pt x="1044" y="285"/>
                </a:cubicBezTo>
                <a:cubicBezTo>
                  <a:pt x="1158" y="240"/>
                  <a:pt x="1213" y="599"/>
                  <a:pt x="1286" y="604"/>
                </a:cubicBezTo>
                <a:cubicBezTo>
                  <a:pt x="1359" y="609"/>
                  <a:pt x="1403" y="398"/>
                  <a:pt x="1480" y="316"/>
                </a:cubicBezTo>
                <a:cubicBezTo>
                  <a:pt x="1557" y="234"/>
                  <a:pt x="1600" y="0"/>
                  <a:pt x="1745" y="113"/>
                </a:cubicBezTo>
              </a:path>
            </a:pathLst>
          </a:cu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Oval 46"/>
          <p:cNvSpPr>
            <a:spLocks noChangeArrowheads="1"/>
          </p:cNvSpPr>
          <p:nvPr/>
        </p:nvSpPr>
        <p:spPr bwMode="auto">
          <a:xfrm>
            <a:off x="2011255" y="4065273"/>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1" name="Oval 47"/>
          <p:cNvSpPr>
            <a:spLocks noChangeArrowheads="1"/>
          </p:cNvSpPr>
          <p:nvPr/>
        </p:nvSpPr>
        <p:spPr bwMode="auto">
          <a:xfrm>
            <a:off x="1642539" y="4539336"/>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2" name="Oval 48"/>
          <p:cNvSpPr>
            <a:spLocks noChangeArrowheads="1"/>
          </p:cNvSpPr>
          <p:nvPr/>
        </p:nvSpPr>
        <p:spPr bwMode="auto">
          <a:xfrm>
            <a:off x="2570913" y="4345103"/>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3" name="Oval 49"/>
          <p:cNvSpPr>
            <a:spLocks noChangeArrowheads="1"/>
          </p:cNvSpPr>
          <p:nvPr/>
        </p:nvSpPr>
        <p:spPr bwMode="auto">
          <a:xfrm>
            <a:off x="4272931" y="3334425"/>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4" name="Oval 50"/>
          <p:cNvSpPr>
            <a:spLocks noChangeArrowheads="1"/>
          </p:cNvSpPr>
          <p:nvPr/>
        </p:nvSpPr>
        <p:spPr bwMode="auto">
          <a:xfrm>
            <a:off x="4875387" y="3034845"/>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5" name="Oval 51"/>
          <p:cNvSpPr>
            <a:spLocks noChangeArrowheads="1"/>
          </p:cNvSpPr>
          <p:nvPr/>
        </p:nvSpPr>
        <p:spPr bwMode="auto">
          <a:xfrm>
            <a:off x="5504178" y="4019183"/>
            <a:ext cx="220571" cy="238114"/>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pic>
        <p:nvPicPr>
          <p:cNvPr id="19" name="Picture 18"/>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504178" y="2440206"/>
            <a:ext cx="915630" cy="505174"/>
          </a:xfrm>
          <a:prstGeom prst="rect">
            <a:avLst/>
          </a:prstGeom>
        </p:spPr>
      </p:pic>
      <p:pic>
        <p:nvPicPr>
          <p:cNvPr id="21" name="Picture 20"/>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103718" y="5143602"/>
            <a:ext cx="881186" cy="505174"/>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7822652" y="955092"/>
            <a:ext cx="2864572" cy="950071"/>
          </a:xfrm>
          <a:prstGeom prst="rect">
            <a:avLst/>
          </a:prstGeom>
        </p:spPr>
      </p:pic>
      <p:pic>
        <p:nvPicPr>
          <p:cNvPr id="27" name="Picture 2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22652" y="2280655"/>
            <a:ext cx="3946681" cy="1153862"/>
          </a:xfrm>
          <a:prstGeom prst="rect">
            <a:avLst/>
          </a:prstGeom>
        </p:spPr>
      </p:pic>
      <p:pic>
        <p:nvPicPr>
          <p:cNvPr id="34" name="Picture 33"/>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6400410" y="3897789"/>
            <a:ext cx="5709055" cy="1153862"/>
          </a:xfrm>
          <a:prstGeom prst="rect">
            <a:avLst/>
          </a:prstGeom>
        </p:spPr>
      </p:pic>
      <p:sp>
        <p:nvSpPr>
          <p:cNvPr id="31" name="Szövegdoboz 12"/>
          <p:cNvSpPr txBox="1"/>
          <p:nvPr/>
        </p:nvSpPr>
        <p:spPr>
          <a:xfrm>
            <a:off x="7320765" y="5548367"/>
            <a:ext cx="3676580" cy="1200329"/>
          </a:xfrm>
          <a:prstGeom prst="rect">
            <a:avLst/>
          </a:prstGeom>
          <a:noFill/>
        </p:spPr>
        <p:txBody>
          <a:bodyPr wrap="square" rtlCol="0">
            <a:spAutoFit/>
          </a:bodyPr>
          <a:lstStyle/>
          <a:p>
            <a:pPr algn="ctr"/>
            <a:r>
              <a:rPr lang="en-US" sz="3600" dirty="0" err="1" smtClean="0">
                <a:latin typeface="Whipsmart" pitchFamily="34" charset="0"/>
              </a:rPr>
              <a:t>hiba</a:t>
            </a:r>
            <a:r>
              <a:rPr lang="hu-HU" sz="3600" dirty="0" smtClean="0">
                <a:latin typeface="Whipsmart" pitchFamily="34" charset="0"/>
              </a:rPr>
              <a:t> egyenletes mintáknál</a:t>
            </a:r>
            <a:r>
              <a:rPr lang="en-US" sz="3600" dirty="0" smtClean="0">
                <a:latin typeface="Whipsmart" pitchFamily="34" charset="0"/>
              </a:rPr>
              <a:t> </a:t>
            </a:r>
            <a:endParaRPr lang="en-US" sz="3600" dirty="0">
              <a:latin typeface="Whipsmart" pitchFamily="34" charset="0"/>
            </a:endParaRPr>
          </a:p>
        </p:txBody>
      </p:sp>
      <p:pic>
        <p:nvPicPr>
          <p:cNvPr id="33" name="Picture 3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10871487" y="5531645"/>
            <a:ext cx="703226" cy="1116548"/>
          </a:xfrm>
          <a:prstGeom prst="rect">
            <a:avLst/>
          </a:prstGeom>
        </p:spPr>
      </p:pic>
    </p:spTree>
    <p:extLst>
      <p:ext uri="{BB962C8B-B14F-4D97-AF65-F5344CB8AC3E}">
        <p14:creationId xmlns:p14="http://schemas.microsoft.com/office/powerpoint/2010/main" val="341672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29"/>
          <p:cNvSpPr>
            <a:spLocks noChangeShapeType="1"/>
          </p:cNvSpPr>
          <p:nvPr/>
        </p:nvSpPr>
        <p:spPr bwMode="auto">
          <a:xfrm>
            <a:off x="1512888" y="2720339"/>
            <a:ext cx="4761" cy="3121661"/>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6"/>
          <p:cNvSpPr>
            <a:spLocks noChangeShapeType="1"/>
          </p:cNvSpPr>
          <p:nvPr/>
        </p:nvSpPr>
        <p:spPr bwMode="auto">
          <a:xfrm>
            <a:off x="1062038" y="2744788"/>
            <a:ext cx="1587" cy="3333750"/>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8"/>
          <p:cNvSpPr>
            <a:spLocks noChangeShapeType="1"/>
          </p:cNvSpPr>
          <p:nvPr/>
        </p:nvSpPr>
        <p:spPr bwMode="auto">
          <a:xfrm flipH="1">
            <a:off x="3343275" y="1773238"/>
            <a:ext cx="14288" cy="2816225"/>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30"/>
          <p:cNvSpPr>
            <a:spLocks noChangeShapeType="1"/>
          </p:cNvSpPr>
          <p:nvPr/>
        </p:nvSpPr>
        <p:spPr bwMode="auto">
          <a:xfrm>
            <a:off x="2679700" y="2141538"/>
            <a:ext cx="1588" cy="3187700"/>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31"/>
          <p:cNvSpPr>
            <a:spLocks noChangeShapeType="1"/>
          </p:cNvSpPr>
          <p:nvPr/>
        </p:nvSpPr>
        <p:spPr bwMode="auto">
          <a:xfrm>
            <a:off x="2933700" y="2492375"/>
            <a:ext cx="1588" cy="2555875"/>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33"/>
          <p:cNvSpPr>
            <a:spLocks noChangeShapeType="1"/>
          </p:cNvSpPr>
          <p:nvPr/>
        </p:nvSpPr>
        <p:spPr bwMode="auto">
          <a:xfrm flipH="1">
            <a:off x="1071563" y="6096000"/>
            <a:ext cx="4346575" cy="1588"/>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35"/>
          <p:cNvSpPr>
            <a:spLocks noChangeShapeType="1"/>
          </p:cNvSpPr>
          <p:nvPr/>
        </p:nvSpPr>
        <p:spPr bwMode="auto">
          <a:xfrm flipH="1">
            <a:off x="1509713" y="5903913"/>
            <a:ext cx="3925887" cy="1587"/>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36"/>
          <p:cNvSpPr>
            <a:spLocks noChangeShapeType="1"/>
          </p:cNvSpPr>
          <p:nvPr/>
        </p:nvSpPr>
        <p:spPr bwMode="auto">
          <a:xfrm flipH="1">
            <a:off x="2303463" y="5659438"/>
            <a:ext cx="3146425" cy="1587"/>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37"/>
          <p:cNvSpPr>
            <a:spLocks noChangeShapeType="1"/>
          </p:cNvSpPr>
          <p:nvPr/>
        </p:nvSpPr>
        <p:spPr bwMode="auto">
          <a:xfrm flipH="1">
            <a:off x="2667000" y="5326063"/>
            <a:ext cx="2768600" cy="3175"/>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38"/>
          <p:cNvSpPr>
            <a:spLocks noChangeShapeType="1"/>
          </p:cNvSpPr>
          <p:nvPr/>
        </p:nvSpPr>
        <p:spPr bwMode="auto">
          <a:xfrm flipH="1">
            <a:off x="2917825" y="5040313"/>
            <a:ext cx="2543175" cy="1587"/>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29"/>
          <p:cNvSpPr>
            <a:spLocks noChangeShapeType="1"/>
          </p:cNvSpPr>
          <p:nvPr/>
        </p:nvSpPr>
        <p:spPr bwMode="auto">
          <a:xfrm flipH="1">
            <a:off x="2325688" y="2205038"/>
            <a:ext cx="12700" cy="3455987"/>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p:txBody>
          <a:bodyPr/>
          <a:lstStyle/>
          <a:p>
            <a:r>
              <a:rPr lang="en-US" dirty="0" err="1" smtClean="0"/>
              <a:t>Mintagener</a:t>
            </a:r>
            <a:r>
              <a:rPr lang="hu-HU" dirty="0" smtClean="0"/>
              <a:t>álás</a:t>
            </a:r>
            <a:endParaRPr lang="en-US" dirty="0"/>
          </a:p>
        </p:txBody>
      </p:sp>
      <p:sp>
        <p:nvSpPr>
          <p:cNvPr id="4" name="AutoShape 46"/>
          <p:cNvSpPr>
            <a:spLocks noChangeArrowheads="1"/>
          </p:cNvSpPr>
          <p:nvPr/>
        </p:nvSpPr>
        <p:spPr bwMode="auto">
          <a:xfrm>
            <a:off x="6619947" y="4931569"/>
            <a:ext cx="900113" cy="863600"/>
          </a:xfrm>
          <a:prstGeom prst="cube">
            <a:avLst>
              <a:gd name="adj" fmla="val 25000"/>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en-US" sz="4000" dirty="0">
                <a:latin typeface="Whipsmart" panose="020B0502030203050204" pitchFamily="34" charset="0"/>
              </a:rPr>
              <a:t>1</a:t>
            </a:r>
            <a:r>
              <a:rPr lang="en-US" altLang="en-US" sz="4000" baseline="30000" dirty="0">
                <a:latin typeface="Whipsmart" panose="020B0502030203050204" pitchFamily="34" charset="0"/>
              </a:rPr>
              <a:t>D</a:t>
            </a:r>
          </a:p>
        </p:txBody>
      </p:sp>
      <p:sp>
        <p:nvSpPr>
          <p:cNvPr id="5" name="Line 4"/>
          <p:cNvSpPr>
            <a:spLocks noChangeShapeType="1"/>
          </p:cNvSpPr>
          <p:nvPr/>
        </p:nvSpPr>
        <p:spPr bwMode="auto">
          <a:xfrm flipH="1" flipV="1">
            <a:off x="852488" y="2014538"/>
            <a:ext cx="0" cy="190182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6" name="Line 5"/>
          <p:cNvSpPr>
            <a:spLocks noChangeShapeType="1"/>
          </p:cNvSpPr>
          <p:nvPr/>
        </p:nvSpPr>
        <p:spPr bwMode="auto">
          <a:xfrm flipV="1">
            <a:off x="847725" y="3935413"/>
            <a:ext cx="2805113"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 name="Freeform 6"/>
          <p:cNvSpPr>
            <a:spLocks/>
          </p:cNvSpPr>
          <p:nvPr/>
        </p:nvSpPr>
        <p:spPr bwMode="auto">
          <a:xfrm>
            <a:off x="850900" y="1566863"/>
            <a:ext cx="2770188" cy="1470025"/>
          </a:xfrm>
          <a:custGeom>
            <a:avLst/>
            <a:gdLst>
              <a:gd name="T0" fmla="*/ 0 w 1745"/>
              <a:gd name="T1" fmla="*/ 877 h 926"/>
              <a:gd name="T2" fmla="*/ 80 w 1745"/>
              <a:gd name="T3" fmla="*/ 829 h 926"/>
              <a:gd name="T4" fmla="*/ 297 w 1745"/>
              <a:gd name="T5" fmla="*/ 588 h 926"/>
              <a:gd name="T6" fmla="*/ 601 w 1745"/>
              <a:gd name="T7" fmla="*/ 876 h 926"/>
              <a:gd name="T8" fmla="*/ 1044 w 1745"/>
              <a:gd name="T9" fmla="*/ 285 h 926"/>
              <a:gd name="T10" fmla="*/ 1286 w 1745"/>
              <a:gd name="T11" fmla="*/ 604 h 926"/>
              <a:gd name="T12" fmla="*/ 1480 w 1745"/>
              <a:gd name="T13" fmla="*/ 316 h 926"/>
              <a:gd name="T14" fmla="*/ 1745 w 1745"/>
              <a:gd name="T15" fmla="*/ 113 h 926"/>
              <a:gd name="T16" fmla="*/ 0 60000 65536"/>
              <a:gd name="T17" fmla="*/ 0 60000 65536"/>
              <a:gd name="T18" fmla="*/ 0 60000 65536"/>
              <a:gd name="T19" fmla="*/ 0 60000 65536"/>
              <a:gd name="T20" fmla="*/ 0 60000 65536"/>
              <a:gd name="T21" fmla="*/ 0 60000 65536"/>
              <a:gd name="T22" fmla="*/ 0 60000 65536"/>
              <a:gd name="T23" fmla="*/ 0 60000 65536"/>
              <a:gd name="T24" fmla="*/ 0 w 1745"/>
              <a:gd name="T25" fmla="*/ 0 h 926"/>
              <a:gd name="T26" fmla="*/ 1745 w 1745"/>
              <a:gd name="T27" fmla="*/ 926 h 9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45" h="926">
                <a:moveTo>
                  <a:pt x="0" y="877"/>
                </a:moveTo>
                <a:cubicBezTo>
                  <a:pt x="13" y="869"/>
                  <a:pt x="30" y="877"/>
                  <a:pt x="80" y="829"/>
                </a:cubicBezTo>
                <a:cubicBezTo>
                  <a:pt x="130" y="781"/>
                  <a:pt x="210" y="580"/>
                  <a:pt x="297" y="588"/>
                </a:cubicBezTo>
                <a:cubicBezTo>
                  <a:pt x="384" y="596"/>
                  <a:pt x="477" y="926"/>
                  <a:pt x="601" y="876"/>
                </a:cubicBezTo>
                <a:cubicBezTo>
                  <a:pt x="725" y="826"/>
                  <a:pt x="930" y="330"/>
                  <a:pt x="1044" y="285"/>
                </a:cubicBezTo>
                <a:cubicBezTo>
                  <a:pt x="1158" y="240"/>
                  <a:pt x="1213" y="599"/>
                  <a:pt x="1286" y="604"/>
                </a:cubicBezTo>
                <a:cubicBezTo>
                  <a:pt x="1359" y="609"/>
                  <a:pt x="1403" y="398"/>
                  <a:pt x="1480" y="316"/>
                </a:cubicBezTo>
                <a:cubicBezTo>
                  <a:pt x="1557" y="234"/>
                  <a:pt x="1600" y="0"/>
                  <a:pt x="1745" y="113"/>
                </a:cubicBezTo>
              </a:path>
            </a:pathLst>
          </a:custGeom>
          <a:noFill/>
          <a:ln w="254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Text Box 8"/>
          <p:cNvSpPr txBox="1">
            <a:spLocks noChangeArrowheads="1"/>
          </p:cNvSpPr>
          <p:nvPr/>
        </p:nvSpPr>
        <p:spPr bwMode="auto">
          <a:xfrm>
            <a:off x="4522422" y="1279734"/>
            <a:ext cx="2674130" cy="646331"/>
          </a:xfrm>
          <a:prstGeom prst="rect">
            <a:avLst/>
          </a:prstGeom>
          <a:noFill/>
        </p:spPr>
        <p:txBody>
          <a:bodyPr wrap="square" rtlCol="0">
            <a:spAutoFit/>
          </a:bodyPr>
          <a:lstStyle>
            <a:defPPr>
              <a:defRPr lang="en-US"/>
            </a:defPPr>
            <a:lvl1pPr>
              <a:defRPr sz="3600">
                <a:latin typeface="Whipsmart" pitchFamily="34" charset="0"/>
              </a:defRPr>
            </a:lvl1pPr>
          </a:lstStyle>
          <a:p>
            <a:r>
              <a:rPr lang="hu-HU" altLang="en-US" dirty="0" smtClean="0"/>
              <a:t>integrandus</a:t>
            </a:r>
            <a:endParaRPr lang="en-US" altLang="en-US" dirty="0"/>
          </a:p>
        </p:txBody>
      </p:sp>
      <p:sp>
        <p:nvSpPr>
          <p:cNvPr id="9" name="Text Box 9"/>
          <p:cNvSpPr txBox="1">
            <a:spLocks noChangeArrowheads="1"/>
          </p:cNvSpPr>
          <p:nvPr/>
        </p:nvSpPr>
        <p:spPr bwMode="auto">
          <a:xfrm>
            <a:off x="4653089" y="2904223"/>
            <a:ext cx="5640701" cy="646331"/>
          </a:xfrm>
          <a:prstGeom prst="rect">
            <a:avLst/>
          </a:prstGeom>
          <a:noFill/>
        </p:spPr>
        <p:txBody>
          <a:bodyPr wrap="square" rtlCol="0">
            <a:spAutoFit/>
          </a:bodyPr>
          <a:lstStyle>
            <a:defPPr>
              <a:defRPr lang="en-US"/>
            </a:defPPr>
            <a:lvl1pPr>
              <a:defRPr sz="3600">
                <a:latin typeface="Whipsmart" pitchFamily="34" charset="0"/>
              </a:defRPr>
            </a:lvl1pPr>
          </a:lstStyle>
          <a:p>
            <a:r>
              <a:rPr lang="hu-HU" altLang="en-US" dirty="0" smtClean="0"/>
              <a:t>valószínűség-sűrűség (pdf)</a:t>
            </a:r>
            <a:endParaRPr lang="en-US" altLang="en-US" dirty="0"/>
          </a:p>
        </p:txBody>
      </p:sp>
      <p:sp>
        <p:nvSpPr>
          <p:cNvPr id="10" name="Oval 13"/>
          <p:cNvSpPr>
            <a:spLocks noChangeArrowheads="1"/>
          </p:cNvSpPr>
          <p:nvPr/>
        </p:nvSpPr>
        <p:spPr bwMode="auto">
          <a:xfrm>
            <a:off x="2278062" y="2141537"/>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11" name="Line 16"/>
          <p:cNvSpPr>
            <a:spLocks noChangeShapeType="1"/>
          </p:cNvSpPr>
          <p:nvPr/>
        </p:nvSpPr>
        <p:spPr bwMode="auto">
          <a:xfrm flipH="1" flipV="1">
            <a:off x="846138" y="4318000"/>
            <a:ext cx="0" cy="190182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 name="Line 17"/>
          <p:cNvSpPr>
            <a:spLocks noChangeShapeType="1"/>
          </p:cNvSpPr>
          <p:nvPr/>
        </p:nvSpPr>
        <p:spPr bwMode="auto">
          <a:xfrm flipV="1">
            <a:off x="877888" y="6215063"/>
            <a:ext cx="2805112"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3" name="Freeform 18"/>
          <p:cNvSpPr>
            <a:spLocks/>
          </p:cNvSpPr>
          <p:nvPr/>
        </p:nvSpPr>
        <p:spPr bwMode="auto">
          <a:xfrm>
            <a:off x="852488" y="4522788"/>
            <a:ext cx="2768600" cy="1681162"/>
          </a:xfrm>
          <a:custGeom>
            <a:avLst/>
            <a:gdLst>
              <a:gd name="T0" fmla="*/ 0 w 1744"/>
              <a:gd name="T1" fmla="*/ 1059 h 1059"/>
              <a:gd name="T2" fmla="*/ 296 w 1744"/>
              <a:gd name="T3" fmla="*/ 926 h 1059"/>
              <a:gd name="T4" fmla="*/ 592 w 1744"/>
              <a:gd name="T5" fmla="*/ 833 h 1059"/>
              <a:gd name="T6" fmla="*/ 864 w 1744"/>
              <a:gd name="T7" fmla="*/ 763 h 1059"/>
              <a:gd name="T8" fmla="*/ 1168 w 1744"/>
              <a:gd name="T9" fmla="*/ 514 h 1059"/>
              <a:gd name="T10" fmla="*/ 1448 w 1744"/>
              <a:gd name="T11" fmla="*/ 164 h 1059"/>
              <a:gd name="T12" fmla="*/ 1744 w 1744"/>
              <a:gd name="T13" fmla="*/ 0 h 1059"/>
              <a:gd name="T14" fmla="*/ 0 60000 65536"/>
              <a:gd name="T15" fmla="*/ 0 60000 65536"/>
              <a:gd name="T16" fmla="*/ 0 60000 65536"/>
              <a:gd name="T17" fmla="*/ 0 60000 65536"/>
              <a:gd name="T18" fmla="*/ 0 60000 65536"/>
              <a:gd name="T19" fmla="*/ 0 60000 65536"/>
              <a:gd name="T20" fmla="*/ 0 60000 65536"/>
              <a:gd name="T21" fmla="*/ 0 w 1744"/>
              <a:gd name="T22" fmla="*/ 0 h 1059"/>
              <a:gd name="T23" fmla="*/ 1744 w 1744"/>
              <a:gd name="T24" fmla="*/ 1059 h 10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4" h="1059">
                <a:moveTo>
                  <a:pt x="0" y="1059"/>
                </a:moveTo>
                <a:cubicBezTo>
                  <a:pt x="98" y="1011"/>
                  <a:pt x="197" y="964"/>
                  <a:pt x="296" y="926"/>
                </a:cubicBezTo>
                <a:cubicBezTo>
                  <a:pt x="395" y="888"/>
                  <a:pt x="497" y="860"/>
                  <a:pt x="592" y="833"/>
                </a:cubicBezTo>
                <a:cubicBezTo>
                  <a:pt x="687" y="806"/>
                  <a:pt x="768" y="816"/>
                  <a:pt x="864" y="763"/>
                </a:cubicBezTo>
                <a:cubicBezTo>
                  <a:pt x="960" y="710"/>
                  <a:pt x="1071" y="614"/>
                  <a:pt x="1168" y="514"/>
                </a:cubicBezTo>
                <a:cubicBezTo>
                  <a:pt x="1265" y="414"/>
                  <a:pt x="1352" y="250"/>
                  <a:pt x="1448" y="164"/>
                </a:cubicBezTo>
                <a:cubicBezTo>
                  <a:pt x="1544" y="78"/>
                  <a:pt x="1605" y="17"/>
                  <a:pt x="1744" y="0"/>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Text Box 19"/>
          <p:cNvSpPr txBox="1">
            <a:spLocks noChangeArrowheads="1"/>
          </p:cNvSpPr>
          <p:nvPr/>
        </p:nvSpPr>
        <p:spPr bwMode="auto">
          <a:xfrm>
            <a:off x="7332026" y="3897094"/>
            <a:ext cx="4491800" cy="646331"/>
          </a:xfrm>
          <a:prstGeom prst="rect">
            <a:avLst/>
          </a:prstGeom>
          <a:noFill/>
        </p:spPr>
        <p:txBody>
          <a:bodyPr wrap="square" rtlCol="0">
            <a:spAutoFit/>
          </a:bodyPr>
          <a:lstStyle>
            <a:defPPr>
              <a:defRPr lang="en-US"/>
            </a:defPPr>
            <a:lvl1pPr>
              <a:defRPr sz="3600">
                <a:latin typeface="Whipsmart" pitchFamily="34" charset="0"/>
              </a:defRPr>
            </a:lvl1pPr>
          </a:lstStyle>
          <a:p>
            <a:r>
              <a:rPr lang="hu-HU" altLang="en-US" dirty="0" smtClean="0"/>
              <a:t>eloszlás</a:t>
            </a:r>
            <a:r>
              <a:rPr lang="en-US" altLang="en-US" dirty="0" smtClean="0"/>
              <a:t>f</a:t>
            </a:r>
            <a:r>
              <a:rPr lang="hu-HU" altLang="en-US" dirty="0" smtClean="0"/>
              <a:t>üggvény (cdf)</a:t>
            </a:r>
            <a:endParaRPr lang="en-US" altLang="en-US" dirty="0"/>
          </a:p>
        </p:txBody>
      </p:sp>
      <p:sp>
        <p:nvSpPr>
          <p:cNvPr id="15" name="Text Box 20"/>
          <p:cNvSpPr txBox="1">
            <a:spLocks noChangeArrowheads="1"/>
          </p:cNvSpPr>
          <p:nvPr/>
        </p:nvSpPr>
        <p:spPr bwMode="auto">
          <a:xfrm>
            <a:off x="349925" y="4130053"/>
            <a:ext cx="455574" cy="646331"/>
          </a:xfrm>
          <a:prstGeom prst="rect">
            <a:avLst/>
          </a:prstGeom>
          <a:noFill/>
        </p:spPr>
        <p:txBody>
          <a:bodyPr wrap="square" rtlCol="0">
            <a:spAutoFit/>
          </a:bodyPr>
          <a:lstStyle>
            <a:defPPr>
              <a:defRPr lang="en-US"/>
            </a:defPPr>
            <a:lvl1pPr>
              <a:defRPr sz="3600">
                <a:latin typeface="Whipsmart" pitchFamily="34" charset="0"/>
              </a:defRPr>
            </a:lvl1pPr>
          </a:lstStyle>
          <a:p>
            <a:r>
              <a:rPr lang="en-US" altLang="en-US" dirty="0"/>
              <a:t>1</a:t>
            </a:r>
          </a:p>
        </p:txBody>
      </p:sp>
      <p:sp>
        <p:nvSpPr>
          <p:cNvPr id="16" name="Line 21"/>
          <p:cNvSpPr>
            <a:spLocks noChangeShapeType="1"/>
          </p:cNvSpPr>
          <p:nvPr/>
        </p:nvSpPr>
        <p:spPr bwMode="auto">
          <a:xfrm flipH="1">
            <a:off x="792163" y="4535488"/>
            <a:ext cx="674528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22"/>
          <p:cNvSpPr>
            <a:spLocks noChangeShapeType="1"/>
          </p:cNvSpPr>
          <p:nvPr/>
        </p:nvSpPr>
        <p:spPr bwMode="auto">
          <a:xfrm>
            <a:off x="5451475" y="4533900"/>
            <a:ext cx="0" cy="1692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23"/>
          <p:cNvSpPr>
            <a:spLocks noChangeShapeType="1"/>
          </p:cNvSpPr>
          <p:nvPr/>
        </p:nvSpPr>
        <p:spPr bwMode="auto">
          <a:xfrm flipH="1">
            <a:off x="798513" y="6208713"/>
            <a:ext cx="674528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24"/>
          <p:cNvSpPr txBox="1">
            <a:spLocks noChangeArrowheads="1"/>
          </p:cNvSpPr>
          <p:nvPr/>
        </p:nvSpPr>
        <p:spPr bwMode="auto">
          <a:xfrm>
            <a:off x="7758113" y="5003621"/>
            <a:ext cx="2772370" cy="1200329"/>
          </a:xfrm>
          <a:prstGeom prst="rect">
            <a:avLst/>
          </a:prstGeom>
          <a:noFill/>
        </p:spPr>
        <p:txBody>
          <a:bodyPr wrap="square" rtlCol="0">
            <a:spAutoFit/>
          </a:bodyPr>
          <a:lstStyle>
            <a:defPPr>
              <a:defRPr lang="en-US"/>
            </a:defPPr>
            <a:lvl1pPr>
              <a:defRPr sz="3600">
                <a:latin typeface="Whipsmart" pitchFamily="34" charset="0"/>
              </a:defRPr>
            </a:lvl1pPr>
          </a:lstStyle>
          <a:p>
            <a:r>
              <a:rPr lang="hu-HU" altLang="en-US" dirty="0"/>
              <a:t>elsődleges</a:t>
            </a:r>
          </a:p>
          <a:p>
            <a:r>
              <a:rPr lang="hu-HU" altLang="en-US" dirty="0" smtClean="0"/>
              <a:t>mintavételi tér</a:t>
            </a:r>
            <a:endParaRPr lang="en-US" altLang="en-US" dirty="0"/>
          </a:p>
        </p:txBody>
      </p:sp>
      <p:sp>
        <p:nvSpPr>
          <p:cNvPr id="20" name="AutoShape 25"/>
          <p:cNvSpPr>
            <a:spLocks noChangeArrowheads="1"/>
          </p:cNvSpPr>
          <p:nvPr/>
        </p:nvSpPr>
        <p:spPr bwMode="auto">
          <a:xfrm>
            <a:off x="5608638" y="5078413"/>
            <a:ext cx="741362" cy="593725"/>
          </a:xfrm>
          <a:prstGeom prst="leftArrow">
            <a:avLst>
              <a:gd name="adj1" fmla="val 50000"/>
              <a:gd name="adj2" fmla="val 31217"/>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25" name="Line 32"/>
          <p:cNvSpPr>
            <a:spLocks noChangeShapeType="1"/>
          </p:cNvSpPr>
          <p:nvPr/>
        </p:nvSpPr>
        <p:spPr bwMode="auto">
          <a:xfrm>
            <a:off x="1512887" y="2708275"/>
            <a:ext cx="91440" cy="9144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9"/>
          <p:cNvSpPr>
            <a:spLocks noChangeShapeType="1"/>
          </p:cNvSpPr>
          <p:nvPr/>
        </p:nvSpPr>
        <p:spPr bwMode="auto">
          <a:xfrm flipH="1">
            <a:off x="3363913" y="4619625"/>
            <a:ext cx="2084387" cy="1588"/>
          </a:xfrm>
          <a:prstGeom prst="line">
            <a:avLst/>
          </a:prstGeom>
          <a:noFill/>
          <a:ln w="38100" cap="rnd">
            <a:solidFill>
              <a:schemeClr val="folHlink"/>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Text Box 40"/>
          <p:cNvSpPr txBox="1">
            <a:spLocks noChangeArrowheads="1"/>
          </p:cNvSpPr>
          <p:nvPr/>
        </p:nvSpPr>
        <p:spPr bwMode="auto">
          <a:xfrm>
            <a:off x="430213" y="5907088"/>
            <a:ext cx="455574" cy="646331"/>
          </a:xfrm>
          <a:prstGeom prst="rect">
            <a:avLst/>
          </a:prstGeom>
          <a:noFill/>
        </p:spPr>
        <p:txBody>
          <a:bodyPr wrap="square" rtlCol="0">
            <a:spAutoFit/>
          </a:bodyPr>
          <a:lstStyle>
            <a:defPPr>
              <a:defRPr lang="en-US"/>
            </a:defPPr>
            <a:lvl1pPr>
              <a:defRPr sz="3600">
                <a:latin typeface="Whipsmart" pitchFamily="34" charset="0"/>
              </a:defRPr>
            </a:lvl1pPr>
          </a:lstStyle>
          <a:p>
            <a:r>
              <a:rPr lang="en-US" altLang="en-US" dirty="0"/>
              <a:t>0</a:t>
            </a:r>
          </a:p>
        </p:txBody>
      </p:sp>
      <p:sp>
        <p:nvSpPr>
          <p:cNvPr id="34" name="Oval 11"/>
          <p:cNvSpPr>
            <a:spLocks noChangeArrowheads="1"/>
          </p:cNvSpPr>
          <p:nvPr/>
        </p:nvSpPr>
        <p:spPr bwMode="auto">
          <a:xfrm>
            <a:off x="1009649" y="2703512"/>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35" name="Oval 12"/>
          <p:cNvSpPr>
            <a:spLocks noChangeArrowheads="1"/>
          </p:cNvSpPr>
          <p:nvPr/>
        </p:nvSpPr>
        <p:spPr bwMode="auto">
          <a:xfrm>
            <a:off x="1457324" y="2628899"/>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36" name="Oval 14"/>
          <p:cNvSpPr>
            <a:spLocks noChangeArrowheads="1"/>
          </p:cNvSpPr>
          <p:nvPr/>
        </p:nvSpPr>
        <p:spPr bwMode="auto">
          <a:xfrm>
            <a:off x="2636837" y="2060574"/>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37" name="Oval 15"/>
          <p:cNvSpPr>
            <a:spLocks noChangeArrowheads="1"/>
          </p:cNvSpPr>
          <p:nvPr/>
        </p:nvSpPr>
        <p:spPr bwMode="auto">
          <a:xfrm>
            <a:off x="2871787" y="2452687"/>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39" name="Oval 43"/>
          <p:cNvSpPr>
            <a:spLocks noChangeArrowheads="1"/>
          </p:cNvSpPr>
          <p:nvPr/>
        </p:nvSpPr>
        <p:spPr bwMode="auto">
          <a:xfrm>
            <a:off x="3311524" y="1746249"/>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40" name="Oval 47"/>
          <p:cNvSpPr>
            <a:spLocks noChangeArrowheads="1"/>
          </p:cNvSpPr>
          <p:nvPr/>
        </p:nvSpPr>
        <p:spPr bwMode="auto">
          <a:xfrm>
            <a:off x="1008062" y="6021387"/>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41" name="Oval 49"/>
          <p:cNvSpPr>
            <a:spLocks noChangeArrowheads="1"/>
          </p:cNvSpPr>
          <p:nvPr/>
        </p:nvSpPr>
        <p:spPr bwMode="auto">
          <a:xfrm>
            <a:off x="1476375" y="5842000"/>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42" name="Oval 50"/>
          <p:cNvSpPr>
            <a:spLocks noChangeArrowheads="1"/>
          </p:cNvSpPr>
          <p:nvPr/>
        </p:nvSpPr>
        <p:spPr bwMode="auto">
          <a:xfrm>
            <a:off x="2278062" y="5589587"/>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43" name="Oval 51"/>
          <p:cNvSpPr>
            <a:spLocks noChangeArrowheads="1"/>
          </p:cNvSpPr>
          <p:nvPr/>
        </p:nvSpPr>
        <p:spPr bwMode="auto">
          <a:xfrm>
            <a:off x="2636837" y="5265737"/>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44" name="Oval 52"/>
          <p:cNvSpPr>
            <a:spLocks noChangeArrowheads="1"/>
          </p:cNvSpPr>
          <p:nvPr/>
        </p:nvSpPr>
        <p:spPr bwMode="auto">
          <a:xfrm>
            <a:off x="2889249" y="4976812"/>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45" name="Oval 53"/>
          <p:cNvSpPr>
            <a:spLocks noChangeArrowheads="1"/>
          </p:cNvSpPr>
          <p:nvPr/>
        </p:nvSpPr>
        <p:spPr bwMode="auto">
          <a:xfrm>
            <a:off x="3311524" y="4565649"/>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46" name="Oval 54"/>
          <p:cNvSpPr>
            <a:spLocks noChangeArrowheads="1"/>
          </p:cNvSpPr>
          <p:nvPr/>
        </p:nvSpPr>
        <p:spPr bwMode="auto">
          <a:xfrm>
            <a:off x="5410199" y="4545012"/>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47" name="Oval 55"/>
          <p:cNvSpPr>
            <a:spLocks noChangeArrowheads="1"/>
          </p:cNvSpPr>
          <p:nvPr/>
        </p:nvSpPr>
        <p:spPr bwMode="auto">
          <a:xfrm>
            <a:off x="5400674" y="4960937"/>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48" name="Oval 56"/>
          <p:cNvSpPr>
            <a:spLocks noChangeArrowheads="1"/>
          </p:cNvSpPr>
          <p:nvPr/>
        </p:nvSpPr>
        <p:spPr bwMode="auto">
          <a:xfrm>
            <a:off x="5410199" y="5265737"/>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49" name="Oval 57"/>
          <p:cNvSpPr>
            <a:spLocks noChangeArrowheads="1"/>
          </p:cNvSpPr>
          <p:nvPr/>
        </p:nvSpPr>
        <p:spPr bwMode="auto">
          <a:xfrm>
            <a:off x="5400674" y="5589587"/>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50" name="Oval 58"/>
          <p:cNvSpPr>
            <a:spLocks noChangeArrowheads="1"/>
          </p:cNvSpPr>
          <p:nvPr/>
        </p:nvSpPr>
        <p:spPr bwMode="auto">
          <a:xfrm>
            <a:off x="5400674" y="5826124"/>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51" name="Oval 60"/>
          <p:cNvSpPr>
            <a:spLocks noChangeArrowheads="1"/>
          </p:cNvSpPr>
          <p:nvPr/>
        </p:nvSpPr>
        <p:spPr bwMode="auto">
          <a:xfrm>
            <a:off x="5400674" y="6042024"/>
            <a:ext cx="91440" cy="9144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p>
        </p:txBody>
      </p:sp>
      <p:sp>
        <p:nvSpPr>
          <p:cNvPr id="52" name="Freeform 7"/>
          <p:cNvSpPr>
            <a:spLocks/>
          </p:cNvSpPr>
          <p:nvPr/>
        </p:nvSpPr>
        <p:spPr bwMode="auto">
          <a:xfrm>
            <a:off x="841375" y="3406775"/>
            <a:ext cx="2792413" cy="522288"/>
          </a:xfrm>
          <a:custGeom>
            <a:avLst/>
            <a:gdLst>
              <a:gd name="T0" fmla="*/ 0 w 1759"/>
              <a:gd name="T1" fmla="*/ 329 h 329"/>
              <a:gd name="T2" fmla="*/ 241 w 1759"/>
              <a:gd name="T3" fmla="*/ 96 h 329"/>
              <a:gd name="T4" fmla="*/ 700 w 1759"/>
              <a:gd name="T5" fmla="*/ 220 h 329"/>
              <a:gd name="T6" fmla="*/ 1276 w 1759"/>
              <a:gd name="T7" fmla="*/ 3 h 329"/>
              <a:gd name="T8" fmla="*/ 1759 w 1759"/>
              <a:gd name="T9" fmla="*/ 236 h 329"/>
              <a:gd name="T10" fmla="*/ 0 60000 65536"/>
              <a:gd name="T11" fmla="*/ 0 60000 65536"/>
              <a:gd name="T12" fmla="*/ 0 60000 65536"/>
              <a:gd name="T13" fmla="*/ 0 60000 65536"/>
              <a:gd name="T14" fmla="*/ 0 60000 65536"/>
              <a:gd name="T15" fmla="*/ 0 w 1759"/>
              <a:gd name="T16" fmla="*/ 0 h 329"/>
              <a:gd name="T17" fmla="*/ 1759 w 1759"/>
              <a:gd name="T18" fmla="*/ 329 h 329"/>
            </a:gdLst>
            <a:ahLst/>
            <a:cxnLst>
              <a:cxn ang="T10">
                <a:pos x="T0" y="T1"/>
              </a:cxn>
              <a:cxn ang="T11">
                <a:pos x="T2" y="T3"/>
              </a:cxn>
              <a:cxn ang="T12">
                <a:pos x="T4" y="T5"/>
              </a:cxn>
              <a:cxn ang="T13">
                <a:pos x="T6" y="T7"/>
              </a:cxn>
              <a:cxn ang="T14">
                <a:pos x="T8" y="T9"/>
              </a:cxn>
            </a:cxnLst>
            <a:rect l="T15" t="T16" r="T17" b="T18"/>
            <a:pathLst>
              <a:path w="1759" h="329">
                <a:moveTo>
                  <a:pt x="0" y="329"/>
                </a:moveTo>
                <a:cubicBezTo>
                  <a:pt x="62" y="221"/>
                  <a:pt x="124" y="114"/>
                  <a:pt x="241" y="96"/>
                </a:cubicBezTo>
                <a:cubicBezTo>
                  <a:pt x="358" y="78"/>
                  <a:pt x="528" y="235"/>
                  <a:pt x="700" y="220"/>
                </a:cubicBezTo>
                <a:cubicBezTo>
                  <a:pt x="872" y="205"/>
                  <a:pt x="1100" y="0"/>
                  <a:pt x="1276" y="3"/>
                </a:cubicBezTo>
                <a:cubicBezTo>
                  <a:pt x="1452" y="6"/>
                  <a:pt x="1479" y="108"/>
                  <a:pt x="1759" y="236"/>
                </a:cubicBezTo>
              </a:path>
            </a:pathLst>
          </a:custGeom>
          <a:noFill/>
          <a:ln w="254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6" name="Picture 5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197458" y="1443325"/>
            <a:ext cx="915630" cy="505174"/>
          </a:xfrm>
          <a:prstGeom prst="rect">
            <a:avLst/>
          </a:prstGeom>
        </p:spPr>
      </p:pic>
      <p:pic>
        <p:nvPicPr>
          <p:cNvPr id="57" name="Picture 5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503393" y="2944638"/>
            <a:ext cx="881186" cy="505174"/>
          </a:xfrm>
          <a:prstGeom prst="rect">
            <a:avLst/>
          </a:prstGeom>
        </p:spPr>
      </p:pic>
      <p:pic>
        <p:nvPicPr>
          <p:cNvPr id="59" name="Picture 58"/>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3439658" y="3826312"/>
            <a:ext cx="3668260" cy="950072"/>
          </a:xfrm>
          <a:prstGeom prst="rect">
            <a:avLst/>
          </a:prstGeom>
        </p:spPr>
      </p:pic>
    </p:spTree>
    <p:extLst>
      <p:ext uri="{BB962C8B-B14F-4D97-AF65-F5344CB8AC3E}">
        <p14:creationId xmlns:p14="http://schemas.microsoft.com/office/powerpoint/2010/main" val="94951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right)">
                                      <p:cBhvr>
                                        <p:cTn id="24" dur="500"/>
                                        <p:tgtEl>
                                          <p:spTgt spid="3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right)">
                                      <p:cBhvr>
                                        <p:cTn id="27" dur="500"/>
                                        <p:tgtEl>
                                          <p:spTgt spid="30"/>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right)">
                                      <p:cBhvr>
                                        <p:cTn id="30" dur="500"/>
                                        <p:tgtEl>
                                          <p:spTgt spid="29"/>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right)">
                                      <p:cBhvr>
                                        <p:cTn id="33" dur="500"/>
                                        <p:tgtEl>
                                          <p:spTgt spid="28"/>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right)">
                                      <p:cBhvr>
                                        <p:cTn id="36" dur="500"/>
                                        <p:tgtEl>
                                          <p:spTgt spid="27"/>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right)">
                                      <p:cBhvr>
                                        <p:cTn id="39" dur="500"/>
                                        <p:tgtEl>
                                          <p:spTgt spid="26"/>
                                        </p:tgtEl>
                                      </p:cBhvr>
                                    </p:animEffect>
                                  </p:childTnLst>
                                </p:cTn>
                              </p:par>
                            </p:childTnLst>
                          </p:cTn>
                        </p:par>
                        <p:par>
                          <p:cTn id="40" fill="hold">
                            <p:stCondLst>
                              <p:cond delay="500"/>
                            </p:stCondLst>
                            <p:childTnLst>
                              <p:par>
                                <p:cTn id="41" presetID="53" presetClass="entr" presetSubtype="16"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p:cTn id="43" dur="500" fill="hold"/>
                                        <p:tgtEl>
                                          <p:spTgt spid="40"/>
                                        </p:tgtEl>
                                        <p:attrNameLst>
                                          <p:attrName>ppt_w</p:attrName>
                                        </p:attrNameLst>
                                      </p:cBhvr>
                                      <p:tavLst>
                                        <p:tav tm="0">
                                          <p:val>
                                            <p:fltVal val="0"/>
                                          </p:val>
                                        </p:tav>
                                        <p:tav tm="100000">
                                          <p:val>
                                            <p:strVal val="#ppt_w"/>
                                          </p:val>
                                        </p:tav>
                                      </p:tavLst>
                                    </p:anim>
                                    <p:anim calcmode="lin" valueType="num">
                                      <p:cBhvr>
                                        <p:cTn id="44" dur="500" fill="hold"/>
                                        <p:tgtEl>
                                          <p:spTgt spid="40"/>
                                        </p:tgtEl>
                                        <p:attrNameLst>
                                          <p:attrName>ppt_h</p:attrName>
                                        </p:attrNameLst>
                                      </p:cBhvr>
                                      <p:tavLst>
                                        <p:tav tm="0">
                                          <p:val>
                                            <p:fltVal val="0"/>
                                          </p:val>
                                        </p:tav>
                                        <p:tav tm="100000">
                                          <p:val>
                                            <p:strVal val="#ppt_h"/>
                                          </p:val>
                                        </p:tav>
                                      </p:tavLst>
                                    </p:anim>
                                    <p:animEffect transition="in" filter="fade">
                                      <p:cBhvr>
                                        <p:cTn id="45" dur="500"/>
                                        <p:tgtEl>
                                          <p:spTgt spid="40"/>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 calcmode="lin" valueType="num">
                                      <p:cBhvr>
                                        <p:cTn id="53" dur="500" fill="hold"/>
                                        <p:tgtEl>
                                          <p:spTgt spid="42"/>
                                        </p:tgtEl>
                                        <p:attrNameLst>
                                          <p:attrName>ppt_w</p:attrName>
                                        </p:attrNameLst>
                                      </p:cBhvr>
                                      <p:tavLst>
                                        <p:tav tm="0">
                                          <p:val>
                                            <p:fltVal val="0"/>
                                          </p:val>
                                        </p:tav>
                                        <p:tav tm="100000">
                                          <p:val>
                                            <p:strVal val="#ppt_w"/>
                                          </p:val>
                                        </p:tav>
                                      </p:tavLst>
                                    </p:anim>
                                    <p:anim calcmode="lin" valueType="num">
                                      <p:cBhvr>
                                        <p:cTn id="54" dur="500" fill="hold"/>
                                        <p:tgtEl>
                                          <p:spTgt spid="42"/>
                                        </p:tgtEl>
                                        <p:attrNameLst>
                                          <p:attrName>ppt_h</p:attrName>
                                        </p:attrNameLst>
                                      </p:cBhvr>
                                      <p:tavLst>
                                        <p:tav tm="0">
                                          <p:val>
                                            <p:fltVal val="0"/>
                                          </p:val>
                                        </p:tav>
                                        <p:tav tm="100000">
                                          <p:val>
                                            <p:strVal val="#ppt_h"/>
                                          </p:val>
                                        </p:tav>
                                      </p:tavLst>
                                    </p:anim>
                                    <p:animEffect transition="in" filter="fade">
                                      <p:cBhvr>
                                        <p:cTn id="55" dur="500"/>
                                        <p:tgtEl>
                                          <p:spTgt spid="42"/>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p:cTn id="58" dur="500" fill="hold"/>
                                        <p:tgtEl>
                                          <p:spTgt spid="43"/>
                                        </p:tgtEl>
                                        <p:attrNameLst>
                                          <p:attrName>ppt_w</p:attrName>
                                        </p:attrNameLst>
                                      </p:cBhvr>
                                      <p:tavLst>
                                        <p:tav tm="0">
                                          <p:val>
                                            <p:fltVal val="0"/>
                                          </p:val>
                                        </p:tav>
                                        <p:tav tm="100000">
                                          <p:val>
                                            <p:strVal val="#ppt_w"/>
                                          </p:val>
                                        </p:tav>
                                      </p:tavLst>
                                    </p:anim>
                                    <p:anim calcmode="lin" valueType="num">
                                      <p:cBhvr>
                                        <p:cTn id="59" dur="500" fill="hold"/>
                                        <p:tgtEl>
                                          <p:spTgt spid="43"/>
                                        </p:tgtEl>
                                        <p:attrNameLst>
                                          <p:attrName>ppt_h</p:attrName>
                                        </p:attrNameLst>
                                      </p:cBhvr>
                                      <p:tavLst>
                                        <p:tav tm="0">
                                          <p:val>
                                            <p:fltVal val="0"/>
                                          </p:val>
                                        </p:tav>
                                        <p:tav tm="100000">
                                          <p:val>
                                            <p:strVal val="#ppt_h"/>
                                          </p:val>
                                        </p:tav>
                                      </p:tavLst>
                                    </p:anim>
                                    <p:animEffect transition="in" filter="fade">
                                      <p:cBhvr>
                                        <p:cTn id="60" dur="500"/>
                                        <p:tgtEl>
                                          <p:spTgt spid="43"/>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p:cTn id="63" dur="500" fill="hold"/>
                                        <p:tgtEl>
                                          <p:spTgt spid="44"/>
                                        </p:tgtEl>
                                        <p:attrNameLst>
                                          <p:attrName>ppt_w</p:attrName>
                                        </p:attrNameLst>
                                      </p:cBhvr>
                                      <p:tavLst>
                                        <p:tav tm="0">
                                          <p:val>
                                            <p:fltVal val="0"/>
                                          </p:val>
                                        </p:tav>
                                        <p:tav tm="100000">
                                          <p:val>
                                            <p:strVal val="#ppt_w"/>
                                          </p:val>
                                        </p:tav>
                                      </p:tavLst>
                                    </p:anim>
                                    <p:anim calcmode="lin" valueType="num">
                                      <p:cBhvr>
                                        <p:cTn id="64" dur="500" fill="hold"/>
                                        <p:tgtEl>
                                          <p:spTgt spid="44"/>
                                        </p:tgtEl>
                                        <p:attrNameLst>
                                          <p:attrName>ppt_h</p:attrName>
                                        </p:attrNameLst>
                                      </p:cBhvr>
                                      <p:tavLst>
                                        <p:tav tm="0">
                                          <p:val>
                                            <p:fltVal val="0"/>
                                          </p:val>
                                        </p:tav>
                                        <p:tav tm="100000">
                                          <p:val>
                                            <p:strVal val="#ppt_h"/>
                                          </p:val>
                                        </p:tav>
                                      </p:tavLst>
                                    </p:anim>
                                    <p:animEffect transition="in" filter="fade">
                                      <p:cBhvr>
                                        <p:cTn id="65" dur="500"/>
                                        <p:tgtEl>
                                          <p:spTgt spid="44"/>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 calcmode="lin" valueType="num">
                                      <p:cBhvr>
                                        <p:cTn id="68" dur="500" fill="hold"/>
                                        <p:tgtEl>
                                          <p:spTgt spid="45"/>
                                        </p:tgtEl>
                                        <p:attrNameLst>
                                          <p:attrName>ppt_w</p:attrName>
                                        </p:attrNameLst>
                                      </p:cBhvr>
                                      <p:tavLst>
                                        <p:tav tm="0">
                                          <p:val>
                                            <p:fltVal val="0"/>
                                          </p:val>
                                        </p:tav>
                                        <p:tav tm="100000">
                                          <p:val>
                                            <p:strVal val="#ppt_w"/>
                                          </p:val>
                                        </p:tav>
                                      </p:tavLst>
                                    </p:anim>
                                    <p:anim calcmode="lin" valueType="num">
                                      <p:cBhvr>
                                        <p:cTn id="69" dur="500" fill="hold"/>
                                        <p:tgtEl>
                                          <p:spTgt spid="45"/>
                                        </p:tgtEl>
                                        <p:attrNameLst>
                                          <p:attrName>ppt_h</p:attrName>
                                        </p:attrNameLst>
                                      </p:cBhvr>
                                      <p:tavLst>
                                        <p:tav tm="0">
                                          <p:val>
                                            <p:fltVal val="0"/>
                                          </p:val>
                                        </p:tav>
                                        <p:tav tm="100000">
                                          <p:val>
                                            <p:strVal val="#ppt_h"/>
                                          </p:val>
                                        </p:tav>
                                      </p:tavLst>
                                    </p:anim>
                                    <p:animEffect transition="in" filter="fade">
                                      <p:cBhvr>
                                        <p:cTn id="70" dur="500"/>
                                        <p:tgtEl>
                                          <p:spTgt spid="4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down)">
                                      <p:cBhvr>
                                        <p:cTn id="74" dur="500"/>
                                        <p:tgtEl>
                                          <p:spTgt spid="21"/>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down)">
                                      <p:cBhvr>
                                        <p:cTn id="77" dur="500"/>
                                        <p:tgtEl>
                                          <p:spTgt spid="60"/>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down)">
                                      <p:cBhvr>
                                        <p:cTn id="80" dur="500"/>
                                        <p:tgtEl>
                                          <p:spTgt spid="3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down)">
                                      <p:cBhvr>
                                        <p:cTn id="83" dur="500"/>
                                        <p:tgtEl>
                                          <p:spTgt spid="23"/>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down)">
                                      <p:cBhvr>
                                        <p:cTn id="86" dur="500"/>
                                        <p:tgtEl>
                                          <p:spTgt spid="24"/>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wipe(down)">
                                      <p:cBhvr>
                                        <p:cTn id="8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21" grpId="0" animBg="1"/>
      <p:bldP spid="22" grpId="0" animBg="1"/>
      <p:bldP spid="23" grpId="0" animBg="1"/>
      <p:bldP spid="24" grpId="0" animBg="1"/>
      <p:bldP spid="26" grpId="0" animBg="1"/>
      <p:bldP spid="27" grpId="0" animBg="1"/>
      <p:bldP spid="28" grpId="0" animBg="1"/>
      <p:bldP spid="29" grpId="0" animBg="1"/>
      <p:bldP spid="30" grpId="0" animBg="1"/>
      <p:bldP spid="38" grpId="0" animBg="1"/>
      <p:bldP spid="11" grpId="0" animBg="1"/>
      <p:bldP spid="12" grpId="0" animBg="1"/>
      <p:bldP spid="13" grpId="0" animBg="1"/>
      <p:bldP spid="14" grpId="0"/>
      <p:bldP spid="31" grpId="0" animBg="1"/>
      <p:bldP spid="40" grpId="0" animBg="1"/>
      <p:bldP spid="41" grpId="0" animBg="1"/>
      <p:bldP spid="42" grpId="0" animBg="1"/>
      <p:bldP spid="43" grpId="0" animBg="1"/>
      <p:bldP spid="44" grpId="0" animBg="1"/>
      <p:bldP spid="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képszintézis-feladat</a:t>
            </a:r>
            <a:endParaRPr lang="hu-HU" dirty="0"/>
          </a:p>
        </p:txBody>
      </p:sp>
      <p:pic>
        <p:nvPicPr>
          <p:cNvPr id="4" name="Picture 3" descr="WALK3"/>
          <p:cNvPicPr>
            <a:picLocks noChangeAspect="1" noChangeArrowheads="1"/>
          </p:cNvPicPr>
          <p:nvPr/>
        </p:nvPicPr>
        <p:blipFill>
          <a:blip r:embed="rId4" cstate="print"/>
          <a:srcRect/>
          <a:stretch>
            <a:fillRect/>
          </a:stretch>
        </p:blipFill>
        <p:spPr bwMode="auto">
          <a:xfrm>
            <a:off x="1694335" y="1588586"/>
            <a:ext cx="4337050" cy="3297237"/>
          </a:xfrm>
          <a:prstGeom prst="rect">
            <a:avLst/>
          </a:prstGeom>
          <a:noFill/>
        </p:spPr>
      </p:pic>
      <p:pic>
        <p:nvPicPr>
          <p:cNvPr id="5" name="Picture 4" descr="WALKRES"/>
          <p:cNvPicPr>
            <a:picLocks noChangeAspect="1" noChangeArrowheads="1"/>
          </p:cNvPicPr>
          <p:nvPr/>
        </p:nvPicPr>
        <p:blipFill>
          <a:blip r:embed="rId5" cstate="print"/>
          <a:srcRect/>
          <a:stretch>
            <a:fillRect/>
          </a:stretch>
        </p:blipFill>
        <p:spPr bwMode="auto">
          <a:xfrm>
            <a:off x="6171085" y="1591761"/>
            <a:ext cx="4343400" cy="3271837"/>
          </a:xfrm>
          <a:prstGeom prst="rect">
            <a:avLst/>
          </a:prstGeom>
          <a:noFill/>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08940" y="5284914"/>
            <a:ext cx="11524289" cy="1291639"/>
          </a:xfrm>
          <a:prstGeom prst="rect">
            <a:avLst/>
          </a:prstGeom>
        </p:spPr>
      </p:pic>
    </p:spTree>
    <p:extLst>
      <p:ext uri="{BB962C8B-B14F-4D97-AF65-F5344CB8AC3E}">
        <p14:creationId xmlns:p14="http://schemas.microsoft.com/office/powerpoint/2010/main" val="33768637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11" cstate="print"/>
          <a:stretch>
            <a:fillRect/>
          </a:stretch>
        </p:blipFill>
        <p:spPr>
          <a:xfrm rot="2700000">
            <a:off x="2819371" y="1254332"/>
            <a:ext cx="1285315" cy="1131923"/>
          </a:xfrm>
          <a:prstGeom prst="rect">
            <a:avLst/>
          </a:prstGeom>
        </p:spPr>
      </p:pic>
      <p:cxnSp>
        <p:nvCxnSpPr>
          <p:cNvPr id="23" name="Egyenes összekötő 22"/>
          <p:cNvCxnSpPr/>
          <p:nvPr/>
        </p:nvCxnSpPr>
        <p:spPr>
          <a:xfrm flipV="1">
            <a:off x="5524496" y="4526636"/>
            <a:ext cx="0" cy="594065"/>
          </a:xfrm>
          <a:prstGeom prst="line">
            <a:avLst/>
          </a:prstGeom>
          <a:ln w="38100" cap="rnd">
            <a:tailEnd type="arrow"/>
          </a:ln>
        </p:spPr>
        <p:style>
          <a:lnRef idx="1">
            <a:schemeClr val="accent1"/>
          </a:lnRef>
          <a:fillRef idx="0">
            <a:schemeClr val="accent1"/>
          </a:fillRef>
          <a:effectRef idx="0">
            <a:schemeClr val="accent1"/>
          </a:effectRef>
          <a:fontRef idx="minor">
            <a:schemeClr val="tx1"/>
          </a:fontRef>
        </p:style>
      </p:cxnSp>
      <p:cxnSp>
        <p:nvCxnSpPr>
          <p:cNvPr id="38" name="Egyenes összekötő 37"/>
          <p:cNvCxnSpPr/>
          <p:nvPr/>
        </p:nvCxnSpPr>
        <p:spPr>
          <a:xfrm rot="10800000" flipV="1">
            <a:off x="3992585" y="3286124"/>
            <a:ext cx="3071834" cy="10318"/>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Egyenes összekötő 38"/>
          <p:cNvCxnSpPr/>
          <p:nvPr/>
        </p:nvCxnSpPr>
        <p:spPr>
          <a:xfrm rot="10800000">
            <a:off x="3778271" y="2143116"/>
            <a:ext cx="1571636" cy="1143008"/>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0" name="Egyenes összekötő 39"/>
          <p:cNvCxnSpPr/>
          <p:nvPr/>
        </p:nvCxnSpPr>
        <p:spPr>
          <a:xfrm rot="5400000">
            <a:off x="5349907" y="1857364"/>
            <a:ext cx="1428760" cy="1428760"/>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4" name="Egyenes összekötő 43"/>
          <p:cNvCxnSpPr/>
          <p:nvPr/>
        </p:nvCxnSpPr>
        <p:spPr>
          <a:xfrm rot="10800000" flipV="1">
            <a:off x="5778535" y="1847045"/>
            <a:ext cx="3071834" cy="10318"/>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Ív 45"/>
          <p:cNvSpPr/>
          <p:nvPr/>
        </p:nvSpPr>
        <p:spPr>
          <a:xfrm>
            <a:off x="4635527" y="2571744"/>
            <a:ext cx="1428760" cy="1428760"/>
          </a:xfrm>
          <a:prstGeom prst="arc">
            <a:avLst>
              <a:gd name="adj1" fmla="val 10825471"/>
              <a:gd name="adj2" fmla="val 0"/>
            </a:avLst>
          </a:prstGeom>
          <a:ln w="254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41" name="Cím 40"/>
          <p:cNvSpPr>
            <a:spLocks noGrp="1"/>
          </p:cNvSpPr>
          <p:nvPr>
            <p:ph type="title"/>
          </p:nvPr>
        </p:nvSpPr>
        <p:spPr/>
        <p:txBody>
          <a:bodyPr/>
          <a:lstStyle/>
          <a:p>
            <a:r>
              <a:rPr lang="en-US" dirty="0" err="1" smtClean="0"/>
              <a:t>Az</a:t>
            </a:r>
            <a:r>
              <a:rPr lang="en-US" dirty="0" smtClean="0"/>
              <a:t> </a:t>
            </a:r>
            <a:r>
              <a:rPr lang="hu-HU" dirty="0" smtClean="0"/>
              <a:t>árnyalási feladat</a:t>
            </a:r>
            <a:endParaRPr lang="hu-HU" dirty="0"/>
          </a:p>
        </p:txBody>
      </p:sp>
      <p:cxnSp>
        <p:nvCxnSpPr>
          <p:cNvPr id="55" name="Egyenes összekötő 54"/>
          <p:cNvCxnSpPr/>
          <p:nvPr/>
        </p:nvCxnSpPr>
        <p:spPr>
          <a:xfrm>
            <a:off x="1347295" y="5136916"/>
            <a:ext cx="4177201" cy="2757"/>
          </a:xfrm>
          <a:prstGeom prst="line">
            <a:avLst/>
          </a:prstGeom>
          <a:ln w="38100" cap="rnd">
            <a:tailEnd type="none"/>
          </a:ln>
        </p:spPr>
        <p:style>
          <a:lnRef idx="1">
            <a:schemeClr val="accent1"/>
          </a:lnRef>
          <a:fillRef idx="0">
            <a:schemeClr val="accent1"/>
          </a:fillRef>
          <a:effectRef idx="0">
            <a:schemeClr val="accent1"/>
          </a:effectRef>
          <a:fontRef idx="minor">
            <a:schemeClr val="tx1"/>
          </a:fontRef>
        </p:style>
      </p:cxnSp>
      <p:cxnSp>
        <p:nvCxnSpPr>
          <p:cNvPr id="61" name="Egyenes összekötő 60"/>
          <p:cNvCxnSpPr/>
          <p:nvPr/>
        </p:nvCxnSpPr>
        <p:spPr>
          <a:xfrm flipV="1">
            <a:off x="1347295" y="5136916"/>
            <a:ext cx="0" cy="468836"/>
          </a:xfrm>
          <a:prstGeom prst="line">
            <a:avLst/>
          </a:prstGeom>
          <a:ln w="38100" cap="rnd">
            <a:tailEnd type="none"/>
          </a:ln>
        </p:spPr>
        <p:style>
          <a:lnRef idx="1">
            <a:schemeClr val="accent1"/>
          </a:lnRef>
          <a:fillRef idx="0">
            <a:schemeClr val="accent1"/>
          </a:fillRef>
          <a:effectRef idx="0">
            <a:schemeClr val="accent1"/>
          </a:effectRef>
          <a:fontRef idx="minor">
            <a:schemeClr val="tx1"/>
          </a:fontRef>
        </p:style>
      </p:cxnSp>
      <p:cxnSp>
        <p:nvCxnSpPr>
          <p:cNvPr id="64" name="Egyenes összekötő 63"/>
          <p:cNvCxnSpPr/>
          <p:nvPr/>
        </p:nvCxnSpPr>
        <p:spPr>
          <a:xfrm rot="10800000">
            <a:off x="6751664" y="1857364"/>
            <a:ext cx="1500198" cy="1071570"/>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8" name="Egyenes összekötő 67"/>
          <p:cNvCxnSpPr/>
          <p:nvPr/>
        </p:nvCxnSpPr>
        <p:spPr>
          <a:xfrm rot="16200000" flipH="1">
            <a:off x="4845835" y="2536025"/>
            <a:ext cx="428628" cy="214314"/>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0" name="Egyenes összekötő 69"/>
          <p:cNvCxnSpPr/>
          <p:nvPr/>
        </p:nvCxnSpPr>
        <p:spPr>
          <a:xfrm rot="5400000">
            <a:off x="5417339" y="2536025"/>
            <a:ext cx="428628" cy="214314"/>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3" name="Egyenes összekötő 72"/>
          <p:cNvCxnSpPr/>
          <p:nvPr/>
        </p:nvCxnSpPr>
        <p:spPr>
          <a:xfrm rot="5400000">
            <a:off x="5166511" y="2642388"/>
            <a:ext cx="428628" cy="1588"/>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4308624" y="2143115"/>
            <a:ext cx="204854" cy="280455"/>
          </a:xfrm>
          <a:prstGeom prst="rect">
            <a:avLst/>
          </a:prstGeom>
        </p:spPr>
      </p:pic>
      <p:pic>
        <p:nvPicPr>
          <p:cNvPr id="4" name="Picture 3"/>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4298111" y="2810376"/>
            <a:ext cx="285332" cy="199977"/>
          </a:xfrm>
          <a:prstGeom prst="rect">
            <a:avLst/>
          </a:prstGeom>
        </p:spPr>
      </p:pic>
      <p:pic>
        <p:nvPicPr>
          <p:cNvPr id="10" name="Picture 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5228547" y="2247592"/>
            <a:ext cx="331668" cy="287772"/>
          </a:xfrm>
          <a:prstGeom prst="rect">
            <a:avLst/>
          </a:prstGeom>
        </p:spPr>
      </p:pic>
      <p:pic>
        <p:nvPicPr>
          <p:cNvPr id="11" name="Picture 10"/>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6073003" y="2500547"/>
            <a:ext cx="397514" cy="348740"/>
          </a:xfrm>
          <a:prstGeom prst="rect">
            <a:avLst/>
          </a:prstGeom>
        </p:spPr>
      </p:pic>
      <p:pic>
        <p:nvPicPr>
          <p:cNvPr id="12" name="Picture 11"/>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59602" y="2032909"/>
            <a:ext cx="312158" cy="346301"/>
          </a:xfrm>
          <a:prstGeom prst="rect">
            <a:avLst/>
          </a:prstGeom>
        </p:spPr>
      </p:pic>
      <p:pic>
        <p:nvPicPr>
          <p:cNvPr id="13" name="Picture 12"/>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7766481" y="2171008"/>
            <a:ext cx="407269" cy="346301"/>
          </a:xfrm>
          <a:prstGeom prst="rect">
            <a:avLst/>
          </a:prstGeom>
        </p:spPr>
      </p:pic>
      <p:pic>
        <p:nvPicPr>
          <p:cNvPr id="18" name="Picture 17"/>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1028800" y="3681960"/>
            <a:ext cx="8062698" cy="1291639"/>
          </a:xfrm>
          <a:prstGeom prst="rect">
            <a:avLst/>
          </a:prstGeom>
        </p:spPr>
      </p:pic>
      <p:pic>
        <p:nvPicPr>
          <p:cNvPr id="17" name="Picture 16"/>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819124" y="5497649"/>
            <a:ext cx="9061565" cy="1291639"/>
          </a:xfrm>
          <a:prstGeom prst="rect">
            <a:avLst/>
          </a:prstGeom>
        </p:spPr>
      </p:pic>
    </p:spTree>
    <p:extLst>
      <p:ext uri="{BB962C8B-B14F-4D97-AF65-F5344CB8AC3E}">
        <p14:creationId xmlns:p14="http://schemas.microsoft.com/office/powerpoint/2010/main" val="3927811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7" cstate="print"/>
          <a:stretch>
            <a:fillRect/>
          </a:stretch>
        </p:blipFill>
        <p:spPr>
          <a:xfrm rot="2700000">
            <a:off x="2024319" y="1361177"/>
            <a:ext cx="1285315" cy="1131923"/>
          </a:xfrm>
          <a:prstGeom prst="rect">
            <a:avLst/>
          </a:prstGeom>
        </p:spPr>
      </p:pic>
      <p:cxnSp>
        <p:nvCxnSpPr>
          <p:cNvPr id="19" name="Egyenes összekötő 18"/>
          <p:cNvCxnSpPr/>
          <p:nvPr/>
        </p:nvCxnSpPr>
        <p:spPr>
          <a:xfrm rot="10800000" flipV="1">
            <a:off x="3238480" y="3432958"/>
            <a:ext cx="3071834" cy="10318"/>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gyenes összekötő 19"/>
          <p:cNvCxnSpPr/>
          <p:nvPr/>
        </p:nvCxnSpPr>
        <p:spPr>
          <a:xfrm rot="10800000">
            <a:off x="3024166" y="2289950"/>
            <a:ext cx="1571636" cy="1143008"/>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 name="Egyenes összekötő 22"/>
          <p:cNvCxnSpPr/>
          <p:nvPr/>
        </p:nvCxnSpPr>
        <p:spPr>
          <a:xfrm rot="5400000">
            <a:off x="4595802" y="2004198"/>
            <a:ext cx="1428760" cy="1428760"/>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rot="10800000" flipV="1">
            <a:off x="5024430" y="1993879"/>
            <a:ext cx="3071834" cy="10318"/>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gyenes összekötő 27"/>
          <p:cNvCxnSpPr/>
          <p:nvPr/>
        </p:nvCxnSpPr>
        <p:spPr>
          <a:xfrm rot="10800000">
            <a:off x="6024562" y="2004198"/>
            <a:ext cx="1500198" cy="785818"/>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9" name="Cím 28"/>
          <p:cNvSpPr>
            <a:spLocks noGrp="1"/>
          </p:cNvSpPr>
          <p:nvPr>
            <p:ph type="title"/>
          </p:nvPr>
        </p:nvSpPr>
        <p:spPr/>
        <p:txBody>
          <a:bodyPr/>
          <a:lstStyle/>
          <a:p>
            <a:r>
              <a:rPr lang="hu-HU" dirty="0" smtClean="0"/>
              <a:t>Integrál végtelen dimenzióban</a:t>
            </a:r>
            <a:endParaRPr lang="hu-HU" dirty="0"/>
          </a:p>
        </p:txBody>
      </p:sp>
      <p:sp>
        <p:nvSpPr>
          <p:cNvPr id="32" name="Tartalom helye 31"/>
          <p:cNvSpPr>
            <a:spLocks noGrp="1"/>
          </p:cNvSpPr>
          <p:nvPr>
            <p:ph idx="1"/>
          </p:nvPr>
        </p:nvSpPr>
        <p:spPr>
          <a:xfrm>
            <a:off x="1981200" y="5072074"/>
            <a:ext cx="8229600" cy="1571636"/>
          </a:xfrm>
        </p:spPr>
        <p:txBody>
          <a:bodyPr>
            <a:normAutofit/>
          </a:bodyPr>
          <a:lstStyle/>
          <a:p>
            <a:r>
              <a:rPr lang="hu-HU" dirty="0" smtClean="0"/>
              <a:t>Integrálok az </a:t>
            </a:r>
            <a:r>
              <a:rPr lang="hu-HU" i="1" dirty="0" smtClean="0"/>
              <a:t>l</a:t>
            </a:r>
            <a:r>
              <a:rPr lang="hu-HU" dirty="0" smtClean="0"/>
              <a:t> hosszú </a:t>
            </a:r>
            <a:r>
              <a:rPr lang="hu-HU" dirty="0" err="1" smtClean="0"/>
              <a:t>fényutak</a:t>
            </a:r>
            <a:r>
              <a:rPr lang="hu-HU" dirty="0" smtClean="0"/>
              <a:t> terében</a:t>
            </a:r>
          </a:p>
          <a:p>
            <a:pPr lvl="1"/>
            <a:r>
              <a:rPr lang="hu-HU" dirty="0" smtClean="0"/>
              <a:t>nem nulla, ha a végpont fényforrás</a:t>
            </a:r>
            <a:endParaRPr lang="hu-HU" dirty="0"/>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968298" y="2619410"/>
            <a:ext cx="441411" cy="270701"/>
          </a:xfrm>
          <a:prstGeom prst="rect">
            <a:avLst/>
          </a:prstGeom>
        </p:spPr>
      </p:pic>
      <p:pic>
        <p:nvPicPr>
          <p:cNvPr id="22" name="Picture 2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141172" y="2174722"/>
            <a:ext cx="426779" cy="270700"/>
          </a:xfrm>
          <a:prstGeom prst="rect">
            <a:avLst/>
          </a:prstGeom>
        </p:spPr>
      </p:pic>
      <p:pic>
        <p:nvPicPr>
          <p:cNvPr id="24" name="Picture 2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7207494" y="2299560"/>
            <a:ext cx="441412" cy="265822"/>
          </a:xfrm>
          <a:prstGeom prst="rect">
            <a:avLst/>
          </a:prstGeom>
        </p:spPr>
      </p:pic>
      <p:pic>
        <p:nvPicPr>
          <p:cNvPr id="40" name="Picture 3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838200" y="3618977"/>
            <a:ext cx="9664324" cy="1561446"/>
          </a:xfrm>
          <a:prstGeom prst="rect">
            <a:avLst/>
          </a:prstGeom>
        </p:spPr>
      </p:pic>
    </p:spTree>
    <p:extLst>
      <p:ext uri="{BB962C8B-B14F-4D97-AF65-F5344CB8AC3E}">
        <p14:creationId xmlns:p14="http://schemas.microsoft.com/office/powerpoint/2010/main" val="5835405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4" cstate="print"/>
          <a:stretch>
            <a:fillRect/>
          </a:stretch>
        </p:blipFill>
        <p:spPr>
          <a:xfrm rot="2700000">
            <a:off x="1905749" y="4376509"/>
            <a:ext cx="1285315" cy="1131923"/>
          </a:xfrm>
          <a:prstGeom prst="rect">
            <a:avLst/>
          </a:prstGeom>
        </p:spPr>
      </p:pic>
      <p:grpSp>
        <p:nvGrpSpPr>
          <p:cNvPr id="65" name="Csoportba foglalás 64"/>
          <p:cNvGrpSpPr/>
          <p:nvPr/>
        </p:nvGrpSpPr>
        <p:grpSpPr>
          <a:xfrm>
            <a:off x="6200796" y="6429397"/>
            <a:ext cx="2609848" cy="1593"/>
            <a:chOff x="1747838" y="4143376"/>
            <a:chExt cx="2609848" cy="1593"/>
          </a:xfrm>
        </p:grpSpPr>
        <p:cxnSp>
          <p:nvCxnSpPr>
            <p:cNvPr id="66" name="Egyenes összekötő nyíllal 65"/>
            <p:cNvCxnSpPr/>
            <p:nvPr/>
          </p:nvCxnSpPr>
          <p:spPr>
            <a:xfrm rot="10800000">
              <a:off x="1747838" y="4143380"/>
              <a:ext cx="2609848" cy="1588"/>
            </a:xfrm>
            <a:prstGeom prst="straightConnector1">
              <a:avLst/>
            </a:prstGeom>
            <a:ln w="38100" cap="rnd">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7" name="Egyenes összekötő nyíllal 66"/>
            <p:cNvCxnSpPr/>
            <p:nvPr/>
          </p:nvCxnSpPr>
          <p:spPr>
            <a:xfrm rot="10800000">
              <a:off x="1747838" y="4143376"/>
              <a:ext cx="1252526" cy="1593"/>
            </a:xfrm>
            <a:prstGeom prst="straightConnector1">
              <a:avLst/>
            </a:prstGeom>
            <a:ln w="38100" cap="rnd">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grpSp>
        <p:nvGrpSpPr>
          <p:cNvPr id="57" name="Csoportba foglalás 56"/>
          <p:cNvGrpSpPr/>
          <p:nvPr/>
        </p:nvGrpSpPr>
        <p:grpSpPr>
          <a:xfrm rot="10800000">
            <a:off x="4167174" y="4498977"/>
            <a:ext cx="2609848" cy="1593"/>
            <a:chOff x="1747838" y="4143376"/>
            <a:chExt cx="2609848" cy="1593"/>
          </a:xfrm>
        </p:grpSpPr>
        <p:cxnSp>
          <p:nvCxnSpPr>
            <p:cNvPr id="58" name="Egyenes összekötő nyíllal 57"/>
            <p:cNvCxnSpPr/>
            <p:nvPr/>
          </p:nvCxnSpPr>
          <p:spPr>
            <a:xfrm rot="10800000">
              <a:off x="1747838" y="4143380"/>
              <a:ext cx="2609848" cy="1588"/>
            </a:xfrm>
            <a:prstGeom prst="straightConnector1">
              <a:avLst/>
            </a:prstGeom>
            <a:ln w="38100" cap="rnd">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9" name="Egyenes összekötő nyíllal 58"/>
            <p:cNvCxnSpPr/>
            <p:nvPr/>
          </p:nvCxnSpPr>
          <p:spPr>
            <a:xfrm rot="10800000">
              <a:off x="1747838" y="4143376"/>
              <a:ext cx="1252526" cy="1593"/>
            </a:xfrm>
            <a:prstGeom prst="straightConnector1">
              <a:avLst/>
            </a:prstGeom>
            <a:ln w="38100" cap="rnd">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Csoportba foglalás 38"/>
          <p:cNvGrpSpPr/>
          <p:nvPr/>
        </p:nvGrpSpPr>
        <p:grpSpPr>
          <a:xfrm>
            <a:off x="3271838" y="6429393"/>
            <a:ext cx="2609848" cy="1593"/>
            <a:chOff x="1747838" y="4143376"/>
            <a:chExt cx="2609848" cy="1593"/>
          </a:xfrm>
        </p:grpSpPr>
        <p:cxnSp>
          <p:nvCxnSpPr>
            <p:cNvPr id="37" name="Egyenes összekötő nyíllal 36"/>
            <p:cNvCxnSpPr/>
            <p:nvPr/>
          </p:nvCxnSpPr>
          <p:spPr>
            <a:xfrm rot="10800000">
              <a:off x="1747838" y="4143380"/>
              <a:ext cx="2609848" cy="1588"/>
            </a:xfrm>
            <a:prstGeom prst="straightConnector1">
              <a:avLst/>
            </a:prstGeom>
            <a:ln w="38100" cap="rnd">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Egyenes összekötő nyíllal 22"/>
            <p:cNvCxnSpPr/>
            <p:nvPr/>
          </p:nvCxnSpPr>
          <p:spPr>
            <a:xfrm rot="10800000">
              <a:off x="1747838" y="4143376"/>
              <a:ext cx="1252526" cy="1593"/>
            </a:xfrm>
            <a:prstGeom prst="straightConnector1">
              <a:avLst/>
            </a:prstGeom>
            <a:ln w="38100" cap="rnd">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sp>
        <p:nvSpPr>
          <p:cNvPr id="2" name="Cím 1"/>
          <p:cNvSpPr>
            <a:spLocks noGrp="1"/>
          </p:cNvSpPr>
          <p:nvPr>
            <p:ph type="title"/>
          </p:nvPr>
        </p:nvSpPr>
        <p:spPr/>
        <p:txBody>
          <a:bodyPr/>
          <a:lstStyle/>
          <a:p>
            <a:r>
              <a:rPr lang="en-US" dirty="0" smtClean="0"/>
              <a:t>Monte-Carlo: v</a:t>
            </a:r>
            <a:r>
              <a:rPr lang="hu-HU" dirty="0" smtClean="0"/>
              <a:t>életlen bolyongás</a:t>
            </a:r>
            <a:endParaRPr lang="hu-HU" dirty="0"/>
          </a:p>
        </p:txBody>
      </p:sp>
      <p:sp>
        <p:nvSpPr>
          <p:cNvPr id="77" name="Tartalom helye 76"/>
          <p:cNvSpPr>
            <a:spLocks noGrp="1"/>
          </p:cNvSpPr>
          <p:nvPr>
            <p:ph idx="1"/>
          </p:nvPr>
        </p:nvSpPr>
        <p:spPr>
          <a:xfrm>
            <a:off x="1981200" y="3000372"/>
            <a:ext cx="8229600" cy="1500198"/>
          </a:xfrm>
        </p:spPr>
        <p:txBody>
          <a:bodyPr/>
          <a:lstStyle/>
          <a:p>
            <a:r>
              <a:rPr lang="hu-HU" dirty="0" smtClean="0"/>
              <a:t>Az iránytartomány mintavételezése</a:t>
            </a:r>
          </a:p>
          <a:p>
            <a:r>
              <a:rPr lang="hu-HU" dirty="0" smtClean="0"/>
              <a:t>Sugárkövetés</a:t>
            </a:r>
            <a:endParaRPr lang="hu-HU" dirty="0"/>
          </a:p>
        </p:txBody>
      </p:sp>
      <p:cxnSp>
        <p:nvCxnSpPr>
          <p:cNvPr id="15" name="Egyenes összekötő 14"/>
          <p:cNvCxnSpPr/>
          <p:nvPr/>
        </p:nvCxnSpPr>
        <p:spPr>
          <a:xfrm rot="10800000" flipV="1">
            <a:off x="3167042" y="6429396"/>
            <a:ext cx="3071834" cy="10318"/>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Egyenes összekötő 15"/>
          <p:cNvCxnSpPr/>
          <p:nvPr/>
        </p:nvCxnSpPr>
        <p:spPr>
          <a:xfrm rot="10800000">
            <a:off x="2952728" y="5286388"/>
            <a:ext cx="1571636" cy="1143008"/>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Ív 17"/>
          <p:cNvSpPr/>
          <p:nvPr/>
        </p:nvSpPr>
        <p:spPr>
          <a:xfrm>
            <a:off x="3809984" y="5715016"/>
            <a:ext cx="1428760" cy="1428760"/>
          </a:xfrm>
          <a:prstGeom prst="arc">
            <a:avLst>
              <a:gd name="adj1" fmla="val 10825471"/>
              <a:gd name="adj2" fmla="val 0"/>
            </a:avLst>
          </a:prstGeom>
          <a:ln w="254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41" name="Egyenes összekötő 40"/>
          <p:cNvCxnSpPr/>
          <p:nvPr/>
        </p:nvCxnSpPr>
        <p:spPr>
          <a:xfrm rot="10800000" flipV="1">
            <a:off x="4238612" y="4500570"/>
            <a:ext cx="2643206" cy="10318"/>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gyenes összekötő 41"/>
          <p:cNvCxnSpPr/>
          <p:nvPr/>
        </p:nvCxnSpPr>
        <p:spPr>
          <a:xfrm rot="10800000" flipV="1">
            <a:off x="6524628" y="6419078"/>
            <a:ext cx="3071834" cy="10318"/>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gyenes összekötő 42"/>
          <p:cNvCxnSpPr/>
          <p:nvPr/>
        </p:nvCxnSpPr>
        <p:spPr>
          <a:xfrm rot="10800000">
            <a:off x="6881818" y="4929198"/>
            <a:ext cx="2714644" cy="1588"/>
          </a:xfrm>
          <a:prstGeom prst="line">
            <a:avLst/>
          </a:prstGeom>
          <a:ln w="38100" cap="rnd">
            <a:solidFill>
              <a:srgbClr val="FFC000"/>
            </a:solidFill>
          </a:ln>
        </p:spPr>
        <p:style>
          <a:lnRef idx="1">
            <a:schemeClr val="accent1"/>
          </a:lnRef>
          <a:fillRef idx="0">
            <a:schemeClr val="accent1"/>
          </a:fillRef>
          <a:effectRef idx="0">
            <a:schemeClr val="accent1"/>
          </a:effectRef>
          <a:fontRef idx="minor">
            <a:schemeClr val="tx1"/>
          </a:fontRef>
        </p:style>
      </p:cxnSp>
      <p:sp>
        <p:nvSpPr>
          <p:cNvPr id="46" name="Szövegdoboz 45"/>
          <p:cNvSpPr txBox="1"/>
          <p:nvPr/>
        </p:nvSpPr>
        <p:spPr>
          <a:xfrm>
            <a:off x="8062167" y="4419698"/>
            <a:ext cx="2214578" cy="523220"/>
          </a:xfrm>
          <a:prstGeom prst="rect">
            <a:avLst/>
          </a:prstGeom>
          <a:noFill/>
        </p:spPr>
        <p:txBody>
          <a:bodyPr wrap="square" rtlCol="0">
            <a:spAutoFit/>
          </a:bodyPr>
          <a:lstStyle/>
          <a:p>
            <a:r>
              <a:rPr lang="hu-HU" sz="2800" dirty="0">
                <a:latin typeface="Whipsmart" panose="020B0502030203050204" pitchFamily="34" charset="0"/>
              </a:rPr>
              <a:t>fényforrás</a:t>
            </a:r>
          </a:p>
        </p:txBody>
      </p:sp>
      <p:cxnSp>
        <p:nvCxnSpPr>
          <p:cNvPr id="47" name="Egyenes összekötő 46"/>
          <p:cNvCxnSpPr/>
          <p:nvPr/>
        </p:nvCxnSpPr>
        <p:spPr>
          <a:xfrm rot="5400000">
            <a:off x="4060017" y="4964917"/>
            <a:ext cx="1928826" cy="1000132"/>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0" name="Egyenes összekötő 49"/>
          <p:cNvCxnSpPr/>
          <p:nvPr/>
        </p:nvCxnSpPr>
        <p:spPr>
          <a:xfrm rot="16200000" flipV="1">
            <a:off x="5524496" y="4500570"/>
            <a:ext cx="1928826" cy="1928826"/>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3" name="Egyenes összekötő 52"/>
          <p:cNvCxnSpPr/>
          <p:nvPr/>
        </p:nvCxnSpPr>
        <p:spPr>
          <a:xfrm rot="5400000">
            <a:off x="7060413" y="5322107"/>
            <a:ext cx="1500198" cy="714380"/>
          </a:xfrm>
          <a:prstGeom prst="line">
            <a:avLst/>
          </a:prstGeom>
          <a:ln w="38100" cap="rnd">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0" name="Ív 59"/>
          <p:cNvSpPr/>
          <p:nvPr/>
        </p:nvSpPr>
        <p:spPr>
          <a:xfrm rot="10800000">
            <a:off x="4810116" y="3786190"/>
            <a:ext cx="1428760" cy="1428760"/>
          </a:xfrm>
          <a:prstGeom prst="arc">
            <a:avLst>
              <a:gd name="adj1" fmla="val 10825471"/>
              <a:gd name="adj2" fmla="val 0"/>
            </a:avLst>
          </a:prstGeom>
          <a:ln w="254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61" name="Ív 60"/>
          <p:cNvSpPr/>
          <p:nvPr/>
        </p:nvSpPr>
        <p:spPr>
          <a:xfrm>
            <a:off x="6738942" y="5715016"/>
            <a:ext cx="1428760" cy="1428760"/>
          </a:xfrm>
          <a:prstGeom prst="arc">
            <a:avLst>
              <a:gd name="adj1" fmla="val 10825471"/>
              <a:gd name="adj2" fmla="val 0"/>
            </a:avLst>
          </a:prstGeom>
          <a:ln w="2540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cxnSp>
        <p:nvCxnSpPr>
          <p:cNvPr id="49" name="Egyenes összekötő 48"/>
          <p:cNvCxnSpPr/>
          <p:nvPr/>
        </p:nvCxnSpPr>
        <p:spPr>
          <a:xfrm rot="10800000" flipV="1">
            <a:off x="4524364" y="4929198"/>
            <a:ext cx="3643338" cy="1500198"/>
          </a:xfrm>
          <a:prstGeom prst="line">
            <a:avLst/>
          </a:prstGeom>
          <a:ln w="38100" cap="rnd">
            <a:solidFill>
              <a:schemeClr val="accent3"/>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4" name="Egyenes összekötő 53"/>
          <p:cNvCxnSpPr/>
          <p:nvPr/>
        </p:nvCxnSpPr>
        <p:spPr>
          <a:xfrm rot="10800000">
            <a:off x="5524496" y="4500570"/>
            <a:ext cx="2643206" cy="428628"/>
          </a:xfrm>
          <a:prstGeom prst="line">
            <a:avLst/>
          </a:prstGeom>
          <a:ln w="38100" cap="rnd">
            <a:solidFill>
              <a:schemeClr val="accent3"/>
            </a:solidFill>
            <a:prstDash val="sysDot"/>
            <a:tailEnd type="arrow"/>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952728" y="1681807"/>
            <a:ext cx="4440364" cy="1162474"/>
          </a:xfrm>
          <a:prstGeom prst="rect">
            <a:avLst/>
          </a:prstGeom>
        </p:spPr>
      </p:pic>
    </p:spTree>
    <p:extLst>
      <p:ext uri="{BB962C8B-B14F-4D97-AF65-F5344CB8AC3E}">
        <p14:creationId xmlns:p14="http://schemas.microsoft.com/office/powerpoint/2010/main" val="116582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indefinite" autoRev="1" fill="hold" nodeType="clickEffect">
                                  <p:stCondLst>
                                    <p:cond delay="0"/>
                                  </p:stCondLst>
                                  <p:endCondLst>
                                    <p:cond evt="onNext" delay="0">
                                      <p:tgtEl>
                                        <p:sldTgt/>
                                      </p:tgtEl>
                                    </p:cond>
                                  </p:endCondLst>
                                  <p:childTnLst>
                                    <p:animRot by="10800000">
                                      <p:cBhvr>
                                        <p:cTn id="6" dur="500" fill="hold"/>
                                        <p:tgtEl>
                                          <p:spTgt spid="39"/>
                                        </p:tgtEl>
                                        <p:attrNameLst>
                                          <p:attrName>r</p:attrName>
                                        </p:attrNameLst>
                                      </p:cBhvr>
                                    </p:animRot>
                                  </p:childTnLst>
                                </p:cTn>
                              </p:par>
                            </p:childTnLst>
                          </p:cTn>
                        </p:par>
                        <p:par>
                          <p:cTn id="7" fill="hold">
                            <p:stCondLst>
                              <p:cond delay="1000"/>
                            </p:stCondLst>
                            <p:childTnLst>
                              <p:par>
                                <p:cTn id="8" presetID="1" presetClass="exit" presetSubtype="0" fill="hold" nodeType="afterEffect">
                                  <p:stCondLst>
                                    <p:cond delay="1000"/>
                                  </p:stCondLst>
                                  <p:childTnLst>
                                    <p:set>
                                      <p:cBhvr>
                                        <p:cTn id="9" dur="1" fill="hold">
                                          <p:stCondLst>
                                            <p:cond delay="0"/>
                                          </p:stCondLst>
                                        </p:cTn>
                                        <p:tgtEl>
                                          <p:spTgt spid="39"/>
                                        </p:tgtEl>
                                        <p:attrNameLst>
                                          <p:attrName>style.visibility</p:attrName>
                                        </p:attrNameLst>
                                      </p:cBhvr>
                                      <p:to>
                                        <p:strVal val="hidden"/>
                                      </p:to>
                                    </p:set>
                                  </p:childTnLst>
                                </p:cTn>
                              </p:par>
                              <p:par>
                                <p:cTn id="10" presetID="1" presetClass="entr" presetSubtype="0" fill="hold" nodeType="withEffect">
                                  <p:stCondLst>
                                    <p:cond delay="1000"/>
                                  </p:stCondLst>
                                  <p:childTnLst>
                                    <p:set>
                                      <p:cBhvr>
                                        <p:cTn id="11" dur="1" fill="hold">
                                          <p:stCondLst>
                                            <p:cond delay="0"/>
                                          </p:stCondLst>
                                        </p:cTn>
                                        <p:tgtEl>
                                          <p:spTgt spid="47"/>
                                        </p:tgtEl>
                                        <p:attrNameLst>
                                          <p:attrName>style.visibility</p:attrName>
                                        </p:attrNameLst>
                                      </p:cBhvr>
                                      <p:to>
                                        <p:strVal val="visible"/>
                                      </p:to>
                                    </p:set>
                                  </p:childTnLst>
                                </p:cTn>
                              </p:par>
                              <p:par>
                                <p:cTn id="12" presetID="1" presetClass="entr" presetSubtype="0" fill="hold" grpId="0" nodeType="withEffect">
                                  <p:stCondLst>
                                    <p:cond delay="1000"/>
                                  </p:stCondLst>
                                  <p:childTnLst>
                                    <p:set>
                                      <p:cBhvr>
                                        <p:cTn id="13" dur="1" fill="hold">
                                          <p:stCondLst>
                                            <p:cond delay="0"/>
                                          </p:stCondLst>
                                        </p:cTn>
                                        <p:tgtEl>
                                          <p:spTgt spid="60"/>
                                        </p:tgtEl>
                                        <p:attrNameLst>
                                          <p:attrName>style.visibility</p:attrName>
                                        </p:attrNameLst>
                                      </p:cBhvr>
                                      <p:to>
                                        <p:strVal val="visible"/>
                                      </p:to>
                                    </p:set>
                                  </p:childTnLst>
                                </p:cTn>
                              </p:par>
                              <p:par>
                                <p:cTn id="14" presetID="1" presetClass="entr" presetSubtype="0" fill="hold" nodeType="withEffect">
                                  <p:stCondLst>
                                    <p:cond delay="1000"/>
                                  </p:stCondLst>
                                  <p:childTnLst>
                                    <p:set>
                                      <p:cBhvr>
                                        <p:cTn id="15" dur="1" fill="hold">
                                          <p:stCondLst>
                                            <p:cond delay="0"/>
                                          </p:stCondLst>
                                        </p:cTn>
                                        <p:tgtEl>
                                          <p:spTgt spid="57"/>
                                        </p:tgtEl>
                                        <p:attrNameLst>
                                          <p:attrName>style.visibility</p:attrName>
                                        </p:attrNameLst>
                                      </p:cBhvr>
                                      <p:to>
                                        <p:strVal val="visible"/>
                                      </p:to>
                                    </p:set>
                                  </p:childTnLst>
                                </p:cTn>
                              </p:par>
                              <p:par>
                                <p:cTn id="16" presetID="8" presetClass="emph" presetSubtype="0" repeatCount="indefinite" autoRev="1" fill="hold" nodeType="withEffect">
                                  <p:stCondLst>
                                    <p:cond delay="1000"/>
                                  </p:stCondLst>
                                  <p:endCondLst>
                                    <p:cond evt="onNext" delay="0">
                                      <p:tgtEl>
                                        <p:sldTgt/>
                                      </p:tgtEl>
                                    </p:cond>
                                  </p:endCondLst>
                                  <p:childTnLst>
                                    <p:animRot by="10800000">
                                      <p:cBhvr>
                                        <p:cTn id="17" dur="500" fill="hold"/>
                                        <p:tgtEl>
                                          <p:spTgt spid="57"/>
                                        </p:tgtEl>
                                        <p:attrNameLst>
                                          <p:attrName>r</p:attrName>
                                        </p:attrNameLst>
                                      </p:cBhvr>
                                    </p:animRot>
                                  </p:childTnLst>
                                </p:cTn>
                              </p:par>
                            </p:childTnLst>
                          </p:cTn>
                        </p:par>
                        <p:par>
                          <p:cTn id="18" fill="hold">
                            <p:stCondLst>
                              <p:cond delay="3000"/>
                            </p:stCondLst>
                            <p:childTnLst>
                              <p:par>
                                <p:cTn id="19" presetID="1" presetClass="exit" presetSubtype="0" fill="hold" nodeType="afterEffect">
                                  <p:stCondLst>
                                    <p:cond delay="1000"/>
                                  </p:stCondLst>
                                  <p:childTnLst>
                                    <p:set>
                                      <p:cBhvr>
                                        <p:cTn id="20" dur="1" fill="hold">
                                          <p:stCondLst>
                                            <p:cond delay="0"/>
                                          </p:stCondLst>
                                        </p:cTn>
                                        <p:tgtEl>
                                          <p:spTgt spid="57"/>
                                        </p:tgtEl>
                                        <p:attrNameLst>
                                          <p:attrName>style.visibility</p:attrName>
                                        </p:attrNameLst>
                                      </p:cBhvr>
                                      <p:to>
                                        <p:strVal val="hidden"/>
                                      </p:to>
                                    </p:set>
                                  </p:childTnLst>
                                </p:cTn>
                              </p:par>
                              <p:par>
                                <p:cTn id="21" presetID="1" presetClass="entr" presetSubtype="0" fill="hold" nodeType="withEffect">
                                  <p:stCondLst>
                                    <p:cond delay="100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100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1000"/>
                                  </p:stCondLst>
                                  <p:childTnLst>
                                    <p:set>
                                      <p:cBhvr>
                                        <p:cTn id="26" dur="1" fill="hold">
                                          <p:stCondLst>
                                            <p:cond delay="0"/>
                                          </p:stCondLst>
                                        </p:cTn>
                                        <p:tgtEl>
                                          <p:spTgt spid="65"/>
                                        </p:tgtEl>
                                        <p:attrNameLst>
                                          <p:attrName>style.visibility</p:attrName>
                                        </p:attrNameLst>
                                      </p:cBhvr>
                                      <p:to>
                                        <p:strVal val="visible"/>
                                      </p:to>
                                    </p:set>
                                  </p:childTnLst>
                                </p:cTn>
                              </p:par>
                              <p:par>
                                <p:cTn id="27" presetID="8" presetClass="emph" presetSubtype="0" repeatCount="indefinite" autoRev="1" fill="hold" nodeType="withEffect">
                                  <p:stCondLst>
                                    <p:cond delay="1000"/>
                                  </p:stCondLst>
                                  <p:endCondLst>
                                    <p:cond evt="onNext" delay="0">
                                      <p:tgtEl>
                                        <p:sldTgt/>
                                      </p:tgtEl>
                                    </p:cond>
                                  </p:endCondLst>
                                  <p:childTnLst>
                                    <p:animRot by="10800000">
                                      <p:cBhvr>
                                        <p:cTn id="28" dur="500" fill="hold"/>
                                        <p:tgtEl>
                                          <p:spTgt spid="65"/>
                                        </p:tgtEl>
                                        <p:attrNameLst>
                                          <p:attrName>r</p:attrName>
                                        </p:attrNameLst>
                                      </p:cBhvr>
                                    </p:animRot>
                                  </p:childTnLst>
                                </p:cTn>
                              </p:par>
                            </p:childTnLst>
                          </p:cTn>
                        </p:par>
                        <p:par>
                          <p:cTn id="29" fill="hold">
                            <p:stCondLst>
                              <p:cond delay="5000"/>
                            </p:stCondLst>
                            <p:childTnLst>
                              <p:par>
                                <p:cTn id="30" presetID="1" presetClass="exit" presetSubtype="0" fill="hold" nodeType="afterEffect">
                                  <p:stCondLst>
                                    <p:cond delay="1000"/>
                                  </p:stCondLst>
                                  <p:childTnLst>
                                    <p:set>
                                      <p:cBhvr>
                                        <p:cTn id="31" dur="1" fill="hold">
                                          <p:stCondLst>
                                            <p:cond delay="0"/>
                                          </p:stCondLst>
                                        </p:cTn>
                                        <p:tgtEl>
                                          <p:spTgt spid="65"/>
                                        </p:tgtEl>
                                        <p:attrNameLst>
                                          <p:attrName>style.visibility</p:attrName>
                                        </p:attrNameLst>
                                      </p:cBhvr>
                                      <p:to>
                                        <p:strVal val="hidden"/>
                                      </p:to>
                                    </p:set>
                                  </p:childTnLst>
                                </p:cTn>
                              </p:par>
                              <p:par>
                                <p:cTn id="32" presetID="1" presetClass="entr" presetSubtype="0" fill="hold" nodeType="withEffect">
                                  <p:stCondLst>
                                    <p:cond delay="1000"/>
                                  </p:stCondLst>
                                  <p:childTnLst>
                                    <p:set>
                                      <p:cBhvr>
                                        <p:cTn id="33" dur="1" fill="hold">
                                          <p:stCondLst>
                                            <p:cond delay="0"/>
                                          </p:stCondLst>
                                        </p:cTn>
                                        <p:tgtEl>
                                          <p:spTgt spid="5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par>
                                <p:cTn id="39" presetID="10"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Mi legyen a valószínűségsűrűség?</a:t>
            </a:r>
            <a:endParaRPr lang="en-US" dirty="0"/>
          </a:p>
        </p:txBody>
      </p:sp>
      <p:sp>
        <p:nvSpPr>
          <p:cNvPr id="3" name="Content Placeholder 2"/>
          <p:cNvSpPr>
            <a:spLocks noGrp="1"/>
          </p:cNvSpPr>
          <p:nvPr>
            <p:ph idx="1"/>
          </p:nvPr>
        </p:nvSpPr>
        <p:spPr/>
        <p:txBody>
          <a:bodyPr/>
          <a:lstStyle/>
          <a:p>
            <a:r>
              <a:rPr lang="hu-HU" dirty="0" smtClean="0"/>
              <a:t>fontosság szerinti mintavételezés: legyen arányos az integrandussal</a:t>
            </a:r>
          </a:p>
          <a:p>
            <a:pPr lvl="1"/>
            <a:r>
              <a:rPr lang="hu-HU" dirty="0" smtClean="0"/>
              <a:t>a radianciával nemigen lehet arányos</a:t>
            </a:r>
          </a:p>
          <a:p>
            <a:pPr lvl="1"/>
            <a:r>
              <a:rPr lang="hu-HU" dirty="0" smtClean="0"/>
              <a:t>legyen legalább a szóródási valószínűséggel – „BRDF mintavételezés”</a:t>
            </a:r>
            <a:endParaRPr lang="en-US" dirty="0"/>
          </a:p>
        </p:txBody>
      </p:sp>
      <p:pic>
        <p:nvPicPr>
          <p:cNvPr id="19458" name="Picture 2" descr="http://web.cs.wpi.edu/~emmanuel/courses/cs563/write_ups/zackw/images/raytracing/pg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780" y="3282839"/>
            <a:ext cx="4439605" cy="332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394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utoShape 3"/>
          <p:cNvSpPr>
            <a:spLocks noChangeArrowheads="1"/>
          </p:cNvSpPr>
          <p:nvPr/>
        </p:nvSpPr>
        <p:spPr bwMode="auto">
          <a:xfrm rot="16006213">
            <a:off x="6227155" y="2366938"/>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2" name="Title 1"/>
          <p:cNvSpPr>
            <a:spLocks noGrp="1"/>
          </p:cNvSpPr>
          <p:nvPr>
            <p:ph type="title"/>
          </p:nvPr>
        </p:nvSpPr>
        <p:spPr/>
        <p:txBody>
          <a:bodyPr/>
          <a:lstStyle/>
          <a:p>
            <a:r>
              <a:rPr lang="hu-HU" dirty="0" smtClean="0"/>
              <a:t>Egyenlet a radianciafüggvényre</a:t>
            </a:r>
            <a:endParaRPr lang="en-US" dirty="0"/>
          </a:p>
        </p:txBody>
      </p:sp>
      <p:sp>
        <p:nvSpPr>
          <p:cNvPr id="13" name="AutoShape 3"/>
          <p:cNvSpPr>
            <a:spLocks noChangeArrowheads="1"/>
          </p:cNvSpPr>
          <p:nvPr/>
        </p:nvSpPr>
        <p:spPr bwMode="auto">
          <a:xfrm>
            <a:off x="3943384" y="3673674"/>
            <a:ext cx="2590800" cy="381000"/>
          </a:xfrm>
          <a:prstGeom prst="parallelogram">
            <a:avLst>
              <a:gd name="adj" fmla="val 170000"/>
            </a:avLst>
          </a:prstGeom>
          <a:solidFill>
            <a:srgbClr val="00B050"/>
          </a:solidFill>
          <a:ln w="12700">
            <a:solidFill>
              <a:schemeClr val="tx1"/>
            </a:solidFill>
            <a:miter lim="800000"/>
            <a:headEnd/>
            <a:tailEnd/>
          </a:ln>
          <a:effectLst/>
        </p:spPr>
        <p:txBody>
          <a:bodyPr wrap="none" anchor="ctr"/>
          <a:lstStyle/>
          <a:p>
            <a:endParaRPr lang="en-US"/>
          </a:p>
        </p:txBody>
      </p:sp>
      <p:sp>
        <p:nvSpPr>
          <p:cNvPr id="14" name="Line 7"/>
          <p:cNvSpPr>
            <a:spLocks noChangeShapeType="1"/>
          </p:cNvSpPr>
          <p:nvPr/>
        </p:nvSpPr>
        <p:spPr bwMode="auto">
          <a:xfrm flipV="1">
            <a:off x="5010185" y="2490986"/>
            <a:ext cx="1668151" cy="1370528"/>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15" name="Line 8"/>
          <p:cNvSpPr>
            <a:spLocks noChangeShapeType="1"/>
          </p:cNvSpPr>
          <p:nvPr/>
        </p:nvSpPr>
        <p:spPr bwMode="auto">
          <a:xfrm flipH="1" flipV="1">
            <a:off x="2876584" y="3140274"/>
            <a:ext cx="2133600" cy="721240"/>
          </a:xfrm>
          <a:prstGeom prst="line">
            <a:avLst/>
          </a:prstGeom>
          <a:noFill/>
          <a:ln w="73025">
            <a:solidFill>
              <a:schemeClr val="hlink"/>
            </a:solidFill>
            <a:round/>
            <a:headEnd/>
            <a:tailEnd type="triangle" w="med" len="med"/>
          </a:ln>
          <a:effectLst/>
        </p:spPr>
        <p:txBody>
          <a:bodyPr wrap="none" anchor="ctr"/>
          <a:lstStyle/>
          <a:p>
            <a:endParaRPr lang="en-US"/>
          </a:p>
        </p:txBody>
      </p:sp>
      <p:sp>
        <p:nvSpPr>
          <p:cNvPr id="16" name="Line 9"/>
          <p:cNvSpPr>
            <a:spLocks noChangeShapeType="1"/>
          </p:cNvSpPr>
          <p:nvPr/>
        </p:nvSpPr>
        <p:spPr bwMode="auto">
          <a:xfrm flipH="1" flipV="1">
            <a:off x="5010184" y="2835474"/>
            <a:ext cx="0" cy="1066800"/>
          </a:xfrm>
          <a:prstGeom prst="line">
            <a:avLst/>
          </a:prstGeom>
          <a:noFill/>
          <a:ln w="73025">
            <a:solidFill>
              <a:schemeClr val="tx1"/>
            </a:solidFill>
            <a:round/>
            <a:headEnd/>
            <a:tailEnd type="triangle" w="med" len="med"/>
          </a:ln>
          <a:effectLst/>
        </p:spPr>
        <p:txBody>
          <a:bodyPr wrap="none" anchor="ctr"/>
          <a:lstStyle/>
          <a:p>
            <a:endParaRPr lang="en-US"/>
          </a:p>
        </p:txBody>
      </p:sp>
      <p:sp>
        <p:nvSpPr>
          <p:cNvPr id="28" name="Line 7"/>
          <p:cNvSpPr>
            <a:spLocks noChangeShapeType="1"/>
          </p:cNvSpPr>
          <p:nvPr/>
        </p:nvSpPr>
        <p:spPr bwMode="auto">
          <a:xfrm flipH="1">
            <a:off x="6678335" y="1893404"/>
            <a:ext cx="732094" cy="597582"/>
          </a:xfrm>
          <a:prstGeom prst="line">
            <a:avLst/>
          </a:prstGeom>
          <a:noFill/>
          <a:ln w="73025">
            <a:solidFill>
              <a:srgbClr val="FFC000"/>
            </a:solidFill>
            <a:round/>
            <a:headEnd/>
            <a:tailEnd type="triangle" w="med" len="med"/>
          </a:ln>
          <a:effectLst/>
        </p:spPr>
        <p:txBody>
          <a:bodyPr wrap="none" anchor="ctr"/>
          <a:lstStyle/>
          <a:p>
            <a:endParaRPr lang="en-US"/>
          </a:p>
        </p:txBody>
      </p:sp>
      <p:sp>
        <p:nvSpPr>
          <p:cNvPr id="29" name="Line 7"/>
          <p:cNvSpPr>
            <a:spLocks noChangeShapeType="1"/>
          </p:cNvSpPr>
          <p:nvPr/>
        </p:nvSpPr>
        <p:spPr bwMode="auto">
          <a:xfrm flipH="1" flipV="1">
            <a:off x="1995833" y="2835474"/>
            <a:ext cx="880750" cy="304799"/>
          </a:xfrm>
          <a:prstGeom prst="line">
            <a:avLst/>
          </a:prstGeom>
          <a:noFill/>
          <a:ln w="73025">
            <a:solidFill>
              <a:srgbClr val="FFC000"/>
            </a:solidFill>
            <a:round/>
            <a:headEnd/>
            <a:tailEnd type="triangle" w="med" len="med"/>
          </a:ln>
          <a:effectLst/>
        </p:spPr>
        <p:txBody>
          <a:bodyPr wrap="none" anchor="ctr"/>
          <a:lstStyle/>
          <a:p>
            <a:endParaRPr lang="en-US"/>
          </a:p>
        </p:txBody>
      </p:sp>
      <p:pic>
        <p:nvPicPr>
          <p:cNvPr id="3" name="Picture 2"/>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2436208" y="2443579"/>
            <a:ext cx="1231392" cy="426720"/>
          </a:xfrm>
          <a:prstGeom prst="rect">
            <a:avLst/>
          </a:prstGeom>
        </p:spPr>
      </p:pic>
      <p:pic>
        <p:nvPicPr>
          <p:cNvPr id="10" name="Picture 9"/>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5333910" y="1633394"/>
            <a:ext cx="1802229" cy="451167"/>
          </a:xfrm>
          <a:prstGeom prst="rect">
            <a:avLst/>
          </a:prstGeom>
        </p:spPr>
      </p:pic>
      <p:pic>
        <p:nvPicPr>
          <p:cNvPr id="6" name="Picture 5"/>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3190116" y="3473725"/>
            <a:ext cx="287731" cy="199949"/>
          </a:xfrm>
          <a:prstGeom prst="rect">
            <a:avLst/>
          </a:prstGeom>
        </p:spPr>
      </p:pic>
      <p:pic>
        <p:nvPicPr>
          <p:cNvPr id="7" name="Picture 6"/>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6117584" y="2911256"/>
            <a:ext cx="399897" cy="351130"/>
          </a:xfrm>
          <a:prstGeom prst="rect">
            <a:avLst/>
          </a:prstGeom>
        </p:spPr>
      </p:pic>
      <p:pic>
        <p:nvPicPr>
          <p:cNvPr id="8" name="Picture 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4906552" y="4091836"/>
            <a:ext cx="207264" cy="197510"/>
          </a:xfrm>
          <a:prstGeom prst="rect">
            <a:avLst/>
          </a:prstGeom>
        </p:spPr>
      </p:pic>
      <p:pic>
        <p:nvPicPr>
          <p:cNvPr id="11" name="Picture 10"/>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5462148" y="4083188"/>
            <a:ext cx="1948281" cy="458418"/>
          </a:xfrm>
          <a:prstGeom prst="rect">
            <a:avLst/>
          </a:prstGeom>
        </p:spPr>
      </p:pic>
      <p:pic>
        <p:nvPicPr>
          <p:cNvPr id="46" name="Picture 45"/>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1243029" y="5471502"/>
            <a:ext cx="8616391" cy="1231697"/>
          </a:xfrm>
          <a:prstGeom prst="rect">
            <a:avLst/>
          </a:prstGeom>
        </p:spPr>
      </p:pic>
      <p:pic>
        <p:nvPicPr>
          <p:cNvPr id="45" name="Picture 44"/>
          <p:cNvPicPr>
            <a:picLocks noChangeAspect="1"/>
          </p:cNvPicPr>
          <p:nvPr>
            <p:custDataLst>
              <p:tags r:id="rId8"/>
            </p:custDataLst>
          </p:nvPr>
        </p:nvPicPr>
        <p:blipFill>
          <a:blip r:embed="rId23" cstate="print">
            <a:extLst>
              <a:ext uri="{28A0092B-C50C-407E-A947-70E740481C1C}">
                <a14:useLocalDpi xmlns:a14="http://schemas.microsoft.com/office/drawing/2010/main" val="0"/>
              </a:ext>
            </a:extLst>
          </a:blip>
          <a:stretch>
            <a:fillRect/>
          </a:stretch>
        </p:blipFill>
        <p:spPr>
          <a:xfrm>
            <a:off x="5202421" y="2845072"/>
            <a:ext cx="312725" cy="395021"/>
          </a:xfrm>
          <a:prstGeom prst="rect">
            <a:avLst/>
          </a:prstGeom>
        </p:spPr>
      </p:pic>
      <p:pic>
        <p:nvPicPr>
          <p:cNvPr id="4" name="Picture 3"/>
          <p:cNvPicPr>
            <a:picLocks noChangeAspect="1"/>
          </p:cNvPicPr>
          <p:nvPr>
            <p:custDataLst>
              <p:tags r:id="rId9"/>
            </p:custDataLst>
          </p:nvPr>
        </p:nvPicPr>
        <p:blipFill>
          <a:blip r:embed="rId24" cstate="print">
            <a:extLst>
              <a:ext uri="{28A0092B-C50C-407E-A947-70E740481C1C}">
                <a14:useLocalDpi xmlns:a14="http://schemas.microsoft.com/office/drawing/2010/main" val="0"/>
              </a:ext>
            </a:extLst>
          </a:blip>
          <a:stretch>
            <a:fillRect/>
          </a:stretch>
        </p:blipFill>
        <p:spPr>
          <a:xfrm>
            <a:off x="7560967" y="1329257"/>
            <a:ext cx="302404" cy="351178"/>
          </a:xfrm>
          <a:prstGeom prst="rect">
            <a:avLst/>
          </a:prstGeom>
        </p:spPr>
      </p:pic>
      <p:pic>
        <p:nvPicPr>
          <p:cNvPr id="12" name="Picture 11"/>
          <p:cNvPicPr>
            <a:picLocks noChangeAspect="1"/>
          </p:cNvPicPr>
          <p:nvPr>
            <p:custDataLst>
              <p:tags r:id="rId10"/>
            </p:custDataLst>
          </p:nvPr>
        </p:nvPicPr>
        <p:blipFill>
          <a:blip r:embed="rId25" cstate="print">
            <a:extLst>
              <a:ext uri="{28A0092B-C50C-407E-A947-70E740481C1C}">
                <a14:useLocalDpi xmlns:a14="http://schemas.microsoft.com/office/drawing/2010/main" val="0"/>
              </a:ext>
            </a:extLst>
          </a:blip>
          <a:stretch>
            <a:fillRect/>
          </a:stretch>
        </p:blipFill>
        <p:spPr>
          <a:xfrm>
            <a:off x="9445729" y="1298497"/>
            <a:ext cx="2255835" cy="451167"/>
          </a:xfrm>
          <a:prstGeom prst="rect">
            <a:avLst/>
          </a:prstGeom>
        </p:spPr>
      </p:pic>
      <p:pic>
        <p:nvPicPr>
          <p:cNvPr id="30" name="Picture 29"/>
          <p:cNvPicPr>
            <a:picLocks noChangeAspect="1"/>
          </p:cNvPicPr>
          <p:nvPr>
            <p:custDataLst>
              <p:tags r:id="rId11"/>
            </p:custDataLst>
          </p:nvPr>
        </p:nvPicPr>
        <p:blipFill>
          <a:blip r:embed="rId26" cstate="print">
            <a:extLst>
              <a:ext uri="{28A0092B-C50C-407E-A947-70E740481C1C}">
                <a14:useLocalDpi xmlns:a14="http://schemas.microsoft.com/office/drawing/2010/main" val="0"/>
              </a:ext>
            </a:extLst>
          </a:blip>
          <a:stretch>
            <a:fillRect/>
          </a:stretch>
        </p:blipFill>
        <p:spPr>
          <a:xfrm>
            <a:off x="5333910" y="1599319"/>
            <a:ext cx="1636166" cy="485242"/>
          </a:xfrm>
          <a:prstGeom prst="rect">
            <a:avLst/>
          </a:prstGeom>
        </p:spPr>
      </p:pic>
      <p:pic>
        <p:nvPicPr>
          <p:cNvPr id="17" name="Picture 16"/>
          <p:cNvPicPr>
            <a:picLocks noChangeAspect="1"/>
          </p:cNvPicPr>
          <p:nvPr>
            <p:custDataLst>
              <p:tags r:id="rId12"/>
            </p:custDataLst>
          </p:nvPr>
        </p:nvPicPr>
        <p:blipFill>
          <a:blip r:embed="rId27" cstate="print">
            <a:extLst>
              <a:ext uri="{28A0092B-C50C-407E-A947-70E740481C1C}">
                <a14:useLocalDpi xmlns:a14="http://schemas.microsoft.com/office/drawing/2010/main" val="0"/>
              </a:ext>
            </a:extLst>
          </a:blip>
          <a:stretch>
            <a:fillRect/>
          </a:stretch>
        </p:blipFill>
        <p:spPr>
          <a:xfrm>
            <a:off x="1243029" y="5451123"/>
            <a:ext cx="8804157" cy="1234612"/>
          </a:xfrm>
          <a:prstGeom prst="rect">
            <a:avLst/>
          </a:prstGeom>
        </p:spPr>
      </p:pic>
      <p:pic>
        <p:nvPicPr>
          <p:cNvPr id="24" name="Picture 23"/>
          <p:cNvPicPr>
            <a:picLocks noChangeAspect="1"/>
          </p:cNvPicPr>
          <p:nvPr>
            <p:custDataLst>
              <p:tags r:id="rId13"/>
            </p:custDataLst>
          </p:nvPr>
        </p:nvPicPr>
        <p:blipFill>
          <a:blip r:embed="rId28" cstate="print">
            <a:extLst>
              <a:ext uri="{28A0092B-C50C-407E-A947-70E740481C1C}">
                <a14:useLocalDpi xmlns:a14="http://schemas.microsoft.com/office/drawing/2010/main" val="0"/>
              </a:ext>
            </a:extLst>
          </a:blip>
          <a:stretch>
            <a:fillRect/>
          </a:stretch>
        </p:blipFill>
        <p:spPr>
          <a:xfrm>
            <a:off x="177275" y="5422609"/>
            <a:ext cx="11524289" cy="1291639"/>
          </a:xfrm>
          <a:prstGeom prst="rect">
            <a:avLst/>
          </a:prstGeom>
        </p:spPr>
      </p:pic>
      <p:sp>
        <p:nvSpPr>
          <p:cNvPr id="34" name="Szövegdoboz 12"/>
          <p:cNvSpPr txBox="1"/>
          <p:nvPr/>
        </p:nvSpPr>
        <p:spPr>
          <a:xfrm>
            <a:off x="1800785" y="4419099"/>
            <a:ext cx="1677062" cy="646331"/>
          </a:xfrm>
          <a:prstGeom prst="rect">
            <a:avLst/>
          </a:prstGeom>
          <a:noFill/>
        </p:spPr>
        <p:txBody>
          <a:bodyPr wrap="none" rtlCol="0">
            <a:spAutoFit/>
          </a:bodyPr>
          <a:lstStyle/>
          <a:p>
            <a:r>
              <a:rPr lang="en-US" sz="3600" dirty="0" err="1" smtClean="0">
                <a:latin typeface="Whipsmart" pitchFamily="34" charset="0"/>
              </a:rPr>
              <a:t>emisszi</a:t>
            </a:r>
            <a:r>
              <a:rPr lang="hu-HU" sz="3600" dirty="0">
                <a:latin typeface="Whipsmart" pitchFamily="34" charset="0"/>
              </a:rPr>
              <a:t>ó</a:t>
            </a:r>
            <a:endParaRPr lang="en-US" sz="3600" dirty="0">
              <a:latin typeface="Whipsmart" pitchFamily="34" charset="0"/>
            </a:endParaRPr>
          </a:p>
        </p:txBody>
      </p:sp>
      <p:cxnSp>
        <p:nvCxnSpPr>
          <p:cNvPr id="23" name="Straight Arrow Connector 22"/>
          <p:cNvCxnSpPr>
            <a:stCxn id="34" idx="2"/>
          </p:cNvCxnSpPr>
          <p:nvPr/>
        </p:nvCxnSpPr>
        <p:spPr>
          <a:xfrm>
            <a:off x="2639316" y="5065430"/>
            <a:ext cx="12806" cy="553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69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0"/>
                                        </p:tgtEl>
                                      </p:cBhvr>
                                    </p:animEffect>
                                    <p:set>
                                      <p:cBhvr>
                                        <p:cTn id="20" dur="1" fill="hold">
                                          <p:stCondLst>
                                            <p:cond delay="499"/>
                                          </p:stCondLst>
                                        </p:cTn>
                                        <p:tgtEl>
                                          <p:spTgt spid="30"/>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xit" presetSubtype="0" fill="hold" nodeType="withEffect">
                                  <p:stCondLst>
                                    <p:cond delay="0"/>
                                  </p:stCondLst>
                                  <p:childTnLst>
                                    <p:animEffect transition="out" filter="fade">
                                      <p:cBhvr>
                                        <p:cTn id="25" dur="500"/>
                                        <p:tgtEl>
                                          <p:spTgt spid="46"/>
                                        </p:tgtEl>
                                      </p:cBhvr>
                                    </p:animEffect>
                                    <p:set>
                                      <p:cBhvr>
                                        <p:cTn id="26" dur="1" fill="hold">
                                          <p:stCondLst>
                                            <p:cond delay="499"/>
                                          </p:stCondLst>
                                        </p:cTn>
                                        <p:tgtEl>
                                          <p:spTgt spid="46"/>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xit" presetSubtype="0" fill="hold" nodeType="with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Lambert BRDF mintavételezése</a:t>
            </a:r>
            <a:endParaRPr lang="en-US" dirty="0"/>
          </a:p>
        </p:txBody>
      </p:sp>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043265" y="1926251"/>
            <a:ext cx="3676863" cy="568321"/>
          </a:xfrm>
          <a:prstGeom prst="rect">
            <a:avLst/>
          </a:prstGeom>
        </p:spPr>
      </p:pic>
      <p:pic>
        <p:nvPicPr>
          <p:cNvPr id="8" name="Picture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45051" y="2965698"/>
            <a:ext cx="2930583" cy="536748"/>
          </a:xfrm>
          <a:prstGeom prst="rect">
            <a:avLst/>
          </a:prstGeom>
        </p:spPr>
      </p:pic>
      <p:pic>
        <p:nvPicPr>
          <p:cNvPr id="10" name="Picture 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497920" y="2730135"/>
            <a:ext cx="3412795" cy="1291639"/>
          </a:xfrm>
          <a:prstGeom prst="rect">
            <a:avLst/>
          </a:prstGeom>
        </p:spPr>
      </p:pic>
      <p:pic>
        <p:nvPicPr>
          <p:cNvPr id="14" name="Picture 13"/>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590368" y="4657045"/>
            <a:ext cx="5396176" cy="1036182"/>
          </a:xfrm>
          <a:prstGeom prst="rect">
            <a:avLst/>
          </a:prstGeom>
        </p:spPr>
      </p:pic>
    </p:spTree>
    <p:extLst>
      <p:ext uri="{BB962C8B-B14F-4D97-AF65-F5344CB8AC3E}">
        <p14:creationId xmlns:p14="http://schemas.microsoft.com/office/powerpoint/2010/main" val="121773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t>
            </a:r>
            <a:r>
              <a:rPr lang="hu-HU" dirty="0" smtClean="0"/>
              <a:t>é</a:t>
            </a:r>
            <a:r>
              <a:rPr lang="en-US" dirty="0" err="1" smtClean="0"/>
              <a:t>letlen</a:t>
            </a:r>
            <a:r>
              <a:rPr lang="en-US" dirty="0" smtClean="0"/>
              <a:t> Lambert BRDF</a:t>
            </a:r>
            <a:r>
              <a:rPr lang="hu-HU" dirty="0" smtClean="0"/>
              <a:t> minták előállítása</a:t>
            </a:r>
            <a:endParaRPr lang="en-US" dirty="0"/>
          </a:p>
        </p:txBody>
      </p:sp>
      <p:sp>
        <p:nvSpPr>
          <p:cNvPr id="4" name="Text Box 8"/>
          <p:cNvSpPr txBox="1">
            <a:spLocks noChangeArrowheads="1"/>
          </p:cNvSpPr>
          <p:nvPr/>
        </p:nvSpPr>
        <p:spPr bwMode="auto">
          <a:xfrm>
            <a:off x="1492528" y="1367522"/>
            <a:ext cx="4603472" cy="646331"/>
          </a:xfrm>
          <a:prstGeom prst="rect">
            <a:avLst/>
          </a:prstGeom>
          <a:noFill/>
        </p:spPr>
        <p:txBody>
          <a:bodyPr wrap="square" rtlCol="0">
            <a:spAutoFit/>
          </a:bodyPr>
          <a:lstStyle>
            <a:defPPr>
              <a:defRPr lang="en-US"/>
            </a:defPPr>
            <a:lvl1pPr>
              <a:defRPr sz="3600">
                <a:latin typeface="Whipsmart" pitchFamily="34" charset="0"/>
              </a:defRPr>
            </a:lvl1pPr>
          </a:lstStyle>
          <a:p>
            <a:r>
              <a:rPr lang="hu-HU" altLang="en-US" dirty="0" smtClean="0"/>
              <a:t>mi lenne, ha simán csak</a:t>
            </a:r>
            <a:endParaRPr lang="en-US" altLang="en-US" dirty="0"/>
          </a:p>
        </p:txBody>
      </p:sp>
      <p:pic>
        <p:nvPicPr>
          <p:cNvPr id="21" name="Picture 2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442213" y="2203745"/>
            <a:ext cx="1773850" cy="634339"/>
          </a:xfrm>
          <a:prstGeom prst="rect">
            <a:avLst/>
          </a:prstGeom>
        </p:spPr>
      </p:pic>
      <p:pic>
        <p:nvPicPr>
          <p:cNvPr id="20" name="Picture 19"/>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801252" y="2299272"/>
            <a:ext cx="2055139" cy="536749"/>
          </a:xfrm>
          <a:prstGeom prst="rect">
            <a:avLst/>
          </a:prstGeom>
        </p:spPr>
      </p:pic>
      <p:sp>
        <p:nvSpPr>
          <p:cNvPr id="11" name="Text Box 8"/>
          <p:cNvSpPr txBox="1">
            <a:spLocks noChangeArrowheads="1"/>
          </p:cNvSpPr>
          <p:nvPr/>
        </p:nvSpPr>
        <p:spPr bwMode="auto">
          <a:xfrm>
            <a:off x="1285592" y="3016250"/>
            <a:ext cx="3969651" cy="1200329"/>
          </a:xfrm>
          <a:prstGeom prst="rect">
            <a:avLst/>
          </a:prstGeom>
          <a:noFill/>
        </p:spPr>
        <p:txBody>
          <a:bodyPr wrap="square" rtlCol="0">
            <a:spAutoFit/>
          </a:bodyPr>
          <a:lstStyle>
            <a:defPPr>
              <a:defRPr lang="en-US"/>
            </a:defPPr>
            <a:lvl1pPr>
              <a:defRPr sz="3600">
                <a:latin typeface="Whipsmart" pitchFamily="34" charset="0"/>
              </a:defRPr>
            </a:lvl1pPr>
          </a:lstStyle>
          <a:p>
            <a:pPr algn="ctr"/>
            <a:r>
              <a:rPr lang="hu-HU" altLang="en-US" dirty="0" smtClean="0"/>
              <a:t>körkörösen egyenletes, ez oké</a:t>
            </a:r>
            <a:endParaRPr lang="en-US" altLang="en-US" dirty="0"/>
          </a:p>
        </p:txBody>
      </p:sp>
      <p:sp>
        <p:nvSpPr>
          <p:cNvPr id="12" name="Text Box 8"/>
          <p:cNvSpPr txBox="1">
            <a:spLocks noChangeArrowheads="1"/>
          </p:cNvSpPr>
          <p:nvPr/>
        </p:nvSpPr>
        <p:spPr bwMode="auto">
          <a:xfrm>
            <a:off x="5493944" y="2952137"/>
            <a:ext cx="3969651" cy="646331"/>
          </a:xfrm>
          <a:prstGeom prst="rect">
            <a:avLst/>
          </a:prstGeom>
          <a:noFill/>
        </p:spPr>
        <p:txBody>
          <a:bodyPr wrap="square" rtlCol="0">
            <a:spAutoFit/>
          </a:bodyPr>
          <a:lstStyle>
            <a:defPPr>
              <a:defRPr lang="en-US"/>
            </a:defPPr>
            <a:lvl1pPr>
              <a:defRPr sz="3600">
                <a:latin typeface="Whipsmart" pitchFamily="34" charset="0"/>
              </a:defRPr>
            </a:lvl1pPr>
          </a:lstStyle>
          <a:p>
            <a:pPr algn="ctr"/>
            <a:r>
              <a:rPr lang="en-US" altLang="en-US" dirty="0" err="1" smtClean="0"/>
              <a:t>nem</a:t>
            </a:r>
            <a:r>
              <a:rPr lang="en-US" altLang="en-US" dirty="0" smtClean="0"/>
              <a:t> </a:t>
            </a:r>
            <a:r>
              <a:rPr lang="en-US" altLang="en-US" dirty="0" err="1" smtClean="0"/>
              <a:t>az</a:t>
            </a:r>
            <a:r>
              <a:rPr lang="en-US" altLang="en-US" dirty="0" smtClean="0"/>
              <a:t> </a:t>
            </a:r>
            <a:r>
              <a:rPr lang="en-US" altLang="en-US" dirty="0" err="1" smtClean="0"/>
              <a:t>igazi</a:t>
            </a:r>
            <a:endParaRPr lang="en-US" altLang="en-US" dirty="0"/>
          </a:p>
        </p:txBody>
      </p:sp>
      <p:sp>
        <p:nvSpPr>
          <p:cNvPr id="15" name="Text Box 8"/>
          <p:cNvSpPr txBox="1">
            <a:spLocks noChangeArrowheads="1"/>
          </p:cNvSpPr>
          <p:nvPr/>
        </p:nvSpPr>
        <p:spPr bwMode="auto">
          <a:xfrm>
            <a:off x="5329473" y="4041416"/>
            <a:ext cx="1533054" cy="646331"/>
          </a:xfrm>
          <a:prstGeom prst="rect">
            <a:avLst/>
          </a:prstGeom>
          <a:noFill/>
        </p:spPr>
        <p:txBody>
          <a:bodyPr wrap="square" rtlCol="0">
            <a:spAutoFit/>
          </a:bodyPr>
          <a:lstStyle>
            <a:defPPr>
              <a:defRPr lang="en-US"/>
            </a:defPPr>
            <a:lvl1pPr>
              <a:defRPr sz="3600">
                <a:latin typeface="Whipsmart" pitchFamily="34" charset="0"/>
              </a:defRPr>
            </a:lvl1pPr>
          </a:lstStyle>
          <a:p>
            <a:pPr algn="ctr"/>
            <a:r>
              <a:rPr lang="en-US" altLang="en-US" dirty="0" smtClean="0"/>
              <a:t>1D pdf:</a:t>
            </a:r>
            <a:endParaRPr lang="en-US" altLang="en-US" dirty="0"/>
          </a:p>
        </p:txBody>
      </p:sp>
      <p:pic>
        <p:nvPicPr>
          <p:cNvPr id="24" name="Picture 23"/>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091394" y="4041416"/>
            <a:ext cx="4262406" cy="536748"/>
          </a:xfrm>
          <a:prstGeom prst="rect">
            <a:avLst/>
          </a:prstGeom>
        </p:spPr>
      </p:pic>
      <p:sp>
        <p:nvSpPr>
          <p:cNvPr id="18" name="Text Box 8"/>
          <p:cNvSpPr txBox="1">
            <a:spLocks noChangeArrowheads="1"/>
          </p:cNvSpPr>
          <p:nvPr/>
        </p:nvSpPr>
        <p:spPr bwMode="auto">
          <a:xfrm>
            <a:off x="5255243" y="5183082"/>
            <a:ext cx="1533054" cy="646331"/>
          </a:xfrm>
          <a:prstGeom prst="rect">
            <a:avLst/>
          </a:prstGeom>
          <a:noFill/>
        </p:spPr>
        <p:txBody>
          <a:bodyPr wrap="square" rtlCol="0">
            <a:spAutoFit/>
          </a:bodyPr>
          <a:lstStyle>
            <a:defPPr>
              <a:defRPr lang="en-US"/>
            </a:defPPr>
            <a:lvl1pPr>
              <a:defRPr sz="3600">
                <a:latin typeface="Whipsmart" pitchFamily="34" charset="0"/>
              </a:defRPr>
            </a:lvl1pPr>
          </a:lstStyle>
          <a:p>
            <a:pPr algn="ctr"/>
            <a:r>
              <a:rPr lang="en-US" altLang="en-US" dirty="0" smtClean="0"/>
              <a:t>1D </a:t>
            </a:r>
            <a:r>
              <a:rPr lang="en-US" altLang="en-US" dirty="0" err="1" smtClean="0"/>
              <a:t>cdf</a:t>
            </a:r>
            <a:r>
              <a:rPr lang="en-US" altLang="en-US" dirty="0" smtClean="0"/>
              <a:t>:</a:t>
            </a:r>
            <a:endParaRPr lang="en-US" altLang="en-US" dirty="0"/>
          </a:p>
        </p:txBody>
      </p:sp>
      <p:pic>
        <p:nvPicPr>
          <p:cNvPr id="25" name="Picture 2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114071" y="5220651"/>
            <a:ext cx="3042525" cy="571192"/>
          </a:xfrm>
          <a:prstGeom prst="rect">
            <a:avLst/>
          </a:prstGeom>
        </p:spPr>
      </p:pic>
      <p:pic>
        <p:nvPicPr>
          <p:cNvPr id="28" name="Picture 27"/>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6442213" y="6055182"/>
            <a:ext cx="3211874" cy="571192"/>
          </a:xfrm>
          <a:prstGeom prst="rect">
            <a:avLst/>
          </a:prstGeom>
        </p:spPr>
      </p:pic>
    </p:spTree>
    <p:extLst>
      <p:ext uri="{BB962C8B-B14F-4D97-AF65-F5344CB8AC3E}">
        <p14:creationId xmlns:p14="http://schemas.microsoft.com/office/powerpoint/2010/main" val="238420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t>
            </a:r>
            <a:r>
              <a:rPr lang="hu-HU" dirty="0" smtClean="0"/>
              <a:t>életlen minta irányvektora</a:t>
            </a:r>
            <a:endParaRPr lang="en-US" dirty="0"/>
          </a:p>
        </p:txBody>
      </p:sp>
      <p:pic>
        <p:nvPicPr>
          <p:cNvPr id="19" name="Picture 1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90380" y="1963011"/>
            <a:ext cx="7626406" cy="576932"/>
          </a:xfrm>
          <a:prstGeom prst="rect">
            <a:avLst/>
          </a:prstGeom>
        </p:spPr>
      </p:pic>
      <p:pic>
        <p:nvPicPr>
          <p:cNvPr id="20" name="Picture 19"/>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390381" y="2640516"/>
            <a:ext cx="7528815" cy="619987"/>
          </a:xfrm>
          <a:prstGeom prst="rect">
            <a:avLst/>
          </a:prstGeom>
        </p:spPr>
      </p:pic>
      <p:pic>
        <p:nvPicPr>
          <p:cNvPr id="22" name="Picture 21"/>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390379" y="3417609"/>
            <a:ext cx="3783062" cy="571192"/>
          </a:xfrm>
          <a:prstGeom prst="rect">
            <a:avLst/>
          </a:prstGeom>
        </p:spPr>
      </p:pic>
      <p:sp>
        <p:nvSpPr>
          <p:cNvPr id="23" name="Text Box 8"/>
          <p:cNvSpPr txBox="1">
            <a:spLocks noChangeArrowheads="1"/>
          </p:cNvSpPr>
          <p:nvPr/>
        </p:nvSpPr>
        <p:spPr bwMode="auto">
          <a:xfrm>
            <a:off x="1003424" y="4543301"/>
            <a:ext cx="8701890" cy="646331"/>
          </a:xfrm>
          <a:prstGeom prst="rect">
            <a:avLst/>
          </a:prstGeom>
          <a:noFill/>
        </p:spPr>
        <p:txBody>
          <a:bodyPr wrap="square" rtlCol="0">
            <a:spAutoFit/>
          </a:bodyPr>
          <a:lstStyle>
            <a:defPPr>
              <a:defRPr lang="en-US"/>
            </a:defPPr>
            <a:lvl1pPr>
              <a:defRPr sz="3600">
                <a:latin typeface="Whipsmart" pitchFamily="34" charset="0"/>
              </a:defRPr>
            </a:lvl1pPr>
          </a:lstStyle>
          <a:p>
            <a:pPr algn="ctr"/>
            <a:r>
              <a:rPr lang="en-US" altLang="en-US" dirty="0" err="1" smtClean="0"/>
              <a:t>ez</a:t>
            </a:r>
            <a:r>
              <a:rPr lang="en-US" altLang="en-US" dirty="0" smtClean="0"/>
              <a:t> a </a:t>
            </a:r>
            <a:r>
              <a:rPr lang="en-US" altLang="en-US" dirty="0" err="1" smtClean="0"/>
              <a:t>fel</a:t>
            </a:r>
            <a:r>
              <a:rPr lang="hu-HU" altLang="en-US" dirty="0" smtClean="0"/>
              <a:t>ülethez képest (tangenstérben) értendő!</a:t>
            </a:r>
            <a:endParaRPr lang="en-US" altLang="en-US" dirty="0"/>
          </a:p>
        </p:txBody>
      </p:sp>
    </p:spTree>
    <p:extLst>
      <p:ext uri="{BB962C8B-B14F-4D97-AF65-F5344CB8AC3E}">
        <p14:creationId xmlns:p14="http://schemas.microsoft.com/office/powerpoint/2010/main" val="179581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Random szám </a:t>
            </a:r>
            <a:r>
              <a:rPr lang="hu-HU" dirty="0" err="1" smtClean="0"/>
              <a:t>GLSL-ben</a:t>
            </a:r>
            <a:endParaRPr lang="en-US" dirty="0"/>
          </a:p>
        </p:txBody>
      </p:sp>
      <p:sp>
        <p:nvSpPr>
          <p:cNvPr id="7" name="Content Placeholder 6"/>
          <p:cNvSpPr>
            <a:spLocks noGrp="1"/>
          </p:cNvSpPr>
          <p:nvPr>
            <p:ph idx="1"/>
          </p:nvPr>
        </p:nvSpPr>
        <p:spPr/>
        <p:txBody>
          <a:bodyPr/>
          <a:lstStyle/>
          <a:p>
            <a:r>
              <a:rPr lang="hu-HU" dirty="0" smtClean="0"/>
              <a:t>minden pixelben más legyen</a:t>
            </a:r>
          </a:p>
          <a:p>
            <a:r>
              <a:rPr lang="hu-HU" dirty="0" smtClean="0"/>
              <a:t>minden random szám más legyen</a:t>
            </a:r>
          </a:p>
          <a:p>
            <a:endParaRPr lang="hu-HU" dirty="0"/>
          </a:p>
          <a:p>
            <a:endParaRPr lang="hu-HU" dirty="0" smtClean="0"/>
          </a:p>
          <a:p>
            <a:endParaRPr lang="hu-HU" dirty="0"/>
          </a:p>
          <a:p>
            <a:endParaRPr lang="hu-HU" dirty="0" smtClean="0"/>
          </a:p>
          <a:p>
            <a:r>
              <a:rPr lang="hu-HU" dirty="0" smtClean="0"/>
              <a:t>más </a:t>
            </a:r>
            <a:r>
              <a:rPr lang="hu-HU" dirty="0" err="1" smtClean="0"/>
              <a:t>scale</a:t>
            </a:r>
            <a:r>
              <a:rPr lang="hu-HU" dirty="0" smtClean="0"/>
              <a:t>, </a:t>
            </a:r>
            <a:r>
              <a:rPr lang="hu-HU" dirty="0" err="1" smtClean="0"/>
              <a:t>más</a:t>
            </a:r>
            <a:r>
              <a:rPr lang="hu-HU" dirty="0" smtClean="0"/>
              <a:t> </a:t>
            </a:r>
            <a:r>
              <a:rPr lang="hu-HU" dirty="0" err="1" smtClean="0"/>
              <a:t>seed</a:t>
            </a:r>
            <a:endParaRPr lang="hu-HU" dirty="0" smtClean="0"/>
          </a:p>
          <a:p>
            <a:r>
              <a:rPr lang="hu-HU" dirty="0" smtClean="0"/>
              <a:t>pl. diffúz mintavételezéshez:</a:t>
            </a:r>
            <a:endParaRPr lang="en-US" dirty="0"/>
          </a:p>
        </p:txBody>
      </p:sp>
      <p:sp>
        <p:nvSpPr>
          <p:cNvPr id="6" name="Rectangle 2"/>
          <p:cNvSpPr>
            <a:spLocks noChangeArrowheads="1"/>
          </p:cNvSpPr>
          <p:nvPr/>
        </p:nvSpPr>
        <p:spPr bwMode="auto">
          <a:xfrm>
            <a:off x="753533" y="2962481"/>
            <a:ext cx="880241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float random(vec3 scale, float seed) </a:t>
            </a:r>
            <a:endParaRPr kumimoji="0" lang="hu-HU"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hu-HU"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u-HU"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return </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fract</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(sin(dot(</a:t>
            </a:r>
            <a:r>
              <a:rPr kumimoji="0" lang="en-US" alt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gl_FragCoord.xyz</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seed, scale)) </a:t>
            </a:r>
            <a:endParaRPr kumimoji="0" lang="hu-HU"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hu-HU" altLang="en-US" sz="2000" dirty="0">
                <a:solidFill>
                  <a:srgbClr val="00000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43758.5453 + seed); </a:t>
            </a:r>
            <a:endParaRPr kumimoji="0" lang="hu-HU"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sp>
        <p:nvSpPr>
          <p:cNvPr id="8" name="Rectangle 3"/>
          <p:cNvSpPr>
            <a:spLocks noChangeArrowheads="1"/>
          </p:cNvSpPr>
          <p:nvPr/>
        </p:nvSpPr>
        <p:spPr bwMode="auto">
          <a:xfrm>
            <a:off x="685800" y="5865490"/>
            <a:ext cx="91101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cs typeface="Courier New" panose="02070309020205020404" pitchFamily="49" charset="0"/>
              </a:rPr>
              <a:t>float u = random(vec3(12.9898, 78.233, 151.7182), seed</a:t>
            </a:r>
            <a:r>
              <a:rPr lang="en-US" altLang="en-US" sz="2000" dirty="0" smtClean="0">
                <a:solidFill>
                  <a:srgbClr val="000000"/>
                </a:solidFill>
                <a:latin typeface="Courier New" panose="02070309020205020404" pitchFamily="49" charset="0"/>
                <a:cs typeface="Courier New" panose="02070309020205020404" pitchFamily="49" charset="0"/>
              </a:rPr>
              <a:t>);</a:t>
            </a:r>
            <a:endParaRPr lang="hu-HU" altLang="en-US" sz="2000" dirty="0" smtClean="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solidFill>
                  <a:srgbClr val="000000"/>
                </a:solidFill>
                <a:latin typeface="Courier New" panose="02070309020205020404" pitchFamily="49" charset="0"/>
                <a:cs typeface="Courier New" panose="02070309020205020404" pitchFamily="49" charset="0"/>
              </a:rPr>
              <a:t>float </a:t>
            </a:r>
            <a:r>
              <a:rPr lang="en-US" altLang="en-US" sz="2000" dirty="0">
                <a:solidFill>
                  <a:srgbClr val="000000"/>
                </a:solidFill>
                <a:latin typeface="Courier New" panose="02070309020205020404" pitchFamily="49" charset="0"/>
                <a:cs typeface="Courier New" panose="02070309020205020404" pitchFamily="49" charset="0"/>
              </a:rPr>
              <a:t>v = random(vec3(63.7264, 10.873, 623.6736), seed); </a:t>
            </a:r>
          </a:p>
        </p:txBody>
      </p:sp>
    </p:spTree>
    <p:extLst>
      <p:ext uri="{BB962C8B-B14F-4D97-AF65-F5344CB8AC3E}">
        <p14:creationId xmlns:p14="http://schemas.microsoft.com/office/powerpoint/2010/main" val="3143575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Becslő</a:t>
            </a:r>
            <a:endParaRPr lang="en-US" dirty="0"/>
          </a:p>
        </p:txBody>
      </p:sp>
      <p:pic>
        <p:nvPicPr>
          <p:cNvPr id="7" name="Picture 6"/>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123929" y="1582218"/>
            <a:ext cx="5126367" cy="3877783"/>
          </a:xfrm>
          <a:prstGeom prst="rect">
            <a:avLst/>
          </a:prstGeom>
        </p:spPr>
      </p:pic>
    </p:spTree>
    <p:extLst>
      <p:ext uri="{BB962C8B-B14F-4D97-AF65-F5344CB8AC3E}">
        <p14:creationId xmlns:p14="http://schemas.microsoft.com/office/powerpoint/2010/main" val="4485477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Hány mintát vegyünk?</a:t>
            </a:r>
            <a:endParaRPr lang="en-US" dirty="0"/>
          </a:p>
        </p:txBody>
      </p:sp>
      <p:sp>
        <p:nvSpPr>
          <p:cNvPr id="3" name="Content Placeholder 2"/>
          <p:cNvSpPr>
            <a:spLocks noGrp="1"/>
          </p:cNvSpPr>
          <p:nvPr>
            <p:ph idx="1"/>
          </p:nvPr>
        </p:nvSpPr>
        <p:spPr/>
        <p:txBody>
          <a:bodyPr/>
          <a:lstStyle/>
          <a:p>
            <a:r>
              <a:rPr lang="hu-HU" dirty="0" smtClean="0"/>
              <a:t>egyszerre egy fényutat igyekszünk előállítani</a:t>
            </a:r>
          </a:p>
          <a:p>
            <a:pPr lvl="1"/>
            <a:r>
              <a:rPr lang="hu-HU" dirty="0" smtClean="0"/>
              <a:t>minden felületnél csak egy minta</a:t>
            </a:r>
          </a:p>
          <a:p>
            <a:pPr lvl="1"/>
            <a:r>
              <a:rPr lang="hu-HU" dirty="0" smtClean="0"/>
              <a:t>WebGL-barát!</a:t>
            </a:r>
          </a:p>
          <a:p>
            <a:r>
              <a:rPr lang="hu-HU" dirty="0" smtClean="0"/>
              <a:t>de így az első szakaszt nem feleslegesen járjuk be mindig ugyanúgy?</a:t>
            </a:r>
          </a:p>
          <a:p>
            <a:pPr lvl="1"/>
            <a:r>
              <a:rPr lang="hu-HU" dirty="0" smtClean="0"/>
              <a:t>anti-aliasingra jó az</a:t>
            </a:r>
          </a:p>
          <a:p>
            <a:pPr lvl="1"/>
            <a:endParaRPr lang="hu-HU" dirty="0"/>
          </a:p>
          <a:p>
            <a:r>
              <a:rPr lang="hu-HU" dirty="0" smtClean="0"/>
              <a:t>különben ott kell több minta, ahol nagyobb a hiba</a:t>
            </a:r>
          </a:p>
          <a:p>
            <a:pPr lvl="1"/>
            <a:r>
              <a:rPr lang="hu-HU" dirty="0" smtClean="0"/>
              <a:t>tökéletes tükrön egy minta pont elég</a:t>
            </a:r>
          </a:p>
          <a:p>
            <a:pPr lvl="1"/>
            <a:r>
              <a:rPr lang="hu-HU" dirty="0" smtClean="0"/>
              <a:t>diffúz felületen több is jó lehet</a:t>
            </a:r>
            <a:endParaRPr lang="en-US" dirty="0"/>
          </a:p>
        </p:txBody>
      </p:sp>
    </p:spTree>
    <p:extLst>
      <p:ext uri="{BB962C8B-B14F-4D97-AF65-F5344CB8AC3E}">
        <p14:creationId xmlns:p14="http://schemas.microsoft.com/office/powerpoint/2010/main" val="34738987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Megállás</a:t>
            </a:r>
            <a:endParaRPr lang="en-US" dirty="0"/>
          </a:p>
        </p:txBody>
      </p:sp>
      <p:sp>
        <p:nvSpPr>
          <p:cNvPr id="3" name="Content Placeholder 2"/>
          <p:cNvSpPr>
            <a:spLocks noGrp="1"/>
          </p:cNvSpPr>
          <p:nvPr>
            <p:ph idx="1"/>
          </p:nvPr>
        </p:nvSpPr>
        <p:spPr/>
        <p:txBody>
          <a:bodyPr/>
          <a:lstStyle/>
          <a:p>
            <a:r>
              <a:rPr lang="hu-HU" dirty="0" smtClean="0"/>
              <a:t>meddig tartson a véletlen bolyongás?</a:t>
            </a:r>
          </a:p>
          <a:p>
            <a:r>
              <a:rPr lang="hu-HU" dirty="0" smtClean="0"/>
              <a:t>fix lépésszám (WebGL-barát megoldás)</a:t>
            </a:r>
          </a:p>
          <a:p>
            <a:pPr lvl="1"/>
            <a:r>
              <a:rPr lang="hu-HU" dirty="0" smtClean="0"/>
              <a:t>ennél többszörös visszaverődések elhanyagolása</a:t>
            </a:r>
          </a:p>
          <a:p>
            <a:pPr lvl="1"/>
            <a:r>
              <a:rPr lang="hu-HU" dirty="0" smtClean="0"/>
              <a:t>torzított becslő</a:t>
            </a:r>
          </a:p>
          <a:p>
            <a:r>
              <a:rPr lang="hu-HU" dirty="0" smtClean="0"/>
              <a:t>amíg fényforrásra nem érünk</a:t>
            </a:r>
          </a:p>
          <a:p>
            <a:pPr lvl="1"/>
            <a:r>
              <a:rPr lang="hu-HU" dirty="0" smtClean="0"/>
              <a:t>nem-nulla hozzájárulású fényutak</a:t>
            </a:r>
          </a:p>
          <a:p>
            <a:pPr lvl="1"/>
            <a:r>
              <a:rPr lang="hu-HU" dirty="0" smtClean="0"/>
              <a:t>torzított becslő (de a fényforrásról visszavert fény jelentős?)</a:t>
            </a:r>
          </a:p>
          <a:p>
            <a:r>
              <a:rPr lang="hu-HU" dirty="0" smtClean="0"/>
              <a:t>Orosz rulett: álljunk meg a fény elnyelődésének valószínűségével</a:t>
            </a:r>
          </a:p>
          <a:p>
            <a:pPr lvl="1"/>
            <a:r>
              <a:rPr lang="hu-HU" dirty="0" smtClean="0"/>
              <a:t>torzítatlan becslő</a:t>
            </a:r>
            <a:endParaRPr lang="en-US" dirty="0"/>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097364" y="5518115"/>
            <a:ext cx="1314600" cy="467861"/>
          </a:xfrm>
          <a:prstGeom prst="rect">
            <a:avLst/>
          </a:prstGeom>
        </p:spPr>
      </p:pic>
    </p:spTree>
    <p:extLst>
      <p:ext uri="{BB962C8B-B14F-4D97-AF65-F5344CB8AC3E}">
        <p14:creationId xmlns:p14="http://schemas.microsoft.com/office/powerpoint/2010/main" val="199333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a:r>
            <a:r>
              <a:rPr lang="hu-HU" dirty="0" smtClean="0"/>
              <a:t>ényútkövetés </a:t>
            </a:r>
            <a:r>
              <a:rPr lang="en-US" dirty="0" smtClean="0"/>
              <a:t>[</a:t>
            </a:r>
            <a:r>
              <a:rPr lang="hu-HU" dirty="0" smtClean="0"/>
              <a:t>Path tracing</a:t>
            </a:r>
            <a:r>
              <a:rPr lang="en-US" dirty="0" smtClean="0"/>
              <a:t>]</a:t>
            </a:r>
            <a:endParaRPr lang="en-US" dirty="0"/>
          </a:p>
        </p:txBody>
      </p:sp>
      <p:sp>
        <p:nvSpPr>
          <p:cNvPr id="3" name="Content Placeholder 2"/>
          <p:cNvSpPr>
            <a:spLocks noGrp="1"/>
          </p:cNvSpPr>
          <p:nvPr>
            <p:ph idx="1"/>
          </p:nvPr>
        </p:nvSpPr>
        <p:spPr/>
        <p:txBody>
          <a:bodyPr/>
          <a:lstStyle/>
          <a:p>
            <a:r>
              <a:rPr lang="en-US" dirty="0" err="1" smtClean="0"/>
              <a:t>minden</a:t>
            </a:r>
            <a:r>
              <a:rPr lang="en-US" dirty="0" smtClean="0"/>
              <a:t> k</a:t>
            </a:r>
            <a:r>
              <a:rPr lang="hu-HU" dirty="0" smtClean="0"/>
              <a:t>éppontra m-szer, eredményeket átlagolva</a:t>
            </a:r>
          </a:p>
          <a:p>
            <a:pPr lvl="1"/>
            <a:r>
              <a:rPr lang="hu-HU" b="1" dirty="0" smtClean="0"/>
              <a:t>hozzájárulás</a:t>
            </a:r>
            <a:r>
              <a:rPr lang="hu-HU" dirty="0" smtClean="0"/>
              <a:t> :</a:t>
            </a:r>
            <a:r>
              <a:rPr lang="en-US" dirty="0" smtClean="0"/>
              <a:t>= 1</a:t>
            </a:r>
            <a:endParaRPr lang="hu-HU" dirty="0"/>
          </a:p>
          <a:p>
            <a:pPr lvl="1"/>
            <a:r>
              <a:rPr lang="hu-HU" dirty="0" smtClean="0"/>
              <a:t>válassz egy </a:t>
            </a:r>
            <a:r>
              <a:rPr lang="hu-HU" dirty="0"/>
              <a:t>szemből induló, a képponton </a:t>
            </a:r>
            <a:r>
              <a:rPr lang="hu-HU" dirty="0" smtClean="0"/>
              <a:t>keresztülhaladó véletlen sugarat</a:t>
            </a:r>
          </a:p>
          <a:p>
            <a:pPr lvl="1"/>
            <a:r>
              <a:rPr lang="hu-HU" dirty="0" smtClean="0"/>
              <a:t>keresd meg a sugár metszéspontját a színtérrel</a:t>
            </a:r>
            <a:endParaRPr lang="en-US" dirty="0" smtClean="0"/>
          </a:p>
          <a:p>
            <a:pPr lvl="1"/>
            <a:r>
              <a:rPr lang="en-US" b="1" dirty="0" err="1" smtClean="0"/>
              <a:t>eredm</a:t>
            </a:r>
            <a:r>
              <a:rPr lang="hu-HU" b="1" dirty="0" smtClean="0"/>
              <a:t>ény</a:t>
            </a:r>
            <a:r>
              <a:rPr lang="hu-HU" dirty="0" smtClean="0"/>
              <a:t> +</a:t>
            </a:r>
            <a:r>
              <a:rPr lang="en-US" dirty="0" smtClean="0"/>
              <a:t>= </a:t>
            </a:r>
            <a:r>
              <a:rPr lang="en-US" b="1" dirty="0" err="1" smtClean="0"/>
              <a:t>fel</a:t>
            </a:r>
            <a:r>
              <a:rPr lang="hu-HU" b="1" dirty="0" smtClean="0"/>
              <a:t>ület emissziója</a:t>
            </a:r>
            <a:r>
              <a:rPr lang="hu-HU" dirty="0" smtClean="0"/>
              <a:t> * </a:t>
            </a:r>
            <a:r>
              <a:rPr lang="hu-HU" b="1" dirty="0" smtClean="0"/>
              <a:t>hozzájárulás</a:t>
            </a:r>
          </a:p>
          <a:p>
            <a:pPr lvl="1"/>
            <a:r>
              <a:rPr lang="hu-HU" b="1" dirty="0" smtClean="0"/>
              <a:t>hozzájárulás </a:t>
            </a:r>
            <a:r>
              <a:rPr lang="hu-HU" dirty="0" smtClean="0"/>
              <a:t>*</a:t>
            </a:r>
            <a:r>
              <a:rPr lang="en-US" dirty="0" smtClean="0"/>
              <a:t>=</a:t>
            </a:r>
            <a:r>
              <a:rPr lang="en-US" b="1" dirty="0" smtClean="0"/>
              <a:t> </a:t>
            </a:r>
            <a:r>
              <a:rPr lang="en-US" b="1" dirty="0" err="1" smtClean="0"/>
              <a:t>fel</a:t>
            </a:r>
            <a:r>
              <a:rPr lang="hu-HU" b="1" dirty="0" smtClean="0"/>
              <a:t>ület reflektanciája </a:t>
            </a:r>
            <a:r>
              <a:rPr lang="hu-HU" dirty="0" smtClean="0"/>
              <a:t>(a beérkező radiancia ekkora része jut a szembe)</a:t>
            </a:r>
          </a:p>
          <a:p>
            <a:pPr lvl="1"/>
            <a:r>
              <a:rPr lang="hu-HU" dirty="0" smtClean="0"/>
              <a:t>új sugárirány választása BRDF mintavételezéssel</a:t>
            </a:r>
          </a:p>
          <a:p>
            <a:pPr lvl="1"/>
            <a:endParaRPr lang="hu-HU" dirty="0" smtClean="0"/>
          </a:p>
          <a:p>
            <a:pPr lvl="1"/>
            <a:endParaRPr lang="hu-HU" dirty="0" smtClean="0"/>
          </a:p>
        </p:txBody>
      </p:sp>
      <p:cxnSp>
        <p:nvCxnSpPr>
          <p:cNvPr id="5" name="Elbow Connector 4"/>
          <p:cNvCxnSpPr/>
          <p:nvPr/>
        </p:nvCxnSpPr>
        <p:spPr>
          <a:xfrm rot="16200000" flipV="1">
            <a:off x="307819" y="3666654"/>
            <a:ext cx="2435384" cy="697119"/>
          </a:xfrm>
          <a:prstGeom prst="bentConnector3">
            <a:avLst>
              <a:gd name="adj1" fmla="val 929"/>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9637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t>
            </a:r>
            <a:r>
              <a:rPr lang="hu-HU" dirty="0" smtClean="0"/>
              <a:t>életlen minta irányvektora: Phong</a:t>
            </a:r>
            <a:endParaRPr lang="en-US" dirty="0"/>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90380" y="1963010"/>
            <a:ext cx="8056953" cy="576932"/>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390381" y="2640516"/>
            <a:ext cx="7962230" cy="619987"/>
          </a:xfrm>
          <a:prstGeom prst="rect">
            <a:avLst/>
          </a:prstGeom>
        </p:spPr>
      </p:pic>
      <p:pic>
        <p:nvPicPr>
          <p:cNvPr id="5" name="Picture 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390379" y="3417608"/>
            <a:ext cx="4213608" cy="571192"/>
          </a:xfrm>
          <a:prstGeom prst="rect">
            <a:avLst/>
          </a:prstGeom>
        </p:spPr>
      </p:pic>
      <p:sp>
        <p:nvSpPr>
          <p:cNvPr id="23" name="Text Box 8"/>
          <p:cNvSpPr txBox="1">
            <a:spLocks noChangeArrowheads="1"/>
          </p:cNvSpPr>
          <p:nvPr/>
        </p:nvSpPr>
        <p:spPr bwMode="auto">
          <a:xfrm>
            <a:off x="1003424" y="4543301"/>
            <a:ext cx="8701890" cy="646331"/>
          </a:xfrm>
          <a:prstGeom prst="rect">
            <a:avLst/>
          </a:prstGeom>
          <a:noFill/>
        </p:spPr>
        <p:txBody>
          <a:bodyPr wrap="square" rtlCol="0">
            <a:spAutoFit/>
          </a:bodyPr>
          <a:lstStyle>
            <a:defPPr>
              <a:defRPr lang="en-US"/>
            </a:defPPr>
            <a:lvl1pPr>
              <a:defRPr sz="3600">
                <a:latin typeface="Whipsmart" pitchFamily="34" charset="0"/>
              </a:defRPr>
            </a:lvl1pPr>
          </a:lstStyle>
          <a:p>
            <a:pPr algn="ctr"/>
            <a:r>
              <a:rPr lang="en-US" altLang="en-US" dirty="0" err="1" smtClean="0"/>
              <a:t>ez</a:t>
            </a:r>
            <a:r>
              <a:rPr lang="en-US" altLang="en-US" dirty="0" smtClean="0"/>
              <a:t> a </a:t>
            </a:r>
            <a:r>
              <a:rPr lang="hu-HU" altLang="en-US" dirty="0" smtClean="0"/>
              <a:t>spekuláris nyalábhoz képest értendő!</a:t>
            </a:r>
            <a:endParaRPr lang="en-US" altLang="en-US" dirty="0"/>
          </a:p>
        </p:txBody>
      </p:sp>
    </p:spTree>
    <p:extLst>
      <p:ext uri="{BB962C8B-B14F-4D97-AF65-F5344CB8AC3E}">
        <p14:creationId xmlns:p14="http://schemas.microsoft.com/office/powerpoint/2010/main" val="6173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a:t>
            </a:r>
            <a:r>
              <a:rPr lang="en-US" dirty="0" smtClean="0"/>
              <a:t> van, ha </a:t>
            </a:r>
            <a:r>
              <a:rPr lang="en-US" dirty="0" err="1" smtClean="0"/>
              <a:t>kis</a:t>
            </a:r>
            <a:r>
              <a:rPr lang="en-US" dirty="0" smtClean="0"/>
              <a:t> </a:t>
            </a:r>
            <a:r>
              <a:rPr lang="en-US" dirty="0" err="1" smtClean="0"/>
              <a:t>es</a:t>
            </a:r>
            <a:r>
              <a:rPr lang="hu-HU" dirty="0" smtClean="0"/>
              <a:t>éllyel találunk fényforrást?</a:t>
            </a:r>
            <a:endParaRPr lang="en-US" dirty="0"/>
          </a:p>
        </p:txBody>
      </p:sp>
      <p:sp>
        <p:nvSpPr>
          <p:cNvPr id="3" name="Content Placeholder 2"/>
          <p:cNvSpPr>
            <a:spLocks noGrp="1"/>
          </p:cNvSpPr>
          <p:nvPr>
            <p:ph idx="1"/>
          </p:nvPr>
        </p:nvSpPr>
        <p:spPr/>
        <p:txBody>
          <a:bodyPr/>
          <a:lstStyle/>
          <a:p>
            <a:r>
              <a:rPr lang="hu-HU" dirty="0" smtClean="0"/>
              <a:t>next event estimation</a:t>
            </a:r>
          </a:p>
          <a:p>
            <a:r>
              <a:rPr lang="hu-HU" dirty="0" smtClean="0"/>
              <a:t>mintavételezzük a fényforrásokat, kössük össze a séta pontjával</a:t>
            </a:r>
          </a:p>
          <a:p>
            <a:r>
              <a:rPr lang="hu-HU" dirty="0" smtClean="0"/>
              <a:t>visszavert direkt megvilágítás felületi integrállal:</a:t>
            </a:r>
            <a:endParaRPr lang="en-US" dirty="0"/>
          </a:p>
        </p:txBody>
      </p:sp>
      <p:pic>
        <p:nvPicPr>
          <p:cNvPr id="9" name="Picture 8"/>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92068" y="3663885"/>
            <a:ext cx="10661732" cy="1215932"/>
          </a:xfrm>
          <a:prstGeom prst="rect">
            <a:avLst/>
          </a:prstGeom>
        </p:spPr>
      </p:pic>
    </p:spTree>
    <p:extLst>
      <p:ext uri="{BB962C8B-B14F-4D97-AF65-F5344CB8AC3E}">
        <p14:creationId xmlns:p14="http://schemas.microsoft.com/office/powerpoint/2010/main" val="1222631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Az ismeretlen radianciafüggvényt keressük</a:t>
            </a:r>
            <a:endParaRPr lang="en-US" dirty="0"/>
          </a:p>
        </p:txBody>
      </p:sp>
      <p:sp>
        <p:nvSpPr>
          <p:cNvPr id="7" name="Content Placeholder 6"/>
          <p:cNvSpPr>
            <a:spLocks noGrp="1"/>
          </p:cNvSpPr>
          <p:nvPr>
            <p:ph idx="1"/>
          </p:nvPr>
        </p:nvSpPr>
        <p:spPr/>
        <p:txBody>
          <a:bodyPr/>
          <a:lstStyle/>
          <a:p>
            <a:endParaRPr lang="hu-HU" dirty="0" smtClean="0"/>
          </a:p>
          <a:p>
            <a:endParaRPr lang="hu-HU" dirty="0"/>
          </a:p>
          <a:p>
            <a:endParaRPr lang="hu-HU" dirty="0" smtClean="0"/>
          </a:p>
          <a:p>
            <a:r>
              <a:rPr lang="hu-HU" dirty="0" smtClean="0"/>
              <a:t>másodfajú Fredholm integrálegyenlet:</a:t>
            </a:r>
            <a:endParaRPr lang="en-US"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48879" y="1690688"/>
            <a:ext cx="11524289" cy="1291639"/>
          </a:xfrm>
          <a:prstGeom prst="rect">
            <a:avLst/>
          </a:prstGeom>
        </p:spPr>
      </p:pic>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888379" y="4440668"/>
            <a:ext cx="6837076" cy="950072"/>
          </a:xfrm>
          <a:prstGeom prst="rect">
            <a:avLst/>
          </a:prstGeom>
        </p:spPr>
      </p:pic>
      <p:sp>
        <p:nvSpPr>
          <p:cNvPr id="8" name="Szövegdoboz 12"/>
          <p:cNvSpPr txBox="1"/>
          <p:nvPr/>
        </p:nvSpPr>
        <p:spPr>
          <a:xfrm>
            <a:off x="6698709" y="6010882"/>
            <a:ext cx="1677062" cy="646331"/>
          </a:xfrm>
          <a:prstGeom prst="rect">
            <a:avLst/>
          </a:prstGeom>
          <a:noFill/>
        </p:spPr>
        <p:txBody>
          <a:bodyPr wrap="square" rtlCol="0">
            <a:spAutoFit/>
          </a:bodyPr>
          <a:lstStyle/>
          <a:p>
            <a:pPr algn="ctr"/>
            <a:r>
              <a:rPr lang="hu-HU" sz="3600" dirty="0" smtClean="0">
                <a:latin typeface="Whipsmart" pitchFamily="34" charset="0"/>
              </a:rPr>
              <a:t>kernel</a:t>
            </a:r>
            <a:endParaRPr lang="en-US" sz="3600" dirty="0">
              <a:latin typeface="Whipsmart" pitchFamily="34" charset="0"/>
            </a:endParaRPr>
          </a:p>
        </p:txBody>
      </p:sp>
      <p:cxnSp>
        <p:nvCxnSpPr>
          <p:cNvPr id="9" name="Straight Arrow Connector 8"/>
          <p:cNvCxnSpPr>
            <a:stCxn id="8" idx="0"/>
          </p:cNvCxnSpPr>
          <p:nvPr/>
        </p:nvCxnSpPr>
        <p:spPr>
          <a:xfrm flipH="1" flipV="1">
            <a:off x="7528414" y="5183975"/>
            <a:ext cx="8826" cy="8269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392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a:r>
            <a:r>
              <a:rPr lang="hu-HU" dirty="0" smtClean="0"/>
              <a:t>ényútkövetés</a:t>
            </a:r>
            <a:r>
              <a:rPr lang="en-US" dirty="0" smtClean="0"/>
              <a:t> dire</a:t>
            </a:r>
            <a:r>
              <a:rPr lang="hu-HU" dirty="0" smtClean="0"/>
              <a:t>k</a:t>
            </a:r>
            <a:r>
              <a:rPr lang="en-US" dirty="0" smtClean="0"/>
              <a:t>t </a:t>
            </a:r>
            <a:r>
              <a:rPr lang="hu-HU" dirty="0" smtClean="0"/>
              <a:t>megvilágítással</a:t>
            </a:r>
            <a:endParaRPr lang="en-US" dirty="0"/>
          </a:p>
        </p:txBody>
      </p:sp>
      <p:sp>
        <p:nvSpPr>
          <p:cNvPr id="3" name="Content Placeholder 2"/>
          <p:cNvSpPr>
            <a:spLocks noGrp="1"/>
          </p:cNvSpPr>
          <p:nvPr>
            <p:ph idx="1"/>
          </p:nvPr>
        </p:nvSpPr>
        <p:spPr/>
        <p:txBody>
          <a:bodyPr/>
          <a:lstStyle/>
          <a:p>
            <a:r>
              <a:rPr lang="en-US" dirty="0" err="1" smtClean="0"/>
              <a:t>minden</a:t>
            </a:r>
            <a:r>
              <a:rPr lang="en-US" dirty="0" smtClean="0"/>
              <a:t> k</a:t>
            </a:r>
            <a:r>
              <a:rPr lang="hu-HU" dirty="0" smtClean="0"/>
              <a:t>éppontra m-szer, eredményeket átlagolva</a:t>
            </a:r>
          </a:p>
          <a:p>
            <a:pPr lvl="1"/>
            <a:r>
              <a:rPr lang="hu-HU" b="1" dirty="0" smtClean="0"/>
              <a:t>hozzájárulás</a:t>
            </a:r>
            <a:r>
              <a:rPr lang="hu-HU" dirty="0" smtClean="0"/>
              <a:t> :</a:t>
            </a:r>
            <a:r>
              <a:rPr lang="en-US" dirty="0" smtClean="0"/>
              <a:t>= 1</a:t>
            </a:r>
            <a:endParaRPr lang="hu-HU" dirty="0"/>
          </a:p>
          <a:p>
            <a:pPr lvl="1"/>
            <a:r>
              <a:rPr lang="hu-HU" dirty="0" smtClean="0"/>
              <a:t>válassz egy </a:t>
            </a:r>
            <a:r>
              <a:rPr lang="hu-HU" dirty="0"/>
              <a:t>szemből induló, a képponton </a:t>
            </a:r>
            <a:r>
              <a:rPr lang="hu-HU" dirty="0" smtClean="0"/>
              <a:t>keresztülhaladó véletlen sugarat</a:t>
            </a:r>
          </a:p>
          <a:p>
            <a:pPr lvl="1"/>
            <a:r>
              <a:rPr lang="hu-HU" dirty="0" smtClean="0"/>
              <a:t>keresd meg a sugár metszéspontját a színtérrel</a:t>
            </a:r>
          </a:p>
          <a:p>
            <a:pPr lvl="1"/>
            <a:r>
              <a:rPr lang="hu-HU" dirty="0" smtClean="0"/>
              <a:t>válassz véletlen mintapontokat a fényforrásokon</a:t>
            </a:r>
          </a:p>
          <a:p>
            <a:pPr lvl="2"/>
            <a:r>
              <a:rPr lang="hu-HU" dirty="0" smtClean="0"/>
              <a:t>ha látható a felületről</a:t>
            </a:r>
            <a:endParaRPr lang="en-US" dirty="0" smtClean="0"/>
          </a:p>
          <a:p>
            <a:pPr lvl="2"/>
            <a:r>
              <a:rPr lang="en-US" b="1" dirty="0" err="1" smtClean="0"/>
              <a:t>eredm</a:t>
            </a:r>
            <a:r>
              <a:rPr lang="hu-HU" b="1" dirty="0" smtClean="0"/>
              <a:t>ény</a:t>
            </a:r>
            <a:r>
              <a:rPr lang="hu-HU" dirty="0" smtClean="0"/>
              <a:t> +</a:t>
            </a:r>
            <a:r>
              <a:rPr lang="en-US" dirty="0" smtClean="0"/>
              <a:t>= </a:t>
            </a:r>
            <a:r>
              <a:rPr lang="hu-HU" b="1" dirty="0" smtClean="0"/>
              <a:t>fényforrás emissziója </a:t>
            </a:r>
            <a:r>
              <a:rPr lang="hu-HU" dirty="0" smtClean="0"/>
              <a:t>* </a:t>
            </a:r>
            <a:r>
              <a:rPr lang="hu-HU" b="1" dirty="0"/>
              <a:t>geometriai faktor </a:t>
            </a:r>
            <a:r>
              <a:rPr lang="hu-HU" dirty="0" smtClean="0"/>
              <a:t>* </a:t>
            </a:r>
            <a:r>
              <a:rPr lang="hu-HU" b="1" dirty="0" smtClean="0"/>
              <a:t>hozzájárulás</a:t>
            </a:r>
          </a:p>
          <a:p>
            <a:pPr lvl="1"/>
            <a:r>
              <a:rPr lang="hu-HU" b="1" dirty="0" smtClean="0"/>
              <a:t>hozzájárulás </a:t>
            </a:r>
            <a:r>
              <a:rPr lang="hu-HU" dirty="0" smtClean="0"/>
              <a:t>*</a:t>
            </a:r>
            <a:r>
              <a:rPr lang="en-US" dirty="0" smtClean="0"/>
              <a:t>=</a:t>
            </a:r>
            <a:r>
              <a:rPr lang="en-US" b="1" dirty="0" smtClean="0"/>
              <a:t> </a:t>
            </a:r>
            <a:r>
              <a:rPr lang="en-US" b="1" dirty="0" err="1" smtClean="0"/>
              <a:t>fel</a:t>
            </a:r>
            <a:r>
              <a:rPr lang="hu-HU" b="1" dirty="0" smtClean="0"/>
              <a:t>ület reflektanciája </a:t>
            </a:r>
            <a:r>
              <a:rPr lang="hu-HU" dirty="0" smtClean="0"/>
              <a:t>(a beérkező radiancia ekkora része jut a szembe)</a:t>
            </a:r>
          </a:p>
          <a:p>
            <a:pPr lvl="1"/>
            <a:r>
              <a:rPr lang="hu-HU" dirty="0" smtClean="0"/>
              <a:t>új sugárirány választása BRDF mintavételezéssel</a:t>
            </a:r>
          </a:p>
          <a:p>
            <a:pPr lvl="1"/>
            <a:endParaRPr lang="hu-HU" dirty="0" smtClean="0"/>
          </a:p>
          <a:p>
            <a:pPr lvl="1"/>
            <a:endParaRPr lang="hu-HU" dirty="0" smtClean="0"/>
          </a:p>
        </p:txBody>
      </p:sp>
      <p:cxnSp>
        <p:nvCxnSpPr>
          <p:cNvPr id="5" name="Elbow Connector 4"/>
          <p:cNvCxnSpPr/>
          <p:nvPr/>
        </p:nvCxnSpPr>
        <p:spPr>
          <a:xfrm rot="16200000" flipV="1">
            <a:off x="-162961" y="4137435"/>
            <a:ext cx="2933322" cy="253496"/>
          </a:xfrm>
          <a:prstGeom prst="bentConnector3">
            <a:avLst>
              <a:gd name="adj1" fmla="val 9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40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Képek átlagolása </a:t>
            </a:r>
            <a:r>
              <a:rPr lang="hu-HU" dirty="0" err="1" smtClean="0"/>
              <a:t>WebGL-ben</a:t>
            </a:r>
            <a:r>
              <a:rPr lang="en-US" dirty="0" smtClean="0"/>
              <a:t> – </a:t>
            </a:r>
            <a:r>
              <a:rPr lang="hu-HU" dirty="0" err="1" smtClean="0"/>
              <a:t>rtt</a:t>
            </a:r>
            <a:r>
              <a:rPr lang="hu-HU" dirty="0" smtClean="0"/>
              <a:t> létrehozás</a:t>
            </a:r>
            <a:endParaRPr lang="en-US" dirty="0"/>
          </a:p>
        </p:txBody>
      </p:sp>
      <p:sp>
        <p:nvSpPr>
          <p:cNvPr id="5" name="TextBox 4"/>
          <p:cNvSpPr txBox="1"/>
          <p:nvPr/>
        </p:nvSpPr>
        <p:spPr>
          <a:xfrm>
            <a:off x="78968" y="1547067"/>
            <a:ext cx="1203406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sz="2000">
                <a:solidFill>
                  <a:srgbClr val="000000"/>
                </a:solidFill>
                <a:latin typeface="Courier New" panose="02070309020205020404" pitchFamily="49" charset="0"/>
                <a:cs typeface="Courier New" panose="02070309020205020404" pitchFamily="49" charset="0"/>
              </a:defRPr>
            </a:lvl1pPr>
          </a:lstStyle>
          <a:p>
            <a:r>
              <a:rPr lang="hu-HU" dirty="0">
                <a:latin typeface="Consolas" panose="020B0609020204030204" pitchFamily="49" charset="0"/>
                <a:cs typeface="Consolas" panose="020B0609020204030204" pitchFamily="49" charset="0"/>
              </a:rPr>
              <a:t> </a:t>
            </a:r>
            <a:r>
              <a:rPr lang="hu-HU" dirty="0" smtClean="0">
                <a:latin typeface="Consolas" panose="020B0609020204030204" pitchFamily="49" charset="0"/>
                <a:cs typeface="Consolas" panose="020B0609020204030204" pitchFamily="49" charset="0"/>
              </a:rPr>
              <a:t> </a:t>
            </a:r>
            <a:r>
              <a:rPr lang="hu-HU" dirty="0" err="1" smtClean="0">
                <a:latin typeface="Consolas" panose="020B0609020204030204" pitchFamily="49" charset="0"/>
                <a:cs typeface="Consolas" panose="020B0609020204030204" pitchFamily="49" charset="0"/>
              </a:rPr>
              <a:t>lateinit</a:t>
            </a:r>
            <a:r>
              <a:rPr lang="hu-HU" dirty="0" smtClean="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var </a:t>
            </a:r>
            <a:r>
              <a:rPr lang="hu-HU" dirty="0" err="1">
                <a:latin typeface="Consolas" panose="020B0609020204030204" pitchFamily="49" charset="0"/>
                <a:cs typeface="Consolas" panose="020B0609020204030204" pitchFamily="49" charset="0"/>
              </a:rPr>
              <a:t>defaultFramebuffer</a:t>
            </a:r>
            <a:r>
              <a:rPr lang="hu-HU" dirty="0">
                <a:latin typeface="Consolas" panose="020B0609020204030204" pitchFamily="49" charset="0"/>
                <a:cs typeface="Consolas" panose="020B0609020204030204" pitchFamily="49" charset="0"/>
              </a:rPr>
              <a:t> : </a:t>
            </a:r>
            <a:r>
              <a:rPr lang="hu-HU" dirty="0" err="1">
                <a:latin typeface="Consolas" panose="020B0609020204030204" pitchFamily="49" charset="0"/>
                <a:cs typeface="Consolas" panose="020B0609020204030204" pitchFamily="49" charset="0"/>
              </a:rPr>
              <a:t>DefaultFramebuffer</a:t>
            </a:r>
            <a:r>
              <a:rPr lang="hu-HU" dirty="0">
                <a:latin typeface="Consolas" panose="020B0609020204030204" pitchFamily="49" charset="0"/>
                <a:cs typeface="Consolas" panose="020B0609020204030204" pitchFamily="49" charset="0"/>
              </a:rPr>
              <a:t>  </a:t>
            </a:r>
          </a:p>
          <a:p>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lateinit</a:t>
            </a:r>
            <a:r>
              <a:rPr lang="hu-HU" dirty="0">
                <a:latin typeface="Consolas" panose="020B0609020204030204" pitchFamily="49" charset="0"/>
                <a:cs typeface="Consolas" panose="020B0609020204030204" pitchFamily="49" charset="0"/>
              </a:rPr>
              <a:t> var </a:t>
            </a:r>
            <a:r>
              <a:rPr lang="hu-HU" dirty="0" err="1">
                <a:latin typeface="Consolas" panose="020B0609020204030204" pitchFamily="49" charset="0"/>
                <a:cs typeface="Consolas" panose="020B0609020204030204" pitchFamily="49" charset="0"/>
              </a:rPr>
              <a:t>framebuffers</a:t>
            </a:r>
            <a:r>
              <a:rPr lang="hu-HU" dirty="0">
                <a:latin typeface="Consolas" panose="020B0609020204030204" pitchFamily="49" charset="0"/>
                <a:cs typeface="Consolas" panose="020B0609020204030204" pitchFamily="49" charset="0"/>
              </a:rPr>
              <a:t> : </a:t>
            </a:r>
            <a:r>
              <a:rPr lang="hu-HU" dirty="0" err="1">
                <a:latin typeface="Consolas" panose="020B0609020204030204" pitchFamily="49" charset="0"/>
                <a:cs typeface="Consolas" panose="020B0609020204030204" pitchFamily="49" charset="0"/>
              </a:rPr>
              <a:t>Pair</a:t>
            </a:r>
            <a:r>
              <a:rPr lang="hu-HU" dirty="0">
                <a:latin typeface="Consolas" panose="020B0609020204030204" pitchFamily="49" charset="0"/>
                <a:cs typeface="Consolas" panose="020B0609020204030204" pitchFamily="49" charset="0"/>
              </a:rPr>
              <a:t>&lt;</a:t>
            </a:r>
            <a:r>
              <a:rPr lang="hu-HU" dirty="0" err="1">
                <a:latin typeface="Consolas" panose="020B0609020204030204" pitchFamily="49" charset="0"/>
                <a:cs typeface="Consolas" panose="020B0609020204030204" pitchFamily="49" charset="0"/>
              </a:rPr>
              <a:t>Framebuffer</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Framebuffer</a:t>
            </a:r>
            <a:r>
              <a:rPr lang="hu-HU" dirty="0" smtClean="0">
                <a:latin typeface="Consolas" panose="020B0609020204030204" pitchFamily="49" charset="0"/>
                <a:cs typeface="Consolas" panose="020B0609020204030204" pitchFamily="49" charset="0"/>
              </a:rPr>
              <a:t>&gt;</a:t>
            </a:r>
          </a:p>
          <a:p>
            <a:endParaRPr lang="hu-HU" dirty="0">
              <a:latin typeface="Consolas" panose="020B0609020204030204" pitchFamily="49" charset="0"/>
              <a:cs typeface="Consolas" panose="020B0609020204030204" pitchFamily="49" charset="0"/>
            </a:endParaRPr>
          </a:p>
          <a:p>
            <a:r>
              <a:rPr lang="hu-HU" dirty="0" smtClean="0">
                <a:solidFill>
                  <a:schemeClr val="bg1">
                    <a:lumMod val="50000"/>
                  </a:schemeClr>
                </a:solidFill>
                <a:latin typeface="Consolas" panose="020B0609020204030204" pitchFamily="49" charset="0"/>
                <a:cs typeface="Consolas" panose="020B0609020204030204" pitchFamily="49" charset="0"/>
              </a:rPr>
              <a:t>  </a:t>
            </a:r>
            <a:r>
              <a:rPr lang="en-US" dirty="0" smtClean="0">
                <a:solidFill>
                  <a:schemeClr val="bg1">
                    <a:lumMod val="50000"/>
                  </a:schemeClr>
                </a:solidFill>
                <a:latin typeface="Consolas" panose="020B0609020204030204" pitchFamily="49" charset="0"/>
                <a:cs typeface="Consolas" panose="020B0609020204030204" pitchFamily="49" charset="0"/>
              </a:rPr>
              <a:t>fun </a:t>
            </a:r>
            <a:r>
              <a:rPr lang="en-US" dirty="0">
                <a:solidFill>
                  <a:schemeClr val="bg1">
                    <a:lumMod val="50000"/>
                  </a:schemeClr>
                </a:solidFill>
                <a:latin typeface="Consolas" panose="020B0609020204030204" pitchFamily="49" charset="0"/>
                <a:cs typeface="Consolas" panose="020B0609020204030204" pitchFamily="49" charset="0"/>
              </a:rPr>
              <a:t>resize(</a:t>
            </a:r>
            <a:r>
              <a:rPr lang="en-US" dirty="0" err="1">
                <a:solidFill>
                  <a:schemeClr val="bg1">
                    <a:lumMod val="50000"/>
                  </a:schemeClr>
                </a:solidFill>
                <a:latin typeface="Consolas" panose="020B0609020204030204" pitchFamily="49" charset="0"/>
                <a:cs typeface="Consolas" panose="020B0609020204030204" pitchFamily="49" charset="0"/>
              </a:rPr>
              <a:t>gl</a:t>
            </a:r>
            <a:r>
              <a:rPr lang="en-US" dirty="0">
                <a:solidFill>
                  <a:schemeClr val="bg1">
                    <a:lumMod val="50000"/>
                  </a:schemeClr>
                </a:solidFill>
                <a:latin typeface="Consolas" panose="020B0609020204030204" pitchFamily="49" charset="0"/>
                <a:cs typeface="Consolas" panose="020B0609020204030204" pitchFamily="49" charset="0"/>
              </a:rPr>
              <a:t> : WebGL2RenderingContext, canvas : </a:t>
            </a:r>
            <a:r>
              <a:rPr lang="en-US" dirty="0" err="1">
                <a:solidFill>
                  <a:schemeClr val="bg1">
                    <a:lumMod val="50000"/>
                  </a:schemeClr>
                </a:solidFill>
                <a:latin typeface="Consolas" panose="020B0609020204030204" pitchFamily="49" charset="0"/>
                <a:cs typeface="Consolas" panose="020B0609020204030204" pitchFamily="49" charset="0"/>
              </a:rPr>
              <a:t>HTMLCanvasElement</a:t>
            </a:r>
            <a:r>
              <a:rPr lang="en-US" dirty="0">
                <a:solidFill>
                  <a:schemeClr val="bg1">
                    <a:lumMod val="50000"/>
                  </a:schemeClr>
                </a:solidFill>
                <a:latin typeface="Consolas" panose="020B0609020204030204" pitchFamily="49" charset="0"/>
                <a:cs typeface="Consolas" panose="020B0609020204030204" pitchFamily="49" charset="0"/>
              </a:rPr>
              <a:t>) {</a:t>
            </a:r>
          </a:p>
          <a:p>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gl.viewport</a:t>
            </a:r>
            <a:r>
              <a:rPr lang="en-US" dirty="0">
                <a:solidFill>
                  <a:schemeClr val="bg1">
                    <a:lumMod val="50000"/>
                  </a:schemeClr>
                </a:solidFill>
                <a:latin typeface="Consolas" panose="020B0609020204030204" pitchFamily="49" charset="0"/>
                <a:cs typeface="Consolas" panose="020B0609020204030204" pitchFamily="49" charset="0"/>
              </a:rPr>
              <a:t>(0, 0, </a:t>
            </a:r>
            <a:r>
              <a:rPr lang="en-US" dirty="0" err="1">
                <a:solidFill>
                  <a:schemeClr val="bg1">
                    <a:lumMod val="50000"/>
                  </a:schemeClr>
                </a:solidFill>
                <a:latin typeface="Consolas" panose="020B0609020204030204" pitchFamily="49" charset="0"/>
                <a:cs typeface="Consolas" panose="020B0609020204030204" pitchFamily="49" charset="0"/>
              </a:rPr>
              <a:t>canvas.width</a:t>
            </a:r>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canvas.height</a:t>
            </a:r>
            <a:r>
              <a:rPr lang="en-US" dirty="0">
                <a:solidFill>
                  <a:schemeClr val="bg1">
                    <a:lumMod val="50000"/>
                  </a:schemeClr>
                </a:solidFill>
                <a:latin typeface="Consolas" panose="020B0609020204030204" pitchFamily="49" charset="0"/>
                <a:cs typeface="Consolas" panose="020B0609020204030204" pitchFamily="49" charset="0"/>
              </a:rPr>
              <a:t>)</a:t>
            </a:r>
          </a:p>
          <a:p>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camera.setAspectRatio</a:t>
            </a:r>
            <a:r>
              <a:rPr lang="en-US" dirty="0">
                <a:solidFill>
                  <a:schemeClr val="bg1">
                    <a:lumMod val="50000"/>
                  </a:schemeClr>
                </a:solidFill>
                <a:latin typeface="Consolas" panose="020B0609020204030204" pitchFamily="49" charset="0"/>
                <a:cs typeface="Consolas" panose="020B0609020204030204" pitchFamily="49" charset="0"/>
              </a:rPr>
              <a:t>(</a:t>
            </a:r>
            <a:r>
              <a:rPr lang="en-US" dirty="0" err="1">
                <a:solidFill>
                  <a:schemeClr val="bg1">
                    <a:lumMod val="50000"/>
                  </a:schemeClr>
                </a:solidFill>
                <a:latin typeface="Consolas" panose="020B0609020204030204" pitchFamily="49" charset="0"/>
                <a:cs typeface="Consolas" panose="020B0609020204030204" pitchFamily="49" charset="0"/>
              </a:rPr>
              <a:t>canvas.width.toFloat</a:t>
            </a:r>
            <a:r>
              <a:rPr lang="en-US" dirty="0">
                <a:solidFill>
                  <a:schemeClr val="bg1">
                    <a:lumMod val="50000"/>
                  </a:schemeClr>
                </a:solidFill>
                <a:latin typeface="Consolas" panose="020B0609020204030204" pitchFamily="49" charset="0"/>
                <a:cs typeface="Consolas" panose="020B0609020204030204" pitchFamily="49" charset="0"/>
              </a:rPr>
              <a:t>() / </a:t>
            </a:r>
            <a:r>
              <a:rPr lang="en-US" dirty="0" err="1">
                <a:solidFill>
                  <a:schemeClr val="bg1">
                    <a:lumMod val="50000"/>
                  </a:schemeClr>
                </a:solidFill>
                <a:latin typeface="Consolas" panose="020B0609020204030204" pitchFamily="49" charset="0"/>
                <a:cs typeface="Consolas" panose="020B0609020204030204" pitchFamily="49" charset="0"/>
              </a:rPr>
              <a:t>canvas.height.toFloat</a:t>
            </a:r>
            <a:r>
              <a:rPr lang="en-US" dirty="0">
                <a:solidFill>
                  <a:schemeClr val="bg1">
                    <a:lumMod val="50000"/>
                  </a:schemeClr>
                </a:solidFill>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defaultFramebuffer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DefaultFramebuffer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canvas.width</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canvas.height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framebuffers = (</a:t>
            </a:r>
          </a:p>
          <a:p>
            <a:r>
              <a:rPr lang="en-US" dirty="0">
                <a:latin typeface="Consolas" panose="020B0609020204030204" pitchFamily="49" charset="0"/>
                <a:cs typeface="Consolas" panose="020B0609020204030204" pitchFamily="49" charset="0"/>
              </a:rPr>
              <a:t>      Framebuffer(</a:t>
            </a:r>
            <a:r>
              <a:rPr lang="en-US" dirty="0" err="1">
                <a:latin typeface="Consolas" panose="020B0609020204030204" pitchFamily="49" charset="0"/>
                <a:cs typeface="Consolas" panose="020B0609020204030204" pitchFamily="49" charset="0"/>
              </a:rPr>
              <a:t>gl</a:t>
            </a:r>
            <a:r>
              <a:rPr lang="en-US" dirty="0">
                <a:latin typeface="Consolas" panose="020B0609020204030204" pitchFamily="49" charset="0"/>
                <a:cs typeface="Consolas" panose="020B0609020204030204" pitchFamily="49" charset="0"/>
              </a:rPr>
              <a:t>, 1, </a:t>
            </a:r>
            <a:r>
              <a:rPr lang="en-US" dirty="0" err="1">
                <a:latin typeface="Consolas" panose="020B0609020204030204" pitchFamily="49" charset="0"/>
                <a:cs typeface="Consolas" panose="020B0609020204030204" pitchFamily="49" charset="0"/>
              </a:rPr>
              <a:t>canvas.width</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canvas.height</a:t>
            </a:r>
            <a:r>
              <a:rPr lang="en-US" dirty="0">
                <a:latin typeface="Consolas" panose="020B0609020204030204" pitchFamily="49" charset="0"/>
                <a:cs typeface="Consolas" panose="020B0609020204030204" pitchFamily="49" charset="0"/>
              </a:rPr>
              <a:t>, GL.RGBA32F, GL.RGBA, GL.FLOAT)</a:t>
            </a:r>
          </a:p>
          <a:p>
            <a:r>
              <a:rPr lang="en-US" dirty="0">
                <a:latin typeface="Consolas" panose="020B0609020204030204" pitchFamily="49" charset="0"/>
                <a:cs typeface="Consolas" panose="020B0609020204030204" pitchFamily="49" charset="0"/>
              </a:rPr>
              <a:t>      to</a:t>
            </a:r>
          </a:p>
          <a:p>
            <a:r>
              <a:rPr lang="en-US" dirty="0">
                <a:latin typeface="Consolas" panose="020B0609020204030204" pitchFamily="49" charset="0"/>
                <a:cs typeface="Consolas" panose="020B0609020204030204" pitchFamily="49" charset="0"/>
              </a:rPr>
              <a:t>      Framebuffer(</a:t>
            </a:r>
            <a:r>
              <a:rPr lang="en-US" dirty="0" err="1">
                <a:latin typeface="Consolas" panose="020B0609020204030204" pitchFamily="49" charset="0"/>
                <a:cs typeface="Consolas" panose="020B0609020204030204" pitchFamily="49" charset="0"/>
              </a:rPr>
              <a:t>gl</a:t>
            </a:r>
            <a:r>
              <a:rPr lang="en-US" dirty="0">
                <a:latin typeface="Consolas" panose="020B0609020204030204" pitchFamily="49" charset="0"/>
                <a:cs typeface="Consolas" panose="020B0609020204030204" pitchFamily="49" charset="0"/>
              </a:rPr>
              <a:t>, 1, </a:t>
            </a:r>
            <a:r>
              <a:rPr lang="en-US" dirty="0" err="1">
                <a:latin typeface="Consolas" panose="020B0609020204030204" pitchFamily="49" charset="0"/>
                <a:cs typeface="Consolas" panose="020B0609020204030204" pitchFamily="49" charset="0"/>
              </a:rPr>
              <a:t>canvas.width</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canvas.height</a:t>
            </a:r>
            <a:r>
              <a:rPr lang="en-US" dirty="0">
                <a:latin typeface="Consolas" panose="020B0609020204030204" pitchFamily="49" charset="0"/>
                <a:cs typeface="Consolas" panose="020B0609020204030204" pitchFamily="49" charset="0"/>
              </a:rPr>
              <a:t>, GL.RGBA32F, GL.RGBA, GL.FLOAT)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50597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rajzoláskor: </a:t>
            </a:r>
            <a:r>
              <a:rPr lang="hu-HU" dirty="0" err="1" smtClean="0"/>
              <a:t>second</a:t>
            </a:r>
            <a:r>
              <a:rPr lang="en-US" dirty="0" smtClean="0"/>
              <a:t> </a:t>
            </a:r>
            <a:r>
              <a:rPr lang="en-US" dirty="0" smtClean="0"/>
              <a:t>a </a:t>
            </a:r>
            <a:r>
              <a:rPr lang="en-US" dirty="0" err="1" smtClean="0"/>
              <a:t>bementre</a:t>
            </a:r>
            <a:r>
              <a:rPr lang="en-US" dirty="0" smtClean="0"/>
              <a:t>, </a:t>
            </a:r>
            <a:r>
              <a:rPr lang="hu-HU" dirty="0" err="1" smtClean="0"/>
              <a:t>first</a:t>
            </a:r>
            <a:r>
              <a:rPr lang="en-US" dirty="0" smtClean="0"/>
              <a:t> </a:t>
            </a:r>
            <a:r>
              <a:rPr lang="en-US" dirty="0" smtClean="0"/>
              <a:t>a </a:t>
            </a:r>
            <a:r>
              <a:rPr lang="en-US" dirty="0" err="1" smtClean="0"/>
              <a:t>kimenetre</a:t>
            </a:r>
            <a:endParaRPr lang="en-US" dirty="0"/>
          </a:p>
        </p:txBody>
      </p:sp>
      <p:sp>
        <p:nvSpPr>
          <p:cNvPr id="5" name="TextBox 4"/>
          <p:cNvSpPr txBox="1"/>
          <p:nvPr/>
        </p:nvSpPr>
        <p:spPr>
          <a:xfrm>
            <a:off x="217224" y="2106233"/>
            <a:ext cx="1034129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sz="2000">
                <a:solidFill>
                  <a:srgbClr val="000000"/>
                </a:solidFill>
                <a:latin typeface="Courier New" panose="02070309020205020404" pitchFamily="49" charset="0"/>
                <a:cs typeface="Courier New" panose="02070309020205020404" pitchFamily="49" charset="0"/>
              </a:defRPr>
            </a:lvl1pPr>
          </a:lstStyle>
          <a:p>
            <a:r>
              <a:rPr lang="hu-HU"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framebuffers.first.bind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gl</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traceProgram</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previousFrame</a:t>
            </a:r>
            <a:r>
              <a:rPr lang="en-US" dirty="0">
                <a:latin typeface="Consolas" panose="020B0609020204030204" pitchFamily="49" charset="0"/>
                <a:cs typeface="Consolas" panose="020B0609020204030204" pitchFamily="49" charset="0"/>
              </a:rPr>
              <a:t>"]?.set( </a:t>
            </a:r>
            <a:r>
              <a:rPr lang="en-US" dirty="0" err="1">
                <a:latin typeface="Consolas" panose="020B0609020204030204" pitchFamily="49" charset="0"/>
                <a:cs typeface="Consolas" panose="020B0609020204030204" pitchFamily="49" charset="0"/>
              </a:rPr>
              <a:t>framebuffers.second.targets</a:t>
            </a:r>
            <a:r>
              <a:rPr lang="en-US" dirty="0">
                <a:latin typeface="Consolas" panose="020B0609020204030204" pitchFamily="49" charset="0"/>
                <a:cs typeface="Consolas" panose="020B0609020204030204" pitchFamily="49" charset="0"/>
              </a:rPr>
              <a:t>[0] )</a:t>
            </a:r>
          </a:p>
          <a:p>
            <a:r>
              <a:rPr lang="en-US" dirty="0">
                <a:latin typeface="Consolas" panose="020B0609020204030204" pitchFamily="49" charset="0"/>
                <a:cs typeface="Consolas" panose="020B0609020204030204" pitchFamily="49" charset="0"/>
              </a:rPr>
              <a:t>    </a:t>
            </a:r>
            <a:endParaRPr lang="hu-HU" dirty="0" smtClean="0">
              <a:latin typeface="Consolas" panose="020B0609020204030204" pitchFamily="49" charset="0"/>
              <a:cs typeface="Consolas" panose="020B0609020204030204" pitchFamily="49" charset="0"/>
            </a:endParaRPr>
          </a:p>
          <a:p>
            <a:r>
              <a:rPr lang="hu-HU" dirty="0">
                <a:latin typeface="Consolas" panose="020B0609020204030204" pitchFamily="49" charset="0"/>
                <a:cs typeface="Consolas" panose="020B0609020204030204" pitchFamily="49" charset="0"/>
              </a:rPr>
              <a:t> </a:t>
            </a:r>
            <a:r>
              <a:rPr lang="hu-HU" dirty="0" smtClean="0">
                <a:latin typeface="Consolas" panose="020B0609020204030204" pitchFamily="49" charset="0"/>
                <a:cs typeface="Consolas" panose="020B0609020204030204" pitchFamily="49" charset="0"/>
              </a:rPr>
              <a:t>   </a:t>
            </a:r>
            <a:r>
              <a:rPr lang="en-US" dirty="0" err="1" smtClean="0">
                <a:solidFill>
                  <a:schemeClr val="bg1">
                    <a:lumMod val="50000"/>
                  </a:schemeClr>
                </a:solidFill>
                <a:latin typeface="Consolas" panose="020B0609020204030204" pitchFamily="49" charset="0"/>
                <a:cs typeface="Consolas" panose="020B0609020204030204" pitchFamily="49" charset="0"/>
              </a:rPr>
              <a:t>traceProgram.draw</a:t>
            </a:r>
            <a:r>
              <a:rPr lang="en-US" dirty="0" smtClean="0">
                <a:solidFill>
                  <a:schemeClr val="bg1">
                    <a:lumMod val="50000"/>
                  </a:schemeClr>
                </a:solidFill>
                <a:latin typeface="Consolas" panose="020B0609020204030204" pitchFamily="49" charset="0"/>
                <a:cs typeface="Consolas" panose="020B0609020204030204" pitchFamily="49" charset="0"/>
              </a:rPr>
              <a:t>(this</a:t>
            </a:r>
            <a:r>
              <a:rPr lang="en-US" dirty="0">
                <a:solidFill>
                  <a:schemeClr val="bg1">
                    <a:lumMod val="50000"/>
                  </a:schemeClr>
                </a:solidFill>
                <a:latin typeface="Consolas" panose="020B0609020204030204" pitchFamily="49" charset="0"/>
                <a:cs typeface="Consolas" panose="020B0609020204030204" pitchFamily="49" charset="0"/>
              </a:rPr>
              <a:t>, camera, *lights, *quadrics)</a:t>
            </a:r>
          </a:p>
          <a:p>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quadGeometry.draw</a:t>
            </a:r>
            <a:r>
              <a:rPr lang="en-US" dirty="0">
                <a:solidFill>
                  <a:schemeClr val="bg1">
                    <a:lumMod val="50000"/>
                  </a:schemeClr>
                </a:solidFill>
                <a:latin typeface="Consolas" panose="020B0609020204030204" pitchFamily="49" charset="0"/>
                <a:cs typeface="Consolas" panose="020B0609020204030204" pitchFamily="49" charset="0"/>
              </a:rPr>
              <a:t>()</a:t>
            </a:r>
            <a:endParaRPr lang="en-US" dirty="0">
              <a:solidFill>
                <a:schemeClr val="bg1">
                  <a:lumMod val="50000"/>
                </a:schemeClr>
              </a:solidFill>
              <a:latin typeface="Consolas" panose="020B0609020204030204" pitchFamily="49" charset="0"/>
              <a:cs typeface="Consolas" panose="020B0609020204030204" pitchFamily="49" charset="0"/>
            </a:endParaRPr>
          </a:p>
        </p:txBody>
      </p:sp>
      <p:sp>
        <p:nvSpPr>
          <p:cNvPr id="3" name="Rectangle 2"/>
          <p:cNvSpPr/>
          <p:nvPr/>
        </p:nvSpPr>
        <p:spPr>
          <a:xfrm>
            <a:off x="318407" y="4457700"/>
            <a:ext cx="3722914" cy="18124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dirty="0" smtClean="0">
                <a:latin typeface="Consolas" panose="020B0609020204030204" pitchFamily="49" charset="0"/>
                <a:cs typeface="Consolas" panose="020B0609020204030204" pitchFamily="49" charset="0"/>
              </a:rPr>
              <a:t>//</a:t>
            </a:r>
            <a:r>
              <a:rPr lang="hu-HU" dirty="0" err="1" smtClean="0">
                <a:latin typeface="Consolas" panose="020B0609020204030204" pitchFamily="49" charset="0"/>
                <a:cs typeface="Consolas" panose="020B0609020204030204" pitchFamily="49" charset="0"/>
              </a:rPr>
              <a:t>quad</a:t>
            </a:r>
            <a:r>
              <a:rPr lang="hu-HU" dirty="0" smtClean="0">
                <a:latin typeface="Consolas" panose="020B0609020204030204" pitchFamily="49" charset="0"/>
                <a:cs typeface="Consolas" panose="020B0609020204030204" pitchFamily="49" charset="0"/>
              </a:rPr>
              <a:t> VS</a:t>
            </a:r>
          </a:p>
          <a:p>
            <a:r>
              <a:rPr lang="hu-HU" dirty="0" smtClean="0">
                <a:latin typeface="Consolas" panose="020B0609020204030204" pitchFamily="49" charset="0"/>
                <a:cs typeface="Consolas" panose="020B0609020204030204" pitchFamily="49" charset="0"/>
              </a:rPr>
              <a:t> </a:t>
            </a:r>
          </a:p>
          <a:p>
            <a:r>
              <a:rPr lang="hu-HU" dirty="0" err="1" smtClean="0">
                <a:latin typeface="Consolas" panose="020B0609020204030204" pitchFamily="49" charset="0"/>
                <a:cs typeface="Consolas" panose="020B0609020204030204" pitchFamily="49" charset="0"/>
              </a:rPr>
              <a:t>tex.y</a:t>
            </a:r>
            <a:r>
              <a:rPr lang="hu-HU" dirty="0" smtClean="0">
                <a:latin typeface="Consolas" panose="020B0609020204030204" pitchFamily="49" charset="0"/>
                <a:cs typeface="Consolas" panose="020B0609020204030204" pitchFamily="49" charset="0"/>
              </a:rPr>
              <a:t> </a:t>
            </a:r>
            <a:r>
              <a:rPr lang="hu-HU" dirty="0">
                <a:latin typeface="Consolas" panose="020B0609020204030204" pitchFamily="49" charset="0"/>
                <a:cs typeface="Consolas" panose="020B0609020204030204" pitchFamily="49" charset="0"/>
              </a:rPr>
              <a:t>= 1.0 - </a:t>
            </a:r>
            <a:r>
              <a:rPr lang="hu-HU" dirty="0" err="1">
                <a:latin typeface="Consolas" panose="020B0609020204030204" pitchFamily="49" charset="0"/>
                <a:cs typeface="Consolas" panose="020B0609020204030204" pitchFamily="49" charset="0"/>
              </a:rPr>
              <a:t>tex.y</a:t>
            </a:r>
            <a:r>
              <a:rPr lang="hu-HU"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6" name="Rectangle 5"/>
          <p:cNvSpPr/>
          <p:nvPr/>
        </p:nvSpPr>
        <p:spPr>
          <a:xfrm>
            <a:off x="5209562" y="3556932"/>
            <a:ext cx="6493079" cy="30787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dirty="0" smtClean="0">
                <a:latin typeface="Consolas" panose="020B0609020204030204" pitchFamily="49" charset="0"/>
                <a:cs typeface="Consolas" panose="020B0609020204030204" pitchFamily="49" charset="0"/>
              </a:rPr>
              <a:t>//</a:t>
            </a:r>
            <a:r>
              <a:rPr lang="hu-HU" dirty="0" err="1" smtClean="0">
                <a:latin typeface="Consolas" panose="020B0609020204030204" pitchFamily="49" charset="0"/>
                <a:cs typeface="Consolas" panose="020B0609020204030204" pitchFamily="49" charset="0"/>
              </a:rPr>
              <a:t>trace</a:t>
            </a:r>
            <a:r>
              <a:rPr lang="hu-HU" dirty="0" smtClean="0">
                <a:latin typeface="Consolas" panose="020B0609020204030204" pitchFamily="49" charset="0"/>
                <a:cs typeface="Consolas" panose="020B0609020204030204" pitchFamily="49" charset="0"/>
              </a:rPr>
              <a:t> FS</a:t>
            </a:r>
          </a:p>
          <a:p>
            <a:endParaRPr lang="hu-HU" dirty="0" smtClean="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uniform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sampler2D </a:t>
            </a:r>
            <a:r>
              <a:rPr lang="en-US" dirty="0" err="1">
                <a:latin typeface="Consolas" panose="020B0609020204030204" pitchFamily="49" charset="0"/>
                <a:cs typeface="Consolas" panose="020B0609020204030204" pitchFamily="49" charset="0"/>
              </a:rPr>
              <a:t>previousFrame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program;</a:t>
            </a:r>
            <a:endParaRPr lang="hu-HU" dirty="0">
              <a:latin typeface="Consolas" panose="020B0609020204030204" pitchFamily="49" charset="0"/>
              <a:cs typeface="Consolas" panose="020B0609020204030204" pitchFamily="49" charset="0"/>
            </a:endParaRPr>
          </a:p>
          <a:p>
            <a:endParaRPr lang="hu-HU" dirty="0" smtClean="0">
              <a:latin typeface="Consolas" panose="020B0609020204030204" pitchFamily="49" charset="0"/>
              <a:cs typeface="Consolas" panose="020B0609020204030204" pitchFamily="49" charset="0"/>
            </a:endParaRPr>
          </a:p>
          <a:p>
            <a:r>
              <a:rPr lang="hu-HU" dirty="0" err="1" smtClean="0">
                <a:solidFill>
                  <a:schemeClr val="bg1">
                    <a:lumMod val="50000"/>
                  </a:schemeClr>
                </a:solidFill>
                <a:latin typeface="Consolas" panose="020B0609020204030204" pitchFamily="49" charset="0"/>
                <a:cs typeface="Consolas" panose="020B0609020204030204" pitchFamily="49" charset="0"/>
              </a:rPr>
              <a:t>fragmentColor</a:t>
            </a:r>
            <a:r>
              <a:rPr lang="hu-HU" dirty="0" smtClean="0">
                <a:solidFill>
                  <a:schemeClr val="bg1">
                    <a:lumMod val="50000"/>
                  </a:schemeClr>
                </a:solidFill>
                <a:latin typeface="Consolas" panose="020B0609020204030204" pitchFamily="49" charset="0"/>
                <a:cs typeface="Consolas" panose="020B0609020204030204" pitchFamily="49" charset="0"/>
              </a:rPr>
              <a:t> </a:t>
            </a:r>
            <a:r>
              <a:rPr lang="hu-HU" dirty="0">
                <a:solidFill>
                  <a:schemeClr val="bg1">
                    <a:lumMod val="50000"/>
                  </a:schemeClr>
                </a:solidFill>
                <a:latin typeface="Consolas" panose="020B0609020204030204" pitchFamily="49" charset="0"/>
                <a:cs typeface="Consolas" panose="020B0609020204030204" pitchFamily="49" charset="0"/>
              </a:rPr>
              <a:t>= vec4(</a:t>
            </a:r>
            <a:r>
              <a:rPr lang="hu-HU" dirty="0" err="1">
                <a:solidFill>
                  <a:schemeClr val="bg1">
                    <a:lumMod val="50000"/>
                  </a:schemeClr>
                </a:solidFill>
                <a:latin typeface="Consolas" panose="020B0609020204030204" pitchFamily="49" charset="0"/>
                <a:cs typeface="Consolas" panose="020B0609020204030204" pitchFamily="49" charset="0"/>
              </a:rPr>
              <a:t>radiance</a:t>
            </a:r>
            <a:r>
              <a:rPr lang="hu-HU" dirty="0">
                <a:solidFill>
                  <a:schemeClr val="bg1">
                    <a:lumMod val="50000"/>
                  </a:schemeClr>
                </a:solidFill>
                <a:latin typeface="Consolas" panose="020B0609020204030204" pitchFamily="49" charset="0"/>
                <a:cs typeface="Consolas" panose="020B0609020204030204" pitchFamily="49" charset="0"/>
              </a:rPr>
              <a:t>, 1)</a:t>
            </a:r>
            <a:r>
              <a:rPr lang="hu-HU" dirty="0">
                <a:latin typeface="Consolas" panose="020B0609020204030204" pitchFamily="49" charset="0"/>
                <a:cs typeface="Consolas" panose="020B0609020204030204" pitchFamily="49" charset="0"/>
              </a:rPr>
              <a:t> </a:t>
            </a:r>
            <a:r>
              <a:rPr lang="hu-HU" dirty="0">
                <a:solidFill>
                  <a:srgbClr val="FF0000"/>
                </a:solidFill>
                <a:latin typeface="Consolas" panose="020B0609020204030204" pitchFamily="49" charset="0"/>
                <a:cs typeface="Consolas" panose="020B0609020204030204" pitchFamily="49" charset="0"/>
              </a:rPr>
              <a:t>* 0.01 </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texture</a:t>
            </a:r>
            <a:r>
              <a:rPr lang="hu-HU" dirty="0">
                <a:latin typeface="Consolas" panose="020B0609020204030204" pitchFamily="49" charset="0"/>
                <a:cs typeface="Consolas" panose="020B0609020204030204" pitchFamily="49" charset="0"/>
              </a:rPr>
              <a:t>(</a:t>
            </a:r>
            <a:r>
              <a:rPr lang="hu-HU" dirty="0" err="1">
                <a:latin typeface="Consolas" panose="020B0609020204030204" pitchFamily="49" charset="0"/>
                <a:cs typeface="Consolas" panose="020B0609020204030204" pitchFamily="49" charset="0"/>
              </a:rPr>
              <a:t>program.previousFrame</a:t>
            </a:r>
            <a:r>
              <a:rPr lang="hu-HU" dirty="0">
                <a:latin typeface="Consolas" panose="020B0609020204030204" pitchFamily="49" charset="0"/>
                <a:cs typeface="Consolas" panose="020B0609020204030204" pitchFamily="49" charset="0"/>
              </a:rPr>
              <a:t>, </a:t>
            </a:r>
            <a:r>
              <a:rPr lang="hu-HU" dirty="0" err="1">
                <a:latin typeface="Consolas" panose="020B0609020204030204" pitchFamily="49" charset="0"/>
                <a:cs typeface="Consolas" panose="020B0609020204030204" pitchFamily="49" charset="0"/>
              </a:rPr>
              <a:t>tex</a:t>
            </a:r>
            <a:r>
              <a:rPr lang="hu-HU" dirty="0">
                <a:latin typeface="Consolas" panose="020B0609020204030204" pitchFamily="49" charset="0"/>
                <a:cs typeface="Consolas" panose="020B0609020204030204" pitchFamily="49" charset="0"/>
              </a:rPr>
              <a:t>) </a:t>
            </a:r>
            <a:r>
              <a:rPr lang="hu-HU" dirty="0">
                <a:solidFill>
                  <a:srgbClr val="FF0000"/>
                </a:solidFill>
                <a:latin typeface="Consolas" panose="020B0609020204030204" pitchFamily="49" charset="0"/>
                <a:cs typeface="Consolas" panose="020B0609020204030204" pitchFamily="49" charset="0"/>
              </a:rPr>
              <a:t>* 0.99</a:t>
            </a:r>
            <a:r>
              <a:rPr lang="hu-HU"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77793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hu-HU" dirty="0" smtClean="0"/>
              <a:t>Profibb átlagolás</a:t>
            </a:r>
            <a:endParaRPr lang="en-US" dirty="0"/>
          </a:p>
        </p:txBody>
      </p:sp>
      <p:sp>
        <p:nvSpPr>
          <p:cNvPr id="4" name="Content Placeholder 3"/>
          <p:cNvSpPr>
            <a:spLocks noGrp="1"/>
          </p:cNvSpPr>
          <p:nvPr>
            <p:ph idx="1"/>
          </p:nvPr>
        </p:nvSpPr>
        <p:spPr/>
        <p:txBody>
          <a:bodyPr/>
          <a:lstStyle/>
          <a:p>
            <a:r>
              <a:rPr lang="hu-HU" dirty="0" smtClean="0"/>
              <a:t>lehet a súlyozás nem fix</a:t>
            </a:r>
          </a:p>
          <a:p>
            <a:r>
              <a:rPr lang="hu-HU" dirty="0" smtClean="0"/>
              <a:t>hanem egyre csökkenő</a:t>
            </a:r>
          </a:p>
          <a:p>
            <a:r>
              <a:rPr lang="hu-HU" dirty="0" smtClean="0"/>
              <a:t>uniformban átadható az eddigi frameek száma</a:t>
            </a:r>
          </a:p>
          <a:p>
            <a:r>
              <a:rPr lang="hu-HU" dirty="0" smtClean="0"/>
              <a:t>hogy mindig az eddigi összes frame átlagát kapjuk</a:t>
            </a:r>
          </a:p>
          <a:p>
            <a:endParaRPr lang="hu-HU" dirty="0"/>
          </a:p>
          <a:p>
            <a:r>
              <a:rPr lang="hu-HU" dirty="0" smtClean="0"/>
              <a:t>ha mozdul a kamera, kezdjük újra</a:t>
            </a:r>
            <a:endParaRPr lang="en-US" dirty="0"/>
          </a:p>
        </p:txBody>
      </p:sp>
    </p:spTree>
    <p:extLst>
      <p:ext uri="{BB962C8B-B14F-4D97-AF65-F5344CB8AC3E}">
        <p14:creationId xmlns:p14="http://schemas.microsoft.com/office/powerpoint/2010/main" val="32122169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RTT </a:t>
            </a:r>
            <a:r>
              <a:rPr lang="en-US" dirty="0" err="1" smtClean="0"/>
              <a:t>kikapcs</a:t>
            </a:r>
            <a:endParaRPr lang="en-US" dirty="0"/>
          </a:p>
        </p:txBody>
      </p:sp>
      <p:sp>
        <p:nvSpPr>
          <p:cNvPr id="5" name="TextBox 4"/>
          <p:cNvSpPr txBox="1"/>
          <p:nvPr/>
        </p:nvSpPr>
        <p:spPr>
          <a:xfrm>
            <a:off x="1229596" y="3260629"/>
            <a:ext cx="39934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sz="2000">
                <a:solidFill>
                  <a:srgbClr val="000000"/>
                </a:solidFill>
                <a:latin typeface="Courier New" panose="02070309020205020404" pitchFamily="49" charset="0"/>
                <a:cs typeface="Courier New" panose="02070309020205020404" pitchFamily="49" charset="0"/>
              </a:defRPr>
            </a:lvl1pPr>
          </a:lstStyle>
          <a:p>
            <a:r>
              <a:rPr lang="en-US" dirty="0" err="1">
                <a:latin typeface="Consolas" panose="020B0609020204030204" pitchFamily="49" charset="0"/>
                <a:cs typeface="Consolas" panose="020B0609020204030204" pitchFamily="49" charset="0"/>
              </a:rPr>
              <a:t>defaultFramebuffer.bind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gl</a:t>
            </a:r>
            <a:r>
              <a:rPr lang="en-US"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40183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Pingpong</a:t>
            </a:r>
            <a:r>
              <a:rPr lang="en-US" dirty="0" smtClean="0"/>
              <a:t> </a:t>
            </a:r>
            <a:r>
              <a:rPr lang="en-US" dirty="0" err="1" smtClean="0"/>
              <a:t>csere</a:t>
            </a:r>
            <a:endParaRPr lang="en-US" dirty="0"/>
          </a:p>
        </p:txBody>
      </p:sp>
      <p:sp>
        <p:nvSpPr>
          <p:cNvPr id="5" name="TextBox 4"/>
          <p:cNvSpPr txBox="1"/>
          <p:nvPr/>
        </p:nvSpPr>
        <p:spPr>
          <a:xfrm>
            <a:off x="1444368" y="3134046"/>
            <a:ext cx="80842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sz="2000">
                <a:solidFill>
                  <a:srgbClr val="000000"/>
                </a:solidFill>
                <a:latin typeface="Courier New" panose="02070309020205020404" pitchFamily="49" charset="0"/>
                <a:cs typeface="Courier New" panose="02070309020205020404" pitchFamily="49" charset="0"/>
              </a:defRPr>
            </a:lvl1pPr>
          </a:lstStyle>
          <a:p>
            <a:r>
              <a:rPr lang="en-US" dirty="0">
                <a:latin typeface="Consolas" panose="020B0609020204030204" pitchFamily="49" charset="0"/>
                <a:cs typeface="Consolas" panose="020B0609020204030204" pitchFamily="49" charset="0"/>
              </a:rPr>
              <a:t>framebuffers = </a:t>
            </a:r>
            <a:r>
              <a:rPr lang="en-US" dirty="0" err="1">
                <a:latin typeface="Consolas" panose="020B0609020204030204" pitchFamily="49" charset="0"/>
                <a:cs typeface="Consolas" panose="020B0609020204030204" pitchFamily="49" charset="0"/>
              </a:rPr>
              <a:t>framebuffers.second</a:t>
            </a:r>
            <a:r>
              <a:rPr lang="en-US" dirty="0">
                <a:latin typeface="Consolas" panose="020B0609020204030204" pitchFamily="49" charset="0"/>
                <a:cs typeface="Consolas" panose="020B0609020204030204" pitchFamily="49" charset="0"/>
              </a:rPr>
              <a:t> to </a:t>
            </a:r>
            <a:r>
              <a:rPr lang="en-US" dirty="0" err="1">
                <a:latin typeface="Consolas" panose="020B0609020204030204" pitchFamily="49" charset="0"/>
                <a:cs typeface="Consolas" panose="020B0609020204030204" pitchFamily="49" charset="0"/>
              </a:rPr>
              <a:t>framebuffers.first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06079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hu-HU" dirty="0" smtClean="0"/>
              <a:t>ész textúra megjelenítéséhez</a:t>
            </a:r>
            <a:endParaRPr lang="en-US" dirty="0"/>
          </a:p>
        </p:txBody>
      </p:sp>
      <p:sp>
        <p:nvSpPr>
          <p:cNvPr id="3" name="Content Placeholder 2"/>
          <p:cNvSpPr>
            <a:spLocks noGrp="1"/>
          </p:cNvSpPr>
          <p:nvPr>
            <p:ph idx="1"/>
          </p:nvPr>
        </p:nvSpPr>
        <p:spPr/>
        <p:txBody>
          <a:bodyPr/>
          <a:lstStyle/>
          <a:p>
            <a:r>
              <a:rPr lang="hu-HU" dirty="0" smtClean="0"/>
              <a:t>kell egy új </a:t>
            </a:r>
            <a:r>
              <a:rPr lang="hu-HU" dirty="0" err="1" smtClean="0"/>
              <a:t>fragment</a:t>
            </a:r>
            <a:r>
              <a:rPr lang="hu-HU" dirty="0" smtClean="0"/>
              <a:t> </a:t>
            </a:r>
            <a:r>
              <a:rPr lang="hu-HU" dirty="0" err="1" smtClean="0"/>
              <a:t>shader</a:t>
            </a:r>
            <a:endParaRPr lang="hu-HU" dirty="0" smtClean="0"/>
          </a:p>
          <a:p>
            <a:pPr lvl="1"/>
            <a:r>
              <a:rPr lang="hu-HU" dirty="0" smtClean="0"/>
              <a:t>olvassa a textúrát, kirakja</a:t>
            </a:r>
          </a:p>
          <a:p>
            <a:r>
              <a:rPr lang="hu-HU" dirty="0" smtClean="0"/>
              <a:t>kell egy új </a:t>
            </a:r>
            <a:r>
              <a:rPr lang="hu-HU" dirty="0" err="1" smtClean="0"/>
              <a:t>webgl</a:t>
            </a:r>
            <a:r>
              <a:rPr lang="hu-HU" dirty="0" smtClean="0"/>
              <a:t> program (</a:t>
            </a:r>
            <a:r>
              <a:rPr lang="hu-HU" dirty="0" err="1" smtClean="0"/>
              <a:t>quad</a:t>
            </a:r>
            <a:r>
              <a:rPr lang="hu-HU" dirty="0" smtClean="0"/>
              <a:t> VS + új FS)</a:t>
            </a:r>
          </a:p>
          <a:p>
            <a:r>
              <a:rPr lang="hu-HU" dirty="0" smtClean="0"/>
              <a:t>rajzolás végén teljes képernyős </a:t>
            </a:r>
            <a:r>
              <a:rPr lang="hu-HU" dirty="0" err="1" smtClean="0"/>
              <a:t>quad</a:t>
            </a:r>
            <a:r>
              <a:rPr lang="hu-HU" dirty="0" smtClean="0"/>
              <a:t> ezzel a </a:t>
            </a:r>
            <a:r>
              <a:rPr lang="hu-HU" smtClean="0"/>
              <a:t>shaderrel</a:t>
            </a:r>
            <a:endParaRPr lang="en-US" dirty="0"/>
          </a:p>
        </p:txBody>
      </p:sp>
    </p:spTree>
    <p:extLst>
      <p:ext uri="{BB962C8B-B14F-4D97-AF65-F5344CB8AC3E}">
        <p14:creationId xmlns:p14="http://schemas.microsoft.com/office/powerpoint/2010/main" val="1307308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Ray tracing →</a:t>
            </a:r>
            <a:r>
              <a:rPr lang="en-US" dirty="0" smtClean="0"/>
              <a:t> path tracing</a:t>
            </a:r>
            <a:endParaRPr lang="en-US" dirty="0"/>
          </a:p>
        </p:txBody>
      </p:sp>
      <p:sp>
        <p:nvSpPr>
          <p:cNvPr id="3" name="Content Placeholder 2"/>
          <p:cNvSpPr>
            <a:spLocks noGrp="1"/>
          </p:cNvSpPr>
          <p:nvPr>
            <p:ph idx="1"/>
          </p:nvPr>
        </p:nvSpPr>
        <p:spPr/>
        <p:txBody>
          <a:bodyPr/>
          <a:lstStyle/>
          <a:p>
            <a:r>
              <a:rPr lang="hu-HU" dirty="0" smtClean="0"/>
              <a:t>ideális visszaverődési irány helyett random irányba folytatjuk a fényutat</a:t>
            </a:r>
          </a:p>
          <a:p>
            <a:r>
              <a:rPr lang="hu-HU" dirty="0" smtClean="0"/>
              <a:t>diffúz felület, koszinuszos mintavételézés</a:t>
            </a:r>
          </a:p>
          <a:p>
            <a:pPr lvl="1"/>
            <a:r>
              <a:rPr lang="hu-HU" dirty="0" smtClean="0"/>
              <a:t>ez helyettesíti a fény beesési szögének koszinuszával szorzást</a:t>
            </a:r>
          </a:p>
          <a:p>
            <a:r>
              <a:rPr lang="hu-HU" dirty="0" smtClean="0"/>
              <a:t>fényforrás külön még nincs</a:t>
            </a:r>
          </a:p>
          <a:p>
            <a:pPr lvl="1"/>
            <a:r>
              <a:rPr lang="hu-HU" dirty="0" smtClean="0"/>
              <a:t>de ha nincs találat, a háttér (környezet-textúrából olvasott) radianciáját adjuk vissza</a:t>
            </a:r>
          </a:p>
          <a:p>
            <a:endParaRPr lang="en-US" dirty="0"/>
          </a:p>
        </p:txBody>
      </p:sp>
    </p:spTree>
    <p:extLst>
      <p:ext uri="{BB962C8B-B14F-4D97-AF65-F5344CB8AC3E}">
        <p14:creationId xmlns:p14="http://schemas.microsoft.com/office/powerpoint/2010/main" val="637133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Diffúz mintavételezés másképp</a:t>
            </a:r>
            <a:endParaRPr lang="en-US" dirty="0"/>
          </a:p>
        </p:txBody>
      </p:sp>
      <p:sp>
        <p:nvSpPr>
          <p:cNvPr id="5" name="Oval 4"/>
          <p:cNvSpPr/>
          <p:nvPr/>
        </p:nvSpPr>
        <p:spPr>
          <a:xfrm>
            <a:off x="1894114" y="5445579"/>
            <a:ext cx="7862207" cy="9960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flipV="1">
            <a:off x="5821136" y="4071257"/>
            <a:ext cx="4082" cy="1371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448174" y="2702379"/>
            <a:ext cx="2743200" cy="2743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718204" y="3023148"/>
            <a:ext cx="142875" cy="1619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endCxn id="9" idx="7"/>
          </p:cNvCxnSpPr>
          <p:nvPr/>
        </p:nvCxnSpPr>
        <p:spPr>
          <a:xfrm flipV="1">
            <a:off x="5825217" y="3104111"/>
            <a:ext cx="964425" cy="967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0"/>
            <a:endCxn id="9" idx="7"/>
          </p:cNvCxnSpPr>
          <p:nvPr/>
        </p:nvCxnSpPr>
        <p:spPr>
          <a:xfrm flipV="1">
            <a:off x="5825218" y="3104111"/>
            <a:ext cx="964424" cy="23414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77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hu-HU" dirty="0" err="1" smtClean="0"/>
              <a:t>andomhoz</a:t>
            </a:r>
            <a:r>
              <a:rPr lang="hu-HU" dirty="0" smtClean="0"/>
              <a:t> előkészületek</a:t>
            </a:r>
            <a:endParaRPr lang="en-US" dirty="0"/>
          </a:p>
        </p:txBody>
      </p:sp>
      <p:sp>
        <p:nvSpPr>
          <p:cNvPr id="3" name="TextBox 2"/>
          <p:cNvSpPr txBox="1"/>
          <p:nvPr/>
        </p:nvSpPr>
        <p:spPr>
          <a:xfrm>
            <a:off x="725911" y="1773077"/>
            <a:ext cx="610936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sz="2000">
                <a:solidFill>
                  <a:srgbClr val="000000"/>
                </a:solidFill>
                <a:latin typeface="Courier New" panose="02070309020205020404" pitchFamily="49" charset="0"/>
                <a:cs typeface="Courier New" panose="02070309020205020404" pitchFamily="49" charset="0"/>
              </a:defRPr>
            </a:lvl1pPr>
          </a:lstStyle>
          <a:p>
            <a:r>
              <a:rPr lang="en-US" dirty="0">
                <a:latin typeface="Consolas" panose="020B0609020204030204" pitchFamily="49" charset="0"/>
                <a:cs typeface="Consolas" panose="020B0609020204030204" pitchFamily="49" charset="0"/>
              </a:rPr>
              <a:t>external object crypto {</a:t>
            </a:r>
          </a:p>
          <a:p>
            <a:r>
              <a:rPr lang="en-US" dirty="0">
                <a:latin typeface="Consolas" panose="020B0609020204030204" pitchFamily="49" charset="0"/>
                <a:cs typeface="Consolas" panose="020B0609020204030204" pitchFamily="49" charset="0"/>
              </a:rPr>
              <a:t>  fun </a:t>
            </a:r>
            <a:r>
              <a:rPr lang="en-US" dirty="0" err="1">
                <a:latin typeface="Consolas" panose="020B0609020204030204" pitchFamily="49" charset="0"/>
                <a:cs typeface="Consolas" panose="020B0609020204030204" pitchFamily="49" charset="0"/>
              </a:rPr>
              <a:t>getRandomValues</a:t>
            </a:r>
            <a:r>
              <a:rPr lang="en-US" dirty="0">
                <a:latin typeface="Consolas" panose="020B0609020204030204" pitchFamily="49" charset="0"/>
                <a:cs typeface="Consolas" panose="020B0609020204030204" pitchFamily="49" charset="0"/>
              </a:rPr>
              <a:t>(array : Uint32Array)</a:t>
            </a:r>
          </a:p>
          <a:p>
            <a:r>
              <a:rPr lang="en-US"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585107" y="3163982"/>
            <a:ext cx="42755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sz="2000">
                <a:solidFill>
                  <a:srgbClr val="000000"/>
                </a:solidFill>
                <a:latin typeface="Courier New" panose="02070309020205020404" pitchFamily="49" charset="0"/>
                <a:cs typeface="Courier New" panose="02070309020205020404" pitchFamily="49" charset="0"/>
              </a:defRPr>
            </a:lvl1pPr>
          </a:lstStyle>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randoms</a:t>
            </a:r>
            <a:r>
              <a:rPr lang="en-US" dirty="0">
                <a:latin typeface="Consolas" panose="020B0609020204030204" pitchFamily="49" charset="0"/>
                <a:cs typeface="Consolas" panose="020B0609020204030204" pitchFamily="49" charset="0"/>
              </a:rPr>
              <a:t> by Vec4Array(64)</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4860636" y="2619767"/>
            <a:ext cx="6895935" cy="23767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b="1" dirty="0" smtClean="0">
                <a:solidFill>
                  <a:srgbClr val="FF0000"/>
                </a:solidFill>
                <a:latin typeface="Consolas" panose="020B0609020204030204" pitchFamily="49" charset="0"/>
                <a:cs typeface="Consolas" panose="020B0609020204030204" pitchFamily="49" charset="0"/>
              </a:rPr>
              <a:t>// </a:t>
            </a:r>
            <a:r>
              <a:rPr lang="hu-HU" b="1" dirty="0" err="1" smtClean="0">
                <a:solidFill>
                  <a:srgbClr val="FF0000"/>
                </a:solidFill>
                <a:latin typeface="Consolas" panose="020B0609020204030204" pitchFamily="49" charset="0"/>
                <a:cs typeface="Consolas" panose="020B0609020204030204" pitchFamily="49" charset="0"/>
              </a:rPr>
              <a:t>WebGLMath</a:t>
            </a:r>
            <a:r>
              <a:rPr lang="hu-HU" b="1" dirty="0" smtClean="0">
                <a:solidFill>
                  <a:srgbClr val="FF0000"/>
                </a:solidFill>
                <a:latin typeface="Consolas" panose="020B0609020204030204" pitchFamily="49" charset="0"/>
                <a:cs typeface="Consolas" panose="020B0609020204030204" pitchFamily="49" charset="0"/>
              </a:rPr>
              <a:t>/Vec4Array.kt</a:t>
            </a:r>
          </a:p>
          <a:p>
            <a:r>
              <a:rPr lang="hu-HU" dirty="0" smtClean="0">
                <a:solidFill>
                  <a:schemeClr val="tx1"/>
                </a:solidFill>
                <a:latin typeface="Consolas" panose="020B0609020204030204" pitchFamily="49" charset="0"/>
                <a:cs typeface="Consolas" panose="020B0609020204030204" pitchFamily="49" charset="0"/>
              </a:rPr>
              <a:t>  </a:t>
            </a:r>
            <a:r>
              <a:rPr lang="en-US" dirty="0" smtClean="0">
                <a:solidFill>
                  <a:schemeClr val="tx1"/>
                </a:solidFill>
                <a:latin typeface="Consolas" panose="020B0609020204030204" pitchFamily="49" charset="0"/>
                <a:cs typeface="Consolas" panose="020B0609020204030204" pitchFamily="49" charset="0"/>
              </a:rPr>
              <a:t>operator </a:t>
            </a:r>
            <a:r>
              <a:rPr lang="en-US" dirty="0">
                <a:solidFill>
                  <a:schemeClr val="tx1"/>
                </a:solidFill>
                <a:latin typeface="Consolas" panose="020B0609020204030204" pitchFamily="49" charset="0"/>
                <a:cs typeface="Consolas" panose="020B0609020204030204" pitchFamily="49" charset="0"/>
              </a:rPr>
              <a:t>fun </a:t>
            </a:r>
            <a:r>
              <a:rPr lang="en-US" dirty="0" err="1">
                <a:solidFill>
                  <a:schemeClr val="tx1"/>
                </a:solidFill>
                <a:latin typeface="Consolas" panose="020B0609020204030204" pitchFamily="49" charset="0"/>
                <a:cs typeface="Consolas" panose="020B0609020204030204" pitchFamily="49" charset="0"/>
              </a:rPr>
              <a:t>provideDelegate</a:t>
            </a:r>
            <a:r>
              <a:rPr lang="en-US" dirty="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provider: </a:t>
            </a:r>
            <a:r>
              <a:rPr lang="en-US" dirty="0" err="1">
                <a:solidFill>
                  <a:schemeClr val="tx1"/>
                </a:solidFill>
                <a:latin typeface="Consolas" panose="020B0609020204030204" pitchFamily="49" charset="0"/>
                <a:cs typeface="Consolas" panose="020B0609020204030204" pitchFamily="49" charset="0"/>
              </a:rPr>
              <a:t>UniformProvider</a:t>
            </a:r>
            <a:r>
              <a:rPr lang="en-US" dirty="0">
                <a:solidFill>
                  <a:schemeClr val="tx1"/>
                </a:solidFill>
                <a:latin typeface="Consolas" panose="020B0609020204030204" pitchFamily="49" charset="0"/>
                <a:cs typeface="Consolas" panose="020B0609020204030204" pitchFamily="49" charset="0"/>
              </a:rPr>
              <a:t>,</a:t>
            </a:r>
          </a:p>
          <a:p>
            <a:r>
              <a:rPr lang="en-US" dirty="0">
                <a:solidFill>
                  <a:schemeClr val="tx1"/>
                </a:solidFill>
                <a:latin typeface="Consolas" panose="020B0609020204030204" pitchFamily="49" charset="0"/>
                <a:cs typeface="Consolas" panose="020B0609020204030204" pitchFamily="49" charset="0"/>
              </a:rPr>
              <a:t>      property: </a:t>
            </a:r>
            <a:r>
              <a:rPr lang="en-US" dirty="0" err="1">
                <a:solidFill>
                  <a:schemeClr val="tx1"/>
                </a:solidFill>
                <a:latin typeface="Consolas" panose="020B0609020204030204" pitchFamily="49" charset="0"/>
                <a:cs typeface="Consolas" panose="020B0609020204030204" pitchFamily="49" charset="0"/>
              </a:rPr>
              <a:t>KProperty</a:t>
            </a:r>
            <a:r>
              <a:rPr lang="en-US" dirty="0">
                <a:solidFill>
                  <a:schemeClr val="tx1"/>
                </a:solidFill>
                <a:latin typeface="Consolas" panose="020B0609020204030204" pitchFamily="49" charset="0"/>
                <a:cs typeface="Consolas" panose="020B0609020204030204" pitchFamily="49" charset="0"/>
              </a:rPr>
              <a:t>&lt;*&gt;) : Vec4Array {</a:t>
            </a:r>
          </a:p>
          <a:p>
            <a:r>
              <a:rPr lang="en-US" dirty="0">
                <a:solidFill>
                  <a:schemeClr val="tx1"/>
                </a:solidFill>
                <a:latin typeface="Consolas" panose="020B0609020204030204" pitchFamily="49" charset="0"/>
                <a:cs typeface="Consolas" panose="020B0609020204030204" pitchFamily="49" charset="0"/>
              </a:rPr>
              <a:t>    </a:t>
            </a:r>
            <a:r>
              <a:rPr lang="en-US" dirty="0" err="1">
                <a:solidFill>
                  <a:schemeClr val="tx1"/>
                </a:solidFill>
                <a:latin typeface="Consolas" panose="020B0609020204030204" pitchFamily="49" charset="0"/>
                <a:cs typeface="Consolas" panose="020B0609020204030204" pitchFamily="49" charset="0"/>
              </a:rPr>
              <a:t>provider.register</a:t>
            </a:r>
            <a:r>
              <a:rPr lang="en-US" dirty="0">
                <a:solidFill>
                  <a:schemeClr val="tx1"/>
                </a:solidFill>
                <a:latin typeface="Consolas" panose="020B0609020204030204" pitchFamily="49" charset="0"/>
                <a:cs typeface="Consolas" panose="020B0609020204030204" pitchFamily="49" charset="0"/>
              </a:rPr>
              <a:t>(</a:t>
            </a:r>
            <a:r>
              <a:rPr lang="en-US" b="1" dirty="0">
                <a:solidFill>
                  <a:schemeClr val="tx1"/>
                </a:solidFill>
                <a:latin typeface="Consolas" panose="020B0609020204030204" pitchFamily="49" charset="0"/>
                <a:cs typeface="Consolas" panose="020B0609020204030204" pitchFamily="49" charset="0"/>
              </a:rPr>
              <a:t>"${property.name}[0]"</a:t>
            </a:r>
            <a:r>
              <a:rPr lang="en-US" dirty="0">
                <a:solidFill>
                  <a:schemeClr val="tx1"/>
                </a:solidFill>
                <a:latin typeface="Consolas" panose="020B0609020204030204" pitchFamily="49" charset="0"/>
                <a:cs typeface="Consolas" panose="020B0609020204030204" pitchFamily="49" charset="0"/>
              </a:rPr>
              <a:t>, this)</a:t>
            </a:r>
          </a:p>
          <a:p>
            <a:r>
              <a:rPr lang="en-US" dirty="0">
                <a:solidFill>
                  <a:schemeClr val="tx1"/>
                </a:solidFill>
                <a:latin typeface="Consolas" panose="020B0609020204030204" pitchFamily="49" charset="0"/>
                <a:cs typeface="Consolas" panose="020B0609020204030204" pitchFamily="49" charset="0"/>
              </a:rPr>
              <a:t>    return this</a:t>
            </a:r>
          </a:p>
          <a:p>
            <a:r>
              <a:rPr lang="en-US" dirty="0">
                <a:solidFill>
                  <a:schemeClr val="tx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136921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hu-HU" dirty="0" smtClean="0"/>
              <a:t>Radiosity</a:t>
            </a:r>
            <a:endParaRPr lang="en-US" dirty="0"/>
          </a:p>
        </p:txBody>
      </p:sp>
      <p:sp>
        <p:nvSpPr>
          <p:cNvPr id="5" name="Subtitle 4"/>
          <p:cNvSpPr>
            <a:spLocks noGrp="1"/>
          </p:cNvSpPr>
          <p:nvPr>
            <p:ph type="subTitle" idx="1"/>
          </p:nvPr>
        </p:nvSpPr>
        <p:spPr/>
        <p:txBody>
          <a:bodyPr/>
          <a:lstStyle/>
          <a:p>
            <a:endParaRPr lang="en-US"/>
          </a:p>
        </p:txBody>
      </p:sp>
      <p:pic>
        <p:nvPicPr>
          <p:cNvPr id="8194" name="Picture 2" descr="http://upload.wikimedia.org/wikipedia/en/c/c8/Frostbite2-realtime-radios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981" y="3602038"/>
            <a:ext cx="5555967" cy="313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746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Gömbben egyenletes random pontok visszautasításos mintavételezéssel</a:t>
            </a:r>
            <a:endParaRPr lang="en-US" dirty="0"/>
          </a:p>
        </p:txBody>
      </p:sp>
      <p:sp>
        <p:nvSpPr>
          <p:cNvPr id="3" name="TextBox 2"/>
          <p:cNvSpPr txBox="1"/>
          <p:nvPr/>
        </p:nvSpPr>
        <p:spPr>
          <a:xfrm>
            <a:off x="478971" y="1793318"/>
            <a:ext cx="1005916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sz="2000">
                <a:solidFill>
                  <a:srgbClr val="000000"/>
                </a:solidFill>
                <a:latin typeface="Courier New" panose="02070309020205020404" pitchFamily="49" charset="0"/>
                <a:cs typeface="Courier New" panose="02070309020205020404" pitchFamily="49" charset="0"/>
              </a:defRPr>
            </a:lvl1pPr>
          </a:lstStyle>
          <a:p>
            <a:r>
              <a:rPr lang="hu-HU"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var</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 0</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j</a:t>
            </a:r>
            <a:r>
              <a:rPr lang="hu-H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hu-H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0</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randomInts</a:t>
            </a:r>
            <a:r>
              <a:rPr lang="en-US" dirty="0">
                <a:latin typeface="Consolas" panose="020B0609020204030204" pitchFamily="49" charset="0"/>
                <a:cs typeface="Consolas" panose="020B0609020204030204" pitchFamily="49" charset="0"/>
              </a:rPr>
              <a:t> = Uint32Array(2048)</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crypto.getRandomValues</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randomInts</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while(j &lt; 64 &amp;&amp;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&lt; 2048)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x = </a:t>
            </a:r>
            <a:r>
              <a:rPr lang="en-US" dirty="0" err="1">
                <a:latin typeface="Consolas" panose="020B0609020204030204" pitchFamily="49" charset="0"/>
                <a:cs typeface="Consolas" panose="020B0609020204030204" pitchFamily="49" charset="0"/>
              </a:rPr>
              <a:t>randomInts</a:t>
            </a:r>
            <a:r>
              <a:rPr lang="en-US" dirty="0">
                <a:latin typeface="Consolas" panose="020B0609020204030204" pitchFamily="49" charset="0"/>
                <a:cs typeface="Consolas" panose="020B0609020204030204" pitchFamily="49" charset="0"/>
              </a:rPr>
              <a:t>[i+0].</a:t>
            </a:r>
            <a:r>
              <a:rPr lang="en-US" dirty="0" err="1">
                <a:latin typeface="Consolas" panose="020B0609020204030204" pitchFamily="49" charset="0"/>
                <a:cs typeface="Consolas" panose="020B0609020204030204" pitchFamily="49" charset="0"/>
              </a:rPr>
              <a:t>toFloat</a:t>
            </a:r>
            <a:r>
              <a:rPr lang="en-US" dirty="0">
                <a:latin typeface="Consolas" panose="020B0609020204030204" pitchFamily="49" charset="0"/>
                <a:cs typeface="Consolas" panose="020B0609020204030204" pitchFamily="49" charset="0"/>
              </a:rPr>
              <a:t>() / 4294967295.0f * 2.0f - 1.0f;</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y = </a:t>
            </a:r>
            <a:r>
              <a:rPr lang="en-US" dirty="0" err="1">
                <a:latin typeface="Consolas" panose="020B0609020204030204" pitchFamily="49" charset="0"/>
                <a:cs typeface="Consolas" panose="020B0609020204030204" pitchFamily="49" charset="0"/>
              </a:rPr>
              <a:t>randomInts</a:t>
            </a:r>
            <a:r>
              <a:rPr lang="en-US" dirty="0">
                <a:latin typeface="Consolas" panose="020B0609020204030204" pitchFamily="49" charset="0"/>
                <a:cs typeface="Consolas" panose="020B0609020204030204" pitchFamily="49" charset="0"/>
              </a:rPr>
              <a:t>[i+1].</a:t>
            </a:r>
            <a:r>
              <a:rPr lang="en-US" dirty="0" err="1">
                <a:latin typeface="Consolas" panose="020B0609020204030204" pitchFamily="49" charset="0"/>
                <a:cs typeface="Consolas" panose="020B0609020204030204" pitchFamily="49" charset="0"/>
              </a:rPr>
              <a:t>toFloat</a:t>
            </a:r>
            <a:r>
              <a:rPr lang="en-US" dirty="0">
                <a:latin typeface="Consolas" panose="020B0609020204030204" pitchFamily="49" charset="0"/>
                <a:cs typeface="Consolas" panose="020B0609020204030204" pitchFamily="49" charset="0"/>
              </a:rPr>
              <a:t>() / 4294967295.0f * 2.0f - 1.0f;</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z = </a:t>
            </a:r>
            <a:r>
              <a:rPr lang="en-US" dirty="0" err="1">
                <a:latin typeface="Consolas" panose="020B0609020204030204" pitchFamily="49" charset="0"/>
                <a:cs typeface="Consolas" panose="020B0609020204030204" pitchFamily="49" charset="0"/>
              </a:rPr>
              <a:t>randomInts</a:t>
            </a:r>
            <a:r>
              <a:rPr lang="en-US" dirty="0">
                <a:latin typeface="Consolas" panose="020B0609020204030204" pitchFamily="49" charset="0"/>
                <a:cs typeface="Consolas" panose="020B0609020204030204" pitchFamily="49" charset="0"/>
              </a:rPr>
              <a:t>[i+2].</a:t>
            </a:r>
            <a:r>
              <a:rPr lang="en-US" dirty="0" err="1">
                <a:latin typeface="Consolas" panose="020B0609020204030204" pitchFamily="49" charset="0"/>
                <a:cs typeface="Consolas" panose="020B0609020204030204" pitchFamily="49" charset="0"/>
              </a:rPr>
              <a:t>toFloat</a:t>
            </a:r>
            <a:r>
              <a:rPr lang="en-US" dirty="0">
                <a:latin typeface="Consolas" panose="020B0609020204030204" pitchFamily="49" charset="0"/>
                <a:cs typeface="Consolas" panose="020B0609020204030204" pitchFamily="49" charset="0"/>
              </a:rPr>
              <a:t>() / 4294967295.0f * 2.0f - 1.0f;</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w = </a:t>
            </a:r>
            <a:r>
              <a:rPr lang="en-US" dirty="0" err="1">
                <a:latin typeface="Consolas" panose="020B0609020204030204" pitchFamily="49" charset="0"/>
                <a:cs typeface="Consolas" panose="020B0609020204030204" pitchFamily="49" charset="0"/>
              </a:rPr>
              <a:t>randomInts</a:t>
            </a:r>
            <a:r>
              <a:rPr lang="en-US" dirty="0">
                <a:latin typeface="Consolas" panose="020B0609020204030204" pitchFamily="49" charset="0"/>
                <a:cs typeface="Consolas" panose="020B0609020204030204" pitchFamily="49" charset="0"/>
              </a:rPr>
              <a:t>[i+3].</a:t>
            </a:r>
            <a:r>
              <a:rPr lang="en-US" dirty="0" err="1">
                <a:latin typeface="Consolas" panose="020B0609020204030204" pitchFamily="49" charset="0"/>
                <a:cs typeface="Consolas" panose="020B0609020204030204" pitchFamily="49" charset="0"/>
              </a:rPr>
              <a:t>toFloat</a:t>
            </a:r>
            <a:r>
              <a:rPr lang="en-US" dirty="0">
                <a:latin typeface="Consolas" panose="020B0609020204030204" pitchFamily="49" charset="0"/>
                <a:cs typeface="Consolas" panose="020B0609020204030204" pitchFamily="49" charset="0"/>
              </a:rPr>
              <a:t>() / 4294967295.0f;</a:t>
            </a:r>
          </a:p>
          <a:p>
            <a:r>
              <a:rPr lang="en-US" dirty="0">
                <a:latin typeface="Consolas" panose="020B0609020204030204" pitchFamily="49" charset="0"/>
                <a:cs typeface="Consolas" panose="020B0609020204030204" pitchFamily="49" charset="0"/>
              </a:rPr>
              <a:t>      if(x*</a:t>
            </a:r>
            <a:r>
              <a:rPr lang="en-US" dirty="0" err="1">
                <a:latin typeface="Consolas" panose="020B0609020204030204" pitchFamily="49" charset="0"/>
                <a:cs typeface="Consolas" panose="020B0609020204030204" pitchFamily="49" charset="0"/>
              </a:rPr>
              <a:t>x+y</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y+z</a:t>
            </a:r>
            <a:r>
              <a:rPr lang="en-US" dirty="0">
                <a:latin typeface="Consolas" panose="020B0609020204030204" pitchFamily="49" charset="0"/>
                <a:cs typeface="Consolas" panose="020B0609020204030204" pitchFamily="49" charset="0"/>
              </a:rPr>
              <a:t>*z&lt;1.0f){</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randoms</a:t>
            </a:r>
            <a:r>
              <a:rPr lang="en-US" dirty="0">
                <a:latin typeface="Consolas" panose="020B0609020204030204" pitchFamily="49" charset="0"/>
                <a:cs typeface="Consolas" panose="020B0609020204030204" pitchFamily="49" charset="0"/>
              </a:rPr>
              <a:t>[j].set(x, y, z, w)</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j++</a:t>
            </a:r>
            <a:r>
              <a:rPr lang="en-US" dirty="0">
                <a:latin typeface="Consolas" panose="020B0609020204030204" pitchFamily="49" charset="0"/>
                <a:cs typeface="Consolas" panose="020B0609020204030204" pitchFamily="49" charset="0"/>
              </a:rPr>
              <a:t> // accept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+=4</a:t>
            </a:r>
          </a:p>
          <a:p>
            <a:r>
              <a:rPr lang="en-US"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58730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Random irány a </a:t>
            </a:r>
            <a:r>
              <a:rPr lang="hu-HU" dirty="0" err="1" smtClean="0"/>
              <a:t>shaderben</a:t>
            </a:r>
            <a:endParaRPr lang="en-US" dirty="0"/>
          </a:p>
        </p:txBody>
      </p:sp>
      <p:sp>
        <p:nvSpPr>
          <p:cNvPr id="3" name="TextBox 2"/>
          <p:cNvSpPr txBox="1"/>
          <p:nvPr/>
        </p:nvSpPr>
        <p:spPr>
          <a:xfrm>
            <a:off x="1015743" y="1807095"/>
            <a:ext cx="28648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sz="2000">
                <a:solidFill>
                  <a:srgbClr val="000000"/>
                </a:solidFill>
                <a:latin typeface="Courier New" panose="02070309020205020404" pitchFamily="49" charset="0"/>
                <a:cs typeface="Courier New" panose="02070309020205020404" pitchFamily="49" charset="0"/>
              </a:defRPr>
            </a:lvl1pPr>
          </a:lstStyle>
          <a:p>
            <a:r>
              <a:rPr lang="en-US" dirty="0">
                <a:latin typeface="Consolas" panose="020B0609020204030204" pitchFamily="49" charset="0"/>
                <a:cs typeface="Consolas" panose="020B0609020204030204" pitchFamily="49" charset="0"/>
              </a:rPr>
              <a:t>uniform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vec4 </a:t>
            </a:r>
            <a:r>
              <a:rPr lang="en-US" dirty="0" err="1">
                <a:latin typeface="Consolas" panose="020B0609020204030204" pitchFamily="49" charset="0"/>
                <a:cs typeface="Consolas" panose="020B0609020204030204" pitchFamily="49" charset="0"/>
              </a:rPr>
              <a:t>randoms</a:t>
            </a:r>
            <a:r>
              <a:rPr lang="en-US" dirty="0">
                <a:latin typeface="Consolas" panose="020B0609020204030204" pitchFamily="49" charset="0"/>
                <a:cs typeface="Consolas" panose="020B0609020204030204" pitchFamily="49" charset="0"/>
              </a:rPr>
              <a:t>[64];</a:t>
            </a:r>
          </a:p>
          <a:p>
            <a:r>
              <a:rPr lang="en-US" dirty="0">
                <a:latin typeface="Consolas" panose="020B0609020204030204" pitchFamily="49" charset="0"/>
                <a:cs typeface="Consolas" panose="020B0609020204030204" pitchFamily="49" charset="0"/>
              </a:rPr>
              <a:t>} scene;</a:t>
            </a:r>
            <a:endParaRPr lang="en-US" dirty="0">
              <a:latin typeface="Consolas" panose="020B0609020204030204" pitchFamily="49" charset="0"/>
              <a:cs typeface="Consolas" panose="020B0609020204030204" pitchFamily="49" charset="0"/>
            </a:endParaRPr>
          </a:p>
        </p:txBody>
      </p:sp>
      <p:sp>
        <p:nvSpPr>
          <p:cNvPr id="4" name="TextBox 3"/>
          <p:cNvSpPr txBox="1"/>
          <p:nvPr/>
        </p:nvSpPr>
        <p:spPr>
          <a:xfrm>
            <a:off x="1015742" y="4313658"/>
            <a:ext cx="94949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sz="2000">
                <a:solidFill>
                  <a:srgbClr val="000000"/>
                </a:solidFill>
                <a:latin typeface="Courier New" panose="02070309020205020404" pitchFamily="49" charset="0"/>
                <a:cs typeface="Courier New" panose="02070309020205020404" pitchFamily="49" charset="0"/>
              </a:defRPr>
            </a:lvl1pPr>
          </a:lstStyle>
          <a:p>
            <a:r>
              <a:rPr lang="hu-HU" strike="sngStrike" dirty="0" smtClean="0">
                <a:solidFill>
                  <a:srgbClr val="00B050"/>
                </a:solidFill>
                <a:latin typeface="Consolas" panose="020B0609020204030204" pitchFamily="49" charset="0"/>
                <a:cs typeface="Consolas" panose="020B0609020204030204" pitchFamily="49" charset="0"/>
              </a:rPr>
              <a:t>//</a:t>
            </a:r>
            <a:r>
              <a:rPr lang="en-US" strike="sngStrike" dirty="0" err="1" smtClean="0">
                <a:solidFill>
                  <a:srgbClr val="00B050"/>
                </a:solidFill>
                <a:latin typeface="Consolas" panose="020B0609020204030204" pitchFamily="49" charset="0"/>
                <a:cs typeface="Consolas" panose="020B0609020204030204" pitchFamily="49" charset="0"/>
              </a:rPr>
              <a:t>d.xyz</a:t>
            </a:r>
            <a:r>
              <a:rPr lang="en-US" strike="sngStrike" dirty="0" smtClean="0">
                <a:solidFill>
                  <a:srgbClr val="00B050"/>
                </a:solidFill>
                <a:latin typeface="Consolas" panose="020B0609020204030204" pitchFamily="49" charset="0"/>
                <a:cs typeface="Consolas" panose="020B0609020204030204" pitchFamily="49" charset="0"/>
              </a:rPr>
              <a:t> </a:t>
            </a:r>
            <a:r>
              <a:rPr lang="en-US" strike="sngStrike" dirty="0">
                <a:solidFill>
                  <a:srgbClr val="00B050"/>
                </a:solidFill>
                <a:latin typeface="Consolas" panose="020B0609020204030204" pitchFamily="49" charset="0"/>
                <a:cs typeface="Consolas" panose="020B0609020204030204" pitchFamily="49" charset="0"/>
              </a:rPr>
              <a:t>= reflect(</a:t>
            </a:r>
            <a:r>
              <a:rPr lang="en-US" strike="sngStrike" dirty="0" err="1">
                <a:solidFill>
                  <a:srgbClr val="00B050"/>
                </a:solidFill>
                <a:latin typeface="Consolas" panose="020B0609020204030204" pitchFamily="49" charset="0"/>
                <a:cs typeface="Consolas" panose="020B0609020204030204" pitchFamily="49" charset="0"/>
              </a:rPr>
              <a:t>d.xyz</a:t>
            </a:r>
            <a:r>
              <a:rPr lang="en-US" strike="sngStrike" dirty="0">
                <a:solidFill>
                  <a:srgbClr val="00B050"/>
                </a:solidFill>
                <a:latin typeface="Consolas" panose="020B0609020204030204" pitchFamily="49" charset="0"/>
                <a:cs typeface="Consolas" panose="020B0609020204030204" pitchFamily="49" charset="0"/>
              </a:rPr>
              <a:t>, normal);</a:t>
            </a:r>
          </a:p>
          <a:p>
            <a:r>
              <a:rPr lang="en-US" dirty="0" err="1" smtClean="0">
                <a:latin typeface="Consolas" panose="020B0609020204030204" pitchFamily="49" charset="0"/>
                <a:cs typeface="Consolas" panose="020B0609020204030204" pitchFamily="49" charset="0"/>
              </a:rPr>
              <a:t>d.xyz</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normalize(normal</a:t>
            </a:r>
            <a:r>
              <a:rPr lang="hu-HU" dirty="0" smtClean="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hu-HU" smtClean="0">
                <a:latin typeface="Consolas" panose="020B0609020204030204" pitchFamily="49" charset="0"/>
                <a:cs typeface="Consolas" panose="020B0609020204030204" pitchFamily="49" charset="0"/>
              </a:rPr>
              <a:t> </a:t>
            </a:r>
            <a:r>
              <a:rPr lang="en-US" smtClean="0">
                <a:latin typeface="Consolas" panose="020B0609020204030204" pitchFamily="49" charset="0"/>
                <a:cs typeface="Consolas" panose="020B0609020204030204" pitchFamily="49" charset="0"/>
              </a:rPr>
              <a:t>normalize(</a:t>
            </a:r>
            <a:r>
              <a:rPr lang="en-US" dirty="0" err="1" smtClean="0">
                <a:latin typeface="Consolas" panose="020B0609020204030204" pitchFamily="49" charset="0"/>
                <a:cs typeface="Consolas" panose="020B0609020204030204" pitchFamily="49" charset="0"/>
              </a:rPr>
              <a:t>scene.randoms</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iBounce</a:t>
            </a:r>
            <a:r>
              <a:rPr lang="en-US" dirty="0">
                <a:latin typeface="Consolas" panose="020B0609020204030204" pitchFamily="49" charset="0"/>
                <a:cs typeface="Consolas" panose="020B0609020204030204" pitchFamily="49" charset="0"/>
              </a:rPr>
              <a:t>].xyz));</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13224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Végeselem-módszer</a:t>
            </a:r>
            <a:endParaRPr lang="en-US" dirty="0"/>
          </a:p>
        </p:txBody>
      </p:sp>
      <p:sp>
        <p:nvSpPr>
          <p:cNvPr id="3" name="Content Placeholder 2"/>
          <p:cNvSpPr>
            <a:spLocks noGrp="1"/>
          </p:cNvSpPr>
          <p:nvPr>
            <p:ph idx="1"/>
          </p:nvPr>
        </p:nvSpPr>
        <p:spPr/>
        <p:txBody>
          <a:bodyPr/>
          <a:lstStyle/>
          <a:p>
            <a:r>
              <a:rPr lang="hu-HU" dirty="0" smtClean="0"/>
              <a:t>milyen formában keressük a radianciafüggvényt?</a:t>
            </a:r>
          </a:p>
          <a:p>
            <a:r>
              <a:rPr lang="hu-HU" dirty="0" smtClean="0"/>
              <a:t>a folytonos tartományt diszkretizálni kell</a:t>
            </a:r>
          </a:p>
          <a:p>
            <a:pPr lvl="1"/>
            <a:r>
              <a:rPr lang="hu-HU" dirty="0" smtClean="0"/>
              <a:t>véges számú értékkel legyen leírható</a:t>
            </a:r>
            <a:endParaRPr lang="en-US" dirty="0"/>
          </a:p>
        </p:txBody>
      </p:sp>
      <p:pic>
        <p:nvPicPr>
          <p:cNvPr id="20" name="Picture 19"/>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341054" y="3797873"/>
            <a:ext cx="3691219" cy="1039052"/>
          </a:xfrm>
          <a:prstGeom prst="rect">
            <a:avLst/>
          </a:prstGeom>
        </p:spPr>
      </p:pic>
      <p:sp>
        <p:nvSpPr>
          <p:cNvPr id="10" name="Szövegdoboz 12"/>
          <p:cNvSpPr txBox="1"/>
          <p:nvPr/>
        </p:nvSpPr>
        <p:spPr>
          <a:xfrm>
            <a:off x="2341053" y="5287724"/>
            <a:ext cx="3228143" cy="646331"/>
          </a:xfrm>
          <a:prstGeom prst="rect">
            <a:avLst/>
          </a:prstGeom>
          <a:noFill/>
        </p:spPr>
        <p:txBody>
          <a:bodyPr wrap="square" rtlCol="0">
            <a:spAutoFit/>
          </a:bodyPr>
          <a:lstStyle/>
          <a:p>
            <a:pPr algn="ctr"/>
            <a:r>
              <a:rPr lang="hu-HU" sz="3600" dirty="0" smtClean="0">
                <a:latin typeface="Whipsmart" pitchFamily="34" charset="0"/>
              </a:rPr>
              <a:t>bázisfüggvények</a:t>
            </a:r>
            <a:endParaRPr lang="en-US" sz="3600" dirty="0">
              <a:latin typeface="Whipsmart" pitchFamily="34" charset="0"/>
            </a:endParaRPr>
          </a:p>
        </p:txBody>
      </p:sp>
      <p:cxnSp>
        <p:nvCxnSpPr>
          <p:cNvPr id="11" name="Straight Arrow Connector 10"/>
          <p:cNvCxnSpPr>
            <a:stCxn id="10" idx="0"/>
          </p:cNvCxnSpPr>
          <p:nvPr/>
        </p:nvCxnSpPr>
        <p:spPr>
          <a:xfrm flipV="1">
            <a:off x="3955125" y="4460818"/>
            <a:ext cx="766714" cy="8269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Szövegdoboz 12"/>
          <p:cNvSpPr txBox="1"/>
          <p:nvPr/>
        </p:nvSpPr>
        <p:spPr>
          <a:xfrm>
            <a:off x="6096000" y="5287723"/>
            <a:ext cx="5356634" cy="646331"/>
          </a:xfrm>
          <a:prstGeom prst="rect">
            <a:avLst/>
          </a:prstGeom>
          <a:noFill/>
        </p:spPr>
        <p:txBody>
          <a:bodyPr wrap="square" rtlCol="0">
            <a:spAutoFit/>
          </a:bodyPr>
          <a:lstStyle/>
          <a:p>
            <a:pPr algn="ctr"/>
            <a:r>
              <a:rPr lang="hu-HU" sz="3600" dirty="0" smtClean="0">
                <a:latin typeface="Whipsmart" pitchFamily="34" charset="0"/>
              </a:rPr>
              <a:t>diszkrét radianciaértékek</a:t>
            </a:r>
            <a:endParaRPr lang="en-US" sz="3600" dirty="0">
              <a:latin typeface="Whipsmart" pitchFamily="34" charset="0"/>
            </a:endParaRPr>
          </a:p>
        </p:txBody>
      </p:sp>
      <p:cxnSp>
        <p:nvCxnSpPr>
          <p:cNvPr id="14" name="Straight Arrow Connector 13"/>
          <p:cNvCxnSpPr>
            <a:stCxn id="13" idx="0"/>
          </p:cNvCxnSpPr>
          <p:nvPr/>
        </p:nvCxnSpPr>
        <p:spPr>
          <a:xfrm flipH="1" flipV="1">
            <a:off x="6096000" y="4146487"/>
            <a:ext cx="2678317" cy="11412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811957" y="2666827"/>
            <a:ext cx="4127507" cy="1423673"/>
          </a:xfrm>
          <a:prstGeom prst="rect">
            <a:avLst/>
          </a:prstGeom>
        </p:spPr>
      </p:pic>
    </p:spTree>
    <p:extLst>
      <p:ext uri="{BB962C8B-B14F-4D97-AF65-F5344CB8AC3E}">
        <p14:creationId xmlns:p14="http://schemas.microsoft.com/office/powerpoint/2010/main" val="184025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a:t>
            </a:r>
            <a:r>
              <a:rPr lang="hu-HU" dirty="0" smtClean="0"/>
              <a:t>nullandrendű végeselemek</a:t>
            </a:r>
            <a:endParaRPr lang="en-US" dirty="0"/>
          </a:p>
        </p:txBody>
      </p:sp>
      <p:cxnSp>
        <p:nvCxnSpPr>
          <p:cNvPr id="5" name="Straight Arrow Connector 4"/>
          <p:cNvCxnSpPr/>
          <p:nvPr/>
        </p:nvCxnSpPr>
        <p:spPr>
          <a:xfrm>
            <a:off x="1222218" y="5359651"/>
            <a:ext cx="96691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222218" y="1819747"/>
            <a:ext cx="0" cy="3539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1240325" y="2819781"/>
            <a:ext cx="3485584" cy="2530817"/>
          </a:xfrm>
          <a:custGeom>
            <a:avLst/>
            <a:gdLst>
              <a:gd name="connsiteX0" fmla="*/ 0 w 3485584"/>
              <a:gd name="connsiteY0" fmla="*/ 2530817 h 2530817"/>
              <a:gd name="connsiteX1" fmla="*/ 796705 w 3485584"/>
              <a:gd name="connsiteY1" fmla="*/ 1788433 h 2530817"/>
              <a:gd name="connsiteX2" fmla="*/ 1955548 w 3485584"/>
              <a:gd name="connsiteY2" fmla="*/ 1906128 h 2530817"/>
              <a:gd name="connsiteX3" fmla="*/ 2598344 w 3485584"/>
              <a:gd name="connsiteY3" fmla="*/ 747284 h 2530817"/>
              <a:gd name="connsiteX4" fmla="*/ 3485584 w 3485584"/>
              <a:gd name="connsiteY4" fmla="*/ 4900 h 253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5584" h="2530817">
                <a:moveTo>
                  <a:pt x="0" y="2530817"/>
                </a:moveTo>
                <a:cubicBezTo>
                  <a:pt x="235390" y="2211682"/>
                  <a:pt x="470780" y="1892548"/>
                  <a:pt x="796705" y="1788433"/>
                </a:cubicBezTo>
                <a:cubicBezTo>
                  <a:pt x="1122630" y="1684318"/>
                  <a:pt x="1655275" y="2079653"/>
                  <a:pt x="1955548" y="1906128"/>
                </a:cubicBezTo>
                <a:cubicBezTo>
                  <a:pt x="2255821" y="1732603"/>
                  <a:pt x="2343338" y="1064155"/>
                  <a:pt x="2598344" y="747284"/>
                </a:cubicBezTo>
                <a:cubicBezTo>
                  <a:pt x="2853350" y="430413"/>
                  <a:pt x="3268301" y="-53947"/>
                  <a:pt x="3485584" y="49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4744016" y="3110651"/>
            <a:ext cx="5260063" cy="2267107"/>
          </a:xfrm>
          <a:custGeom>
            <a:avLst/>
            <a:gdLst>
              <a:gd name="connsiteX0" fmla="*/ 0 w 5260063"/>
              <a:gd name="connsiteY0" fmla="*/ 981515 h 2267107"/>
              <a:gd name="connsiteX1" fmla="*/ 715224 w 5260063"/>
              <a:gd name="connsiteY1" fmla="*/ 1162585 h 2267107"/>
              <a:gd name="connsiteX2" fmla="*/ 1013988 w 5260063"/>
              <a:gd name="connsiteY2" fmla="*/ 3741 h 2267107"/>
              <a:gd name="connsiteX3" fmla="*/ 3766241 w 5260063"/>
              <a:gd name="connsiteY3" fmla="*/ 845713 h 2267107"/>
              <a:gd name="connsiteX4" fmla="*/ 5260063 w 5260063"/>
              <a:gd name="connsiteY4" fmla="*/ 2267107 h 2267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063" h="2267107">
                <a:moveTo>
                  <a:pt x="0" y="981515"/>
                </a:moveTo>
                <a:cubicBezTo>
                  <a:pt x="273113" y="1153531"/>
                  <a:pt x="546226" y="1325547"/>
                  <a:pt x="715224" y="1162585"/>
                </a:cubicBezTo>
                <a:cubicBezTo>
                  <a:pt x="884222" y="999623"/>
                  <a:pt x="505485" y="56553"/>
                  <a:pt x="1013988" y="3741"/>
                </a:cubicBezTo>
                <a:cubicBezTo>
                  <a:pt x="1522491" y="-49071"/>
                  <a:pt x="3058562" y="468485"/>
                  <a:pt x="3766241" y="845713"/>
                </a:cubicBezTo>
                <a:cubicBezTo>
                  <a:pt x="4473920" y="1222941"/>
                  <a:pt x="4866991" y="1745024"/>
                  <a:pt x="5260063" y="22671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710033" y="2797175"/>
            <a:ext cx="54864" cy="53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32892" y="4073886"/>
            <a:ext cx="54864" cy="53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399168" y="5287224"/>
            <a:ext cx="1132" cy="1547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45390" y="5295841"/>
            <a:ext cx="1132" cy="1547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56768" y="5295841"/>
            <a:ext cx="1132" cy="1547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002382" y="5259437"/>
            <a:ext cx="1132" cy="1547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1222218" y="5033727"/>
            <a:ext cx="1176950" cy="905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10292" y="5033728"/>
            <a:ext cx="1635098" cy="9052"/>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56514" y="5042780"/>
            <a:ext cx="2000254" cy="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56768" y="5042780"/>
            <a:ext cx="394561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89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2.5E-6 -2.22222E-6 L 2.5E-6 -0.05694 " pathEditMode="relative" rAng="0" ptsTypes="AA">
                                      <p:cBhvr>
                                        <p:cTn id="23" dur="1000" fill="hold"/>
                                        <p:tgtEl>
                                          <p:spTgt spid="20"/>
                                        </p:tgtEl>
                                        <p:attrNameLst>
                                          <p:attrName>ppt_x</p:attrName>
                                          <p:attrName>ppt_y</p:attrName>
                                        </p:attrNameLst>
                                      </p:cBhvr>
                                      <p:rCtr x="0" y="-2847"/>
                                    </p:animMotion>
                                  </p:childTnLst>
                                </p:cTn>
                              </p:par>
                              <p:par>
                                <p:cTn id="24" presetID="42" presetClass="path" presetSubtype="0" accel="50000" decel="50000" fill="hold" nodeType="withEffect">
                                  <p:stCondLst>
                                    <p:cond delay="0"/>
                                  </p:stCondLst>
                                  <p:childTnLst>
                                    <p:animMotion origin="layout" path="M -3.54167E-6 -2.22222E-6 L -3.54167E-6 -0.11666 " pathEditMode="relative" rAng="0" ptsTypes="AA">
                                      <p:cBhvr>
                                        <p:cTn id="25" dur="1000" fill="hold"/>
                                        <p:tgtEl>
                                          <p:spTgt spid="21"/>
                                        </p:tgtEl>
                                        <p:attrNameLst>
                                          <p:attrName>ppt_x</p:attrName>
                                          <p:attrName>ppt_y</p:attrName>
                                        </p:attrNameLst>
                                      </p:cBhvr>
                                      <p:rCtr x="0" y="-5833"/>
                                    </p:animMotion>
                                  </p:childTnLst>
                                </p:cTn>
                              </p:par>
                              <p:par>
                                <p:cTn id="26" presetID="42" presetClass="path" presetSubtype="0" accel="50000" decel="50000" fill="hold" nodeType="withEffect">
                                  <p:stCondLst>
                                    <p:cond delay="0"/>
                                  </p:stCondLst>
                                  <p:childTnLst>
                                    <p:animMotion origin="layout" path="M -3.54167E-6 3.33333E-6 L -3.54167E-6 -0.21736 " pathEditMode="relative" rAng="0" ptsTypes="AA">
                                      <p:cBhvr>
                                        <p:cTn id="27" dur="1000" fill="hold"/>
                                        <p:tgtEl>
                                          <p:spTgt spid="24"/>
                                        </p:tgtEl>
                                        <p:attrNameLst>
                                          <p:attrName>ppt_x</p:attrName>
                                          <p:attrName>ppt_y</p:attrName>
                                        </p:attrNameLst>
                                      </p:cBhvr>
                                      <p:rCtr x="0" y="-10880"/>
                                    </p:animMotion>
                                  </p:childTnLst>
                                </p:cTn>
                              </p:par>
                              <p:par>
                                <p:cTn id="28" presetID="42" presetClass="path" presetSubtype="0" accel="50000" decel="50000" fill="hold" nodeType="withEffect">
                                  <p:stCondLst>
                                    <p:cond delay="0"/>
                                  </p:stCondLst>
                                  <p:childTnLst>
                                    <p:animMotion origin="layout" path="M -3.75E-6 3.33333E-6 L -3.75E-6 -0.17292 " pathEditMode="relative" rAng="0" ptsTypes="AA">
                                      <p:cBhvr>
                                        <p:cTn id="29" dur="1000" fill="hold"/>
                                        <p:tgtEl>
                                          <p:spTgt spid="26"/>
                                        </p:tgtEl>
                                        <p:attrNameLst>
                                          <p:attrName>ppt_x</p:attrName>
                                          <p:attrName>ppt_y</p:attrName>
                                        </p:attrNameLst>
                                      </p:cBhvr>
                                      <p:rCtr x="0" y="-8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1D </a:t>
            </a:r>
            <a:r>
              <a:rPr lang="hu-HU" dirty="0" smtClean="0"/>
              <a:t>lineáris végeselemek</a:t>
            </a:r>
            <a:endParaRPr lang="en-US" dirty="0"/>
          </a:p>
        </p:txBody>
      </p:sp>
      <p:cxnSp>
        <p:nvCxnSpPr>
          <p:cNvPr id="5" name="Straight Arrow Connector 4"/>
          <p:cNvCxnSpPr/>
          <p:nvPr/>
        </p:nvCxnSpPr>
        <p:spPr>
          <a:xfrm>
            <a:off x="1222218" y="5359651"/>
            <a:ext cx="966910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222218" y="1819747"/>
            <a:ext cx="0" cy="35399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1240325" y="2819781"/>
            <a:ext cx="3485584" cy="2530817"/>
          </a:xfrm>
          <a:custGeom>
            <a:avLst/>
            <a:gdLst>
              <a:gd name="connsiteX0" fmla="*/ 0 w 3485584"/>
              <a:gd name="connsiteY0" fmla="*/ 2530817 h 2530817"/>
              <a:gd name="connsiteX1" fmla="*/ 796705 w 3485584"/>
              <a:gd name="connsiteY1" fmla="*/ 1788433 h 2530817"/>
              <a:gd name="connsiteX2" fmla="*/ 1955548 w 3485584"/>
              <a:gd name="connsiteY2" fmla="*/ 1906128 h 2530817"/>
              <a:gd name="connsiteX3" fmla="*/ 2598344 w 3485584"/>
              <a:gd name="connsiteY3" fmla="*/ 747284 h 2530817"/>
              <a:gd name="connsiteX4" fmla="*/ 3485584 w 3485584"/>
              <a:gd name="connsiteY4" fmla="*/ 4900 h 253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5584" h="2530817">
                <a:moveTo>
                  <a:pt x="0" y="2530817"/>
                </a:moveTo>
                <a:cubicBezTo>
                  <a:pt x="235390" y="2211682"/>
                  <a:pt x="470780" y="1892548"/>
                  <a:pt x="796705" y="1788433"/>
                </a:cubicBezTo>
                <a:cubicBezTo>
                  <a:pt x="1122630" y="1684318"/>
                  <a:pt x="1655275" y="2079653"/>
                  <a:pt x="1955548" y="1906128"/>
                </a:cubicBezTo>
                <a:cubicBezTo>
                  <a:pt x="2255821" y="1732603"/>
                  <a:pt x="2343338" y="1064155"/>
                  <a:pt x="2598344" y="747284"/>
                </a:cubicBezTo>
                <a:cubicBezTo>
                  <a:pt x="2853350" y="430413"/>
                  <a:pt x="3268301" y="-53947"/>
                  <a:pt x="3485584" y="49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4744016" y="3110651"/>
            <a:ext cx="5260063" cy="2267107"/>
          </a:xfrm>
          <a:custGeom>
            <a:avLst/>
            <a:gdLst>
              <a:gd name="connsiteX0" fmla="*/ 0 w 5260063"/>
              <a:gd name="connsiteY0" fmla="*/ 981515 h 2267107"/>
              <a:gd name="connsiteX1" fmla="*/ 715224 w 5260063"/>
              <a:gd name="connsiteY1" fmla="*/ 1162585 h 2267107"/>
              <a:gd name="connsiteX2" fmla="*/ 1013988 w 5260063"/>
              <a:gd name="connsiteY2" fmla="*/ 3741 h 2267107"/>
              <a:gd name="connsiteX3" fmla="*/ 3766241 w 5260063"/>
              <a:gd name="connsiteY3" fmla="*/ 845713 h 2267107"/>
              <a:gd name="connsiteX4" fmla="*/ 5260063 w 5260063"/>
              <a:gd name="connsiteY4" fmla="*/ 2267107 h 2267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063" h="2267107">
                <a:moveTo>
                  <a:pt x="0" y="981515"/>
                </a:moveTo>
                <a:cubicBezTo>
                  <a:pt x="273113" y="1153531"/>
                  <a:pt x="546226" y="1325547"/>
                  <a:pt x="715224" y="1162585"/>
                </a:cubicBezTo>
                <a:cubicBezTo>
                  <a:pt x="884222" y="999623"/>
                  <a:pt x="505485" y="56553"/>
                  <a:pt x="1013988" y="3741"/>
                </a:cubicBezTo>
                <a:cubicBezTo>
                  <a:pt x="1522491" y="-49071"/>
                  <a:pt x="3058562" y="468485"/>
                  <a:pt x="3766241" y="845713"/>
                </a:cubicBezTo>
                <a:cubicBezTo>
                  <a:pt x="4473920" y="1222941"/>
                  <a:pt x="4866991" y="1745024"/>
                  <a:pt x="5260063" y="22671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710033" y="2797175"/>
            <a:ext cx="54864" cy="53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732892" y="4073886"/>
            <a:ext cx="54864" cy="539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399168" y="5287224"/>
            <a:ext cx="1132" cy="1547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45390" y="5295841"/>
            <a:ext cx="1132" cy="1547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56768" y="5295841"/>
            <a:ext cx="1132" cy="1547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002382" y="5259437"/>
            <a:ext cx="1132" cy="1547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reeform 2"/>
          <p:cNvSpPr/>
          <p:nvPr/>
        </p:nvSpPr>
        <p:spPr>
          <a:xfrm>
            <a:off x="1247775" y="4886325"/>
            <a:ext cx="2809875" cy="466725"/>
          </a:xfrm>
          <a:custGeom>
            <a:avLst/>
            <a:gdLst>
              <a:gd name="connsiteX0" fmla="*/ 0 w 2809875"/>
              <a:gd name="connsiteY0" fmla="*/ 466725 h 466725"/>
              <a:gd name="connsiteX1" fmla="*/ 1152525 w 2809875"/>
              <a:gd name="connsiteY1" fmla="*/ 0 h 466725"/>
              <a:gd name="connsiteX2" fmla="*/ 2809875 w 2809875"/>
              <a:gd name="connsiteY2" fmla="*/ 466725 h 466725"/>
            </a:gdLst>
            <a:ahLst/>
            <a:cxnLst>
              <a:cxn ang="0">
                <a:pos x="connsiteX0" y="connsiteY0"/>
              </a:cxn>
              <a:cxn ang="0">
                <a:pos x="connsiteX1" y="connsiteY1"/>
              </a:cxn>
              <a:cxn ang="0">
                <a:pos x="connsiteX2" y="connsiteY2"/>
              </a:cxn>
            </a:cxnLst>
            <a:rect l="l" t="t" r="r" b="b"/>
            <a:pathLst>
              <a:path w="2809875" h="466725">
                <a:moveTo>
                  <a:pt x="0" y="466725"/>
                </a:moveTo>
                <a:lnTo>
                  <a:pt x="1152525" y="0"/>
                </a:lnTo>
                <a:lnTo>
                  <a:pt x="2809875" y="46672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2399168" y="4888337"/>
            <a:ext cx="3648075" cy="476250"/>
          </a:xfrm>
          <a:custGeom>
            <a:avLst/>
            <a:gdLst>
              <a:gd name="connsiteX0" fmla="*/ 0 w 2809875"/>
              <a:gd name="connsiteY0" fmla="*/ 466725 h 466725"/>
              <a:gd name="connsiteX1" fmla="*/ 1152525 w 2809875"/>
              <a:gd name="connsiteY1" fmla="*/ 0 h 466725"/>
              <a:gd name="connsiteX2" fmla="*/ 2809875 w 2809875"/>
              <a:gd name="connsiteY2" fmla="*/ 466725 h 466725"/>
              <a:gd name="connsiteX0" fmla="*/ 0 w 3648075"/>
              <a:gd name="connsiteY0" fmla="*/ 466725 h 466725"/>
              <a:gd name="connsiteX1" fmla="*/ 1152525 w 3648075"/>
              <a:gd name="connsiteY1" fmla="*/ 0 h 466725"/>
              <a:gd name="connsiteX2" fmla="*/ 3648075 w 3648075"/>
              <a:gd name="connsiteY2" fmla="*/ 447675 h 466725"/>
              <a:gd name="connsiteX0" fmla="*/ 0 w 3648075"/>
              <a:gd name="connsiteY0" fmla="*/ 476250 h 476250"/>
              <a:gd name="connsiteX1" fmla="*/ 1657350 w 3648075"/>
              <a:gd name="connsiteY1" fmla="*/ 0 h 476250"/>
              <a:gd name="connsiteX2" fmla="*/ 3648075 w 3648075"/>
              <a:gd name="connsiteY2" fmla="*/ 457200 h 476250"/>
            </a:gdLst>
            <a:ahLst/>
            <a:cxnLst>
              <a:cxn ang="0">
                <a:pos x="connsiteX0" y="connsiteY0"/>
              </a:cxn>
              <a:cxn ang="0">
                <a:pos x="connsiteX1" y="connsiteY1"/>
              </a:cxn>
              <a:cxn ang="0">
                <a:pos x="connsiteX2" y="connsiteY2"/>
              </a:cxn>
            </a:cxnLst>
            <a:rect l="l" t="t" r="r" b="b"/>
            <a:pathLst>
              <a:path w="3648075" h="476250">
                <a:moveTo>
                  <a:pt x="0" y="476250"/>
                </a:moveTo>
                <a:lnTo>
                  <a:pt x="1657350" y="0"/>
                </a:lnTo>
                <a:lnTo>
                  <a:pt x="3648075" y="457200"/>
                </a:lnTo>
              </a:path>
            </a:pathLst>
          </a:cu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4045391" y="4906479"/>
            <a:ext cx="5943600" cy="466725"/>
          </a:xfrm>
          <a:custGeom>
            <a:avLst/>
            <a:gdLst>
              <a:gd name="connsiteX0" fmla="*/ 0 w 2809875"/>
              <a:gd name="connsiteY0" fmla="*/ 466725 h 466725"/>
              <a:gd name="connsiteX1" fmla="*/ 1152525 w 2809875"/>
              <a:gd name="connsiteY1" fmla="*/ 0 h 466725"/>
              <a:gd name="connsiteX2" fmla="*/ 2809875 w 2809875"/>
              <a:gd name="connsiteY2" fmla="*/ 466725 h 466725"/>
              <a:gd name="connsiteX0" fmla="*/ 0 w 3648075"/>
              <a:gd name="connsiteY0" fmla="*/ 466725 h 466725"/>
              <a:gd name="connsiteX1" fmla="*/ 1152525 w 3648075"/>
              <a:gd name="connsiteY1" fmla="*/ 0 h 466725"/>
              <a:gd name="connsiteX2" fmla="*/ 3648075 w 3648075"/>
              <a:gd name="connsiteY2" fmla="*/ 447675 h 466725"/>
              <a:gd name="connsiteX0" fmla="*/ 0 w 3648075"/>
              <a:gd name="connsiteY0" fmla="*/ 476250 h 476250"/>
              <a:gd name="connsiteX1" fmla="*/ 1657350 w 3648075"/>
              <a:gd name="connsiteY1" fmla="*/ 0 h 476250"/>
              <a:gd name="connsiteX2" fmla="*/ 3648075 w 3648075"/>
              <a:gd name="connsiteY2" fmla="*/ 457200 h 476250"/>
              <a:gd name="connsiteX0" fmla="*/ 0 w 5943600"/>
              <a:gd name="connsiteY0" fmla="*/ 476250 h 476250"/>
              <a:gd name="connsiteX1" fmla="*/ 1657350 w 5943600"/>
              <a:gd name="connsiteY1" fmla="*/ 0 h 476250"/>
              <a:gd name="connsiteX2" fmla="*/ 5943600 w 5943600"/>
              <a:gd name="connsiteY2" fmla="*/ 457200 h 476250"/>
              <a:gd name="connsiteX0" fmla="*/ 0 w 5943600"/>
              <a:gd name="connsiteY0" fmla="*/ 466725 h 466725"/>
              <a:gd name="connsiteX1" fmla="*/ 2028825 w 5943600"/>
              <a:gd name="connsiteY1" fmla="*/ 0 h 466725"/>
              <a:gd name="connsiteX2" fmla="*/ 5943600 w 5943600"/>
              <a:gd name="connsiteY2" fmla="*/ 447675 h 466725"/>
            </a:gdLst>
            <a:ahLst/>
            <a:cxnLst>
              <a:cxn ang="0">
                <a:pos x="connsiteX0" y="connsiteY0"/>
              </a:cxn>
              <a:cxn ang="0">
                <a:pos x="connsiteX1" y="connsiteY1"/>
              </a:cxn>
              <a:cxn ang="0">
                <a:pos x="connsiteX2" y="connsiteY2"/>
              </a:cxn>
            </a:cxnLst>
            <a:rect l="l" t="t" r="r" b="b"/>
            <a:pathLst>
              <a:path w="5943600" h="466725">
                <a:moveTo>
                  <a:pt x="0" y="466725"/>
                </a:moveTo>
                <a:lnTo>
                  <a:pt x="2028825" y="0"/>
                </a:lnTo>
                <a:lnTo>
                  <a:pt x="5943600" y="447675"/>
                </a:lnTo>
              </a:path>
            </a:pathLst>
          </a:cu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1261166" y="4422409"/>
            <a:ext cx="2809875" cy="930642"/>
          </a:xfrm>
          <a:custGeom>
            <a:avLst/>
            <a:gdLst>
              <a:gd name="connsiteX0" fmla="*/ 0 w 2809875"/>
              <a:gd name="connsiteY0" fmla="*/ 466725 h 466725"/>
              <a:gd name="connsiteX1" fmla="*/ 1152525 w 2809875"/>
              <a:gd name="connsiteY1" fmla="*/ 0 h 466725"/>
              <a:gd name="connsiteX2" fmla="*/ 2809875 w 2809875"/>
              <a:gd name="connsiteY2" fmla="*/ 466725 h 466725"/>
              <a:gd name="connsiteX0" fmla="*/ 0 w 2809875"/>
              <a:gd name="connsiteY0" fmla="*/ 394118 h 394118"/>
              <a:gd name="connsiteX1" fmla="*/ 1158875 w 2809875"/>
              <a:gd name="connsiteY1" fmla="*/ 0 h 394118"/>
              <a:gd name="connsiteX2" fmla="*/ 2809875 w 2809875"/>
              <a:gd name="connsiteY2" fmla="*/ 394118 h 394118"/>
            </a:gdLst>
            <a:ahLst/>
            <a:cxnLst>
              <a:cxn ang="0">
                <a:pos x="connsiteX0" y="connsiteY0"/>
              </a:cxn>
              <a:cxn ang="0">
                <a:pos x="connsiteX1" y="connsiteY1"/>
              </a:cxn>
              <a:cxn ang="0">
                <a:pos x="connsiteX2" y="connsiteY2"/>
              </a:cxn>
            </a:cxnLst>
            <a:rect l="l" t="t" r="r" b="b"/>
            <a:pathLst>
              <a:path w="2809875" h="394118">
                <a:moveTo>
                  <a:pt x="0" y="394118"/>
                </a:moveTo>
                <a:lnTo>
                  <a:pt x="1158875" y="0"/>
                </a:lnTo>
                <a:lnTo>
                  <a:pt x="2809875" y="39411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2412559" y="3097005"/>
            <a:ext cx="3648075" cy="2267582"/>
          </a:xfrm>
          <a:custGeom>
            <a:avLst/>
            <a:gdLst>
              <a:gd name="connsiteX0" fmla="*/ 0 w 2809875"/>
              <a:gd name="connsiteY0" fmla="*/ 466725 h 466725"/>
              <a:gd name="connsiteX1" fmla="*/ 1152525 w 2809875"/>
              <a:gd name="connsiteY1" fmla="*/ 0 h 466725"/>
              <a:gd name="connsiteX2" fmla="*/ 2809875 w 2809875"/>
              <a:gd name="connsiteY2" fmla="*/ 466725 h 466725"/>
              <a:gd name="connsiteX0" fmla="*/ 0 w 3648075"/>
              <a:gd name="connsiteY0" fmla="*/ 466725 h 466725"/>
              <a:gd name="connsiteX1" fmla="*/ 1152525 w 3648075"/>
              <a:gd name="connsiteY1" fmla="*/ 0 h 466725"/>
              <a:gd name="connsiteX2" fmla="*/ 3648075 w 3648075"/>
              <a:gd name="connsiteY2" fmla="*/ 447675 h 466725"/>
              <a:gd name="connsiteX0" fmla="*/ 0 w 3648075"/>
              <a:gd name="connsiteY0" fmla="*/ 476250 h 476250"/>
              <a:gd name="connsiteX1" fmla="*/ 1657350 w 3648075"/>
              <a:gd name="connsiteY1" fmla="*/ 0 h 476250"/>
              <a:gd name="connsiteX2" fmla="*/ 3648075 w 3648075"/>
              <a:gd name="connsiteY2" fmla="*/ 457200 h 476250"/>
              <a:gd name="connsiteX0" fmla="*/ 0 w 3648075"/>
              <a:gd name="connsiteY0" fmla="*/ 960299 h 960299"/>
              <a:gd name="connsiteX1" fmla="*/ 1676400 w 3648075"/>
              <a:gd name="connsiteY1" fmla="*/ 0 h 960299"/>
              <a:gd name="connsiteX2" fmla="*/ 3648075 w 3648075"/>
              <a:gd name="connsiteY2" fmla="*/ 941249 h 960299"/>
            </a:gdLst>
            <a:ahLst/>
            <a:cxnLst>
              <a:cxn ang="0">
                <a:pos x="connsiteX0" y="connsiteY0"/>
              </a:cxn>
              <a:cxn ang="0">
                <a:pos x="connsiteX1" y="connsiteY1"/>
              </a:cxn>
              <a:cxn ang="0">
                <a:pos x="connsiteX2" y="connsiteY2"/>
              </a:cxn>
            </a:cxnLst>
            <a:rect l="l" t="t" r="r" b="b"/>
            <a:pathLst>
              <a:path w="3648075" h="960299">
                <a:moveTo>
                  <a:pt x="0" y="960299"/>
                </a:moveTo>
                <a:lnTo>
                  <a:pt x="1676400" y="0"/>
                </a:lnTo>
                <a:lnTo>
                  <a:pt x="3648075" y="941249"/>
                </a:lnTo>
              </a:path>
            </a:pathLst>
          </a:cu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4058782" y="2924913"/>
            <a:ext cx="5943600" cy="2448291"/>
          </a:xfrm>
          <a:custGeom>
            <a:avLst/>
            <a:gdLst>
              <a:gd name="connsiteX0" fmla="*/ 0 w 2809875"/>
              <a:gd name="connsiteY0" fmla="*/ 466725 h 466725"/>
              <a:gd name="connsiteX1" fmla="*/ 1152525 w 2809875"/>
              <a:gd name="connsiteY1" fmla="*/ 0 h 466725"/>
              <a:gd name="connsiteX2" fmla="*/ 2809875 w 2809875"/>
              <a:gd name="connsiteY2" fmla="*/ 466725 h 466725"/>
              <a:gd name="connsiteX0" fmla="*/ 0 w 3648075"/>
              <a:gd name="connsiteY0" fmla="*/ 466725 h 466725"/>
              <a:gd name="connsiteX1" fmla="*/ 1152525 w 3648075"/>
              <a:gd name="connsiteY1" fmla="*/ 0 h 466725"/>
              <a:gd name="connsiteX2" fmla="*/ 3648075 w 3648075"/>
              <a:gd name="connsiteY2" fmla="*/ 447675 h 466725"/>
              <a:gd name="connsiteX0" fmla="*/ 0 w 3648075"/>
              <a:gd name="connsiteY0" fmla="*/ 476250 h 476250"/>
              <a:gd name="connsiteX1" fmla="*/ 1657350 w 3648075"/>
              <a:gd name="connsiteY1" fmla="*/ 0 h 476250"/>
              <a:gd name="connsiteX2" fmla="*/ 3648075 w 3648075"/>
              <a:gd name="connsiteY2" fmla="*/ 457200 h 476250"/>
              <a:gd name="connsiteX0" fmla="*/ 0 w 5943600"/>
              <a:gd name="connsiteY0" fmla="*/ 476250 h 476250"/>
              <a:gd name="connsiteX1" fmla="*/ 1657350 w 5943600"/>
              <a:gd name="connsiteY1" fmla="*/ 0 h 476250"/>
              <a:gd name="connsiteX2" fmla="*/ 5943600 w 5943600"/>
              <a:gd name="connsiteY2" fmla="*/ 457200 h 476250"/>
              <a:gd name="connsiteX0" fmla="*/ 0 w 5943600"/>
              <a:gd name="connsiteY0" fmla="*/ 466725 h 466725"/>
              <a:gd name="connsiteX1" fmla="*/ 2028825 w 5943600"/>
              <a:gd name="connsiteY1" fmla="*/ 0 h 466725"/>
              <a:gd name="connsiteX2" fmla="*/ 5943600 w 5943600"/>
              <a:gd name="connsiteY2" fmla="*/ 447675 h 466725"/>
              <a:gd name="connsiteX0" fmla="*/ 0 w 5943600"/>
              <a:gd name="connsiteY0" fmla="*/ 1036828 h 1036828"/>
              <a:gd name="connsiteX1" fmla="*/ 1882775 w 5943600"/>
              <a:gd name="connsiteY1" fmla="*/ 0 h 1036828"/>
              <a:gd name="connsiteX2" fmla="*/ 5943600 w 5943600"/>
              <a:gd name="connsiteY2" fmla="*/ 1017778 h 1036828"/>
            </a:gdLst>
            <a:ahLst/>
            <a:cxnLst>
              <a:cxn ang="0">
                <a:pos x="connsiteX0" y="connsiteY0"/>
              </a:cxn>
              <a:cxn ang="0">
                <a:pos x="connsiteX1" y="connsiteY1"/>
              </a:cxn>
              <a:cxn ang="0">
                <a:pos x="connsiteX2" y="connsiteY2"/>
              </a:cxn>
            </a:cxnLst>
            <a:rect l="l" t="t" r="r" b="b"/>
            <a:pathLst>
              <a:path w="5943600" h="1036828">
                <a:moveTo>
                  <a:pt x="0" y="1036828"/>
                </a:moveTo>
                <a:lnTo>
                  <a:pt x="1882775" y="0"/>
                </a:lnTo>
                <a:lnTo>
                  <a:pt x="5943600" y="1017778"/>
                </a:lnTo>
              </a:path>
            </a:pathLst>
          </a:cu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556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animEffect transition="in" filter="fade">
                                      <p:cBhvr>
                                        <p:cTn id="22" dur="500"/>
                                        <p:tgtEl>
                                          <p:spTgt spid="23"/>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fltVal val="0"/>
                                          </p:val>
                                        </p:tav>
                                        <p:tav tm="100000">
                                          <p:val>
                                            <p:strVal val="#ppt_h"/>
                                          </p:val>
                                        </p:tav>
                                      </p:tavLst>
                                    </p:anim>
                                    <p:animEffect transition="in" filter="fade">
                                      <p:cBhvr>
                                        <p:cTn id="27" dur="500"/>
                                        <p:tgtEl>
                                          <p:spTgt spid="25"/>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p:cTn id="30" dur="500" fill="hold"/>
                                        <p:tgtEl>
                                          <p:spTgt spid="27"/>
                                        </p:tgtEl>
                                        <p:attrNameLst>
                                          <p:attrName>ppt_w</p:attrName>
                                        </p:attrNameLst>
                                      </p:cBhvr>
                                      <p:tavLst>
                                        <p:tav tm="0">
                                          <p:val>
                                            <p:fltVal val="0"/>
                                          </p:val>
                                        </p:tav>
                                        <p:tav tm="100000">
                                          <p:val>
                                            <p:strVal val="#ppt_w"/>
                                          </p:val>
                                        </p:tav>
                                      </p:tavLst>
                                    </p:anim>
                                    <p:anim calcmode="lin" valueType="num">
                                      <p:cBhvr>
                                        <p:cTn id="31" dur="500" fill="hold"/>
                                        <p:tgtEl>
                                          <p:spTgt spid="27"/>
                                        </p:tgtEl>
                                        <p:attrNameLst>
                                          <p:attrName>ppt_h</p:attrName>
                                        </p:attrNameLst>
                                      </p:cBhvr>
                                      <p:tavLst>
                                        <p:tav tm="0">
                                          <p:val>
                                            <p:fltVal val="0"/>
                                          </p:val>
                                        </p:tav>
                                        <p:tav tm="100000">
                                          <p:val>
                                            <p:strVal val="#ppt_h"/>
                                          </p:val>
                                        </p:tav>
                                      </p:tavLst>
                                    </p:anim>
                                    <p:animEffect transition="in" filter="fade">
                                      <p:cBhvr>
                                        <p:cTn id="32" dur="500"/>
                                        <p:tgtEl>
                                          <p:spTgt spid="27"/>
                                        </p:tgtEl>
                                      </p:cBhvr>
                                    </p:animEffect>
                                  </p:childTnLst>
                                </p:cTn>
                              </p:par>
                              <p:par>
                                <p:cTn id="33" presetID="53" presetClass="exit" presetSubtype="32" fill="hold" grpId="1" nodeType="withEffect">
                                  <p:stCondLst>
                                    <p:cond delay="0"/>
                                  </p:stCondLst>
                                  <p:childTnLst>
                                    <p:anim calcmode="lin" valueType="num">
                                      <p:cBhvr>
                                        <p:cTn id="34" dur="500"/>
                                        <p:tgtEl>
                                          <p:spTgt spid="3"/>
                                        </p:tgtEl>
                                        <p:attrNameLst>
                                          <p:attrName>ppt_w</p:attrName>
                                        </p:attrNameLst>
                                      </p:cBhvr>
                                      <p:tavLst>
                                        <p:tav tm="0">
                                          <p:val>
                                            <p:strVal val="ppt_w"/>
                                          </p:val>
                                        </p:tav>
                                        <p:tav tm="100000">
                                          <p:val>
                                            <p:fltVal val="0"/>
                                          </p:val>
                                        </p:tav>
                                      </p:tavLst>
                                    </p:anim>
                                    <p:anim calcmode="lin" valueType="num">
                                      <p:cBhvr>
                                        <p:cTn id="35" dur="500"/>
                                        <p:tgtEl>
                                          <p:spTgt spid="3"/>
                                        </p:tgtEl>
                                        <p:attrNameLst>
                                          <p:attrName>ppt_h</p:attrName>
                                        </p:attrNameLst>
                                      </p:cBhvr>
                                      <p:tavLst>
                                        <p:tav tm="0">
                                          <p:val>
                                            <p:strVal val="ppt_h"/>
                                          </p:val>
                                        </p:tav>
                                        <p:tav tm="100000">
                                          <p:val>
                                            <p:fltVal val="0"/>
                                          </p:val>
                                        </p:tav>
                                      </p:tavLst>
                                    </p:anim>
                                    <p:animEffect transition="out" filter="fade">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53" presetClass="exit" presetSubtype="32" fill="hold" grpId="1" nodeType="withEffect">
                                  <p:stCondLst>
                                    <p:cond delay="0"/>
                                  </p:stCondLst>
                                  <p:childTnLst>
                                    <p:anim calcmode="lin" valueType="num">
                                      <p:cBhvr>
                                        <p:cTn id="39" dur="500"/>
                                        <p:tgtEl>
                                          <p:spTgt spid="19"/>
                                        </p:tgtEl>
                                        <p:attrNameLst>
                                          <p:attrName>ppt_w</p:attrName>
                                        </p:attrNameLst>
                                      </p:cBhvr>
                                      <p:tavLst>
                                        <p:tav tm="0">
                                          <p:val>
                                            <p:strVal val="ppt_w"/>
                                          </p:val>
                                        </p:tav>
                                        <p:tav tm="100000">
                                          <p:val>
                                            <p:fltVal val="0"/>
                                          </p:val>
                                        </p:tav>
                                      </p:tavLst>
                                    </p:anim>
                                    <p:anim calcmode="lin" valueType="num">
                                      <p:cBhvr>
                                        <p:cTn id="40" dur="500"/>
                                        <p:tgtEl>
                                          <p:spTgt spid="19"/>
                                        </p:tgtEl>
                                        <p:attrNameLst>
                                          <p:attrName>ppt_h</p:attrName>
                                        </p:attrNameLst>
                                      </p:cBhvr>
                                      <p:tavLst>
                                        <p:tav tm="0">
                                          <p:val>
                                            <p:strVal val="ppt_h"/>
                                          </p:val>
                                        </p:tav>
                                        <p:tav tm="100000">
                                          <p:val>
                                            <p:fltVal val="0"/>
                                          </p:val>
                                        </p:tav>
                                      </p:tavLst>
                                    </p:anim>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par>
                                <p:cTn id="43" presetID="53" presetClass="exit" presetSubtype="32" fill="hold" grpId="1" nodeType="withEffect">
                                  <p:stCondLst>
                                    <p:cond delay="0"/>
                                  </p:stCondLst>
                                  <p:childTnLst>
                                    <p:anim calcmode="lin" valueType="num">
                                      <p:cBhvr>
                                        <p:cTn id="44" dur="500"/>
                                        <p:tgtEl>
                                          <p:spTgt spid="22"/>
                                        </p:tgtEl>
                                        <p:attrNameLst>
                                          <p:attrName>ppt_w</p:attrName>
                                        </p:attrNameLst>
                                      </p:cBhvr>
                                      <p:tavLst>
                                        <p:tav tm="0">
                                          <p:val>
                                            <p:strVal val="ppt_w"/>
                                          </p:val>
                                        </p:tav>
                                        <p:tav tm="100000">
                                          <p:val>
                                            <p:fltVal val="0"/>
                                          </p:val>
                                        </p:tav>
                                      </p:tavLst>
                                    </p:anim>
                                    <p:anim calcmode="lin" valueType="num">
                                      <p:cBhvr>
                                        <p:cTn id="45" dur="500"/>
                                        <p:tgtEl>
                                          <p:spTgt spid="22"/>
                                        </p:tgtEl>
                                        <p:attrNameLst>
                                          <p:attrName>ppt_h</p:attrName>
                                        </p:attrNameLst>
                                      </p:cBhvr>
                                      <p:tavLst>
                                        <p:tav tm="0">
                                          <p:val>
                                            <p:strVal val="ppt_h"/>
                                          </p:val>
                                        </p:tav>
                                        <p:tav tm="100000">
                                          <p:val>
                                            <p:fltVal val="0"/>
                                          </p:val>
                                        </p:tav>
                                      </p:tavLst>
                                    </p:anim>
                                    <p:animEffect transition="out" filter="fad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9" grpId="0" animBg="1"/>
      <p:bldP spid="19" grpId="1" animBg="1"/>
      <p:bldP spid="22" grpId="0" animBg="1"/>
      <p:bldP spid="22" grpId="1" animBg="1"/>
      <p:bldP spid="23"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Végeselemek a (tér x irány)-tartományra?</a:t>
            </a:r>
            <a:endParaRPr lang="en-US" dirty="0"/>
          </a:p>
        </p:txBody>
      </p:sp>
      <p:sp>
        <p:nvSpPr>
          <p:cNvPr id="3" name="Content Placeholder 2"/>
          <p:cNvSpPr>
            <a:spLocks noGrp="1"/>
          </p:cNvSpPr>
          <p:nvPr>
            <p:ph idx="1"/>
          </p:nvPr>
        </p:nvSpPr>
        <p:spPr/>
        <p:txBody>
          <a:bodyPr/>
          <a:lstStyle/>
          <a:p>
            <a:r>
              <a:rPr lang="hu-HU" dirty="0" smtClean="0"/>
              <a:t>tértartomány</a:t>
            </a:r>
          </a:p>
          <a:p>
            <a:pPr lvl="1"/>
            <a:r>
              <a:rPr lang="hu-HU" dirty="0" smtClean="0"/>
              <a:t>felosztás testekre?</a:t>
            </a:r>
          </a:p>
          <a:p>
            <a:pPr lvl="1"/>
            <a:r>
              <a:rPr lang="hu-HU" dirty="0" smtClean="0"/>
              <a:t>legyen csak a felületi radiancia: felosztás háromszögekre!</a:t>
            </a:r>
          </a:p>
          <a:p>
            <a:r>
              <a:rPr lang="hu-HU" dirty="0" smtClean="0"/>
              <a:t>iránytartomány</a:t>
            </a:r>
          </a:p>
          <a:p>
            <a:pPr lvl="1"/>
            <a:r>
              <a:rPr lang="hu-HU" dirty="0" smtClean="0"/>
              <a:t>gömbi harmónikusok?</a:t>
            </a:r>
          </a:p>
          <a:p>
            <a:pPr lvl="1"/>
            <a:endParaRPr lang="hu-HU" dirty="0"/>
          </a:p>
          <a:p>
            <a:pPr lvl="1"/>
            <a:endParaRPr lang="hu-HU" dirty="0" smtClean="0"/>
          </a:p>
          <a:p>
            <a:pPr lvl="1"/>
            <a:r>
              <a:rPr lang="hu-HU" dirty="0" smtClean="0"/>
              <a:t>legyen inkább diffúz minden!</a:t>
            </a:r>
          </a:p>
          <a:p>
            <a:pPr lvl="1"/>
            <a:endParaRPr lang="hu-HU" dirty="0" smtClean="0"/>
          </a:p>
        </p:txBody>
      </p:sp>
      <p:pic>
        <p:nvPicPr>
          <p:cNvPr id="5122" name="Picture 2" descr="http://cdn.someecards.com/someecards/usercards/MjAxMi05MDlhMWNkOGRkNmE0NWNl.png"/>
          <p:cNvPicPr>
            <a:picLocks noChangeAspect="1" noChangeArrowheads="1"/>
          </p:cNvPicPr>
          <p:nvPr/>
        </p:nvPicPr>
        <p:blipFill rotWithShape="1">
          <a:blip r:embed="rId2">
            <a:clrChange>
              <a:clrFrom>
                <a:srgbClr val="9FE0B5"/>
              </a:clrFrom>
              <a:clrTo>
                <a:srgbClr val="9FE0B5">
                  <a:alpha val="0"/>
                </a:srgbClr>
              </a:clrTo>
            </a:clrChange>
            <a:extLst>
              <a:ext uri="{28A0092B-C50C-407E-A947-70E740481C1C}">
                <a14:useLocalDpi xmlns:a14="http://schemas.microsoft.com/office/drawing/2010/main" val="0"/>
              </a:ext>
            </a:extLst>
          </a:blip>
          <a:srcRect l="38968" t="7313" r="2937" b="3911"/>
          <a:stretch/>
        </p:blipFill>
        <p:spPr bwMode="auto">
          <a:xfrm>
            <a:off x="8991598" y="4179216"/>
            <a:ext cx="2324101" cy="24860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zoi.utia.cas.cz/files/images/spherical_harmonics.previe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8699" y="1690688"/>
            <a:ext cx="3165475" cy="2359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20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fade">
                                      <p:cBhvr>
                                        <p:cTn id="32" dur="500"/>
                                        <p:tgtEl>
                                          <p:spTgt spid="51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animEffect transition="in" filter="fade">
                                      <p:cBhvr>
                                        <p:cTn id="37" dur="500"/>
                                        <p:tgtEl>
                                          <p:spTgt spid="51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32"/>
  <p:tag name="IGUANATEXCURSOR" val="661"/>
</p:tagLst>
</file>

<file path=ppt/tags/tag10.xml><?xml version="1.0" encoding="utf-8"?>
<p:tagLst xmlns:a="http://schemas.openxmlformats.org/drawingml/2006/main" xmlns:r="http://schemas.openxmlformats.org/officeDocument/2006/relationships" xmlns:p="http://schemas.openxmlformats.org/presentationml/2006/main">
  <p:tag name="ORIGINALHEIGHT" val="128.2679"/>
  <p:tag name="ORIGINALWIDTH" val="1801.751"/>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red} minden bejövő $\omega'$ irányra összegezve&#10;\end{document}"/>
  <p:tag name="IGUANATEXSIZE" val="24"/>
  <p:tag name="IGUANATEXCURSOR" val="914"/>
</p:tagLst>
</file>

<file path=ppt/tags/tag100.xml><?xml version="1.0" encoding="utf-8"?>
<p:tagLst xmlns:a="http://schemas.openxmlformats.org/drawingml/2006/main" xmlns:r="http://schemas.openxmlformats.org/officeDocument/2006/relationships" xmlns:p="http://schemas.openxmlformats.org/presentationml/2006/main">
  <p:tag name="ORIGINALHEIGHT" val="149.2709"/>
  <p:tag name="ORIGINALWIDTH" val="839.36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 = \cos^{-1} \sqrt{\xi_2}&#10;$$&#10;&#10;\end{document}"/>
  <p:tag name="IGUANATEXSIZE" val="36"/>
  <p:tag name="IGUANATEXCURSOR" val="791"/>
</p:tagLst>
</file>

<file path=ppt/tags/tag101.xml><?xml version="1.0" encoding="utf-8"?>
<p:tagLst xmlns:a="http://schemas.openxmlformats.org/drawingml/2006/main" xmlns:r="http://schemas.openxmlformats.org/officeDocument/2006/relationships" xmlns:p="http://schemas.openxmlformats.org/presentationml/2006/main">
  <p:tag name="ORIGINALHEIGHT" val="150.771"/>
  <p:tag name="ORIGINALWIDTH" val="1993.02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hat{s}_\idx{x} = \sin \theta' \cos\phi' = \sqrt{1-\xi_2} \cos{2 \pi \xi_1} &#10;$$&#10;&#10;\end{document}"/>
  <p:tag name="IGUANATEXSIZE" val="36"/>
  <p:tag name="IGUANATEXCURSOR" val="802"/>
</p:tagLst>
</file>

<file path=ppt/tags/tag102.xml><?xml version="1.0" encoding="utf-8"?>
<p:tagLst xmlns:a="http://schemas.openxmlformats.org/drawingml/2006/main" xmlns:r="http://schemas.openxmlformats.org/officeDocument/2006/relationships" xmlns:p="http://schemas.openxmlformats.org/presentationml/2006/main">
  <p:tag name="ORIGINALHEIGHT" val="162.0226"/>
  <p:tag name="ORIGINALWIDTH" val="1967.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hat{s}_\idx{y} = \sin\theta'\sin\phi' = \sqrt{1-\xi_2} \sin{2 \pi \xi_1} &#10;$$&#10;&#10;\end{document}"/>
  <p:tag name="IGUANATEXSIZE" val="36"/>
  <p:tag name="IGUANATEXCURSOR" val="802"/>
</p:tagLst>
</file>

<file path=ppt/tags/tag103.xml><?xml version="1.0" encoding="utf-8"?>
<p:tagLst xmlns:a="http://schemas.openxmlformats.org/drawingml/2006/main" xmlns:r="http://schemas.openxmlformats.org/officeDocument/2006/relationships" xmlns:p="http://schemas.openxmlformats.org/presentationml/2006/main">
  <p:tag name="ORIGINALHEIGHT" val="149.2709"/>
  <p:tag name="ORIGINALWIDTH" val="988.637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hat{s}_\idx{z} = \cos \theta' = \sqrt{\xi_2}&#10;$$&#10;&#10;\end{document}"/>
  <p:tag name="IGUANATEXSIZE" val="36"/>
  <p:tag name="IGUANATEXCURSOR" val="812"/>
</p:tagLst>
</file>

<file path=ppt/tags/tag104.xml><?xml version="1.0" encoding="utf-8"?>
<p:tagLst xmlns:a="http://schemas.openxmlformats.org/drawingml/2006/main" xmlns:r="http://schemas.openxmlformats.org/officeDocument/2006/relationships" xmlns:p="http://schemas.openxmlformats.org/presentationml/2006/main">
  <p:tag name="ORIGINALHEIGHT" val="1013.391"/>
  <p:tag name="ORIGINALWIDTH" val="1339.68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mathrm{E}\left[ \frac{L'(\omega') w(\omega')}{p(\omega')} \right]&#10;$$&#10;$$&#10;L = \mathrm{E}\left[ \frac{L'(\omega') \cos(\theta') f_\idx{r}}{\frac{\cos(\theta')}{\pi}} \right]&#10;$$&#10;$$&#10;L = \mathrm{E}\left[ L'(\omega') \pi f_\idx{r} \right]&#10;$$&#10;\end{document}"/>
  <p:tag name="IGUANATEXSIZE" val="36"/>
  <p:tag name="IGUANATEXCURSOR" val="1008"/>
</p:tagLst>
</file>

<file path=ppt/tags/tag105.xml><?xml version="1.0" encoding="utf-8"?>
<p:tagLst xmlns:a="http://schemas.openxmlformats.org/drawingml/2006/main" xmlns:r="http://schemas.openxmlformats.org/officeDocument/2006/relationships" xmlns:p="http://schemas.openxmlformats.org/presentationml/2006/main">
  <p:tag name="ORIGINALHEIGHT" val="122.2671"/>
  <p:tag name="ORIGINALWIDTH" val="343.547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i_3 &gt; \rho&#10;$$&#10;&#10;\end{document}"/>
  <p:tag name="IGUANATEXSIZE" val="36"/>
  <p:tag name="IGUANATEXCURSOR" val="787"/>
</p:tagLst>
</file>

<file path=ppt/tags/tag106.xml><?xml version="1.0" encoding="utf-8"?>
<p:tagLst xmlns:a="http://schemas.openxmlformats.org/drawingml/2006/main" xmlns:r="http://schemas.openxmlformats.org/officeDocument/2006/relationships" xmlns:p="http://schemas.openxmlformats.org/presentationml/2006/main">
  <p:tag name="ORIGINALHEIGHT" val="150.771"/>
  <p:tag name="ORIGINALWIDTH" val="2105.54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hat{s}_\idx{x} = \sin \theta' \cos\phi' = \sqrt[\gamma+1]{1-\xi_2} \cos{2 \pi \xi_1} &#10;$$&#10;&#10;\end{document}"/>
  <p:tag name="IGUANATEXSIZE" val="36"/>
  <p:tag name="IGUANATEXCURSOR" val="837"/>
</p:tagLst>
</file>

<file path=ppt/tags/tag107.xml><?xml version="1.0" encoding="utf-8"?>
<p:tagLst xmlns:a="http://schemas.openxmlformats.org/drawingml/2006/main" xmlns:r="http://schemas.openxmlformats.org/officeDocument/2006/relationships" xmlns:p="http://schemas.openxmlformats.org/presentationml/2006/main">
  <p:tag name="ORIGINALHEIGHT" val="162.0226"/>
  <p:tag name="ORIGINALWIDTH" val="2080.7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hat{s}_\idx{y} = \sin\theta'\sin\phi' = \sqrt[\gamma+1]{1-\xi_2} \sin{2 \pi \xi_1} &#10;$$&#10;&#10;\end{document}"/>
  <p:tag name="IGUANATEXSIZE" val="36"/>
  <p:tag name="IGUANATEXCURSOR" val="835"/>
</p:tagLst>
</file>

<file path=ppt/tags/tag108.xml><?xml version="1.0" encoding="utf-8"?>
<p:tagLst xmlns:a="http://schemas.openxmlformats.org/drawingml/2006/main" xmlns:r="http://schemas.openxmlformats.org/officeDocument/2006/relationships" xmlns:p="http://schemas.openxmlformats.org/presentationml/2006/main">
  <p:tag name="ORIGINALHEIGHT" val="149.2709"/>
  <p:tag name="ORIGINALWIDTH" val="1101.15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hat{s}_\idx{z} = \cos \theta' = \sqrt[\gamma+1]{\xi_2}&#10;$$&#10;&#10;\end{document}"/>
  <p:tag name="IGUANATEXSIZE" val="36"/>
  <p:tag name="IGUANATEXCURSOR" val="827"/>
</p:tagLst>
</file>

<file path=ppt/tags/tag109.xml><?xml version="1.0" encoding="utf-8"?>
<p:tagLst xmlns:a="http://schemas.openxmlformats.org/drawingml/2006/main" xmlns:r="http://schemas.openxmlformats.org/officeDocument/2006/relationships" xmlns:p="http://schemas.openxmlformats.org/presentationml/2006/main">
  <p:tag name="ORIGINALHEIGHT" val="398.3056"/>
  <p:tag name="ORIGINALWIDTH" val="3492.4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_\idx{d}(\rvec{x}, \omega) = &#10;\color{red} \int\limits_{ \rvec{y} | L_\idx{e}(\rvec{y})&gt;0} \color{black} L(\rvec{y}', -\omega') \color{ppblue} f_\mathrm{r}(\omega', \rvec{x}, \omega) v(\rvec{x}, \rvec{y}) \color{red} \frac{\cos \theta' \cos \theta''}{ |\rvec{x} - \rvec{y}|^2} \mathrm{d}A&#10;$$&#10;&#10;\end{document}"/>
  <p:tag name="IGUANATEXSIZE" val="36"/>
  <p:tag name="IGUANATEXCURSOR" val="982"/>
</p:tagLst>
</file>

<file path=ppt/tags/tag11.xml><?xml version="1.0" encoding="utf-8"?>
<p:tagLst xmlns:a="http://schemas.openxmlformats.org/drawingml/2006/main" xmlns:r="http://schemas.openxmlformats.org/officeDocument/2006/relationships" xmlns:p="http://schemas.openxmlformats.org/presentationml/2006/main">
  <p:tag name="ORIGINALHEIGHT" val="138.0193"/>
  <p:tag name="ORIGINALWIDTH" val="1935.27"/>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black} az onnan bejövő $L^\mathrm{in}$ radiancia, szorozva&#10;\end{document}"/>
  <p:tag name="IGUANATEXSIZE" val="24"/>
  <p:tag name="IGUANATEXCURSOR" val="894"/>
</p:tagLst>
</file>

<file path=ppt/tags/tag12.xml><?xml version="1.0" encoding="utf-8"?>
<p:tagLst xmlns:a="http://schemas.openxmlformats.org/drawingml/2006/main" xmlns:r="http://schemas.openxmlformats.org/officeDocument/2006/relationships" xmlns:p="http://schemas.openxmlformats.org/presentationml/2006/main">
  <p:tag name="ORIGINALHEIGHT" val="114.0159"/>
  <p:tag name="ORIGINALWIDTH" val="2522.602"/>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color{ppblue} az $\omega$ irányba történő visszaverődés valószínűségével&#10;\end{document}"/>
  <p:tag name="IGUANATEXSIZE" val="24"/>
  <p:tag name="IGUANATEXCURSOR" val="951"/>
</p:tagLst>
</file>

<file path=ppt/tags/tag13.xml><?xml version="1.0" encoding="utf-8"?>
<p:tagLst xmlns:a="http://schemas.openxmlformats.org/drawingml/2006/main" xmlns:r="http://schemas.openxmlformats.org/officeDocument/2006/relationships" xmlns:p="http://schemas.openxmlformats.org/presentationml/2006/main">
  <p:tag name="ORIGINALHEIGHT" val="131.25"/>
  <p:tag name="ORIGINALWIDTH" val="378.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32"/>
  <p:tag name="IGUANATEXCURSOR" val="661"/>
</p:tagLst>
</file>

<file path=ppt/tags/tag14.xml><?xml version="1.0" encoding="utf-8"?>
<p:tagLst xmlns:a="http://schemas.openxmlformats.org/drawingml/2006/main" xmlns:r="http://schemas.openxmlformats.org/officeDocument/2006/relationships" xmlns:p="http://schemas.openxmlformats.org/presentationml/2006/main">
  <p:tag name="ORIGINALHEIGHT" val="138.7694"/>
  <p:tag name="ORIGINALWIDTH" val="554.3273"/>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10;$$&#10;&#10;\end{document}"/>
  <p:tag name="IGUANATEXSIZE" val="32"/>
  <p:tag name="IGUANATEXCURSOR" val="643"/>
</p:tagLst>
</file>

<file path=ppt/tags/tag15.xml><?xml version="1.0" encoding="utf-8"?>
<p:tagLst xmlns:a="http://schemas.openxmlformats.org/drawingml/2006/main" xmlns:r="http://schemas.openxmlformats.org/officeDocument/2006/relationships" xmlns:p="http://schemas.openxmlformats.org/presentationml/2006/main">
  <p:tag name="ORIGINALHEIGHT" val="61.5"/>
  <p:tag name="ORIGINALWIDTH" val="88.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2"/>
</p:tagLst>
</file>

<file path=ppt/tags/tag16.xml><?xml version="1.0" encoding="utf-8"?>
<p:tagLst xmlns:a="http://schemas.openxmlformats.org/drawingml/2006/main" xmlns:r="http://schemas.openxmlformats.org/officeDocument/2006/relationships" xmlns:p="http://schemas.openxmlformats.org/presentationml/2006/main">
  <p:tag name="ORIGINALHEIGHT" val="108"/>
  <p:tag name="ORIGINALWIDTH" val="123"/>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9"/>
</p:tagLst>
</file>

<file path=ppt/tags/tag17.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650"/>
</p:tagLst>
</file>

<file path=ppt/tags/tag18.xml><?xml version="1.0" encoding="utf-8"?>
<p:tagLst xmlns:a="http://schemas.openxmlformats.org/drawingml/2006/main" xmlns:r="http://schemas.openxmlformats.org/officeDocument/2006/relationships" xmlns:p="http://schemas.openxmlformats.org/presentationml/2006/main">
  <p:tag name="ORIGINALHEIGHT" val="141"/>
  <p:tag name="ORIGINALWIDTH" val="599.25"/>
  <p:tag name="LATEXADDIN" val="\documentclass{tufte-book}&#10;\usepackage{amsmath}&#10;\usepackage{amssymb}&#10;%\usepackage{urwchancal}&#10;%\usepackage[cal=rsfso,calscaled=.96]{mathalfa}&#10;\usepackage{bm}&#10;\usepackage{accents}&#10;\usepackage{color}&#10;&#10;\definecolor{ppblue}{rgb}{0.0, 0.44, 0.75}&#10;\definecolor{ppgreen}{rgb}{0.0, 0.69,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10;f_\mathrm{r}( \omega' , \rvec{x}, \omega)&#10;$$&#10;&#10;\end{document}"/>
  <p:tag name="IGUANATEXSIZE" val="32"/>
  <p:tag name="IGUANATEXCURSOR" val="739"/>
</p:tagLst>
</file>

<file path=ppt/tags/tag19.xml><?xml version="1.0" encoding="utf-8"?>
<p:tagLst xmlns:a="http://schemas.openxmlformats.org/drawingml/2006/main" xmlns:r="http://schemas.openxmlformats.org/officeDocument/2006/relationships" xmlns:p="http://schemas.openxmlformats.org/presentationml/2006/main">
  <p:tag name="ORIGINALHEIGHT" val="336.75"/>
  <p:tag name="ORIGINALWIDTH" val="235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mathrm{in}(\rvec{x}, \omega') \color{ppblue} \cos \theta' f_\mathrm{r}(\omega', \rvec{x}, \omega) \color{red} \mathrm{d}\omega'&#10;$$&#10;&#10;\end{document}"/>
  <p:tag name="IGUANATEXSIZE" val="36"/>
  <p:tag name="IGUANATEXCURSOR" val="916"/>
</p:tagLst>
</file>

<file path=ppt/tags/tag2.xml><?xml version="1.0" encoding="utf-8"?>
<p:tagLst xmlns:a="http://schemas.openxmlformats.org/drawingml/2006/main" xmlns:r="http://schemas.openxmlformats.org/officeDocument/2006/relationships" xmlns:p="http://schemas.openxmlformats.org/presentationml/2006/main">
  <p:tag name="ORIGINALHEIGHT" val="149.25"/>
  <p:tag name="ORIGINALWIDTH" val="503.2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in}(\rvec{x}, \omega')&#10;$$&#10;&#10;\end{document}"/>
  <p:tag name="IGUANATEXSIZE" val="32"/>
  <p:tag name="IGUANATEXCURSOR" val="673"/>
</p:tagLst>
</file>

<file path=ppt/tags/tag20.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7"/>
</p:tagLst>
</file>

<file path=ppt/tags/tag21.xml><?xml version="1.0" encoding="utf-8"?>
<p:tagLst xmlns:a="http://schemas.openxmlformats.org/drawingml/2006/main" xmlns:r="http://schemas.openxmlformats.org/officeDocument/2006/relationships" xmlns:p="http://schemas.openxmlformats.org/presentationml/2006/main">
  <p:tag name="ORIGINALHEIGHT" val="108.015"/>
  <p:tag name="ORIGINALWIDTH" val="93.01299"/>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651"/>
</p:tagLst>
</file>

<file path=ppt/tags/tag22.xml><?xml version="1.0" encoding="utf-8"?>
<p:tagLst xmlns:a="http://schemas.openxmlformats.org/drawingml/2006/main" xmlns:r="http://schemas.openxmlformats.org/officeDocument/2006/relationships" xmlns:p="http://schemas.openxmlformats.org/presentationml/2006/main">
  <p:tag name="ORIGINALHEIGHT" val="138.7694"/>
  <p:tag name="ORIGINALWIDTH" val="693.8469"/>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 \rvec{h}(\rvec{x}, \omega')&#10;$$&#10;&#10;\end{document}"/>
  <p:tag name="IGUANATEXSIZE" val="32"/>
  <p:tag name="IGUANATEXCURSOR" val="680"/>
</p:tagLst>
</file>

<file path=ppt/tags/tag23.xml><?xml version="1.0" encoding="utf-8"?>
<p:tagLst xmlns:a="http://schemas.openxmlformats.org/drawingml/2006/main" xmlns:r="http://schemas.openxmlformats.org/officeDocument/2006/relationships" xmlns:p="http://schemas.openxmlformats.org/presentationml/2006/main">
  <p:tag name="ORIGINALHEIGHT" val="149.25"/>
  <p:tag name="ORIGINALWIDTH" val="503.2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mathrm{in}(\rvec{x}, \omega')&#10;$$&#10;&#10;\end{document}"/>
  <p:tag name="IGUANATEXSIZE" val="32"/>
  <p:tag name="IGUANATEXCURSOR" val="673"/>
</p:tagLst>
</file>

<file path=ppt/tags/tag24.xml><?xml version="1.0" encoding="utf-8"?>
<p:tagLst xmlns:a="http://schemas.openxmlformats.org/drawingml/2006/main" xmlns:r="http://schemas.openxmlformats.org/officeDocument/2006/relationships" xmlns:p="http://schemas.openxmlformats.org/presentationml/2006/main">
  <p:tag name="ORIGINALHEIGHT" val="337.5471"/>
  <p:tag name="ORIGINALWIDTH" val="2407.08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rvec{x}', -\omega') \color{ppblue} \cos \theta' f_\mathrm{r}(\omega', \rvec{x}, \omega) \color{red} \mathrm{d}\omega'&#10;$$&#10;&#10;\end{document}"/>
  <p:tag name="IGUANATEXSIZE" val="36"/>
  <p:tag name="IGUANATEXCURSOR" val="870"/>
</p:tagLst>
</file>

<file path=ppt/tags/tag25.xml><?xml version="1.0" encoding="utf-8"?>
<p:tagLst xmlns:a="http://schemas.openxmlformats.org/drawingml/2006/main" xmlns:r="http://schemas.openxmlformats.org/officeDocument/2006/relationships" xmlns:p="http://schemas.openxmlformats.org/presentationml/2006/main">
  <p:tag name="ORIGINALHEIGHT" val="337.5471"/>
  <p:tag name="ORIGINALWIDTH" val="3011.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L_\idx{e}(\rvec{x}, \omega) + \color{red} \int\limits_\mathit{\Omega} \color{black} L(\rvec{x}', -\omega') \color{ppblue} \cos \theta' f_\mathrm{r}(\omega', \rvec{x}, \omega) \color{red} \mathrm{d}\omega'&#10;$$&#10;&#10;\end{document}"/>
  <p:tag name="IGUANATEXSIZE" val="36"/>
  <p:tag name="IGUANATEXCURSOR" val="830"/>
</p:tagLst>
</file>

<file path=ppt/tags/tag26.xml><?xml version="1.0" encoding="utf-8"?>
<p:tagLst xmlns:a="http://schemas.openxmlformats.org/drawingml/2006/main" xmlns:r="http://schemas.openxmlformats.org/officeDocument/2006/relationships" xmlns:p="http://schemas.openxmlformats.org/presentationml/2006/main">
  <p:tag name="ORIGINALHEIGHT" val="337.5471"/>
  <p:tag name="ORIGINALWIDTH" val="3011.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L_\idx{e}(\rvec{x}, \omega) + \color{red} \int\limits_\mathit{\Omega} \color{black} L(\rvec{x}', -\omega') \color{ppblue} \cos \theta' f_\mathrm{r}(\omega', \rvec{x}, \omega) \color{red} \mathrm{d}\omega'&#10;$$&#10;&#10;\end{document}"/>
  <p:tag name="IGUANATEXSIZE" val="36"/>
  <p:tag name="IGUANATEXCURSOR" val="830"/>
</p:tagLst>
</file>

<file path=ppt/tags/tag27.xml><?xml version="1.0" encoding="utf-8"?>
<p:tagLst xmlns:a="http://schemas.openxmlformats.org/drawingml/2006/main" xmlns:r="http://schemas.openxmlformats.org/officeDocument/2006/relationships" xmlns:p="http://schemas.openxmlformats.org/presentationml/2006/main">
  <p:tag name="ORIGINALHEIGHT" val="248.2847"/>
  <p:tag name="ORIGINALWIDTH" val="1786.74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u) = L_\idx{e}(u) + \int\limits L(v) \color{ppblue} K(u,v) \color{red} \mathrm{d}v&#10;$$&#10;&#10;\end{document}"/>
  <p:tag name="IGUANATEXSIZE" val="36"/>
  <p:tag name="IGUANATEXCURSOR" val="864"/>
</p:tagLst>
</file>

<file path=ppt/tags/tag28.xml><?xml version="1.0" encoding="utf-8"?>
<p:tagLst xmlns:a="http://schemas.openxmlformats.org/drawingml/2006/main" xmlns:r="http://schemas.openxmlformats.org/officeDocument/2006/relationships" xmlns:p="http://schemas.openxmlformats.org/presentationml/2006/main">
  <p:tag name="ORIGINALHEIGHT" val="271.5379"/>
  <p:tag name="ORIGINALWIDTH" val="964.634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u) = \sum_j \xi_j(u) L_j&#10;$$&#10;&#10;\end{document}"/>
  <p:tag name="IGUANATEXSIZE" val="36"/>
  <p:tag name="IGUANATEXCURSOR" val="806"/>
</p:tagLst>
</file>

<file path=ppt/tags/tag29.xml><?xml version="1.0" encoding="utf-8"?>
<p:tagLst xmlns:a="http://schemas.openxmlformats.org/drawingml/2006/main" xmlns:r="http://schemas.openxmlformats.org/officeDocument/2006/relationships" xmlns:p="http://schemas.openxmlformats.org/presentationml/2006/main">
  <p:tag name="ORIGINALHEIGHT" val="372.0519"/>
  <p:tag name="ORIGINALWIDTH" val="1078.65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xi_i(u) = \left\{ \begin{matrix} 1 &amp; u \in \Delta_i \\ 0 &amp; u \notin \Delta_i \end{matrix} \right.&#10;$$&#10;&#10;\end{document}"/>
  <p:tag name="IGUANATEXSIZE" val="36"/>
  <p:tag name="IGUANATEXCURSOR" val="878"/>
</p:tagLst>
</file>

<file path=ppt/tags/tag3.xml><?xml version="1.0" encoding="utf-8"?>
<p:tagLst xmlns:a="http://schemas.openxmlformats.org/drawingml/2006/main" xmlns:r="http://schemas.openxmlformats.org/officeDocument/2006/relationships" xmlns:p="http://schemas.openxmlformats.org/presentationml/2006/main">
  <p:tag name="ORIGINALHEIGHT" val="61.5"/>
  <p:tag name="ORIGINALWIDTH" val="88.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2"/>
</p:tagLst>
</file>

<file path=ppt/tags/tag30.xml><?xml version="1.0" encoding="utf-8"?>
<p:tagLst xmlns:a="http://schemas.openxmlformats.org/drawingml/2006/main" xmlns:r="http://schemas.openxmlformats.org/officeDocument/2006/relationships" xmlns:p="http://schemas.openxmlformats.org/presentationml/2006/main">
  <p:tag name="ORIGINALHEIGHT" val="337.5471"/>
  <p:tag name="ORIGINALWIDTH" val="3011.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L_\idx{e}(\rvec{x}, \omega) + \color{red} \int\limits_\mathit{\Omega} \color{black} L(\rvec{x}', -\omega') \color{ppblue} \cos \theta' f_\mathrm{r}(\omega', \rvec{x}, \omega) \color{red} \mathrm{d}\omega'&#10;$$&#10;&#10;\end{document}"/>
  <p:tag name="IGUANATEXSIZE" val="36"/>
  <p:tag name="IGUANATEXCURSOR" val="830"/>
</p:tagLst>
</file>

<file path=ppt/tags/tag31.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650"/>
</p:tagLst>
</file>

<file path=ppt/tags/tag32.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7"/>
</p:tagLst>
</file>

<file path=ppt/tags/tag33.xml><?xml version="1.0" encoding="utf-8"?>
<p:tagLst xmlns:a="http://schemas.openxmlformats.org/drawingml/2006/main" xmlns:r="http://schemas.openxmlformats.org/officeDocument/2006/relationships" xmlns:p="http://schemas.openxmlformats.org/presentationml/2006/main">
  <p:tag name="ORIGINALHEIGHT" val="108.015"/>
  <p:tag name="ORIGINALWIDTH" val="93.01299"/>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651"/>
</p:tagLst>
</file>

<file path=ppt/tags/tag34.xml><?xml version="1.0" encoding="utf-8"?>
<p:tagLst xmlns:a="http://schemas.openxmlformats.org/drawingml/2006/main" xmlns:r="http://schemas.openxmlformats.org/officeDocument/2006/relationships" xmlns:p="http://schemas.openxmlformats.org/presentationml/2006/main">
  <p:tag name="ORIGINALHEIGHT" val="108.015"/>
  <p:tag name="ORIGINALWIDTH" val="197.27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mathrm{d} \omega'&#10;$$&#10;&#10;\end{document}"/>
  <p:tag name="IGUANATEXSIZE" val="36"/>
  <p:tag name="IGUANATEXCURSOR" val="791"/>
</p:tagLst>
</file>

<file path=ppt/tags/tag35.xml><?xml version="1.0" encoding="utf-8"?>
<p:tagLst xmlns:a="http://schemas.openxmlformats.org/drawingml/2006/main" xmlns:r="http://schemas.openxmlformats.org/officeDocument/2006/relationships" xmlns:p="http://schemas.openxmlformats.org/presentationml/2006/main">
  <p:tag name="ORIGINALHEIGHT" val="108.015"/>
  <p:tag name="ORIGINALWIDTH" val="198.02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mathrm{d} A'&#10;$$&#10;&#10;\end{document}"/>
  <p:tag name="IGUANATEXSIZE" val="36"/>
  <p:tag name="IGUANATEXCURSOR" val="792"/>
</p:tagLst>
</file>

<file path=ppt/tags/tag36.xml><?xml version="1.0" encoding="utf-8"?>
<p:tagLst xmlns:a="http://schemas.openxmlformats.org/drawingml/2006/main" xmlns:r="http://schemas.openxmlformats.org/officeDocument/2006/relationships" xmlns:p="http://schemas.openxmlformats.org/presentationml/2006/main">
  <p:tag name="ORIGINALHEIGHT" val="107.265"/>
  <p:tag name="ORIGINALWIDTH" val="114.01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8"/>
</p:tagLst>
</file>

<file path=ppt/tags/tag37.xml><?xml version="1.0" encoding="utf-8"?>
<p:tagLst xmlns:a="http://schemas.openxmlformats.org/drawingml/2006/main" xmlns:r="http://schemas.openxmlformats.org/officeDocument/2006/relationships" xmlns:p="http://schemas.openxmlformats.org/presentationml/2006/main">
  <p:tag name="ORIGINALHEIGHT" val="303.7924"/>
  <p:tag name="ORIGINALWIDTH" val="1059.89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mathrm{d} \omega' = \mathrm{d}A' \frac{\cos \theta''}{ |\rvec{x} - \rvec{x}'|^2}&#10;$$&#10;&#10;\end{document}"/>
  <p:tag name="IGUANATEXSIZE" val="36"/>
  <p:tag name="IGUANATEXCURSOR" val="860"/>
</p:tagLst>
</file>

<file path=ppt/tags/tag38.xml><?xml version="1.0" encoding="utf-8"?>
<p:tagLst xmlns:a="http://schemas.openxmlformats.org/drawingml/2006/main" xmlns:r="http://schemas.openxmlformats.org/officeDocument/2006/relationships" xmlns:p="http://schemas.openxmlformats.org/presentationml/2006/main">
  <p:tag name="ORIGINALHEIGHT" val="614.3358"/>
  <p:tag name="ORIGINALWIDTH" val="2628.3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L_\idx{e}(\rvec{x}, \omega) + &#10;$$&#10;$$&#10;\color{red} \int\limits_{ \rvec{x}' | v(\rvec{x},\rvec{x}')=1} \color{black} L(\rvec{x}', -\omega') \color{ppblue} f_\mathrm{r}(\omega', \rvec{x}, \omega) \color{red} \frac{\cos \theta' \cos \theta''}{ |\rvec{x} - \rvec{x}'|^2} \mathrm{d}A'&#10;$$&#10;&#10;\end{document}"/>
  <p:tag name="IGUANATEXSIZE" val="36"/>
  <p:tag name="IGUANATEXCURSOR" val="839"/>
</p:tagLst>
</file>

<file path=ppt/tags/tag39.xml><?xml version="1.0" encoding="utf-8"?>
<p:tagLst xmlns:a="http://schemas.openxmlformats.org/drawingml/2006/main" xmlns:r="http://schemas.openxmlformats.org/officeDocument/2006/relationships" xmlns:p="http://schemas.openxmlformats.org/presentationml/2006/main">
  <p:tag name="ORIGINALHEIGHT" val="556.5776"/>
  <p:tag name="ORIGINALWIDTH" val="2327.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L_\idx{e}(\rvec{x}, \omega) + &#10;$$&#10;$$&#10;\color{red} \int\limits_{\mathcal{S}} \color{black} L(\rvec{x}', -\omega') f_\mathrm{r}(\omega', \rvec{x}, \omega) \mathit{\Gamma}(\rvec{x}, \rvec{x}') v(\rvec{x},\rvec{x}') \color{red} \mathrm{d}A'&#10;$$&#10;&#10;\end{document}"/>
  <p:tag name="IGUANATEXSIZE" val="36"/>
  <p:tag name="IGUANATEXCURSOR" val="954"/>
</p:tagLst>
</file>

<file path=ppt/tags/tag4.xml><?xml version="1.0" encoding="utf-8"?>
<p:tagLst xmlns:a="http://schemas.openxmlformats.org/drawingml/2006/main" xmlns:r="http://schemas.openxmlformats.org/officeDocument/2006/relationships" xmlns:p="http://schemas.openxmlformats.org/presentationml/2006/main">
  <p:tag name="ORIGINALHEIGHT" val="108"/>
  <p:tag name="ORIGINALWIDTH" val="123"/>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649"/>
</p:tagLst>
</file>

<file path=ppt/tags/tag40.xml><?xml version="1.0" encoding="utf-8"?>
<p:tagLst xmlns:a="http://schemas.openxmlformats.org/drawingml/2006/main" xmlns:r="http://schemas.openxmlformats.org/officeDocument/2006/relationships" xmlns:p="http://schemas.openxmlformats.org/presentationml/2006/main">
  <p:tag name="ORIGINALHEIGHT" val="556.5776"/>
  <p:tag name="ORIGINALWIDTH" val="1725.24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 L_\idx{e}(\rvec{x}) + &#10;$$&#10;$$&#10;\color{red} \int\limits_{\mathcal{S}} \color{black} L(\rvec{x}') k_\idx{d}(\rvec{x}) \mathit{\Gamma}(\rvec{x}, \rvec{x}') v(\rvec{x},\rvec{x}') \color{red} \mathrm{d}A'&#10;$$&#10;&#10;\end{document}"/>
  <p:tag name="IGUANATEXSIZE" val="36"/>
  <p:tag name="IGUANATEXCURSOR" val="906"/>
</p:tagLst>
</file>

<file path=ppt/tags/tag41.xml><?xml version="1.0" encoding="utf-8"?>
<p:tagLst xmlns:a="http://schemas.openxmlformats.org/drawingml/2006/main" xmlns:r="http://schemas.openxmlformats.org/officeDocument/2006/relationships" xmlns:p="http://schemas.openxmlformats.org/presentationml/2006/main">
  <p:tag name="ORIGINALHEIGHT" val="585.0817"/>
  <p:tag name="ORIGINALWIDTH" val="1851.2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vec{x}) = B_\idx{e}(\rvec{x}) + &#10;$$&#10;$$&#10;\color{red}  \int\limits_{\mathcal{S}} \color{black} \pi k_\idx{d}(\rvec{x}) B(\rvec{x}') \frac{\mathit{\Gamma}(\rvec{x}, \rvec{x}') v(\rvec{x},\rvec{x}')}{\pi} \color{red} \mathrm{d}A'&#10;$$&#10;&#10;\end{document}"/>
  <p:tag name="IGUANATEXSIZE" val="36"/>
  <p:tag name="IGUANATEXCURSOR" val="876"/>
</p:tagLst>
</file>

<file path=ppt/tags/tag42.xml><?xml version="1.0" encoding="utf-8"?>
<p:tagLst xmlns:a="http://schemas.openxmlformats.org/drawingml/2006/main" xmlns:r="http://schemas.openxmlformats.org/officeDocument/2006/relationships" xmlns:p="http://schemas.openxmlformats.org/presentationml/2006/main">
  <p:tag name="ORIGINALHEIGHT" val="132.0184"/>
  <p:tag name="ORIGINALWIDTH" val="788.3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ho(\rvec{x}) = \pi k_\idx{d}(\rvec{x})&#10;$$&#10;&#10;\end{document}"/>
  <p:tag name="IGUANATEXSIZE" val="36"/>
  <p:tag name="IGUANATEXCURSOR" val="821"/>
</p:tagLst>
</file>

<file path=ppt/tags/tag43.xml><?xml version="1.0" encoding="utf-8"?>
<p:tagLst xmlns:a="http://schemas.openxmlformats.org/drawingml/2006/main" xmlns:r="http://schemas.openxmlformats.org/officeDocument/2006/relationships" xmlns:p="http://schemas.openxmlformats.org/presentationml/2006/main">
  <p:tag name="ORIGINALHEIGHT" val="368.3014"/>
  <p:tag name="ORIGINALWIDTH" val="2602.11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vec{x}) = B_\idx{e}(\rvec{x}) + \rho(\rvec{x}) \color{red}  \int\limits_{\mathcal{S}} \color{black} B(\rvec{x}') \frac{\mathit{\Gamma}(\rvec{x}, \rvec{x}') v(\rvec{x},\rvec{x}')}{\pi} \color{red} \mathrm{d}A'&#10;$$&#10;&#10;\end{document}"/>
  <p:tag name="IGUANATEXSIZE" val="36"/>
  <p:tag name="IGUANATEXCURSOR" val="816"/>
</p:tagLst>
</file>

<file path=ppt/tags/tag44.xml><?xml version="1.0" encoding="utf-8"?>
<p:tagLst xmlns:a="http://schemas.openxmlformats.org/drawingml/2006/main" xmlns:r="http://schemas.openxmlformats.org/officeDocument/2006/relationships" xmlns:p="http://schemas.openxmlformats.org/presentationml/2006/main">
  <p:tag name="ORIGINALHEIGHT" val="271.5379"/>
  <p:tag name="ORIGINALWIDTH" val="988.637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rvec{x}) = \sum_j \Delta_j(\rvec{x}) B_j&#10;$$&#10;&#10;\end{document}"/>
  <p:tag name="IGUANATEXSIZE" val="36"/>
  <p:tag name="IGUANATEXCURSOR" val="823"/>
</p:tagLst>
</file>

<file path=ppt/tags/tag45.xml><?xml version="1.0" encoding="utf-8"?>
<p:tagLst xmlns:a="http://schemas.openxmlformats.org/drawingml/2006/main" xmlns:r="http://schemas.openxmlformats.org/officeDocument/2006/relationships" xmlns:p="http://schemas.openxmlformats.org/presentationml/2006/main">
  <p:tag name="ORIGINALHEIGHT" val="329.296"/>
  <p:tag name="ORIGINALWIDTH" val="913.62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_i = \frac{\int_{\Delta_i} B(\rvec{x}) \mathrm{d}A }{A_i}&#10;$$&#10;&#10;\end{document}"/>
  <p:tag name="IGUANATEXSIZE" val="36"/>
  <p:tag name="IGUANATEXCURSOR" val="796"/>
</p:tagLst>
</file>

<file path=ppt/tags/tag46.xml><?xml version="1.0" encoding="utf-8"?>
<p:tagLst xmlns:a="http://schemas.openxmlformats.org/drawingml/2006/main" xmlns:r="http://schemas.openxmlformats.org/officeDocument/2006/relationships" xmlns:p="http://schemas.openxmlformats.org/presentationml/2006/main">
  <p:tag name="ORIGINALHEIGHT" val="386.3039"/>
  <p:tag name="ORIGINALWIDTH" val="2957.6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_i = \frac{1}{A_i}\int\limits_{\Delta_i} B_\idx{e}(\rvec{x}) &#10;+ \rho(\rvec{x}) \color{red}  \int\limits_{\mathcal{S}} \color{black} B(\rvec{x}') \frac{\mathit{\Gamma}(\rvec{x}, \rvec{x}') v(\rvec{x},\rvec{x}')}{\pi} \color{red} \mathrm{d}A'&#10;\color{black} \mathrm{d}A&#10;$$&#10;&#10;\end{document}"/>
  <p:tag name="IGUANATEXSIZE" val="36"/>
  <p:tag name="IGUANATEXCURSOR" val="913"/>
</p:tagLst>
</file>

<file path=ppt/tags/tag47.xml><?xml version="1.0" encoding="utf-8"?>
<p:tagLst xmlns:a="http://schemas.openxmlformats.org/drawingml/2006/main" xmlns:r="http://schemas.openxmlformats.org/officeDocument/2006/relationships" xmlns:p="http://schemas.openxmlformats.org/presentationml/2006/main">
  <p:tag name="ORIGINALHEIGHT" val="420.0586"/>
  <p:tag name="ORIGINALWIDTH" val="3763.2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_i = \frac{1}{A_i}\int\limits_{\Delta_i} &#10;\left[ \sum_j \Delta_j(\rvec{x}) B_{\idx{e},j} \right]&#10;+ \rho_i \color{red}  \int\limits_{\mathcal{S}}&#10;\color{black} \left[ \sum_j \Delta_j(\rvec{x}) B_j \right] \frac{\mathit{\Gamma}(\rvec{x}, \rvec{x}') v(\rvec{x},\rvec{x}')}{\pi} \color{red} \mathrm{d}A'&#10;\color{black} \mathrm{d}A&#10;$$&#10;&#10;\end{document}"/>
  <p:tag name="IGUANATEXSIZE" val="36"/>
  <p:tag name="IGUANATEXCURSOR" val="880"/>
</p:tagLst>
</file>

<file path=ppt/tags/tag48.xml><?xml version="1.0" encoding="utf-8"?>
<p:tagLst xmlns:a="http://schemas.openxmlformats.org/drawingml/2006/main" xmlns:r="http://schemas.openxmlformats.org/officeDocument/2006/relationships" xmlns:p="http://schemas.openxmlformats.org/presentationml/2006/main">
  <p:tag name="ORIGINALHEIGHT" val="373.5"/>
  <p:tag name="ORIGINALWIDTH" val="140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_i = \frac{1}{A_i} B_{\idx{e},i} \int\limits_{\Delta_i} &#10;\sum_j \Delta_j(\rvec{x}) \mathrm{d}A&#10;$$&#10;&#10;\end{document}"/>
  <p:tag name="IGUANATEXSIZE" val="36"/>
  <p:tag name="IGUANATEXCURSOR" val="812"/>
  <p:tag name="TRANSPARENCY" val="True"/>
  <p:tag name="FILENAME" val=""/>
  <p:tag name="INPUTTYPE" val="0"/>
  <p:tag name="LATEXENGINEID" val="0"/>
  <p:tag name="TEMPFOLDER" val="c:\temp\"/>
</p:tagLst>
</file>

<file path=ppt/tags/tag49.xml><?xml version="1.0" encoding="utf-8"?>
<p:tagLst xmlns:a="http://schemas.openxmlformats.org/drawingml/2006/main" xmlns:r="http://schemas.openxmlformats.org/officeDocument/2006/relationships" xmlns:p="http://schemas.openxmlformats.org/presentationml/2006/main">
  <p:tag name="ORIGINALHEIGHT" val="386.3039"/>
  <p:tag name="ORIGINALWIDTH" val="2458.09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 \rho_i \sum_j B_j \frac{1}{A_i} \int\limits_{\Delta_i} \color{red} \int\limits_{\mathcal{S}}&#10;\color{black} \Delta_j(\rvec{x})  \frac{\mathit{\Gamma}(\rvec{x}, \rvec{x}') v(\rvec{x},\rvec{x}')}{\pi} \color{red} \mathrm{d}A'&#10;\color{black} \mathrm{d}A&#10;$$&#10;&#10;\end{document}"/>
  <p:tag name="IGUANATEXSIZE" val="36"/>
  <p:tag name="IGUANATEXCURSOR" val="788"/>
</p:tagLst>
</file>

<file path=ppt/tags/tag5.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32"/>
  <p:tag name="IGUANATEXCURSOR" val="650"/>
</p:tagLst>
</file>

<file path=ppt/tags/tag50.xml><?xml version="1.0" encoding="utf-8"?>
<p:tagLst xmlns:a="http://schemas.openxmlformats.org/drawingml/2006/main" xmlns:r="http://schemas.openxmlformats.org/officeDocument/2006/relationships" xmlns:p="http://schemas.openxmlformats.org/presentationml/2006/main">
  <p:tag name="ORIGINALHEIGHT" val="406.5568"/>
  <p:tag name="ORIGINALWIDTH" val="2158.05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 \rho_i \sum_j B_j \frac{1}{A_i} \int\limits_{\Delta_i} \color{red} \int\limits_{\Delta_j}&#10;\color{black} \frac{\mathit{\Gamma}(\rvec{x}, \rvec{x}') v(\rvec{x},\rvec{x}')}{\pi} \color{red} \mathrm{d}A'&#10;\color{black} \mathrm{d}A&#10;$$&#10;&#10;\end{document}"/>
  <p:tag name="IGUANATEXSIZE" val="36"/>
  <p:tag name="IGUANATEXCURSOR" val="788"/>
</p:tagLst>
</file>

<file path=ppt/tags/tag51.xml><?xml version="1.0" encoding="utf-8"?>
<p:tagLst xmlns:a="http://schemas.openxmlformats.org/drawingml/2006/main" xmlns:r="http://schemas.openxmlformats.org/officeDocument/2006/relationships" xmlns:p="http://schemas.openxmlformats.org/presentationml/2006/main">
  <p:tag name="ORIGINALHEIGHT" val="136.5191"/>
  <p:tag name="ORIGINALWIDTH" val="217.530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i \rightarrow j}&#10;$$&#10;&#10;\end{document}"/>
  <p:tag name="IGUANATEXSIZE" val="36"/>
  <p:tag name="IGUANATEXCURSOR" val="781"/>
</p:tagLst>
</file>

<file path=ppt/tags/tag52.xml><?xml version="1.0" encoding="utf-8"?>
<p:tagLst xmlns:a="http://schemas.openxmlformats.org/drawingml/2006/main" xmlns:r="http://schemas.openxmlformats.org/officeDocument/2006/relationships" xmlns:p="http://schemas.openxmlformats.org/presentationml/2006/main">
  <p:tag name="ORIGINALHEIGHT" val="271.5379"/>
  <p:tag name="ORIGINALWIDTH" val="1233.9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_i = B_{\idx{e},i} + \rho_i \sum_j B_j F_{i \rightarrow j}&#10;$$&#10;&#10;\end{document}"/>
  <p:tag name="IGUANATEXSIZE" val="36"/>
  <p:tag name="IGUANATEXCURSOR" val="808"/>
</p:tagLst>
</file>

<file path=ppt/tags/tag53.xml><?xml version="1.0" encoding="utf-8"?>
<p:tagLst xmlns:a="http://schemas.openxmlformats.org/drawingml/2006/main" xmlns:r="http://schemas.openxmlformats.org/officeDocument/2006/relationships" xmlns:p="http://schemas.openxmlformats.org/presentationml/2006/main">
  <p:tag name="ORIGINALHEIGHT" val="406.5568"/>
  <p:tag name="ORIGINALWIDTH" val="3752.77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_{i\rightarrow j} = \frac{1}{A_i}\int\limits_{\Delta_i} \color{red} \int\limits_{\Delta_j}&#10;\color{black} \frac{\mathit{\Gamma}(\rvec{x}, \rvec{x}') v(\rvec{x},\rvec{x}')}{\pi} \color{red} \mathrm{d}A'&#10;\color{black} \mathrm{d}A&#10;\approx&#10;\frac{1}{A_i}\int\limits_{\Delta_i} \color{red} \int\limits_{\Delta_j}&#10;\color{black} \frac{\cos \theta' \cos \theta'' }{\pi |\rvec{x} - \rvec{x}'|^2} \color{red} \mathrm{d}A'&#10;\color{black} \mathrm{d}A&#10;$$&#10;&#10;\end{document}"/>
  <p:tag name="IGUANATEXSIZE" val="36"/>
  <p:tag name="IGUANATEXCURSOR" val="1029"/>
</p:tagLst>
</file>

<file path=ppt/tags/tag54.xml><?xml version="1.0" encoding="utf-8"?>
<p:tagLst xmlns:a="http://schemas.openxmlformats.org/drawingml/2006/main" xmlns:r="http://schemas.openxmlformats.org/officeDocument/2006/relationships" xmlns:p="http://schemas.openxmlformats.org/presentationml/2006/main">
  <p:tag name="ORIGINALHEIGHT" val="105.0146"/>
  <p:tag name="ORIGINALWIDTH" val="725.351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 \rvec{B}_\idx{e} + \rmx{R} \rvec{B} &#10;$$&#10;&#10;\end{document}"/>
  <p:tag name="IGUANATEXSIZE" val="36"/>
  <p:tag name="IGUANATEXCURSOR" val="816"/>
</p:tagLst>
</file>

<file path=ppt/tags/tag55.xml><?xml version="1.0" encoding="utf-8"?>
<p:tagLst xmlns:a="http://schemas.openxmlformats.org/drawingml/2006/main" xmlns:r="http://schemas.openxmlformats.org/officeDocument/2006/relationships" xmlns:p="http://schemas.openxmlformats.org/presentationml/2006/main">
  <p:tag name="ORIGINALHEIGHT" val="271.5379"/>
  <p:tag name="ORIGINALWIDTH" val="1233.92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_i = B_{\idx{e},i} + \rho_i \sum_j B_j F_{i \rightarrow j}&#10;$$&#10;&#10;\end{document}"/>
  <p:tag name="IGUANATEXSIZE" val="36"/>
  <p:tag name="IGUANATEXCURSOR" val="808"/>
</p:tagLst>
</file>

<file path=ppt/tags/tag56.xml><?xml version="1.0" encoding="utf-8"?>
<p:tagLst xmlns:a="http://schemas.openxmlformats.org/drawingml/2006/main" xmlns:r="http://schemas.openxmlformats.org/officeDocument/2006/relationships" xmlns:p="http://schemas.openxmlformats.org/presentationml/2006/main">
  <p:tag name="ORIGINALHEIGHT" val="136.5191"/>
  <p:tag name="ORIGINALWIDTH" val="647.34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_{ij} = \rho_i F_{i \rightarrow j}&#10;$$&#10;&#10;\end{document}"/>
  <p:tag name="IGUANATEXSIZE" val="36"/>
  <p:tag name="IGUANATEXCURSOR" val="795"/>
</p:tagLst>
</file>

<file path=ppt/tags/tag57.xml><?xml version="1.0" encoding="utf-8"?>
<p:tagLst xmlns:a="http://schemas.openxmlformats.org/drawingml/2006/main" xmlns:r="http://schemas.openxmlformats.org/officeDocument/2006/relationships" xmlns:p="http://schemas.openxmlformats.org/presentationml/2006/main">
  <p:tag name="ORIGINALHEIGHT" val="149.2709"/>
  <p:tag name="ORIGINALWIDTH" val="936.130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 (\rmx{I} - \rmx{R})^{-1} \rvec{B}_\idx{e}&#10;$$&#10;&#10;\end{document}"/>
  <p:tag name="IGUANATEXSIZE" val="36"/>
  <p:tag name="IGUANATEXCURSOR" val="814"/>
</p:tagLst>
</file>

<file path=ppt/tags/tag58.xml><?xml version="1.0" encoding="utf-8"?>
<p:tagLst xmlns:a="http://schemas.openxmlformats.org/drawingml/2006/main" xmlns:r="http://schemas.openxmlformats.org/officeDocument/2006/relationships" xmlns:p="http://schemas.openxmlformats.org/presentationml/2006/main">
  <p:tag name="ORIGINALHEIGHT" val="116.2662"/>
  <p:tag name="ORIGINALWIDTH" val="962.38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_{n+1} = \rvec{B}_\idx{e} + \rmx{R} \rvec{B}_n &#10;$$&#10;&#10;\end{document}"/>
  <p:tag name="IGUANATEXSIZE" val="36"/>
  <p:tag name="IGUANATEXCURSOR" val="834"/>
</p:tagLst>
</file>

<file path=ppt/tags/tag59.xml><?xml version="1.0" encoding="utf-8"?>
<p:tagLst xmlns:a="http://schemas.openxmlformats.org/drawingml/2006/main" xmlns:r="http://schemas.openxmlformats.org/officeDocument/2006/relationships" xmlns:p="http://schemas.openxmlformats.org/presentationml/2006/main">
  <p:tag name="ORIGINALHEIGHT" val="137.2691"/>
  <p:tag name="ORIGINALWIDTH" val="1505.4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B} = \rvec{B}_\idx{e} + \rmx{R} \rvec{B}_\idx{e} + \rmx{R}^2 \rvec{B}_\idx{e} + \ldots&#10;$$&#10;&#10;\end{document}"/>
  <p:tag name="IGUANATEXSIZE" val="36"/>
  <p:tag name="IGUANATEXCURSOR" val="872"/>
</p:tagLst>
</file>

<file path=ppt/tags/tag6.xml><?xml version="1.0" encoding="utf-8"?>
<p:tagLst xmlns:a="http://schemas.openxmlformats.org/drawingml/2006/main" xmlns:r="http://schemas.openxmlformats.org/officeDocument/2006/relationships" xmlns:p="http://schemas.openxmlformats.org/presentationml/2006/main">
  <p:tag name="ORIGINALHEIGHT" val="141"/>
  <p:tag name="ORIGINALWIDTH" val="599.25"/>
  <p:tag name="LATEXADDIN" val="\documentclass{tufte-book}&#10;\usepackage{amsmath}&#10;\usepackage{amssymb}&#10;%\usepackage{urwchancal}&#10;%\usepackage[cal=rsfso,calscaled=.96]{mathalfa}&#10;\usepackage{bm}&#10;\usepackage{accents}&#10;\usepackage{color}&#10;&#10;\definecolor{ppblue}{rgb}{0.0, 0.44, 0.75}&#10;\definecolor{ppgreen}{rgb}{0.0, 0.69,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color{ppgreen}&#10;f_\mathrm{r}( \omega' , \rvec{x}, \omega)&#10;$$&#10;&#10;\end{document}"/>
  <p:tag name="IGUANATEXSIZE" val="32"/>
  <p:tag name="IGUANATEXCURSOR" val="739"/>
</p:tagLst>
</file>

<file path=ppt/tags/tag60.xml><?xml version="1.0" encoding="utf-8"?>
<p:tagLst xmlns:a="http://schemas.openxmlformats.org/drawingml/2006/main" xmlns:r="http://schemas.openxmlformats.org/officeDocument/2006/relationships" xmlns:p="http://schemas.openxmlformats.org/presentationml/2006/main">
  <p:tag name="ORIGINALHEIGHT" val="132.0184"/>
  <p:tag name="ORIGINALWIDTH" val="239.28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u)&#10;$$&#10;&#10;\end{document}"/>
  <p:tag name="IGUANATEXSIZE" val="36"/>
  <p:tag name="IGUANATEXCURSOR" val="783"/>
</p:tagLst>
</file>

<file path=ppt/tags/tag61.xml><?xml version="1.0" encoding="utf-8"?>
<p:tagLst xmlns:a="http://schemas.openxmlformats.org/drawingml/2006/main" xmlns:r="http://schemas.openxmlformats.org/officeDocument/2006/relationships" xmlns:p="http://schemas.openxmlformats.org/presentationml/2006/main">
  <p:tag name="ORIGINALHEIGHT" val="83.26165"/>
  <p:tag name="ORIGINALWIDTH" val="111.01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_0&#10;$$&#10;&#10;\end{document}"/>
  <p:tag name="IGUANATEXSIZE" val="36"/>
  <p:tag name="IGUANATEXCURSOR" val="783"/>
</p:tagLst>
</file>

<file path=ppt/tags/tag62.xml><?xml version="1.0" encoding="utf-8"?>
<p:tagLst xmlns:a="http://schemas.openxmlformats.org/drawingml/2006/main" xmlns:r="http://schemas.openxmlformats.org/officeDocument/2006/relationships" xmlns:p="http://schemas.openxmlformats.org/presentationml/2006/main">
  <p:tag name="ORIGINALHEIGHT" val="85.51197"/>
  <p:tag name="ORIGINALWIDTH" val="93.012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_i&#10;$$&#10;&#10;\end{document}"/>
  <p:tag name="IGUANATEXSIZE" val="36"/>
  <p:tag name="IGUANATEXCURSOR" val="783"/>
</p:tagLst>
</file>

<file path=ppt/tags/tag63.xml><?xml version="1.0" encoding="utf-8"?>
<p:tagLst xmlns:a="http://schemas.openxmlformats.org/drawingml/2006/main" xmlns:r="http://schemas.openxmlformats.org/officeDocument/2006/relationships" xmlns:p="http://schemas.openxmlformats.org/presentationml/2006/main">
  <p:tag name="ORIGINALHEIGHT" val="317.2943"/>
  <p:tag name="ORIGINALWIDTH" val="1446.20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 = \int f(u) \mathrm{d}u \approx \sum_{i=0}^n f(u_i) \delta&#10;$$&#10;&#10;\end{document}"/>
  <p:tag name="IGUANATEXSIZE" val="36"/>
  <p:tag name="IGUANATEXCURSOR" val="826"/>
</p:tagLst>
</file>

<file path=ppt/tags/tag64.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6"/>
  <p:tag name="IGUANATEXCURSOR" val="780"/>
</p:tagLst>
</file>

<file path=ppt/tags/tag65.xml><?xml version="1.0" encoding="utf-8"?>
<p:tagLst xmlns:a="http://schemas.openxmlformats.org/drawingml/2006/main" xmlns:r="http://schemas.openxmlformats.org/officeDocument/2006/relationships" xmlns:p="http://schemas.openxmlformats.org/presentationml/2006/main">
  <p:tag name="ORIGINALHEIGHT" val="79.5111"/>
  <p:tag name="ORIGINALWIDTH" val="117.01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_n&#10;$$&#10;&#10;\end{document}"/>
  <p:tag name="IGUANATEXSIZE" val="36"/>
  <p:tag name="IGUANATEXCURSOR" val="783"/>
</p:tagLst>
</file>

<file path=ppt/tags/tag66.xml><?xml version="1.0" encoding="utf-8"?>
<p:tagLst xmlns:a="http://schemas.openxmlformats.org/drawingml/2006/main" xmlns:r="http://schemas.openxmlformats.org/officeDocument/2006/relationships" xmlns:p="http://schemas.openxmlformats.org/presentationml/2006/main">
  <p:tag name="ORIGINALHEIGHT" val="117.7665"/>
  <p:tag name="ORIGINALWIDTH" val="101.264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2&#10;$$&#10;&#10;\end{document}"/>
  <p:tag name="IGUANATEXSIZE" val="36"/>
  <p:tag name="IGUANATEXCURSOR" val="788"/>
</p:tagLst>
</file>

<file path=ppt/tags/tag67.xml><?xml version="1.0" encoding="utf-8"?>
<p:tagLst xmlns:a="http://schemas.openxmlformats.org/drawingml/2006/main" xmlns:r="http://schemas.openxmlformats.org/officeDocument/2006/relationships" xmlns:p="http://schemas.openxmlformats.org/presentationml/2006/main">
  <p:tag name="ORIGINALHEIGHT" val="89.26244"/>
  <p:tag name="ORIGINALWIDTH" val="53.25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10;$$&#10;&#10;\end{document}"/>
  <p:tag name="IGUANATEXSIZE" val="36"/>
  <p:tag name="IGUANATEXCURSOR" val="780"/>
</p:tagLst>
</file>

<file path=ppt/tags/tag68.xml><?xml version="1.0" encoding="utf-8"?>
<p:tagLst xmlns:a="http://schemas.openxmlformats.org/drawingml/2006/main" xmlns:r="http://schemas.openxmlformats.org/officeDocument/2006/relationships" xmlns:p="http://schemas.openxmlformats.org/presentationml/2006/main">
  <p:tag name="ORIGINALHEIGHT" val="330.7961"/>
  <p:tag name="ORIGINALWIDTH" val="758.35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delta^2 = \left( \frac{1}{\sqrt[D]{n}} \right)^2&#10;$$&#10;&#10;\end{document}"/>
  <p:tag name="IGUANATEXSIZE" val="36"/>
  <p:tag name="IGUANATEXCURSOR" val="829"/>
</p:tagLst>
</file>

<file path=ppt/tags/tag69.xml><?xml version="1.0" encoding="utf-8"?>
<p:tagLst xmlns:a="http://schemas.openxmlformats.org/drawingml/2006/main" xmlns:r="http://schemas.openxmlformats.org/officeDocument/2006/relationships" xmlns:p="http://schemas.openxmlformats.org/presentationml/2006/main">
  <p:tag name="ORIGINALHEIGHT" val="132.0184"/>
  <p:tag name="ORIGINALWIDTH" val="239.28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u)&#10;$$&#10;&#10;\end{document}"/>
  <p:tag name="IGUANATEXSIZE" val="36"/>
  <p:tag name="IGUANATEXCURSOR" val="783"/>
</p:tagLst>
</file>

<file path=ppt/tags/tag7.xml><?xml version="1.0" encoding="utf-8"?>
<p:tagLst xmlns:a="http://schemas.openxmlformats.org/drawingml/2006/main" xmlns:r="http://schemas.openxmlformats.org/officeDocument/2006/relationships" xmlns:p="http://schemas.openxmlformats.org/presentationml/2006/main">
  <p:tag name="ORIGINALHEIGHT" val="336.75"/>
  <p:tag name="ORIGINALWIDTH" val="235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color{red} \int\limits_\mathit{\Omega} \color{black} L^\mathrm{in}(\rvec{x}, \omega') \color{ppblue} \cos \theta' f_\mathrm{r}(\omega', \rvec{x}, \omega) \color{red} \mathrm{d}\omega'&#10;$$&#10;&#10;\end{document}"/>
  <p:tag name="IGUANATEXSIZE" val="36"/>
  <p:tag name="IGUANATEXCURSOR" val="916"/>
</p:tagLst>
</file>

<file path=ppt/tags/tag70.xml><?xml version="1.0" encoding="utf-8"?>
<p:tagLst xmlns:a="http://schemas.openxmlformats.org/drawingml/2006/main" xmlns:r="http://schemas.openxmlformats.org/officeDocument/2006/relationships" xmlns:p="http://schemas.openxmlformats.org/presentationml/2006/main">
  <p:tag name="ORIGINALHEIGHT" val="132.0184"/>
  <p:tag name="ORIGINALWIDTH" val="230.28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u)&#10;$$&#10;&#10;\end{document}"/>
  <p:tag name="IGUANATEXSIZE" val="36"/>
  <p:tag name="IGUANATEXCURSOR" val="781"/>
</p:tagLst>
</file>

<file path=ppt/tags/tag71.xml><?xml version="1.0" encoding="utf-8"?>
<p:tagLst xmlns:a="http://schemas.openxmlformats.org/drawingml/2006/main" xmlns:r="http://schemas.openxmlformats.org/officeDocument/2006/relationships" xmlns:p="http://schemas.openxmlformats.org/presentationml/2006/main">
  <p:tag name="ORIGINALHEIGHT" val="248.2847"/>
  <p:tag name="ORIGINALWIDTH" val="748.60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 = \int f(u) \mathrm{d}u &#10;$$&#10;&#10;\end{document}"/>
  <p:tag name="IGUANATEXSIZE" val="36"/>
  <p:tag name="IGUANATEXCURSOR" val="807"/>
</p:tagLst>
</file>

<file path=ppt/tags/tag72.xml><?xml version="1.0" encoding="utf-8"?>
<p:tagLst xmlns:a="http://schemas.openxmlformats.org/drawingml/2006/main" xmlns:r="http://schemas.openxmlformats.org/officeDocument/2006/relationships" xmlns:p="http://schemas.openxmlformats.org/presentationml/2006/main">
  <p:tag name="ORIGINALHEIGHT" val="301.5421"/>
  <p:tag name="ORIGINALWIDTH" val="1031.3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 = \int p(u )\frac{f(u)}{p(u)} \mathrm{d}u&#10;$$&#10;&#10;\end{document}"/>
  <p:tag name="IGUANATEXSIZE" val="36"/>
  <p:tag name="IGUANATEXCURSOR" val="783"/>
</p:tagLst>
</file>

<file path=ppt/tags/tag73.xml><?xml version="1.0" encoding="utf-8"?>
<p:tagLst xmlns:a="http://schemas.openxmlformats.org/drawingml/2006/main" xmlns:r="http://schemas.openxmlformats.org/officeDocument/2006/relationships" xmlns:p="http://schemas.openxmlformats.org/presentationml/2006/main">
  <p:tag name="ORIGINALHEIGHT" val="301.5421"/>
  <p:tag name="ORIGINALWIDTH" val="1491.9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 = \mathrm{E} \left[ \frac{f(u)}{p(u)} \right] \approx \frac{1}{n} \sum \frac{f(u_i)}{p(u_i)}&#10;$$&#10;&#10;\end{document}"/>
  <p:tag name="IGUANATEXSIZE" val="36"/>
  <p:tag name="IGUANATEXCURSOR" val="872"/>
</p:tagLst>
</file>

<file path=ppt/tags/tag74.xml><?xml version="1.0" encoding="utf-8"?>
<p:tagLst xmlns:a="http://schemas.openxmlformats.org/drawingml/2006/main" xmlns:r="http://schemas.openxmlformats.org/officeDocument/2006/relationships" xmlns:p="http://schemas.openxmlformats.org/presentationml/2006/main">
  <p:tag name="ORIGINALHEIGHT" val="291.7907"/>
  <p:tag name="ORIGINALWIDTH" val="183.77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sqrt{n}}&#10;$$&#10;&#10;\end{document}"/>
  <p:tag name="IGUANATEXSIZE" val="36"/>
  <p:tag name="IGUANATEXCURSOR" val="798"/>
</p:tagLst>
</file>

<file path=ppt/tags/tag75.xml><?xml version="1.0" encoding="utf-8"?>
<p:tagLst xmlns:a="http://schemas.openxmlformats.org/drawingml/2006/main" xmlns:r="http://schemas.openxmlformats.org/officeDocument/2006/relationships" xmlns:p="http://schemas.openxmlformats.org/presentationml/2006/main">
  <p:tag name="ORIGINALHEIGHT" val="132.0184"/>
  <p:tag name="ORIGINALWIDTH" val="239.28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u)&#10;$$&#10;&#10;\end{document}"/>
  <p:tag name="IGUANATEXSIZE" val="36"/>
  <p:tag name="IGUANATEXCURSOR" val="783"/>
</p:tagLst>
</file>

<file path=ppt/tags/tag76.xml><?xml version="1.0" encoding="utf-8"?>
<p:tagLst xmlns:a="http://schemas.openxmlformats.org/drawingml/2006/main" xmlns:r="http://schemas.openxmlformats.org/officeDocument/2006/relationships" xmlns:p="http://schemas.openxmlformats.org/presentationml/2006/main">
  <p:tag name="ORIGINALHEIGHT" val="132.0184"/>
  <p:tag name="ORIGINALWIDTH" val="230.28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u)&#10;$$&#10;&#10;\end{document}"/>
  <p:tag name="IGUANATEXSIZE" val="36"/>
  <p:tag name="IGUANATEXCURSOR" val="781"/>
</p:tagLst>
</file>

<file path=ppt/tags/tag77.xml><?xml version="1.0" encoding="utf-8"?>
<p:tagLst xmlns:a="http://schemas.openxmlformats.org/drawingml/2006/main" xmlns:r="http://schemas.openxmlformats.org/officeDocument/2006/relationships" xmlns:p="http://schemas.openxmlformats.org/presentationml/2006/main">
  <p:tag name="ORIGINALHEIGHT" val="248.2847"/>
  <p:tag name="ORIGINALWIDTH" val="958.633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u) = \int p(u) \mathrm{d}u&#10;$$&#10;&#10;\end{document}"/>
  <p:tag name="IGUANATEXSIZE" val="36"/>
  <p:tag name="IGUANATEXCURSOR" val="808"/>
</p:tagLst>
</file>

<file path=ppt/tags/tag78.xml><?xml version="1.0" encoding="utf-8"?>
<p:tagLst xmlns:a="http://schemas.openxmlformats.org/drawingml/2006/main" xmlns:r="http://schemas.openxmlformats.org/officeDocument/2006/relationships" xmlns:p="http://schemas.openxmlformats.org/presentationml/2006/main">
  <p:tag name="ORIGINALHEIGHT" val="337.5471"/>
  <p:tag name="ORIGINALWIDTH" val="3011.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rvec{x}, \omega) = L_\idx{e}(\rvec{x}, \omega) + \color{red} \int\limits_\mathit{\Omega} \color{black} L(\rvec{x}', -\omega') \color{ppblue} \cos \theta' f_\mathrm{r}(\omega', \rvec{x}, \omega) \color{red} \mathrm{d}\omega'&#10;$$&#10;&#10;\end{document}"/>
  <p:tag name="IGUANATEXSIZE" val="36"/>
  <p:tag name="IGUANATEXCURSOR" val="830"/>
</p:tagLst>
</file>

<file path=ppt/tags/tag79.xml><?xml version="1.0" encoding="utf-8"?>
<p:tagLst xmlns:a="http://schemas.openxmlformats.org/drawingml/2006/main" xmlns:r="http://schemas.openxmlformats.org/officeDocument/2006/relationships" xmlns:p="http://schemas.openxmlformats.org/presentationml/2006/main">
  <p:tag name="ORIGINALHEIGHT" val="86.26205"/>
  <p:tag name="ORIGINALWIDTH" val="63.0088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10;$$&#10;&#10;\end{document}"/>
  <p:tag name="IGUANATEXSIZE" val="32"/>
  <p:tag name="IGUANATEXCURSOR" val="781"/>
</p:tagLst>
</file>

<file path=ppt/tags/tag8.xml><?xml version="1.0" encoding="utf-8"?>
<p:tagLst xmlns:a="http://schemas.openxmlformats.org/drawingml/2006/main" xmlns:r="http://schemas.openxmlformats.org/officeDocument/2006/relationships" xmlns:p="http://schemas.openxmlformats.org/presentationml/2006/main">
  <p:tag name="ORIGINALHEIGHT" val="108"/>
  <p:tag name="ORIGINALWIDTH" val="8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10;$$&#10;&#10;\end{document}"/>
  <p:tag name="IGUANATEXSIZE" val="36"/>
  <p:tag name="IGUANATEXCURSOR" val="787"/>
</p:tagLst>
</file>

<file path=ppt/tags/tag80.xml><?xml version="1.0" encoding="utf-8"?>
<p:tagLst xmlns:a="http://schemas.openxmlformats.org/drawingml/2006/main" xmlns:r="http://schemas.openxmlformats.org/officeDocument/2006/relationships" xmlns:p="http://schemas.openxmlformats.org/presentationml/2006/main">
  <p:tag name="ORIGINALHEIGHT" val="61.50858"/>
  <p:tag name="ORIGINALWIDTH" val="87.7622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781"/>
</p:tagLst>
</file>

<file path=ppt/tags/tag81.xml><?xml version="1.0" encoding="utf-8"?>
<p:tagLst xmlns:a="http://schemas.openxmlformats.org/drawingml/2006/main" xmlns:r="http://schemas.openxmlformats.org/officeDocument/2006/relationships" xmlns:p="http://schemas.openxmlformats.org/presentationml/2006/main">
  <p:tag name="ORIGINALHEIGHT" val="88.51236"/>
  <p:tag name="ORIGINALWIDTH" val="102.014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mathit{\Omega}&#10;$$&#10;&#10;\end{document}"/>
  <p:tag name="IGUANATEXSIZE" val="32"/>
  <p:tag name="IGUANATEXCURSOR" val="795"/>
</p:tagLst>
</file>

<file path=ppt/tags/tag82.xml><?xml version="1.0" encoding="utf-8"?>
<p:tagLst xmlns:a="http://schemas.openxmlformats.org/drawingml/2006/main" xmlns:r="http://schemas.openxmlformats.org/officeDocument/2006/relationships" xmlns:p="http://schemas.openxmlformats.org/presentationml/2006/main">
  <p:tag name="ORIGINALHEIGHT" val="107.265"/>
  <p:tag name="ORIGINALWIDTH" val="122.267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10;$$&#10;&#10;\end{document}"/>
  <p:tag name="IGUANATEXSIZE" val="32"/>
  <p:tag name="IGUANATEXCURSOR" val="787"/>
</p:tagLst>
</file>

<file path=ppt/tags/tag83.xml><?xml version="1.0" encoding="utf-8"?>
<p:tagLst xmlns:a="http://schemas.openxmlformats.org/drawingml/2006/main" xmlns:r="http://schemas.openxmlformats.org/officeDocument/2006/relationships" xmlns:p="http://schemas.openxmlformats.org/presentationml/2006/main">
  <p:tag name="ORIGINALHEIGHT" val="106.5149"/>
  <p:tag name="ORIGINALWIDTH" val="96.0133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10;$$&#10;&#10;\end{document}"/>
  <p:tag name="IGUANATEXSIZE" val="32"/>
  <p:tag name="IGUANATEXCURSOR" val="782"/>
</p:tagLst>
</file>

<file path=ppt/tags/tag84.xml><?xml version="1.0" encoding="utf-8"?>
<p:tagLst xmlns:a="http://schemas.openxmlformats.org/drawingml/2006/main" xmlns:r="http://schemas.openxmlformats.org/officeDocument/2006/relationships" xmlns:p="http://schemas.openxmlformats.org/presentationml/2006/main">
  <p:tag name="ORIGINALHEIGHT" val="106.5149"/>
  <p:tag name="ORIGINALWIDTH" val="125.26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10;$$&#10;&#10;\end{document}"/>
  <p:tag name="IGUANATEXSIZE" val="32"/>
  <p:tag name="IGUANATEXCURSOR" val="783"/>
</p:tagLst>
</file>

<file path=ppt/tags/tag85.xml><?xml version="1.0" encoding="utf-8"?>
<p:tagLst xmlns:a="http://schemas.openxmlformats.org/drawingml/2006/main" xmlns:r="http://schemas.openxmlformats.org/officeDocument/2006/relationships" xmlns:p="http://schemas.openxmlformats.org/presentationml/2006/main">
  <p:tag name="ORIGINALHEIGHT" val="337.5471"/>
  <p:tag name="ORIGINALWIDTH" val="2107.04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omega) = L_\idx{e}(\omega) + \int\limits_\mathit{\Omega} L'(\omega') w(\omega, \omega') \mathrm{d}\omega'&#10;$$&#10;&#10;\end{document}"/>
  <p:tag name="IGUANATEXSIZE" val="36"/>
  <p:tag name="IGUANATEXCURSOR" val="888"/>
</p:tagLst>
</file>

<file path=ppt/tags/tag86.xml><?xml version="1.0" encoding="utf-8"?>
<p:tagLst xmlns:a="http://schemas.openxmlformats.org/drawingml/2006/main" xmlns:r="http://schemas.openxmlformats.org/officeDocument/2006/relationships" xmlns:p="http://schemas.openxmlformats.org/presentationml/2006/main">
  <p:tag name="ORIGINALHEIGHT" val="337.5471"/>
  <p:tag name="ORIGINALWIDTH" val="2368.0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omega') = L_\idx{e}'(\omega') + \int\limits_\mathit{\Omega} L''(\omega'') w(\omega', \omega'') \mathrm{d}\omega''&#10;$$&#10;&#10;\end{document}"/>
  <p:tag name="IGUANATEXSIZE" val="36"/>
  <p:tag name="IGUANATEXCURSOR" val="898"/>
</p:tagLst>
</file>

<file path=ppt/tags/tag87.xml><?xml version="1.0" encoding="utf-8"?>
<p:tagLst xmlns:a="http://schemas.openxmlformats.org/drawingml/2006/main" xmlns:r="http://schemas.openxmlformats.org/officeDocument/2006/relationships" xmlns:p="http://schemas.openxmlformats.org/presentationml/2006/main">
  <p:tag name="ORIGINALHEIGHT" val="83.26165"/>
  <p:tag name="ORIGINALWIDTH" val="135.76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_0&#10;$$&#10;&#10;\end{document}"/>
  <p:tag name="IGUANATEXSIZE" val="32"/>
  <p:tag name="IGUANATEXCURSOR" val="788"/>
</p:tagLst>
</file>

<file path=ppt/tags/tag88.xml><?xml version="1.0" encoding="utf-8"?>
<p:tagLst xmlns:a="http://schemas.openxmlformats.org/drawingml/2006/main" xmlns:r="http://schemas.openxmlformats.org/officeDocument/2006/relationships" xmlns:p="http://schemas.openxmlformats.org/presentationml/2006/main">
  <p:tag name="ORIGINALHEIGHT" val="83.26165"/>
  <p:tag name="ORIGINALWIDTH" val="131.268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_1&#10;$$&#10;&#10;\end{document}"/>
  <p:tag name="IGUANATEXSIZE" val="32"/>
  <p:tag name="IGUANATEXCURSOR" val="788"/>
</p:tagLst>
</file>

<file path=ppt/tags/tag89.xml><?xml version="1.0" encoding="utf-8"?>
<p:tagLst xmlns:a="http://schemas.openxmlformats.org/drawingml/2006/main" xmlns:r="http://schemas.openxmlformats.org/officeDocument/2006/relationships" xmlns:p="http://schemas.openxmlformats.org/presentationml/2006/main">
  <p:tag name="ORIGINALHEIGHT" val="81.76141"/>
  <p:tag name="ORIGINALWIDTH" val="135.76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omega_2&#10;$$&#10;&#10;\end{document}"/>
  <p:tag name="IGUANATEXSIZE" val="32"/>
  <p:tag name="IGUANATEXCURSOR" val="788"/>
</p:tagLst>
</file>

<file path=ppt/tags/tag9.xml><?xml version="1.0" encoding="utf-8"?>
<p:tagLst xmlns:a="http://schemas.openxmlformats.org/drawingml/2006/main" xmlns:r="http://schemas.openxmlformats.org/officeDocument/2006/relationships" xmlns:p="http://schemas.openxmlformats.org/presentationml/2006/main">
  <p:tag name="ORIGINALHEIGHT" val="114.0159"/>
  <p:tag name="ORIGINALWIDTH" val="1550.466"/>
  <p:tag name="LATEXADDIN" val="\documentclass{tufte-book}&#10;\usepackage[utf8]{inputenc}&#10;\usepackage{amsmath}&#10;\usepackage{amssymb}&#10;%\usepackage{urwchancal}&#10;%\usepackage[cal=rsfso,calscaled=.96]{mathalfa}&#10;\usepackage{bm}&#10;\usepackage{accents}&#10;\usepackage{color}&#10;&#10;\definecolor{ppblue}{rgb}{0.0, 0.44, 0.75}&#10;\definecolor{ppgreen}{rgb}{0.0, 0.69, 0.31}&#10;\definecolor{pplightgreen}{rgb}{0.57, 0.82, 0.31}&#10;\definecolor{pporange}{rgb}{1.0, 0.75, 0.0}&#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usefont{T1}{whipsmart}{m}{n}&#10;az $\omega$ irányba visszavert radiancia&#10;\end{document}"/>
  <p:tag name="IGUANATEXSIZE" val="28"/>
  <p:tag name="IGUANATEXCURSOR" val="919"/>
</p:tagLst>
</file>

<file path=ppt/tags/tag90.xml><?xml version="1.0" encoding="utf-8"?>
<p:tagLst xmlns:a="http://schemas.openxmlformats.org/drawingml/2006/main" xmlns:r="http://schemas.openxmlformats.org/officeDocument/2006/relationships" xmlns:p="http://schemas.openxmlformats.org/presentationml/2006/main">
  <p:tag name="ORIGINALHEIGHT" val="408.0569"/>
  <p:tag name="ORIGINALWIDTH" val="2525.6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nt\limits_{\mathit{\Omega}_l}&#10;L(\omega) = \sum_{l=0}^\infty &#10;L_\idx{e}(\omega_l) \prod_{i=1}^l &#10;w(\omega_{i-1}, \omega_i) \mathrm{d}\omega_1 \ldots \omega_l&#10;$$&#10;&#10;\end{document}"/>
  <p:tag name="IGUANATEXSIZE" val="36"/>
  <p:tag name="IGUANATEXCURSOR" val="811"/>
</p:tagLst>
</file>

<file path=ppt/tags/tag91.xml><?xml version="1.0" encoding="utf-8"?>
<p:tagLst xmlns:a="http://schemas.openxmlformats.org/drawingml/2006/main" xmlns:r="http://schemas.openxmlformats.org/officeDocument/2006/relationships" xmlns:p="http://schemas.openxmlformats.org/presentationml/2006/main">
  <p:tag name="ORIGINALHEIGHT" val="303.7924"/>
  <p:tag name="ORIGINALWIDTH" val="1160.41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 = \mathrm{E}\left[ \frac{L'(\omega') w(\omega')}{p(\omega')} \right]&#10;$$&#10;&#10;\end{document}"/>
  <p:tag name="IGUANATEXSIZE" val="36"/>
  <p:tag name="IGUANATEXCURSOR" val="787"/>
</p:tagLst>
</file>

<file path=ppt/tags/tag92.xml><?xml version="1.0" encoding="utf-8"?>
<p:tagLst xmlns:a="http://schemas.openxmlformats.org/drawingml/2006/main" xmlns:r="http://schemas.openxmlformats.org/officeDocument/2006/relationships" xmlns:p="http://schemas.openxmlformats.org/presentationml/2006/main">
  <p:tag name="ORIGINALHEIGHT" val="148.5207"/>
  <p:tag name="ORIGINALWIDTH" val="960.884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w}(\omega') = \rgb{k}_\idx{d} \cos \theta'&#10;$$&#10;&#10;\end{document}"/>
  <p:tag name="IGUANATEXSIZE" val="36"/>
  <p:tag name="IGUANATEXCURSOR" val="787"/>
</p:tagLst>
</file>

<file path=ppt/tags/tag93.xml><?xml version="1.0" encoding="utf-8"?>
<p:tagLst xmlns:a="http://schemas.openxmlformats.org/drawingml/2006/main" xmlns:r="http://schemas.openxmlformats.org/officeDocument/2006/relationships" xmlns:p="http://schemas.openxmlformats.org/presentationml/2006/main">
  <p:tag name="ORIGINALHEIGHT" val="140.2696"/>
  <p:tag name="ORIGINALWIDTH" val="765.856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omega') \sim \cos \theta'&#10;$$&#10;&#10;\end{document}"/>
  <p:tag name="IGUANATEXSIZE" val="36"/>
  <p:tag name="IGUANATEXCURSOR" val="795"/>
</p:tagLst>
</file>

<file path=ppt/tags/tag94.xml><?xml version="1.0" encoding="utf-8"?>
<p:tagLst xmlns:a="http://schemas.openxmlformats.org/drawingml/2006/main" xmlns:r="http://schemas.openxmlformats.org/officeDocument/2006/relationships" xmlns:p="http://schemas.openxmlformats.org/presentationml/2006/main">
  <p:tag name="ORIGINALHEIGHT" val="337.5471"/>
  <p:tag name="ORIGINALWIDTH" val="891.87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nt\limits_\mathit{\Omega} p(\omega') \mathrm{d} \omega' = 1&#10;$$&#10;&#10;\end{document}"/>
  <p:tag name="IGUANATEXSIZE" val="36"/>
  <p:tag name="IGUANATEXCURSOR" val="841"/>
</p:tagLst>
</file>

<file path=ppt/tags/tag95.xml><?xml version="1.0" encoding="utf-8"?>
<p:tagLst xmlns:a="http://schemas.openxmlformats.org/drawingml/2006/main" xmlns:r="http://schemas.openxmlformats.org/officeDocument/2006/relationships" xmlns:p="http://schemas.openxmlformats.org/presentationml/2006/main">
  <p:tag name="ORIGINALHEIGHT" val="270.7878"/>
  <p:tag name="ORIGINALWIDTH" val="1410.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omega') = p(\varphi', \theta') = \frac{\cos \theta'}{\pi}&#10;$$&#10;&#10;\end{document}"/>
  <p:tag name="IGUANATEXSIZE" val="36"/>
  <p:tag name="IGUANATEXCURSOR" val="799"/>
</p:tagLst>
</file>

<file path=ppt/tags/tag96.xml><?xml version="1.0" encoding="utf-8"?>
<p:tagLst xmlns:a="http://schemas.openxmlformats.org/drawingml/2006/main" xmlns:r="http://schemas.openxmlformats.org/officeDocument/2006/relationships" xmlns:p="http://schemas.openxmlformats.org/presentationml/2006/main">
  <p:tag name="ORIGINALHEIGHT" val="165.7731"/>
  <p:tag name="ORIGINALWIDTH" val="463.564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 \overset{?}{=} \pi \xi_2&#10;$$&#10;&#10;\end{document}"/>
  <p:tag name="IGUANATEXSIZE" val="36"/>
  <p:tag name="IGUANATEXCURSOR" val="807"/>
</p:tagLst>
</file>

<file path=ppt/tags/tag97.xml><?xml version="1.0" encoding="utf-8"?>
<p:tagLst xmlns:a="http://schemas.openxmlformats.org/drawingml/2006/main" xmlns:r="http://schemas.openxmlformats.org/officeDocument/2006/relationships" xmlns:p="http://schemas.openxmlformats.org/presentationml/2006/main">
  <p:tag name="ORIGINALHEIGHT" val="140.2696"/>
  <p:tag name="ORIGINALWIDTH" val="537.0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arphi' = 2\pi \xi_1&#10;$$&#10;&#10;\end{document}"/>
  <p:tag name="IGUANATEXSIZE" val="36"/>
  <p:tag name="IGUANATEXCURSOR" val="796"/>
</p:tagLst>
</file>

<file path=ppt/tags/tag98.xml><?xml version="1.0" encoding="utf-8"?>
<p:tagLst xmlns:a="http://schemas.openxmlformats.org/drawingml/2006/main" xmlns:r="http://schemas.openxmlformats.org/officeDocument/2006/relationships" xmlns:p="http://schemas.openxmlformats.org/presentationml/2006/main">
  <p:tag name="ORIGINALHEIGHT" val="140.2696"/>
  <p:tag name="ORIGINALWIDTH" val="1113.90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theta') = 2 \cos \theta' \sin \theta'&#10;$$&#10;&#10;\end{document}"/>
  <p:tag name="IGUANATEXSIZE" val="36"/>
  <p:tag name="IGUANATEXCURSOR" val="820"/>
</p:tagLst>
</file>

<file path=ppt/tags/tag99.xml><?xml version="1.0" encoding="utf-8"?>
<p:tagLst xmlns:a="http://schemas.openxmlformats.org/drawingml/2006/main" xmlns:r="http://schemas.openxmlformats.org/officeDocument/2006/relationships" xmlns:p="http://schemas.openxmlformats.org/presentationml/2006/main">
  <p:tag name="ORIGINALHEIGHT" val="149.2709"/>
  <p:tag name="ORIGINALWIDTH" val="795.1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P(\theta') = \cos^2 \theta'&#10;$$&#10;&#10;\end{document}"/>
  <p:tag name="IGUANATEXSIZE" val="36"/>
  <p:tag name="IGUANATEXCURSOR" val="807"/>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13642</TotalTime>
  <Words>1865</Words>
  <Application>Microsoft Office PowerPoint</Application>
  <PresentationFormat>Widescreen</PresentationFormat>
  <Paragraphs>278</Paragraphs>
  <Slides>51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Component</vt:lpstr>
      <vt:lpstr>Consolas</vt:lpstr>
      <vt:lpstr>Courier New</vt:lpstr>
      <vt:lpstr>Symbol</vt:lpstr>
      <vt:lpstr>Tahoma</vt:lpstr>
      <vt:lpstr>Times New Roman</vt:lpstr>
      <vt:lpstr>Whipsmart</vt:lpstr>
      <vt:lpstr>Office Theme</vt:lpstr>
      <vt:lpstr>Vizualizáció és képszintézis</vt:lpstr>
      <vt:lpstr>Az árnyalási egyenlet visszavert radianciára</vt:lpstr>
      <vt:lpstr>Egyenlet a radianciafüggvényre</vt:lpstr>
      <vt:lpstr>Az ismeretlen radianciafüggvényt keressük</vt:lpstr>
      <vt:lpstr>Radiosity</vt:lpstr>
      <vt:lpstr>Végeselem-módszer</vt:lpstr>
      <vt:lpstr>1D nullandrendű végeselemek</vt:lpstr>
      <vt:lpstr>1D lineáris végeselemek</vt:lpstr>
      <vt:lpstr>Végeselemek a (tér x irány)-tartományra?</vt:lpstr>
      <vt:lpstr>Irányok helyett integrálás felületi pontokon</vt:lpstr>
      <vt:lpstr>Irányok helyett integrálás felületi pontokon</vt:lpstr>
      <vt:lpstr>Irányok helyett integrálás felületi pontokon</vt:lpstr>
      <vt:lpstr>Diffúz eset: radiancia független az iránytól</vt:lpstr>
      <vt:lpstr>Radiosity egyenlet</vt:lpstr>
      <vt:lpstr>Diszkretizáció végeselemekre: nulladrendű felületi háromszögek</vt:lpstr>
      <vt:lpstr>Diszkretizáció végeselemekre</vt:lpstr>
      <vt:lpstr>Formafaktor</vt:lpstr>
      <vt:lpstr>Radiosity mátrix</vt:lpstr>
      <vt:lpstr>Formafaktorok számítása</vt:lpstr>
      <vt:lpstr>Monte-Carlo módszerek</vt:lpstr>
      <vt:lpstr>Numerikus integrálás</vt:lpstr>
      <vt:lpstr>Magasabb dimenzióban</vt:lpstr>
      <vt:lpstr>Monte-Carlo integrálás</vt:lpstr>
      <vt:lpstr>Mintagenerálás</vt:lpstr>
      <vt:lpstr>A képszintézis-feladat</vt:lpstr>
      <vt:lpstr>Az árnyalási feladat</vt:lpstr>
      <vt:lpstr>Integrál végtelen dimenzióban</vt:lpstr>
      <vt:lpstr>Monte-Carlo: véletlen bolyongás</vt:lpstr>
      <vt:lpstr>Mi legyen a valószínűségsűrűség?</vt:lpstr>
      <vt:lpstr>Lambert BRDF mintavételezése</vt:lpstr>
      <vt:lpstr>Véletlen Lambert BRDF minták előállítása</vt:lpstr>
      <vt:lpstr>Véletlen minta irányvektora</vt:lpstr>
      <vt:lpstr>Random szám GLSL-ben</vt:lpstr>
      <vt:lpstr>Becslő</vt:lpstr>
      <vt:lpstr>Hány mintát vegyünk?</vt:lpstr>
      <vt:lpstr>Megállás</vt:lpstr>
      <vt:lpstr>Fényútkövetés [Path tracing]</vt:lpstr>
      <vt:lpstr>Véletlen minta irányvektora: Phong</vt:lpstr>
      <vt:lpstr>Mi van, ha kis eséllyel találunk fényforrást?</vt:lpstr>
      <vt:lpstr>Fényútkövetés direkt megvilágítással</vt:lpstr>
      <vt:lpstr>Képek átlagolása WebGL-ben – rtt létrehozás</vt:lpstr>
      <vt:lpstr>rajzoláskor: second a bementre, first a kimenetre</vt:lpstr>
      <vt:lpstr>Profibb átlagolás</vt:lpstr>
      <vt:lpstr>RTT kikapcs</vt:lpstr>
      <vt:lpstr>Pingpong csere</vt:lpstr>
      <vt:lpstr>Kész textúra megjelenítéséhez</vt:lpstr>
      <vt:lpstr>Ray tracing → path tracing</vt:lpstr>
      <vt:lpstr>Diffúz mintavételezés másképp</vt:lpstr>
      <vt:lpstr>Randomhoz előkészületek</vt:lpstr>
      <vt:lpstr>Gömbben egyenletes random pontok visszautasításos mintavételezéssel</vt:lpstr>
      <vt:lpstr>Random irány a shaderben</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114</cp:revision>
  <dcterms:created xsi:type="dcterms:W3CDTF">2014-12-27T20:04:49Z</dcterms:created>
  <dcterms:modified xsi:type="dcterms:W3CDTF">2020-05-14T07:32:22Z</dcterms:modified>
</cp:coreProperties>
</file>