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7.xml" ContentType="application/vnd.openxmlformats-officedocument.presentationml.tags+xml"/>
  <Override PartName="/ppt/notesSlides/notesSlide6.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8.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9.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0.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10" r:id="rId3"/>
    <p:sldId id="311" r:id="rId4"/>
    <p:sldId id="314" r:id="rId5"/>
    <p:sldId id="315" r:id="rId6"/>
    <p:sldId id="321" r:id="rId7"/>
    <p:sldId id="322" r:id="rId8"/>
    <p:sldId id="328" r:id="rId9"/>
    <p:sldId id="353" r:id="rId10"/>
    <p:sldId id="334" r:id="rId11"/>
    <p:sldId id="335" r:id="rId12"/>
    <p:sldId id="336" r:id="rId13"/>
    <p:sldId id="364" r:id="rId14"/>
    <p:sldId id="337" r:id="rId15"/>
    <p:sldId id="354" r:id="rId16"/>
    <p:sldId id="355" r:id="rId17"/>
    <p:sldId id="365" r:id="rId18"/>
    <p:sldId id="356" r:id="rId19"/>
    <p:sldId id="357" r:id="rId20"/>
    <p:sldId id="358" r:id="rId21"/>
    <p:sldId id="3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4660"/>
  </p:normalViewPr>
  <p:slideViewPr>
    <p:cSldViewPr snapToGrid="0">
      <p:cViewPr varScale="1">
        <p:scale>
          <a:sx n="118" d="100"/>
          <a:sy n="118" d="100"/>
        </p:scale>
        <p:origin x="114" y="4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pPr/>
              <a:t>2020-05-04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pPr/>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endParaRPr lang="en-US" dirty="0"/>
          </a:p>
        </p:txBody>
      </p:sp>
      <p:sp>
        <p:nvSpPr>
          <p:cNvPr id="4" name="Dia számának helye 3"/>
          <p:cNvSpPr>
            <a:spLocks noGrp="1"/>
          </p:cNvSpPr>
          <p:nvPr>
            <p:ph type="sldNum" sz="quarter" idx="10"/>
          </p:nvPr>
        </p:nvSpPr>
        <p:spPr/>
        <p:txBody>
          <a:bodyPr/>
          <a:lstStyle/>
          <a:p>
            <a:fld id="{64F8FCFD-A81E-4F03-9EE9-AF679686BD11}" type="slidenum">
              <a:rPr lang="en-US" smtClean="0"/>
              <a:pPr/>
              <a:t>2</a:t>
            </a:fld>
            <a:endParaRPr lang="en-US" dirty="0"/>
          </a:p>
        </p:txBody>
      </p:sp>
    </p:spTree>
    <p:extLst>
      <p:ext uri="{BB962C8B-B14F-4D97-AF65-F5344CB8AC3E}">
        <p14:creationId xmlns:p14="http://schemas.microsoft.com/office/powerpoint/2010/main" val="302555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74613" y="739775"/>
            <a:ext cx="6499225" cy="3656013"/>
          </a:xfrm>
          <a:ln/>
        </p:spPr>
      </p:sp>
      <p:sp>
        <p:nvSpPr>
          <p:cNvPr id="747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76980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In local illumination rendering, having identified the surface visible in a pixel, we have to compute the reflected radiance due to only the few abstract light sources. An abstract light source may illuminate a point just from a single direction. The </a:t>
            </a:r>
            <a:r>
              <a:rPr lang="hu-HU" altLang="en-US" dirty="0" smtClean="0"/>
              <a:t>power density</a:t>
            </a:r>
            <a:r>
              <a:rPr lang="en-US" altLang="en-US" dirty="0" smtClean="0"/>
              <a:t> provided by the light source at the point is multiplied by the BRDF and the geometry term</a:t>
            </a:r>
            <a:r>
              <a:rPr lang="hu-HU" altLang="en-US" dirty="0" smtClean="0"/>
              <a:t> (cosine of the angle between the surface normal and the illumination direction)</a:t>
            </a:r>
            <a:r>
              <a:rPr lang="en-US" altLang="en-US" dirty="0" smtClean="0"/>
              <a:t>. The </a:t>
            </a:r>
            <a:r>
              <a:rPr lang="hu-HU" altLang="en-US" dirty="0" smtClean="0"/>
              <a:t>power density</a:t>
            </a:r>
            <a:r>
              <a:rPr lang="en-US" altLang="en-US" dirty="0" smtClean="0"/>
              <a:t> provided by the light source is zero if the light source is </a:t>
            </a:r>
            <a:r>
              <a:rPr lang="hu-HU" altLang="en-US" dirty="0" smtClean="0"/>
              <a:t>not </a:t>
            </a:r>
            <a:r>
              <a:rPr lang="en-US" altLang="en-US" dirty="0" smtClean="0"/>
              <a:t>visible from the shaded point. For directional sources, the </a:t>
            </a:r>
            <a:r>
              <a:rPr lang="hu-HU" altLang="en-US" dirty="0" smtClean="0"/>
              <a:t>power density</a:t>
            </a:r>
            <a:r>
              <a:rPr lang="en-US" altLang="en-US" dirty="0" smtClean="0"/>
              <a:t> and the direction are the same everywhere. For point sources, the direction is from the source to the shaded point and </a:t>
            </a:r>
            <a:r>
              <a:rPr lang="hu-HU" altLang="en-US" dirty="0" smtClean="0"/>
              <a:t>power density </a:t>
            </a:r>
            <a:r>
              <a:rPr lang="en-US" altLang="en-US" dirty="0" smtClean="0"/>
              <a:t>decreases with the square of the distance. </a:t>
            </a:r>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4</a:t>
            </a:fld>
            <a:endParaRPr lang="en-US" dirty="0"/>
          </a:p>
        </p:txBody>
      </p:sp>
    </p:spTree>
    <p:extLst>
      <p:ext uri="{BB962C8B-B14F-4D97-AF65-F5344CB8AC3E}">
        <p14:creationId xmlns:p14="http://schemas.microsoft.com/office/powerpoint/2010/main" val="2228716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hu-HU" altLang="en-US" dirty="0" smtClean="0"/>
              <a:t>The BRDF times the geometry factor equals to the following expression for diffuse + Phong-Blinn type materials. Here we use different product symbols for different data types</a:t>
            </a:r>
            <a:r>
              <a:rPr lang="en-US" altLang="en-US" dirty="0" smtClean="0"/>
              <a:t>; </a:t>
            </a:r>
            <a:r>
              <a:rPr lang="hu-HU" sz="1200" b="1" i="1" dirty="0" smtClean="0">
                <a:latin typeface="Times New Roman" pitchFamily="18" charset="0"/>
              </a:rPr>
              <a:t>◦</a:t>
            </a:r>
            <a:r>
              <a:rPr lang="en-US" altLang="en-US" dirty="0" smtClean="0"/>
              <a:t> for </a:t>
            </a:r>
            <a:r>
              <a:rPr lang="hu-HU" altLang="en-US" dirty="0" smtClean="0"/>
              <a:t>the elementwise multiplication of RGB </a:t>
            </a:r>
            <a:r>
              <a:rPr lang="en-US" altLang="en-US" dirty="0" smtClean="0"/>
              <a:t>spectra, </a:t>
            </a:r>
            <a:r>
              <a:rPr lang="en-US" sz="1200" dirty="0" smtClean="0">
                <a:latin typeface="Times New Roman" pitchFamily="18" charset="0"/>
                <a:sym typeface="Symbol" panose="05050102010706020507" pitchFamily="18" charset="2"/>
              </a:rPr>
              <a:t></a:t>
            </a:r>
            <a:r>
              <a:rPr lang="en-US" altLang="en-US" dirty="0" smtClean="0">
                <a:sym typeface="Symbol" panose="05050102010706020507" pitchFamily="18" charset="2"/>
              </a:rPr>
              <a:t> for </a:t>
            </a:r>
            <a:r>
              <a:rPr lang="hu-HU" altLang="en-US" dirty="0" smtClean="0">
                <a:sym typeface="Symbol" panose="05050102010706020507" pitchFamily="18" charset="2"/>
              </a:rPr>
              <a:t>the dot product of two vectors. M</a:t>
            </a:r>
            <a:r>
              <a:rPr lang="en-US" altLang="en-US" dirty="0" err="1" smtClean="0">
                <a:sym typeface="Symbol" panose="05050102010706020507" pitchFamily="18" charset="2"/>
              </a:rPr>
              <a:t>ultipl</a:t>
            </a:r>
            <a:r>
              <a:rPr lang="hu-HU" altLang="en-US" dirty="0" smtClean="0">
                <a:sym typeface="Symbol" panose="05050102010706020507" pitchFamily="18" charset="2"/>
              </a:rPr>
              <a:t>ication</a:t>
            </a:r>
            <a:r>
              <a:rPr lang="en-US" altLang="en-US" dirty="0" smtClean="0">
                <a:sym typeface="Symbol" panose="05050102010706020507" pitchFamily="18" charset="2"/>
              </a:rPr>
              <a:t> with a scalar</a:t>
            </a:r>
            <a:r>
              <a:rPr lang="hu-HU" altLang="en-US" dirty="0" smtClean="0">
                <a:sym typeface="Symbol" panose="05050102010706020507" pitchFamily="18" charset="2"/>
              </a:rPr>
              <a:t> is denoted by the absense</a:t>
            </a:r>
            <a:r>
              <a:rPr lang="hu-HU" altLang="en-US" baseline="0" dirty="0" smtClean="0">
                <a:sym typeface="Symbol" panose="05050102010706020507" pitchFamily="18" charset="2"/>
              </a:rPr>
              <a:t> of an operator</a:t>
            </a:r>
            <a:r>
              <a:rPr lang="en-US" altLang="en-US" dirty="0" smtClean="0">
                <a:sym typeface="Symbol" panose="05050102010706020507" pitchFamily="18" charset="2"/>
              </a:rPr>
              <a:t>. </a:t>
            </a:r>
            <a:endParaRPr lang="hu-HU" altLang="en-US" dirty="0" smtClean="0"/>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5</a:t>
            </a:fld>
            <a:endParaRPr lang="en-US" dirty="0"/>
          </a:p>
        </p:txBody>
      </p:sp>
    </p:spTree>
    <p:extLst>
      <p:ext uri="{BB962C8B-B14F-4D97-AF65-F5344CB8AC3E}">
        <p14:creationId xmlns:p14="http://schemas.microsoft.com/office/powerpoint/2010/main" val="896170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iakép helye 1"/>
          <p:cNvSpPr>
            <a:spLocks noGrp="1" noRot="1" noChangeAspect="1" noTextEdit="1"/>
          </p:cNvSpPr>
          <p:nvPr>
            <p:ph type="sldImg"/>
          </p:nvPr>
        </p:nvSpPr>
        <p:spPr>
          <a:xfrm>
            <a:off x="74613" y="739775"/>
            <a:ext cx="6499225" cy="3656013"/>
          </a:xfrm>
          <a:ln/>
        </p:spPr>
      </p:sp>
      <p:sp>
        <p:nvSpPr>
          <p:cNvPr id="3" name="Jegyzetek helye 2"/>
          <p:cNvSpPr>
            <a:spLocks noGrp="1"/>
          </p:cNvSpPr>
          <p:nvPr>
            <p:ph type="body" idx="1"/>
          </p:nvPr>
        </p:nvSpPr>
        <p:spPr/>
        <p:txBody>
          <a:bodyPr>
            <a:normAutofit fontScale="77500" lnSpcReduction="20000"/>
          </a:bodyPr>
          <a:lstStyle/>
          <a:p>
            <a:pPr>
              <a:defRPr/>
            </a:pPr>
            <a:r>
              <a:rPr lang="en-US" dirty="0" smtClean="0"/>
              <a:t>For 3D image synthesis, we would like our screen to act as a window opened on a 3D virtual world. </a:t>
            </a:r>
            <a:r>
              <a:rPr lang="en-US" dirty="0" err="1" smtClean="0"/>
              <a:t>Wherethat</a:t>
            </a:r>
            <a:r>
              <a:rPr lang="en-US" dirty="0" smtClean="0"/>
              <a:t> window is located in the virtual world, what its size is, and from how far we are looking at it will all influence what we would be seeing on the screen. In order to synthesize the image, these have to be given---we call them the parameters of our camera model.</a:t>
            </a:r>
          </a:p>
          <a:p>
            <a:pPr>
              <a:defRPr/>
            </a:pPr>
            <a:endParaRPr lang="en-US" dirty="0" smtClean="0"/>
          </a:p>
          <a:p>
            <a:pPr>
              <a:defRPr/>
            </a:pPr>
            <a:r>
              <a:rPr lang="en-US" dirty="0" smtClean="0"/>
              <a:t>Indeed, real cameras do the same: create a 2D image from a 3D world. We are not willing to care about lens systems, or sacrifice processing power in order to simulate their intricacies. Thus, we use a very simple camera model, that of the pinhole camera. As light rays pass through a point-like hole, the image of the outside world is projected onto the back wall of the camera chamber, forming an upside-down and left-on-the-right image of it. In order to limit the projected image to a rectangle of certain size, we can apply shades in front of the pinhole in a pyramidal configuration.</a:t>
            </a:r>
          </a:p>
          <a:p>
            <a:pPr>
              <a:defRPr/>
            </a:pPr>
            <a:endParaRPr lang="en-US" dirty="0" smtClean="0"/>
          </a:p>
          <a:p>
            <a:pPr>
              <a:defRPr/>
            </a:pPr>
            <a:r>
              <a:rPr lang="en-US" dirty="0" smtClean="0"/>
              <a:t>It does not matter where the back wall is. Sure, the size of the projected image would be different, but otherwise it would be the same. In computer image display, the dimensions of the image will be scaled to the size of the viewport on-screen eventually, so it is irrelevant what the size in the camera model would be. The angles of the pyramidal shades do make a difference, of course! They control how much of the outside world will be visible in the image.</a:t>
            </a:r>
          </a:p>
          <a:p>
            <a:pPr>
              <a:defRPr/>
            </a:pPr>
            <a:endParaRPr lang="en-US" dirty="0" smtClean="0"/>
          </a:p>
          <a:p>
            <a:pPr>
              <a:defRPr/>
            </a:pPr>
            <a:r>
              <a:rPr lang="en-US" dirty="0" smtClean="0"/>
              <a:t>So, it does not matter where the back wall is. Could it be in front of the pinhole? Certainly not in a real pinhole camera, but in a virtual one, why not? Then our image will not even be flipped in any way. This is the configuration we are going to assume for our camera from now on.</a:t>
            </a:r>
          </a:p>
          <a:p>
            <a:pPr>
              <a:defRPr/>
            </a:pPr>
            <a:endParaRPr lang="en-US" dirty="0" smtClean="0"/>
          </a:p>
          <a:p>
            <a:pPr>
              <a:defRPr/>
            </a:pPr>
            <a:r>
              <a:rPr lang="en-US" dirty="0" smtClean="0"/>
              <a:t>So, what are the parameters of such a camera? </a:t>
            </a:r>
          </a:p>
          <a:p>
            <a:pPr>
              <a:defRPr/>
            </a:pPr>
            <a:r>
              <a:rPr lang="en-US" dirty="0" smtClean="0"/>
              <a:t>eye – tells where in the virtual world the camera is</a:t>
            </a:r>
          </a:p>
          <a:p>
            <a:pPr>
              <a:defRPr/>
            </a:pPr>
            <a:r>
              <a:rPr lang="en-US" dirty="0" smtClean="0"/>
              <a:t>ahead – tells at which direction it is looking</a:t>
            </a:r>
          </a:p>
          <a:p>
            <a:pPr>
              <a:defRPr/>
            </a:pPr>
            <a:r>
              <a:rPr lang="en-US" dirty="0" smtClean="0"/>
              <a:t>right – must be perpendicular to ahead. tells us how the camera is oriented around the ahead axis</a:t>
            </a:r>
          </a:p>
          <a:p>
            <a:pPr>
              <a:defRPr/>
            </a:pPr>
            <a:r>
              <a:rPr lang="en-US" dirty="0" smtClean="0"/>
              <a:t>up – perpendicular to both ahead and up</a:t>
            </a:r>
          </a:p>
          <a:p>
            <a:pPr>
              <a:defRPr/>
            </a:pPr>
            <a:r>
              <a:rPr lang="en-US" dirty="0" err="1" smtClean="0"/>
              <a:t>fovx</a:t>
            </a:r>
            <a:r>
              <a:rPr lang="en-US" dirty="0" smtClean="0"/>
              <a:t> – the field of view angle. tells us how the pyramidal shades delimiting the image horizontally are set</a:t>
            </a:r>
          </a:p>
          <a:p>
            <a:pPr>
              <a:defRPr/>
            </a:pPr>
            <a:r>
              <a:rPr lang="en-US" dirty="0" err="1" smtClean="0"/>
              <a:t>fovy</a:t>
            </a:r>
            <a:r>
              <a:rPr lang="en-US" dirty="0" smtClean="0"/>
              <a:t> – the field of view angle. tells us how the pyramidal shades delimiting the image vertically are set</a:t>
            </a:r>
          </a:p>
          <a:p>
            <a:pPr>
              <a:defRPr/>
            </a:pPr>
            <a:endParaRPr lang="en-US" dirty="0"/>
          </a:p>
        </p:txBody>
      </p:sp>
    </p:spTree>
    <p:extLst>
      <p:ext uri="{BB962C8B-B14F-4D97-AF65-F5344CB8AC3E}">
        <p14:creationId xmlns:p14="http://schemas.microsoft.com/office/powerpoint/2010/main" val="3973487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iakép helye 1"/>
          <p:cNvSpPr>
            <a:spLocks noGrp="1" noRot="1" noChangeAspect="1" noTextEdit="1"/>
          </p:cNvSpPr>
          <p:nvPr>
            <p:ph type="sldImg"/>
          </p:nvPr>
        </p:nvSpPr>
        <p:spPr>
          <a:xfrm>
            <a:off x="74613" y="739775"/>
            <a:ext cx="6499225" cy="3656013"/>
          </a:xfrm>
          <a:ln/>
        </p:spPr>
      </p:sp>
      <p:sp>
        <p:nvSpPr>
          <p:cNvPr id="63491"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smtClean="0"/>
              <a:t>ahead, right and up are not independent parameters. This is indeed a chance to go awry when defining our camera, so graphics libraries like OpenGL prefer specifying independent parameters instead, like a lookat point and a general preferred upwards direction, from which ahead, right and up could be computed. This is just a convenience, however, at this point in the discussion what is important for us is that these vectors are provided by the camera specification in one way or another, and the vectors are al unit length and perpendicular to one another.</a:t>
            </a:r>
          </a:p>
        </p:txBody>
      </p:sp>
    </p:spTree>
    <p:extLst>
      <p:ext uri="{BB962C8B-B14F-4D97-AF65-F5344CB8AC3E}">
        <p14:creationId xmlns:p14="http://schemas.microsoft.com/office/powerpoint/2010/main" val="928062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Diakép helye 1"/>
          <p:cNvSpPr>
            <a:spLocks noGrp="1" noRot="1" noChangeAspect="1" noTextEdit="1"/>
          </p:cNvSpPr>
          <p:nvPr>
            <p:ph type="sldImg"/>
          </p:nvPr>
        </p:nvSpPr>
        <p:spPr>
          <a:xfrm>
            <a:off x="74613" y="739775"/>
            <a:ext cx="6499225" cy="3656013"/>
          </a:xfrm>
          <a:ln/>
        </p:spPr>
      </p:sp>
      <p:sp>
        <p:nvSpPr>
          <p:cNvPr id="68611" name="Jegyzetek helye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dirty="0" smtClean="0"/>
              <a:t>Now we have calculated the ray direction for a pixel. The ray origin would of course be the eye position--- at least for primary rays.</a:t>
            </a:r>
          </a:p>
          <a:p>
            <a:endParaRPr lang="en-US" altLang="en-US" dirty="0" smtClean="0"/>
          </a:p>
          <a:p>
            <a:r>
              <a:rPr lang="en-US" altLang="en-US" dirty="0" smtClean="0"/>
              <a:t>In general, a ray is a </a:t>
            </a:r>
            <a:r>
              <a:rPr lang="en-US" altLang="en-US" dirty="0" err="1" smtClean="0"/>
              <a:t>halfline</a:t>
            </a:r>
            <a:r>
              <a:rPr lang="en-US" altLang="en-US" dirty="0" smtClean="0"/>
              <a:t>, with the above equation. t is the ray parameter. If dir is normalized (and it should be), then t is also the distance from the origin.</a:t>
            </a:r>
          </a:p>
        </p:txBody>
      </p:sp>
    </p:spTree>
    <p:extLst>
      <p:ext uri="{BB962C8B-B14F-4D97-AF65-F5344CB8AC3E}">
        <p14:creationId xmlns:p14="http://schemas.microsoft.com/office/powerpoint/2010/main" val="3021656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74613" y="739775"/>
            <a:ext cx="6499225" cy="3656013"/>
          </a:xfrm>
          <a:ln/>
        </p:spPr>
      </p:sp>
      <p:sp>
        <p:nvSpPr>
          <p:cNvPr id="296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A fundamental operation of ray tracing is the identification of the surface point hit by a ray. The ray may be a primary ray originating at the eye and passing through the pixel, it can be a shadow ray originating at the shaded point and going towards the light source, or even a secondary ray that also originates in the shaded point but goes into either the reflection or the refraction direction. The intersection with this ray is on the ray, thus it satisfies the ray equation, x(t)=e + </a:t>
            </a:r>
            <a:r>
              <a:rPr lang="en-US" altLang="en-US" dirty="0" err="1" smtClean="0"/>
              <a:t>vt</a:t>
            </a:r>
            <a:r>
              <a:rPr lang="en-US" altLang="en-US" dirty="0" smtClean="0"/>
              <a:t> for some POSITIVE ray parameter t, and at the same time, it is also on the visible object, so point x(t) also satisfies the equation of the surface. A ray may intersect more than one surface, when we need to obtain the intersection of minimal positive ray parameter since this is the closest surface that occludes others.</a:t>
            </a:r>
          </a:p>
          <a:p>
            <a:endParaRPr lang="en-US" altLang="en-US" dirty="0" smtClean="0"/>
          </a:p>
          <a:p>
            <a:r>
              <a:rPr lang="en-US" altLang="en-US" dirty="0" smtClean="0"/>
              <a:t>Function </a:t>
            </a:r>
            <a:r>
              <a:rPr lang="en-US" altLang="en-US" dirty="0" err="1" smtClean="0"/>
              <a:t>firstIntersect</a:t>
            </a:r>
            <a:r>
              <a:rPr lang="en-US" altLang="en-US" dirty="0" smtClean="0"/>
              <a:t> find</a:t>
            </a:r>
            <a:r>
              <a:rPr lang="hu-HU" altLang="en-US" dirty="0" smtClean="0"/>
              <a:t>s</a:t>
            </a:r>
            <a:r>
              <a:rPr lang="en-US" altLang="en-US" dirty="0" smtClean="0"/>
              <a:t> this point by trying to intersect every surface with method intersect, always keeping the hit with minimal</a:t>
            </a:r>
            <a:r>
              <a:rPr lang="en-US" altLang="en-US" baseline="0" dirty="0" smtClean="0"/>
              <a:t> but</a:t>
            </a:r>
            <a:r>
              <a:rPr lang="en-US" altLang="en-US" dirty="0" smtClean="0"/>
              <a:t> positive ray parameter t. </a:t>
            </a:r>
            <a:endParaRPr lang="hu-HU" altLang="en-US" dirty="0" smtClean="0"/>
          </a:p>
        </p:txBody>
      </p:sp>
    </p:spTree>
    <p:extLst>
      <p:ext uri="{BB962C8B-B14F-4D97-AF65-F5344CB8AC3E}">
        <p14:creationId xmlns:p14="http://schemas.microsoft.com/office/powerpoint/2010/main" val="1860649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74613" y="739775"/>
            <a:ext cx="6499225" cy="3656013"/>
          </a:xfrm>
          <a:ln/>
        </p:spPr>
      </p:sp>
      <p:sp>
        <p:nvSpPr>
          <p:cNvPr id="307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The implementation of method intersect depends on the actual type of the surface, since it means the inclusion of the ray equation into the equation of the surface. The first example is the sphere. Substituting the ray equation into the equation of the sphere and taking advantage of the </a:t>
            </a:r>
            <a:r>
              <a:rPr lang="en-US" altLang="en-US" dirty="0" err="1" smtClean="0"/>
              <a:t>distributivity</a:t>
            </a:r>
            <a:r>
              <a:rPr lang="en-US" altLang="en-US" dirty="0" smtClean="0"/>
              <a:t> of the scalar product, we can establish a second order equation for unknown ray parameter t. A second order equation may have zero, one or two real roots (complex roots have no physical meaning here), which corresponds to the cases when the ray does not intersect the sphere, the ray is tangent to the sphere, and when the ray intersects the sphere in two points, entering then leaning it. From the roots, we need the smallest positive one.</a:t>
            </a:r>
          </a:p>
          <a:p>
            <a:endParaRPr lang="en-US" altLang="en-US" dirty="0" smtClean="0"/>
          </a:p>
          <a:p>
            <a:r>
              <a:rPr lang="en-US" altLang="en-US" dirty="0" smtClean="0"/>
              <a:t>Recall that we also need the surface normal at the intersection point. For a sphere, the normal is parallel to the vector pointing from the center to the surface point. It can be normalized, i.e. turned to a unit vector, by dividing by its length, which equals to the radius of the sphere.</a:t>
            </a:r>
          </a:p>
        </p:txBody>
      </p:sp>
    </p:spTree>
    <p:extLst>
      <p:ext uri="{BB962C8B-B14F-4D97-AF65-F5344CB8AC3E}">
        <p14:creationId xmlns:p14="http://schemas.microsoft.com/office/powerpoint/2010/main" val="1663879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74613" y="739775"/>
            <a:ext cx="6499225" cy="3656013"/>
          </a:xfrm>
          <a:ln/>
        </p:spPr>
      </p:sp>
      <p:sp>
        <p:nvSpPr>
          <p:cNvPr id="317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The equation of the sphere is an example of a more general category, the implicit surfaces that are defined by an implicit equation of the </a:t>
            </a:r>
            <a:r>
              <a:rPr lang="en-US" altLang="en-US" dirty="0" err="1" smtClean="0"/>
              <a:t>x,y,z</a:t>
            </a:r>
            <a:r>
              <a:rPr lang="en-US" altLang="en-US" dirty="0" smtClean="0"/>
              <a:t> Cartesian coordinates of the place vectors x of surface points. Substituting the ray equation into this equation, we obtain a single, usually non-linear equation for the single unknown, the ray parameter t. Having solved this equation, we can substitute the ray parameter t* into the equation of the ray to find the intersection point. </a:t>
            </a:r>
          </a:p>
          <a:p>
            <a:endParaRPr lang="en-US" altLang="en-US" dirty="0" smtClean="0"/>
          </a:p>
          <a:p>
            <a:r>
              <a:rPr lang="en-US" altLang="en-US" dirty="0" smtClean="0"/>
              <a:t>The normal vector of the surface can be obtained by computing the gradient at the intersection point. To prove it, let us express the surface around the intersection point as a Taylor approximation. f(x*,y*,z*) becomes zero since the intersection point is also on the surface. What we get is a linear equation of form n</a:t>
            </a:r>
            <a:r>
              <a:rPr lang="en-GB" altLang="en-US" sz="1200" dirty="0" smtClean="0">
                <a:sym typeface="Symbol" panose="05050102010706020507" pitchFamily="18" charset="2"/>
              </a:rPr>
              <a:t> </a:t>
            </a:r>
            <a:r>
              <a:rPr lang="en-US" altLang="en-US" dirty="0" smtClean="0"/>
              <a:t>(x – x0) = 0, which is the equation of the plane, where n=grad f.</a:t>
            </a:r>
          </a:p>
          <a:p>
            <a:endParaRPr lang="en-US" altLang="en-US" dirty="0" smtClean="0"/>
          </a:p>
          <a:p>
            <a:r>
              <a:rPr lang="en-US" altLang="en-US" dirty="0" smtClean="0"/>
              <a:t>So, the gradient is the normal vector of the plane that approximates the surface locally in the intersection point.</a:t>
            </a:r>
          </a:p>
        </p:txBody>
      </p:sp>
    </p:spTree>
    <p:extLst>
      <p:ext uri="{BB962C8B-B14F-4D97-AF65-F5344CB8AC3E}">
        <p14:creationId xmlns:p14="http://schemas.microsoft.com/office/powerpoint/2010/main" val="3177950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Component" panose="02000000000000000000" pitchFamily="2"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pPr/>
              <a:t>2020-05-04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pPr/>
              <a:t>2020-05-04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pPr/>
              <a:t>2020-05-04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pPr/>
              <a:t>2020-05-04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pPr/>
              <a:t>2020-05-04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8A3FAA-9C6C-4F9E-8590-40D8D97A52B8}" type="datetimeFigureOut">
              <a:rPr lang="en-US" smtClean="0"/>
              <a:pPr/>
              <a:t>2020-05-04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8A3FAA-9C6C-4F9E-8590-40D8D97A52B8}" type="datetimeFigureOut">
              <a:rPr lang="en-US" smtClean="0"/>
              <a:pPr/>
              <a:t>2020-05-04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8A3FAA-9C6C-4F9E-8590-40D8D97A52B8}" type="datetimeFigureOut">
              <a:rPr lang="en-US" smtClean="0"/>
              <a:pPr/>
              <a:t>2020-05-04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pPr/>
              <a:t>2020-05-04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pPr/>
              <a:t>2020-05-04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pPr/>
              <a:t>2020-05-04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pPr/>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pPr/>
              <a:t>2020-05-04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pPr/>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B05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22.xml"/><Relationship Id="rId5" Type="http://schemas.openxmlformats.org/officeDocument/2006/relationships/image" Target="../media/image16.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tags" Target="../tags/tag24.xml"/><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notesSlide" Target="../notesSlides/notesSlide8.xml"/><Relationship Id="rId5" Type="http://schemas.openxmlformats.org/officeDocument/2006/relationships/tags" Target="../tags/tag27.xml"/><Relationship Id="rId15" Type="http://schemas.openxmlformats.org/officeDocument/2006/relationships/image" Target="../media/image24.png"/><Relationship Id="rId10" Type="http://schemas.openxmlformats.org/officeDocument/2006/relationships/slideLayout" Target="../slideLayouts/slideLayout6.xml"/><Relationship Id="rId19" Type="http://schemas.openxmlformats.org/officeDocument/2006/relationships/image" Target="../media/image28.png"/><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9.xml"/><Relationship Id="rId13" Type="http://schemas.openxmlformats.org/officeDocument/2006/relationships/image" Target="../media/image33.png"/><Relationship Id="rId3" Type="http://schemas.openxmlformats.org/officeDocument/2006/relationships/tags" Target="../tags/tag34.xml"/><Relationship Id="rId7" Type="http://schemas.openxmlformats.org/officeDocument/2006/relationships/slideLayout" Target="../slideLayouts/slideLayout2.xml"/><Relationship Id="rId12" Type="http://schemas.openxmlformats.org/officeDocument/2006/relationships/image" Target="../media/image32.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image" Target="../media/image31.png"/><Relationship Id="rId5" Type="http://schemas.openxmlformats.org/officeDocument/2006/relationships/tags" Target="../tags/tag36.xml"/><Relationship Id="rId10" Type="http://schemas.openxmlformats.org/officeDocument/2006/relationships/image" Target="../media/image21.png"/><Relationship Id="rId4" Type="http://schemas.openxmlformats.org/officeDocument/2006/relationships/tags" Target="../tags/tag35.xml"/><Relationship Id="rId9" Type="http://schemas.openxmlformats.org/officeDocument/2006/relationships/image" Target="../media/image30.png"/><Relationship Id="rId14" Type="http://schemas.openxmlformats.org/officeDocument/2006/relationships/image" Target="../media/image34.png"/></Relationships>
</file>

<file path=ppt/slides/_rels/slide1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tags" Target="../tags/tag40.xml"/><Relationship Id="rId7" Type="http://schemas.openxmlformats.org/officeDocument/2006/relationships/image" Target="../media/image36.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35.png"/><Relationship Id="rId5" Type="http://schemas.openxmlformats.org/officeDocument/2006/relationships/slideLayout" Target="../slideLayouts/slideLayout6.xml"/><Relationship Id="rId4" Type="http://schemas.openxmlformats.org/officeDocument/2006/relationships/tags" Target="../tags/tag41.xml"/><Relationship Id="rId9" Type="http://schemas.openxmlformats.org/officeDocument/2006/relationships/image" Target="../media/image38.png"/></Relationships>
</file>

<file path=ppt/slides/_rels/slide14.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image" Target="../media/image39.png"/><Relationship Id="rId18" Type="http://schemas.openxmlformats.org/officeDocument/2006/relationships/image" Target="../media/image44.png"/><Relationship Id="rId3" Type="http://schemas.openxmlformats.org/officeDocument/2006/relationships/tags" Target="../tags/tag44.xml"/><Relationship Id="rId7" Type="http://schemas.openxmlformats.org/officeDocument/2006/relationships/tags" Target="../tags/tag48.xml"/><Relationship Id="rId12" Type="http://schemas.openxmlformats.org/officeDocument/2006/relationships/image" Target="../media/image22.png"/><Relationship Id="rId17" Type="http://schemas.openxmlformats.org/officeDocument/2006/relationships/image" Target="../media/image43.png"/><Relationship Id="rId2" Type="http://schemas.openxmlformats.org/officeDocument/2006/relationships/tags" Target="../tags/tag43.xml"/><Relationship Id="rId16" Type="http://schemas.openxmlformats.org/officeDocument/2006/relationships/image" Target="../media/image42.png"/><Relationship Id="rId20" Type="http://schemas.openxmlformats.org/officeDocument/2006/relationships/image" Target="../media/image46.png"/><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notesSlide" Target="../notesSlides/notesSlide10.xml"/><Relationship Id="rId5" Type="http://schemas.openxmlformats.org/officeDocument/2006/relationships/tags" Target="../tags/tag46.xml"/><Relationship Id="rId15" Type="http://schemas.openxmlformats.org/officeDocument/2006/relationships/image" Target="../media/image41.png"/><Relationship Id="rId10" Type="http://schemas.openxmlformats.org/officeDocument/2006/relationships/slideLayout" Target="../slideLayouts/slideLayout6.xml"/><Relationship Id="rId19" Type="http://schemas.openxmlformats.org/officeDocument/2006/relationships/image" Target="../media/image45.png"/><Relationship Id="rId4" Type="http://schemas.openxmlformats.org/officeDocument/2006/relationships/tags" Target="../tags/tag45.xml"/><Relationship Id="rId9" Type="http://schemas.openxmlformats.org/officeDocument/2006/relationships/tags" Target="../tags/tag50.xml"/><Relationship Id="rId1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 Id="rId5" Type="http://schemas.openxmlformats.org/officeDocument/2006/relationships/image" Target="../media/image50.png"/><Relationship Id="rId4" Type="http://schemas.openxmlformats.org/officeDocument/2006/relationships/image" Target="../media/image49.png"/></Relationships>
</file>

<file path=ppt/slides/_rels/slide16.xml.rels><?xml version="1.0" encoding="UTF-8" standalone="yes"?>
<Relationships xmlns="http://schemas.openxmlformats.org/package/2006/relationships"><Relationship Id="rId3" Type="http://schemas.openxmlformats.org/officeDocument/2006/relationships/tags" Target="../tags/tag53.xml"/><Relationship Id="rId7" Type="http://schemas.openxmlformats.org/officeDocument/2006/relationships/image" Target="../media/image53.pn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image" Target="../media/image56.pn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tags" Target="../tags/tag59.xml"/><Relationship Id="rId7" Type="http://schemas.openxmlformats.org/officeDocument/2006/relationships/image" Target="../media/image58.png"/><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57.png"/><Relationship Id="rId5" Type="http://schemas.openxmlformats.org/officeDocument/2006/relationships/slideLayout" Target="../slideLayouts/slideLayout6.xml"/><Relationship Id="rId4" Type="http://schemas.openxmlformats.org/officeDocument/2006/relationships/tags" Target="../tags/tag60.xml"/><Relationship Id="rId9" Type="http://schemas.openxmlformats.org/officeDocument/2006/relationships/image" Target="../media/image60.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image" Target="../media/image62.png"/><Relationship Id="rId4" Type="http://schemas.openxmlformats.org/officeDocument/2006/relationships/image" Target="../media/image6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image" Target="../media/image64.png"/><Relationship Id="rId4" Type="http://schemas.openxmlformats.org/officeDocument/2006/relationships/image" Target="../media/image63.png"/></Relationships>
</file>

<file path=ppt/slides/_rels/slide21.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tags" Target="../tags/tag67.xml"/><Relationship Id="rId7" Type="http://schemas.openxmlformats.org/officeDocument/2006/relationships/image" Target="../media/image53.pn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slideLayout" Target="../slideLayouts/slideLayout6.xml"/><Relationship Id="rId11" Type="http://schemas.openxmlformats.org/officeDocument/2006/relationships/image" Target="../media/image68.png"/><Relationship Id="rId5" Type="http://schemas.openxmlformats.org/officeDocument/2006/relationships/tags" Target="../tags/tag69.xml"/><Relationship Id="rId10" Type="http://schemas.openxmlformats.org/officeDocument/2006/relationships/image" Target="../media/image67.png"/><Relationship Id="rId4" Type="http://schemas.openxmlformats.org/officeDocument/2006/relationships/tags" Target="../tags/tag68.xml"/><Relationship Id="rId9" Type="http://schemas.openxmlformats.org/officeDocument/2006/relationships/image" Target="../media/image6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1.png"/><Relationship Id="rId18" Type="http://schemas.openxmlformats.org/officeDocument/2006/relationships/image" Target="../media/image8.png"/><Relationship Id="rId3" Type="http://schemas.openxmlformats.org/officeDocument/2006/relationships/tags" Target="../tags/tag3.xml"/><Relationship Id="rId21" Type="http://schemas.openxmlformats.org/officeDocument/2006/relationships/image" Target="../media/image11.png"/><Relationship Id="rId7" Type="http://schemas.openxmlformats.org/officeDocument/2006/relationships/tags" Target="../tags/tag7.xml"/><Relationship Id="rId12" Type="http://schemas.openxmlformats.org/officeDocument/2006/relationships/image" Target="../media/image3.jpeg"/><Relationship Id="rId17" Type="http://schemas.openxmlformats.org/officeDocument/2006/relationships/image" Target="../media/image7.png"/><Relationship Id="rId2" Type="http://schemas.openxmlformats.org/officeDocument/2006/relationships/tags" Target="../tags/tag2.xml"/><Relationship Id="rId16" Type="http://schemas.openxmlformats.org/officeDocument/2006/relationships/image" Target="../media/image6.png"/><Relationship Id="rId20" Type="http://schemas.openxmlformats.org/officeDocument/2006/relationships/image" Target="../media/image10.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2.jpeg"/><Relationship Id="rId5" Type="http://schemas.openxmlformats.org/officeDocument/2006/relationships/tags" Target="../tags/tag5.xml"/><Relationship Id="rId15" Type="http://schemas.openxmlformats.org/officeDocument/2006/relationships/image" Target="../media/image5.png"/><Relationship Id="rId10" Type="http://schemas.openxmlformats.org/officeDocument/2006/relationships/notesSlide" Target="../notesSlides/notesSlide2.xml"/><Relationship Id="rId19" Type="http://schemas.openxmlformats.org/officeDocument/2006/relationships/image" Target="../media/image9.png"/><Relationship Id="rId4" Type="http://schemas.openxmlformats.org/officeDocument/2006/relationships/tags" Target="../tags/tag4.xml"/><Relationship Id="rId9" Type="http://schemas.openxmlformats.org/officeDocument/2006/relationships/slideLayout" Target="../slideLayouts/slideLayout6.xml"/><Relationship Id="rId1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image" Target="../media/image1.png"/><Relationship Id="rId18" Type="http://schemas.openxmlformats.org/officeDocument/2006/relationships/image" Target="../media/image10.png"/><Relationship Id="rId3" Type="http://schemas.openxmlformats.org/officeDocument/2006/relationships/tags" Target="../tags/tag11.xml"/><Relationship Id="rId21" Type="http://schemas.openxmlformats.org/officeDocument/2006/relationships/image" Target="../media/image14.png"/><Relationship Id="rId7" Type="http://schemas.openxmlformats.org/officeDocument/2006/relationships/tags" Target="../tags/tag15.xml"/><Relationship Id="rId12" Type="http://schemas.openxmlformats.org/officeDocument/2006/relationships/image" Target="../media/image3.jpeg"/><Relationship Id="rId17" Type="http://schemas.openxmlformats.org/officeDocument/2006/relationships/image" Target="../media/image7.png"/><Relationship Id="rId2" Type="http://schemas.openxmlformats.org/officeDocument/2006/relationships/tags" Target="../tags/tag10.xml"/><Relationship Id="rId16" Type="http://schemas.openxmlformats.org/officeDocument/2006/relationships/image" Target="../media/image6.png"/><Relationship Id="rId20" Type="http://schemas.openxmlformats.org/officeDocument/2006/relationships/image" Target="../media/image13.png"/><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image" Target="../media/image2.jpeg"/><Relationship Id="rId5" Type="http://schemas.openxmlformats.org/officeDocument/2006/relationships/tags" Target="../tags/tag13.xml"/><Relationship Id="rId15" Type="http://schemas.openxmlformats.org/officeDocument/2006/relationships/image" Target="../media/image5.png"/><Relationship Id="rId10" Type="http://schemas.openxmlformats.org/officeDocument/2006/relationships/notesSlide" Target="../notesSlides/notesSlide3.xml"/><Relationship Id="rId19" Type="http://schemas.openxmlformats.org/officeDocument/2006/relationships/image" Target="../media/image12.png"/><Relationship Id="rId4" Type="http://schemas.openxmlformats.org/officeDocument/2006/relationships/tags" Target="../tags/tag12.xml"/><Relationship Id="rId9" Type="http://schemas.openxmlformats.org/officeDocument/2006/relationships/slideLayout" Target="../slideLayouts/slideLayout6.xml"/><Relationship Id="rId1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5.emf"/><Relationship Id="rId5" Type="http://schemas.openxmlformats.org/officeDocument/2006/relationships/oleObject" Target="../embeddings/oleObject1.bin"/><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20.xml"/><Relationship Id="rId7" Type="http://schemas.openxmlformats.org/officeDocument/2006/relationships/image" Target="../media/image18.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17.png"/><Relationship Id="rId5" Type="http://schemas.openxmlformats.org/officeDocument/2006/relationships/slideLayout" Target="../slideLayouts/slideLayout2.xml"/><Relationship Id="rId4" Type="http://schemas.openxmlformats.org/officeDocument/2006/relationships/tags" Target="../tags/tag21.xml"/><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hu-HU" dirty="0" smtClean="0"/>
              <a:t>Vizualizáció</a:t>
            </a:r>
            <a:br>
              <a:rPr lang="hu-HU" dirty="0" smtClean="0"/>
            </a:br>
            <a:r>
              <a:rPr lang="hu-HU" dirty="0" smtClean="0"/>
              <a:t>és</a:t>
            </a:r>
            <a:br>
              <a:rPr lang="hu-HU" dirty="0" smtClean="0"/>
            </a:br>
            <a:r>
              <a:rPr lang="hu-HU" dirty="0" smtClean="0"/>
              <a:t>képszintézis</a:t>
            </a:r>
            <a:endParaRPr lang="en-US" dirty="0"/>
          </a:p>
        </p:txBody>
      </p:sp>
      <p:sp>
        <p:nvSpPr>
          <p:cNvPr id="3" name="Subtitle 2"/>
          <p:cNvSpPr>
            <a:spLocks noGrp="1"/>
          </p:cNvSpPr>
          <p:nvPr>
            <p:ph type="subTitle" idx="1"/>
          </p:nvPr>
        </p:nvSpPr>
        <p:spPr/>
        <p:txBody>
          <a:bodyPr/>
          <a:lstStyle/>
          <a:p>
            <a:r>
              <a:rPr lang="hu-HU" dirty="0" smtClean="0"/>
              <a:t>Sugárkövetés</a:t>
            </a:r>
            <a:endParaRPr lang="hu-HU" dirty="0"/>
          </a:p>
          <a:p>
            <a:endParaRPr lang="hu-HU" dirty="0" smtClean="0"/>
          </a:p>
          <a:p>
            <a:r>
              <a:rPr lang="hu-HU" dirty="0" smtClean="0"/>
              <a:t>Szécsi László</a:t>
            </a:r>
            <a:endParaRPr lang="en-US" dirty="0"/>
          </a:p>
        </p:txBody>
      </p:sp>
    </p:spTree>
    <p:extLst>
      <p:ext uri="{BB962C8B-B14F-4D97-AF65-F5344CB8AC3E}">
        <p14:creationId xmlns:p14="http://schemas.microsoft.com/office/powerpoint/2010/main" val="30041476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p:cNvPicPr>
            <a:picLocks noChangeAspect="1"/>
          </p:cNvPicPr>
          <p:nvPr/>
        </p:nvPicPr>
        <p:blipFill>
          <a:blip r:embed="rId4" cstate="print"/>
          <a:stretch>
            <a:fillRect/>
          </a:stretch>
        </p:blipFill>
        <p:spPr>
          <a:xfrm>
            <a:off x="2605033" y="2052864"/>
            <a:ext cx="709724" cy="625024"/>
          </a:xfrm>
          <a:prstGeom prst="rect">
            <a:avLst/>
          </a:prstGeom>
        </p:spPr>
      </p:pic>
      <p:sp>
        <p:nvSpPr>
          <p:cNvPr id="11266" name="Oval 22"/>
          <p:cNvSpPr>
            <a:spLocks noChangeArrowheads="1"/>
          </p:cNvSpPr>
          <p:nvPr/>
        </p:nvSpPr>
        <p:spPr bwMode="auto">
          <a:xfrm>
            <a:off x="8543925" y="1773238"/>
            <a:ext cx="508000" cy="576262"/>
          </a:xfrm>
          <a:prstGeom prst="ellipse">
            <a:avLst/>
          </a:prstGeom>
          <a:solidFill>
            <a:schemeClr val="accent1"/>
          </a:solidFill>
          <a:ln w="12700">
            <a:solidFill>
              <a:schemeClr val="accent1"/>
            </a:solidFill>
            <a:round/>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87394" name="Rectangle 2"/>
          <p:cNvSpPr>
            <a:spLocks noGrp="1" noChangeArrowheads="1"/>
          </p:cNvSpPr>
          <p:nvPr>
            <p:ph type="title"/>
          </p:nvPr>
        </p:nvSpPr>
        <p:spPr>
          <a:xfrm>
            <a:off x="2208213" y="404813"/>
            <a:ext cx="7772400" cy="1143000"/>
          </a:xfrm>
        </p:spPr>
        <p:txBody>
          <a:bodyPr/>
          <a:lstStyle/>
          <a:p>
            <a:pPr>
              <a:defRPr/>
            </a:pPr>
            <a:r>
              <a:rPr lang="en-US" dirty="0" smtClean="0"/>
              <a:t>L</a:t>
            </a:r>
            <a:r>
              <a:rPr lang="hu-HU" dirty="0" smtClean="0"/>
              <a:t>áthatóság sugárkövetéssel</a:t>
            </a:r>
          </a:p>
        </p:txBody>
      </p:sp>
      <p:sp>
        <p:nvSpPr>
          <p:cNvPr id="11268" name="Oval 3"/>
          <p:cNvSpPr>
            <a:spLocks noChangeArrowheads="1"/>
          </p:cNvSpPr>
          <p:nvPr/>
        </p:nvSpPr>
        <p:spPr bwMode="auto">
          <a:xfrm>
            <a:off x="6324601" y="1951039"/>
            <a:ext cx="822325" cy="479425"/>
          </a:xfrm>
          <a:prstGeom prst="ellipse">
            <a:avLst/>
          </a:prstGeom>
          <a:solidFill>
            <a:schemeClr val="accent1"/>
          </a:solidFill>
          <a:ln w="12700">
            <a:solidFill>
              <a:schemeClr val="accent1"/>
            </a:solidFill>
            <a:round/>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1269" name="Oval 5"/>
          <p:cNvSpPr>
            <a:spLocks noChangeArrowheads="1"/>
          </p:cNvSpPr>
          <p:nvPr/>
        </p:nvSpPr>
        <p:spPr bwMode="auto">
          <a:xfrm>
            <a:off x="4572001" y="2027238"/>
            <a:ext cx="1160463" cy="400050"/>
          </a:xfrm>
          <a:prstGeom prst="ellipse">
            <a:avLst/>
          </a:prstGeom>
          <a:solidFill>
            <a:schemeClr val="accent1"/>
          </a:solidFill>
          <a:ln w="12700">
            <a:solidFill>
              <a:schemeClr val="accent1"/>
            </a:solidFill>
            <a:round/>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1270" name="Line 7"/>
          <p:cNvSpPr>
            <a:spLocks noChangeShapeType="1"/>
          </p:cNvSpPr>
          <p:nvPr/>
        </p:nvSpPr>
        <p:spPr bwMode="auto">
          <a:xfrm flipH="1">
            <a:off x="3287714" y="2027239"/>
            <a:ext cx="6313487" cy="282575"/>
          </a:xfrm>
          <a:prstGeom prst="line">
            <a:avLst/>
          </a:prstGeom>
          <a:noFill/>
          <a:ln w="76200">
            <a:solidFill>
              <a:schemeClr val="hlink"/>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1" name="Line 8"/>
          <p:cNvSpPr>
            <a:spLocks noChangeShapeType="1"/>
          </p:cNvSpPr>
          <p:nvPr/>
        </p:nvSpPr>
        <p:spPr bwMode="auto">
          <a:xfrm>
            <a:off x="3886200" y="1722438"/>
            <a:ext cx="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2" name="Line 9"/>
          <p:cNvSpPr>
            <a:spLocks noChangeShapeType="1"/>
          </p:cNvSpPr>
          <p:nvPr/>
        </p:nvSpPr>
        <p:spPr bwMode="auto">
          <a:xfrm>
            <a:off x="3789364" y="2443163"/>
            <a:ext cx="1936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3" name="Line 10"/>
          <p:cNvSpPr>
            <a:spLocks noChangeShapeType="1"/>
          </p:cNvSpPr>
          <p:nvPr/>
        </p:nvSpPr>
        <p:spPr bwMode="auto">
          <a:xfrm>
            <a:off x="3789364" y="2093913"/>
            <a:ext cx="1936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274" name="Text Box 11"/>
          <p:cNvSpPr txBox="1">
            <a:spLocks noChangeArrowheads="1"/>
          </p:cNvSpPr>
          <p:nvPr/>
        </p:nvSpPr>
        <p:spPr bwMode="auto">
          <a:xfrm>
            <a:off x="3422651" y="1295400"/>
            <a:ext cx="816249" cy="523220"/>
          </a:xfrm>
          <a:prstGeom prst="rect">
            <a:avLst/>
          </a:prstGeom>
          <a:noFill/>
        </p:spPr>
        <p:txBody>
          <a:bodyPr wrap="none" rtlCol="0">
            <a:spAutoFit/>
          </a:bodyPr>
          <a:lstStyle>
            <a:defPPr>
              <a:defRPr lang="en-US"/>
            </a:defPPr>
            <a:lvl1pPr>
              <a:defRPr sz="2800">
                <a:latin typeface="Whipsmart" pitchFamily="34" charset="0"/>
              </a:defRPr>
            </a:lvl1pPr>
          </a:lstStyle>
          <a:p>
            <a:r>
              <a:rPr lang="hu-HU" altLang="en-US"/>
              <a:t>pixel</a:t>
            </a:r>
          </a:p>
        </p:txBody>
      </p:sp>
      <p:sp>
        <p:nvSpPr>
          <p:cNvPr id="11285" name="Oval 23"/>
          <p:cNvSpPr>
            <a:spLocks noChangeArrowheads="1"/>
          </p:cNvSpPr>
          <p:nvPr/>
        </p:nvSpPr>
        <p:spPr bwMode="auto">
          <a:xfrm>
            <a:off x="4572000" y="2179638"/>
            <a:ext cx="152400" cy="152400"/>
          </a:xfrm>
          <a:prstGeom prst="ellipse">
            <a:avLst/>
          </a:prstGeom>
          <a:solidFill>
            <a:schemeClr val="accent2"/>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1286" name="Oval 24"/>
          <p:cNvSpPr>
            <a:spLocks noChangeArrowheads="1"/>
          </p:cNvSpPr>
          <p:nvPr/>
        </p:nvSpPr>
        <p:spPr bwMode="auto">
          <a:xfrm>
            <a:off x="5656263" y="2124075"/>
            <a:ext cx="152400" cy="152400"/>
          </a:xfrm>
          <a:prstGeom prst="ellipse">
            <a:avLst/>
          </a:prstGeom>
          <a:solidFill>
            <a:schemeClr val="accent2"/>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1287" name="Oval 25"/>
          <p:cNvSpPr>
            <a:spLocks noChangeArrowheads="1"/>
          </p:cNvSpPr>
          <p:nvPr/>
        </p:nvSpPr>
        <p:spPr bwMode="auto">
          <a:xfrm>
            <a:off x="6248400" y="2103438"/>
            <a:ext cx="152400" cy="152400"/>
          </a:xfrm>
          <a:prstGeom prst="ellipse">
            <a:avLst/>
          </a:prstGeom>
          <a:solidFill>
            <a:schemeClr val="accent2"/>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1288" name="Oval 26"/>
          <p:cNvSpPr>
            <a:spLocks noChangeArrowheads="1"/>
          </p:cNvSpPr>
          <p:nvPr/>
        </p:nvSpPr>
        <p:spPr bwMode="auto">
          <a:xfrm>
            <a:off x="7104063" y="2060575"/>
            <a:ext cx="152400" cy="152400"/>
          </a:xfrm>
          <a:prstGeom prst="ellipse">
            <a:avLst/>
          </a:prstGeom>
          <a:solidFill>
            <a:schemeClr val="accent2"/>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1289" name="Oval 27"/>
          <p:cNvSpPr>
            <a:spLocks noChangeArrowheads="1"/>
          </p:cNvSpPr>
          <p:nvPr/>
        </p:nvSpPr>
        <p:spPr bwMode="auto">
          <a:xfrm>
            <a:off x="8464550" y="1989138"/>
            <a:ext cx="152400" cy="152400"/>
          </a:xfrm>
          <a:prstGeom prst="ellipse">
            <a:avLst/>
          </a:prstGeom>
          <a:solidFill>
            <a:schemeClr val="accent2"/>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1290" name="Oval 28"/>
          <p:cNvSpPr>
            <a:spLocks noChangeArrowheads="1"/>
          </p:cNvSpPr>
          <p:nvPr/>
        </p:nvSpPr>
        <p:spPr bwMode="auto">
          <a:xfrm>
            <a:off x="8991600" y="1951038"/>
            <a:ext cx="152400" cy="152400"/>
          </a:xfrm>
          <a:prstGeom prst="ellipse">
            <a:avLst/>
          </a:prstGeom>
          <a:solidFill>
            <a:schemeClr val="accent2"/>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1293" name="Rectangle 32"/>
          <p:cNvSpPr>
            <a:spLocks noChangeArrowheads="1"/>
          </p:cNvSpPr>
          <p:nvPr/>
        </p:nvSpPr>
        <p:spPr bwMode="auto">
          <a:xfrm>
            <a:off x="2628900" y="1616075"/>
            <a:ext cx="899605" cy="523220"/>
          </a:xfrm>
          <a:prstGeom prst="rect">
            <a:avLst/>
          </a:prstGeom>
          <a:noFill/>
        </p:spPr>
        <p:txBody>
          <a:bodyPr wrap="none" rtlCol="0">
            <a:spAutoFit/>
          </a:bodyPr>
          <a:lstStyle/>
          <a:p>
            <a:r>
              <a:rPr lang="hu-HU" altLang="en-US" sz="2800" dirty="0" smtClean="0">
                <a:latin typeface="Whipsmart" pitchFamily="34" charset="0"/>
              </a:rPr>
              <a:t>szem</a:t>
            </a:r>
            <a:endParaRPr lang="hu-HU" altLang="en-US" sz="2800" dirty="0">
              <a:latin typeface="Whipsmart" pitchFamily="34" charset="0"/>
            </a:endParaRPr>
          </a:p>
        </p:txBody>
      </p:sp>
      <p:sp>
        <p:nvSpPr>
          <p:cNvPr id="11294" name="Oval 22"/>
          <p:cNvSpPr>
            <a:spLocks noChangeArrowheads="1"/>
          </p:cNvSpPr>
          <p:nvPr/>
        </p:nvSpPr>
        <p:spPr bwMode="auto">
          <a:xfrm>
            <a:off x="7032626" y="1341439"/>
            <a:ext cx="822325" cy="479425"/>
          </a:xfrm>
          <a:prstGeom prst="ellipse">
            <a:avLst/>
          </a:prstGeom>
          <a:solidFill>
            <a:schemeClr val="accent1"/>
          </a:solidFill>
          <a:ln w="12700">
            <a:solidFill>
              <a:schemeClr val="accent1"/>
            </a:solidFill>
            <a:round/>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1295" name="Oval 22"/>
          <p:cNvSpPr>
            <a:spLocks noChangeArrowheads="1"/>
          </p:cNvSpPr>
          <p:nvPr/>
        </p:nvSpPr>
        <p:spPr bwMode="auto">
          <a:xfrm>
            <a:off x="7391401" y="2420939"/>
            <a:ext cx="822325" cy="479425"/>
          </a:xfrm>
          <a:prstGeom prst="ellipse">
            <a:avLst/>
          </a:prstGeom>
          <a:solidFill>
            <a:schemeClr val="accent1"/>
          </a:solidFill>
          <a:ln w="12700">
            <a:solidFill>
              <a:schemeClr val="accent1"/>
            </a:solidFill>
            <a:round/>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1296" name="Oval 22"/>
          <p:cNvSpPr>
            <a:spLocks noChangeArrowheads="1"/>
          </p:cNvSpPr>
          <p:nvPr/>
        </p:nvSpPr>
        <p:spPr bwMode="auto">
          <a:xfrm>
            <a:off x="1847850" y="1484314"/>
            <a:ext cx="503238" cy="1296987"/>
          </a:xfrm>
          <a:prstGeom prst="ellipse">
            <a:avLst/>
          </a:prstGeom>
          <a:solidFill>
            <a:schemeClr val="accent1"/>
          </a:solidFill>
          <a:ln w="12700">
            <a:solidFill>
              <a:schemeClr val="accent1"/>
            </a:solidFill>
            <a:round/>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34" name="Téglalap 4"/>
          <p:cNvSpPr/>
          <p:nvPr/>
        </p:nvSpPr>
        <p:spPr>
          <a:xfrm>
            <a:off x="1522413" y="3441702"/>
            <a:ext cx="9144000" cy="341629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fontScale="92500" lnSpcReduction="10000"/>
          </a:bodyPr>
          <a:lstStyle/>
          <a:p>
            <a:r>
              <a:rPr lang="hu-HU" sz="2400" b="1" dirty="0">
                <a:solidFill>
                  <a:srgbClr val="00B0F0"/>
                </a:solidFill>
                <a:latin typeface="Courier New" pitchFamily="49" charset="0"/>
                <a:cs typeface="Courier New" pitchFamily="49" charset="0"/>
              </a:rPr>
              <a:t>Hit</a:t>
            </a:r>
            <a:r>
              <a:rPr lang="hu-HU" sz="2400" b="1" dirty="0">
                <a:solidFill>
                  <a:schemeClr val="tx1"/>
                </a:solidFill>
                <a:latin typeface="Courier New" pitchFamily="49" charset="0"/>
                <a:cs typeface="Courier New" pitchFamily="49" charset="0"/>
              </a:rPr>
              <a:t> </a:t>
            </a:r>
            <a:r>
              <a:rPr lang="hu-HU" sz="2400" b="1" dirty="0" err="1" smtClean="0">
                <a:solidFill>
                  <a:srgbClr val="0070C0"/>
                </a:solidFill>
                <a:latin typeface="Courier New" pitchFamily="49" charset="0"/>
                <a:cs typeface="Courier New" pitchFamily="49" charset="0"/>
              </a:rPr>
              <a:t>findBestHit</a:t>
            </a:r>
            <a:r>
              <a:rPr lang="hu-HU" sz="2400" b="1" dirty="0" smtClean="0">
                <a:solidFill>
                  <a:schemeClr val="tx1"/>
                </a:solidFill>
                <a:latin typeface="Courier New" pitchFamily="49" charset="0"/>
                <a:cs typeface="Courier New" pitchFamily="49" charset="0"/>
              </a:rPr>
              <a:t>(</a:t>
            </a:r>
            <a:r>
              <a:rPr lang="hu-HU" sz="2400" b="1" dirty="0" smtClean="0">
                <a:solidFill>
                  <a:srgbClr val="00B0F0"/>
                </a:solidFill>
                <a:latin typeface="Courier New" pitchFamily="49" charset="0"/>
                <a:cs typeface="Courier New" pitchFamily="49" charset="0"/>
              </a:rPr>
              <a:t>Ray</a:t>
            </a:r>
            <a:r>
              <a:rPr lang="hu-HU" sz="2400" b="1" dirty="0" smtClean="0">
                <a:solidFill>
                  <a:schemeClr val="tx1"/>
                </a:solidFill>
                <a:latin typeface="Courier New" pitchFamily="49" charset="0"/>
                <a:cs typeface="Courier New" pitchFamily="49" charset="0"/>
              </a:rPr>
              <a:t> </a:t>
            </a:r>
            <a:r>
              <a:rPr lang="hu-HU" sz="2400" b="1" dirty="0">
                <a:solidFill>
                  <a:schemeClr val="tx1"/>
                </a:solidFill>
                <a:latin typeface="Courier New" pitchFamily="49" charset="0"/>
                <a:cs typeface="Courier New" pitchFamily="49" charset="0"/>
              </a:rPr>
              <a:t>ray)</a:t>
            </a:r>
            <a:r>
              <a:rPr lang="en-US" sz="2400" b="1" dirty="0">
                <a:solidFill>
                  <a:schemeClr val="tx1"/>
                </a:solidFill>
                <a:latin typeface="Courier New" pitchFamily="49" charset="0"/>
                <a:cs typeface="Courier New" pitchFamily="49" charset="0"/>
              </a:rPr>
              <a:t> {</a:t>
            </a:r>
          </a:p>
          <a:p>
            <a:r>
              <a:rPr lang="en-US" sz="2400" b="1" dirty="0">
                <a:solidFill>
                  <a:schemeClr val="tx1"/>
                </a:solidFill>
                <a:latin typeface="Courier New" pitchFamily="49" charset="0"/>
                <a:cs typeface="Courier New" pitchFamily="49" charset="0"/>
              </a:rPr>
              <a:t>  </a:t>
            </a:r>
            <a:r>
              <a:rPr lang="en-US" sz="2400" b="1" dirty="0">
                <a:solidFill>
                  <a:srgbClr val="00B0F0"/>
                </a:solidFill>
                <a:latin typeface="Courier New" pitchFamily="49" charset="0"/>
                <a:cs typeface="Courier New" pitchFamily="49" charset="0"/>
              </a:rPr>
              <a:t>Hit</a:t>
            </a:r>
            <a:r>
              <a:rPr lang="en-US" sz="2400" b="1" dirty="0">
                <a:solidFill>
                  <a:schemeClr val="tx1"/>
                </a:solidFill>
                <a:latin typeface="Courier New" pitchFamily="49" charset="0"/>
                <a:cs typeface="Courier New" pitchFamily="49" charset="0"/>
              </a:rPr>
              <a:t> </a:t>
            </a:r>
            <a:r>
              <a:rPr lang="en-US" sz="2400" b="1" dirty="0" err="1">
                <a:solidFill>
                  <a:schemeClr val="tx1"/>
                </a:solidFill>
                <a:latin typeface="Courier New" pitchFamily="49" charset="0"/>
                <a:cs typeface="Courier New" pitchFamily="49" charset="0"/>
              </a:rPr>
              <a:t>bestHit</a:t>
            </a:r>
            <a:r>
              <a:rPr lang="en-US" sz="2400" b="1" dirty="0">
                <a:solidFill>
                  <a:schemeClr val="tx1"/>
                </a:solidFill>
                <a:latin typeface="Courier New" pitchFamily="49" charset="0"/>
                <a:cs typeface="Courier New" pitchFamily="49" charset="0"/>
              </a:rPr>
              <a:t>;</a:t>
            </a:r>
          </a:p>
          <a:p>
            <a:r>
              <a:rPr lang="en-US" sz="2400" b="1" dirty="0">
                <a:solidFill>
                  <a:schemeClr val="tx1"/>
                </a:solidFill>
                <a:latin typeface="Courier New" pitchFamily="49" charset="0"/>
                <a:cs typeface="Courier New" pitchFamily="49" charset="0"/>
              </a:rPr>
              <a:t>  bestHit.t = FLT_MAX;</a:t>
            </a:r>
            <a:endParaRPr lang="hu-HU" sz="2400" b="1" dirty="0">
              <a:solidFill>
                <a:schemeClr val="tx1"/>
              </a:solidFill>
              <a:latin typeface="Courier New" pitchFamily="49" charset="0"/>
              <a:cs typeface="Courier New" pitchFamily="49" charset="0"/>
            </a:endParaRPr>
          </a:p>
          <a:p>
            <a:r>
              <a:rPr lang="hu-HU" sz="2400" b="1" dirty="0">
                <a:solidFill>
                  <a:schemeClr val="tx1"/>
                </a:solidFill>
                <a:latin typeface="Courier New" pitchFamily="49" charset="0"/>
                <a:cs typeface="Courier New" pitchFamily="49" charset="0"/>
              </a:rPr>
              <a:t>  for(</a:t>
            </a:r>
            <a:r>
              <a:rPr lang="hu-HU" sz="2400" b="1" dirty="0">
                <a:solidFill>
                  <a:srgbClr val="00B0F0"/>
                </a:solidFill>
                <a:latin typeface="Courier New" pitchFamily="49" charset="0"/>
                <a:cs typeface="Courier New" pitchFamily="49" charset="0"/>
              </a:rPr>
              <a:t>Intersectable</a:t>
            </a:r>
            <a:r>
              <a:rPr lang="hu-HU" sz="2400" b="1" dirty="0">
                <a:solidFill>
                  <a:schemeClr val="tx1"/>
                </a:solidFill>
                <a:latin typeface="Courier New" pitchFamily="49" charset="0"/>
                <a:cs typeface="Courier New" pitchFamily="49" charset="0"/>
              </a:rPr>
              <a:t>* obj </a:t>
            </a:r>
            <a:r>
              <a:rPr lang="en-US" sz="2400" b="1" dirty="0">
                <a:solidFill>
                  <a:schemeClr val="tx1"/>
                </a:solidFill>
                <a:latin typeface="Courier New" pitchFamily="49" charset="0"/>
                <a:cs typeface="Courier New" pitchFamily="49" charset="0"/>
              </a:rPr>
              <a:t>: </a:t>
            </a:r>
            <a:r>
              <a:rPr lang="en-US" sz="2400" b="1" dirty="0">
                <a:solidFill>
                  <a:srgbClr val="C00000"/>
                </a:solidFill>
                <a:latin typeface="Courier New" pitchFamily="49" charset="0"/>
                <a:cs typeface="Courier New" pitchFamily="49" charset="0"/>
              </a:rPr>
              <a:t>objects</a:t>
            </a:r>
            <a:r>
              <a:rPr lang="hu-HU" sz="2400" b="1" dirty="0">
                <a:solidFill>
                  <a:schemeClr val="tx1"/>
                </a:solidFill>
                <a:latin typeface="Courier New" pitchFamily="49" charset="0"/>
                <a:cs typeface="Courier New" pitchFamily="49" charset="0"/>
              </a:rPr>
              <a:t>)</a:t>
            </a:r>
            <a:endParaRPr lang="en-US" sz="2400" b="1" dirty="0">
              <a:solidFill>
                <a:schemeClr val="tx1"/>
              </a:solidFill>
              <a:latin typeface="Courier New" pitchFamily="49" charset="0"/>
              <a:cs typeface="Courier New" pitchFamily="49" charset="0"/>
            </a:endParaRPr>
          </a:p>
          <a:p>
            <a:r>
              <a:rPr lang="en-US" sz="2400" b="1" dirty="0">
                <a:solidFill>
                  <a:schemeClr val="tx1"/>
                </a:solidFill>
                <a:latin typeface="Courier New" pitchFamily="49" charset="0"/>
                <a:cs typeface="Courier New" pitchFamily="49" charset="0"/>
              </a:rPr>
              <a:t>  {</a:t>
            </a:r>
          </a:p>
          <a:p>
            <a:r>
              <a:rPr lang="en-US" sz="2400" b="1" dirty="0">
                <a:solidFill>
                  <a:schemeClr val="tx1"/>
                </a:solidFill>
                <a:latin typeface="Courier New" pitchFamily="49" charset="0"/>
                <a:cs typeface="Courier New" pitchFamily="49" charset="0"/>
              </a:rPr>
              <a:t>    </a:t>
            </a:r>
            <a:r>
              <a:rPr lang="en-US" sz="2400" b="1" dirty="0">
                <a:solidFill>
                  <a:srgbClr val="00B0F0"/>
                </a:solidFill>
                <a:latin typeface="Courier New" pitchFamily="49" charset="0"/>
                <a:cs typeface="Courier New" pitchFamily="49" charset="0"/>
              </a:rPr>
              <a:t>Hit</a:t>
            </a:r>
            <a:r>
              <a:rPr lang="en-US" sz="2400" b="1" dirty="0">
                <a:solidFill>
                  <a:schemeClr val="tx1"/>
                </a:solidFill>
                <a:latin typeface="Courier New" pitchFamily="49" charset="0"/>
                <a:cs typeface="Courier New" pitchFamily="49" charset="0"/>
              </a:rPr>
              <a:t> </a:t>
            </a:r>
            <a:r>
              <a:rPr lang="en-US" sz="2400" b="1" dirty="0" err="1">
                <a:solidFill>
                  <a:schemeClr val="tx1"/>
                </a:solidFill>
                <a:latin typeface="Courier New" pitchFamily="49" charset="0"/>
                <a:cs typeface="Courier New" pitchFamily="49" charset="0"/>
              </a:rPr>
              <a:t>hit</a:t>
            </a:r>
            <a:r>
              <a:rPr lang="en-US" sz="2400" b="1" dirty="0">
                <a:solidFill>
                  <a:schemeClr val="tx1"/>
                </a:solidFill>
                <a:latin typeface="Courier New" pitchFamily="49" charset="0"/>
                <a:cs typeface="Courier New" pitchFamily="49" charset="0"/>
              </a:rPr>
              <a:t> = </a:t>
            </a:r>
            <a:r>
              <a:rPr lang="en-US" sz="2400" b="1" dirty="0" err="1">
                <a:solidFill>
                  <a:schemeClr val="tx1"/>
                </a:solidFill>
                <a:latin typeface="Courier New" pitchFamily="49" charset="0"/>
                <a:cs typeface="Courier New" pitchFamily="49" charset="0"/>
              </a:rPr>
              <a:t>obj</a:t>
            </a:r>
            <a:r>
              <a:rPr lang="en-US" sz="2400" b="1" dirty="0">
                <a:solidFill>
                  <a:schemeClr val="tx1"/>
                </a:solidFill>
                <a:latin typeface="Courier New" pitchFamily="49" charset="0"/>
                <a:cs typeface="Courier New" pitchFamily="49" charset="0"/>
              </a:rPr>
              <a:t>-&gt;</a:t>
            </a:r>
            <a:r>
              <a:rPr lang="en-US" sz="2400" b="1" dirty="0">
                <a:solidFill>
                  <a:srgbClr val="0070C0"/>
                </a:solidFill>
                <a:latin typeface="Courier New" pitchFamily="49" charset="0"/>
                <a:cs typeface="Courier New" pitchFamily="49" charset="0"/>
              </a:rPr>
              <a:t>intersect</a:t>
            </a:r>
            <a:r>
              <a:rPr lang="en-US" sz="2400" b="1" dirty="0">
                <a:solidFill>
                  <a:schemeClr val="tx1"/>
                </a:solidFill>
                <a:latin typeface="Courier New" pitchFamily="49" charset="0"/>
                <a:cs typeface="Courier New" pitchFamily="49" charset="0"/>
              </a:rPr>
              <a:t>(ray);</a:t>
            </a:r>
          </a:p>
          <a:p>
            <a:r>
              <a:rPr lang="en-US" sz="2400" b="1" dirty="0">
                <a:solidFill>
                  <a:schemeClr val="tx1"/>
                </a:solidFill>
                <a:latin typeface="Courier New" pitchFamily="49" charset="0"/>
                <a:cs typeface="Courier New" pitchFamily="49" charset="0"/>
              </a:rPr>
              <a:t>    if(hit.t &gt; 0 &amp;&amp; hit.t &lt; bestHit.t)</a:t>
            </a:r>
          </a:p>
          <a:p>
            <a:r>
              <a:rPr lang="en-US" sz="2400" b="1" dirty="0">
                <a:solidFill>
                  <a:schemeClr val="tx1"/>
                </a:solidFill>
                <a:latin typeface="Courier New" pitchFamily="49" charset="0"/>
                <a:cs typeface="Courier New" pitchFamily="49" charset="0"/>
              </a:rPr>
              <a:t>        </a:t>
            </a:r>
            <a:r>
              <a:rPr lang="en-US" sz="2400" b="1" dirty="0" err="1">
                <a:solidFill>
                  <a:schemeClr val="tx1"/>
                </a:solidFill>
                <a:latin typeface="Courier New" pitchFamily="49" charset="0"/>
                <a:cs typeface="Courier New" pitchFamily="49" charset="0"/>
              </a:rPr>
              <a:t>bestHit</a:t>
            </a:r>
            <a:r>
              <a:rPr lang="en-US" sz="2400" b="1" dirty="0">
                <a:solidFill>
                  <a:schemeClr val="tx1"/>
                </a:solidFill>
                <a:latin typeface="Courier New" pitchFamily="49" charset="0"/>
                <a:cs typeface="Courier New" pitchFamily="49" charset="0"/>
              </a:rPr>
              <a:t> = hit;</a:t>
            </a:r>
          </a:p>
          <a:p>
            <a:r>
              <a:rPr lang="en-US" sz="2400" b="1" dirty="0">
                <a:solidFill>
                  <a:schemeClr val="tx1"/>
                </a:solidFill>
                <a:latin typeface="Courier New" pitchFamily="49" charset="0"/>
                <a:cs typeface="Courier New" pitchFamily="49" charset="0"/>
              </a:rPr>
              <a:t>  }</a:t>
            </a:r>
          </a:p>
          <a:p>
            <a:r>
              <a:rPr lang="en-US" sz="2400" b="1" dirty="0">
                <a:solidFill>
                  <a:schemeClr val="tx1"/>
                </a:solidFill>
                <a:latin typeface="Courier New" pitchFamily="49" charset="0"/>
                <a:cs typeface="Courier New" pitchFamily="49" charset="0"/>
              </a:rPr>
              <a:t>  return hit;</a:t>
            </a:r>
          </a:p>
          <a:p>
            <a:r>
              <a:rPr lang="en-US" sz="2400" b="1" dirty="0">
                <a:solidFill>
                  <a:schemeClr val="tx1"/>
                </a:solidFill>
                <a:latin typeface="Courier New" pitchFamily="49" charset="0"/>
                <a:cs typeface="Courier New" pitchFamily="49" charset="0"/>
              </a:rPr>
              <a:t>}</a:t>
            </a:r>
          </a:p>
        </p:txBody>
      </p:sp>
      <p:pic>
        <p:nvPicPr>
          <p:cNvPr id="24" name="Picture 2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614613" y="2757168"/>
            <a:ext cx="4372964" cy="573408"/>
          </a:xfrm>
          <a:prstGeom prst="rect">
            <a:avLst/>
          </a:prstGeom>
        </p:spPr>
      </p:pic>
    </p:spTree>
    <p:extLst>
      <p:ext uri="{BB962C8B-B14F-4D97-AF65-F5344CB8AC3E}">
        <p14:creationId xmlns:p14="http://schemas.microsoft.com/office/powerpoint/2010/main" val="3397222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1524000" y="260350"/>
            <a:ext cx="9144000" cy="1143000"/>
          </a:xfrm>
        </p:spPr>
        <p:txBody>
          <a:bodyPr/>
          <a:lstStyle/>
          <a:p>
            <a:pPr>
              <a:defRPr/>
            </a:pPr>
            <a:r>
              <a:rPr lang="hu-HU" dirty="0" smtClean="0"/>
              <a:t>Metszés gömbbel</a:t>
            </a:r>
            <a:endParaRPr lang="en-US" dirty="0" smtClean="0"/>
          </a:p>
        </p:txBody>
      </p:sp>
      <p:sp>
        <p:nvSpPr>
          <p:cNvPr id="12293" name="Oval 5"/>
          <p:cNvSpPr>
            <a:spLocks noChangeArrowheads="1"/>
          </p:cNvSpPr>
          <p:nvPr/>
        </p:nvSpPr>
        <p:spPr bwMode="auto">
          <a:xfrm>
            <a:off x="2089150" y="1417638"/>
            <a:ext cx="1905000" cy="20574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2294" name="Line 6"/>
          <p:cNvSpPr>
            <a:spLocks noChangeShapeType="1"/>
          </p:cNvSpPr>
          <p:nvPr/>
        </p:nvSpPr>
        <p:spPr bwMode="auto">
          <a:xfrm>
            <a:off x="1631950" y="1646238"/>
            <a:ext cx="990600" cy="45720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5" name="Line 7"/>
          <p:cNvSpPr>
            <a:spLocks noChangeShapeType="1"/>
          </p:cNvSpPr>
          <p:nvPr/>
        </p:nvSpPr>
        <p:spPr bwMode="auto">
          <a:xfrm>
            <a:off x="3648075" y="2565400"/>
            <a:ext cx="990600" cy="45720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6" name="Line 8"/>
          <p:cNvSpPr>
            <a:spLocks noChangeShapeType="1"/>
          </p:cNvSpPr>
          <p:nvPr/>
        </p:nvSpPr>
        <p:spPr bwMode="auto">
          <a:xfrm>
            <a:off x="2622550" y="2103438"/>
            <a:ext cx="990600" cy="457200"/>
          </a:xfrm>
          <a:prstGeom prst="line">
            <a:avLst/>
          </a:prstGeom>
          <a:noFill/>
          <a:ln w="38100">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298" name="Oval 10"/>
          <p:cNvSpPr>
            <a:spLocks noChangeArrowheads="1"/>
          </p:cNvSpPr>
          <p:nvPr/>
        </p:nvSpPr>
        <p:spPr bwMode="auto">
          <a:xfrm>
            <a:off x="2927350" y="2408238"/>
            <a:ext cx="152400" cy="152400"/>
          </a:xfrm>
          <a:prstGeom prst="ellipse">
            <a:avLst/>
          </a:prstGeom>
          <a:solidFill>
            <a:schemeClr val="accent1"/>
          </a:solidFill>
          <a:ln w="12700">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2299" name="Line 11"/>
          <p:cNvSpPr>
            <a:spLocks noChangeShapeType="1"/>
          </p:cNvSpPr>
          <p:nvPr/>
        </p:nvSpPr>
        <p:spPr bwMode="auto">
          <a:xfrm>
            <a:off x="2622550" y="2103438"/>
            <a:ext cx="38100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1" name="Line 13"/>
          <p:cNvSpPr>
            <a:spLocks noChangeShapeType="1"/>
          </p:cNvSpPr>
          <p:nvPr/>
        </p:nvSpPr>
        <p:spPr bwMode="auto">
          <a:xfrm flipH="1" flipV="1">
            <a:off x="2012950" y="1493838"/>
            <a:ext cx="60960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5" name="Oval 17"/>
          <p:cNvSpPr>
            <a:spLocks noChangeArrowheads="1"/>
          </p:cNvSpPr>
          <p:nvPr/>
        </p:nvSpPr>
        <p:spPr bwMode="auto">
          <a:xfrm>
            <a:off x="7112000" y="1862138"/>
            <a:ext cx="914400" cy="838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2306" name="Oval 18"/>
          <p:cNvSpPr>
            <a:spLocks noChangeArrowheads="1"/>
          </p:cNvSpPr>
          <p:nvPr/>
        </p:nvSpPr>
        <p:spPr bwMode="auto">
          <a:xfrm>
            <a:off x="8975725" y="1843883"/>
            <a:ext cx="914400" cy="838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2307" name="Oval 19"/>
          <p:cNvSpPr>
            <a:spLocks noChangeArrowheads="1"/>
          </p:cNvSpPr>
          <p:nvPr/>
        </p:nvSpPr>
        <p:spPr bwMode="auto">
          <a:xfrm>
            <a:off x="10333038" y="1895148"/>
            <a:ext cx="914400" cy="838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2308" name="Line 20"/>
          <p:cNvSpPr>
            <a:spLocks noChangeShapeType="1"/>
          </p:cNvSpPr>
          <p:nvPr/>
        </p:nvSpPr>
        <p:spPr bwMode="auto">
          <a:xfrm flipV="1">
            <a:off x="6654800" y="1252538"/>
            <a:ext cx="762000" cy="14478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9" name="Line 21"/>
          <p:cNvSpPr>
            <a:spLocks noChangeShapeType="1"/>
          </p:cNvSpPr>
          <p:nvPr/>
        </p:nvSpPr>
        <p:spPr bwMode="auto">
          <a:xfrm flipV="1">
            <a:off x="8594725" y="1386683"/>
            <a:ext cx="762000" cy="14478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10" name="Line 22"/>
          <p:cNvSpPr>
            <a:spLocks noChangeShapeType="1"/>
          </p:cNvSpPr>
          <p:nvPr/>
        </p:nvSpPr>
        <p:spPr bwMode="auto">
          <a:xfrm flipV="1">
            <a:off x="10409238" y="1437948"/>
            <a:ext cx="762000" cy="14478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11" name="Text Box 23"/>
          <p:cNvSpPr txBox="1">
            <a:spLocks noChangeArrowheads="1"/>
          </p:cNvSpPr>
          <p:nvPr/>
        </p:nvSpPr>
        <p:spPr bwMode="auto">
          <a:xfrm>
            <a:off x="6080106" y="2914047"/>
            <a:ext cx="5388013" cy="523220"/>
          </a:xfrm>
          <a:prstGeom prst="rect">
            <a:avLst/>
          </a:prstGeom>
          <a:noFill/>
        </p:spPr>
        <p:txBody>
          <a:bodyPr wrap="none" rtlCol="0">
            <a:spAutoFit/>
          </a:bodyPr>
          <a:lstStyle>
            <a:defPPr>
              <a:defRPr lang="en-US"/>
            </a:defPPr>
            <a:lvl1pPr>
              <a:defRPr sz="2800">
                <a:latin typeface="Whipsmart" pitchFamily="34" charset="0"/>
              </a:defRPr>
            </a:lvl1pPr>
          </a:lstStyle>
          <a:p>
            <a:r>
              <a:rPr lang="hu-HU" altLang="en-US" dirty="0" smtClean="0"/>
              <a:t>nincs megoldás - egy van - kettő van</a:t>
            </a:r>
            <a:endParaRPr lang="hu-HU" altLang="en-US" dirty="0"/>
          </a:p>
        </p:txBody>
      </p:sp>
      <p:sp>
        <p:nvSpPr>
          <p:cNvPr id="25" name="Rectangle 32"/>
          <p:cNvSpPr>
            <a:spLocks noChangeArrowheads="1"/>
          </p:cNvSpPr>
          <p:nvPr/>
        </p:nvSpPr>
        <p:spPr bwMode="auto">
          <a:xfrm>
            <a:off x="2393390" y="2745770"/>
            <a:ext cx="1664238" cy="523220"/>
          </a:xfrm>
          <a:prstGeom prst="rect">
            <a:avLst/>
          </a:prstGeom>
          <a:noFill/>
        </p:spPr>
        <p:txBody>
          <a:bodyPr wrap="none" rtlCol="0">
            <a:spAutoFit/>
          </a:bodyPr>
          <a:lstStyle/>
          <a:p>
            <a:r>
              <a:rPr lang="hu-HU" altLang="en-US" sz="2800" dirty="0" smtClean="0">
                <a:latin typeface="Whipsmart" pitchFamily="34" charset="0"/>
              </a:rPr>
              <a:t>középpont</a:t>
            </a:r>
            <a:endParaRPr lang="hu-HU" altLang="en-US" sz="2800" dirty="0">
              <a:latin typeface="Whipsmart" pitchFamily="34" charset="0"/>
            </a:endParaRPr>
          </a:p>
        </p:txBody>
      </p:sp>
      <p:sp>
        <p:nvSpPr>
          <p:cNvPr id="26" name="Rectangle 32"/>
          <p:cNvSpPr>
            <a:spLocks noChangeArrowheads="1"/>
          </p:cNvSpPr>
          <p:nvPr/>
        </p:nvSpPr>
        <p:spPr bwMode="auto">
          <a:xfrm>
            <a:off x="1492647" y="2373640"/>
            <a:ext cx="974947" cy="523220"/>
          </a:xfrm>
          <a:prstGeom prst="rect">
            <a:avLst/>
          </a:prstGeom>
          <a:noFill/>
        </p:spPr>
        <p:txBody>
          <a:bodyPr wrap="none" rtlCol="0">
            <a:spAutoFit/>
          </a:bodyPr>
          <a:lstStyle/>
          <a:p>
            <a:r>
              <a:rPr lang="hu-HU" altLang="en-US" sz="2800" dirty="0" smtClean="0">
                <a:latin typeface="Whipsmart" pitchFamily="34" charset="0"/>
              </a:rPr>
              <a:t>sugár</a:t>
            </a:r>
            <a:endParaRPr lang="hu-HU" altLang="en-US" sz="2800" dirty="0">
              <a:latin typeface="Whipsmart" pitchFamily="34" charset="0"/>
            </a:endParaRPr>
          </a:p>
        </p:txBody>
      </p:sp>
      <p:pic>
        <p:nvPicPr>
          <p:cNvPr id="3" name="Picture 2"/>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4181072" y="2435912"/>
            <a:ext cx="1953431" cy="362153"/>
          </a:xfrm>
          <a:prstGeom prst="rect">
            <a:avLst/>
          </a:prstGeom>
        </p:spPr>
      </p:pic>
      <p:pic>
        <p:nvPicPr>
          <p:cNvPr id="4" name="Picture 3"/>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4181072" y="1263951"/>
            <a:ext cx="1708338" cy="363982"/>
          </a:xfrm>
          <a:prstGeom prst="rect">
            <a:avLst/>
          </a:prstGeom>
        </p:spPr>
      </p:pic>
      <p:pic>
        <p:nvPicPr>
          <p:cNvPr id="5" name="Picture 4"/>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2586090" y="1747211"/>
            <a:ext cx="155470" cy="146324"/>
          </a:xfrm>
          <a:prstGeom prst="rect">
            <a:avLst/>
          </a:prstGeom>
        </p:spPr>
      </p:pic>
      <p:pic>
        <p:nvPicPr>
          <p:cNvPr id="6" name="Picture 5"/>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2876313" y="2627506"/>
            <a:ext cx="122547" cy="146324"/>
          </a:xfrm>
          <a:prstGeom prst="rect">
            <a:avLst/>
          </a:prstGeom>
        </p:spPr>
      </p:pic>
      <p:pic>
        <p:nvPicPr>
          <p:cNvPr id="7" name="Picture 6"/>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2455459" y="2207027"/>
            <a:ext cx="193880" cy="210341"/>
          </a:xfrm>
          <a:prstGeom prst="rect">
            <a:avLst/>
          </a:prstGeom>
        </p:spPr>
      </p:pic>
      <p:pic>
        <p:nvPicPr>
          <p:cNvPr id="8" name="Picture 7"/>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2317750" y="3576011"/>
            <a:ext cx="4962228" cy="365811"/>
          </a:xfrm>
          <a:prstGeom prst="rect">
            <a:avLst/>
          </a:prstGeom>
        </p:spPr>
      </p:pic>
      <p:pic>
        <p:nvPicPr>
          <p:cNvPr id="10" name="Picture 9"/>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2218832" y="4249135"/>
            <a:ext cx="5340843" cy="545058"/>
          </a:xfrm>
          <a:prstGeom prst="rect">
            <a:avLst/>
          </a:prstGeom>
        </p:spPr>
      </p:pic>
      <p:pic>
        <p:nvPicPr>
          <p:cNvPr id="13" name="Picture 12"/>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2224873" y="5146980"/>
            <a:ext cx="7380240" cy="545057"/>
          </a:xfrm>
          <a:prstGeom prst="rect">
            <a:avLst/>
          </a:prstGeom>
        </p:spPr>
      </p:pic>
      <p:pic>
        <p:nvPicPr>
          <p:cNvPr id="14" name="Picture 13"/>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4219172" y="5938118"/>
            <a:ext cx="1048049" cy="652972"/>
          </a:xfrm>
          <a:prstGeom prst="rect">
            <a:avLst/>
          </a:prstGeom>
        </p:spPr>
      </p:pic>
      <p:sp>
        <p:nvSpPr>
          <p:cNvPr id="49" name="Rectangle 32"/>
          <p:cNvSpPr>
            <a:spLocks noChangeArrowheads="1"/>
          </p:cNvSpPr>
          <p:nvPr/>
        </p:nvSpPr>
        <p:spPr bwMode="auto">
          <a:xfrm>
            <a:off x="1877069" y="6039295"/>
            <a:ext cx="2291012" cy="523220"/>
          </a:xfrm>
          <a:prstGeom prst="rect">
            <a:avLst/>
          </a:prstGeom>
          <a:noFill/>
        </p:spPr>
        <p:txBody>
          <a:bodyPr wrap="none" rtlCol="0">
            <a:spAutoFit/>
          </a:bodyPr>
          <a:lstStyle/>
          <a:p>
            <a:r>
              <a:rPr lang="en-US" altLang="en-US" sz="2800" dirty="0" err="1" smtClean="0">
                <a:latin typeface="Whipsmart" pitchFamily="34" charset="0"/>
              </a:rPr>
              <a:t>fel</a:t>
            </a:r>
            <a:r>
              <a:rPr lang="hu-HU" altLang="en-US" sz="2800" dirty="0" smtClean="0">
                <a:latin typeface="Whipsmart" pitchFamily="34" charset="0"/>
              </a:rPr>
              <a:t>ületi normál:</a:t>
            </a:r>
            <a:endParaRPr lang="hu-HU" altLang="en-US" sz="2800" dirty="0">
              <a:latin typeface="Whipsmart" pitchFamily="34" charset="0"/>
            </a:endParaRPr>
          </a:p>
        </p:txBody>
      </p:sp>
    </p:spTree>
    <p:extLst>
      <p:ext uri="{BB962C8B-B14F-4D97-AF65-F5344CB8AC3E}">
        <p14:creationId xmlns:p14="http://schemas.microsoft.com/office/powerpoint/2010/main" val="3767863382"/>
      </p:ext>
    </p:extLst>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a:defRPr/>
            </a:pPr>
            <a:r>
              <a:rPr lang="hu-HU" dirty="0" smtClean="0"/>
              <a:t>Implicit felületek általában</a:t>
            </a:r>
          </a:p>
        </p:txBody>
      </p:sp>
      <p:sp>
        <p:nvSpPr>
          <p:cNvPr id="13315" name="Rectangle 3"/>
          <p:cNvSpPr>
            <a:spLocks noGrp="1" noChangeArrowheads="1"/>
          </p:cNvSpPr>
          <p:nvPr>
            <p:ph idx="1"/>
          </p:nvPr>
        </p:nvSpPr>
        <p:spPr/>
        <p:txBody>
          <a:bodyPr>
            <a:normAutofit/>
          </a:bodyPr>
          <a:lstStyle/>
          <a:p>
            <a:pPr>
              <a:lnSpc>
                <a:spcPct val="90000"/>
              </a:lnSpc>
            </a:pPr>
            <a:r>
              <a:rPr lang="hu-HU" altLang="en-US" dirty="0" smtClean="0"/>
              <a:t>felületi pontok:</a:t>
            </a:r>
            <a:endParaRPr lang="hu-HU" altLang="en-US" dirty="0" smtClean="0">
              <a:latin typeface="Times New Roman" panose="02020603050405020304" pitchFamily="18" charset="0"/>
              <a:cs typeface="Times New Roman" panose="02020603050405020304" pitchFamily="18" charset="0"/>
            </a:endParaRPr>
          </a:p>
          <a:p>
            <a:pPr>
              <a:lnSpc>
                <a:spcPct val="90000"/>
              </a:lnSpc>
            </a:pPr>
            <a:r>
              <a:rPr lang="en-US" altLang="en-US" dirty="0" err="1" smtClean="0"/>
              <a:t>pontok</a:t>
            </a:r>
            <a:r>
              <a:rPr lang="en-US" altLang="en-US" dirty="0" smtClean="0"/>
              <a:t> a </a:t>
            </a:r>
            <a:r>
              <a:rPr lang="en-US" altLang="en-US" dirty="0" err="1" smtClean="0"/>
              <a:t>sug</a:t>
            </a:r>
            <a:r>
              <a:rPr lang="hu-HU" altLang="en-US" dirty="0" smtClean="0"/>
              <a:t>ár</a:t>
            </a:r>
            <a:r>
              <a:rPr lang="en-US" altLang="en-US" dirty="0" smtClean="0"/>
              <a:t>on</a:t>
            </a:r>
            <a:r>
              <a:rPr lang="hu-HU" altLang="en-US" dirty="0" smtClean="0"/>
              <a:t>:</a:t>
            </a:r>
          </a:p>
          <a:p>
            <a:pPr>
              <a:lnSpc>
                <a:spcPct val="90000"/>
              </a:lnSpc>
            </a:pPr>
            <a:r>
              <a:rPr lang="hu-HU" altLang="en-US" dirty="0" smtClean="0"/>
              <a:t>metszet</a:t>
            </a:r>
            <a:r>
              <a:rPr lang="en-US" altLang="en-US" dirty="0"/>
              <a:t>:</a:t>
            </a:r>
            <a:endParaRPr lang="en-GB" altLang="en-US" dirty="0" smtClean="0"/>
          </a:p>
          <a:p>
            <a:pPr lvl="1">
              <a:lnSpc>
                <a:spcPct val="90000"/>
              </a:lnSpc>
            </a:pPr>
            <a:r>
              <a:rPr lang="en-US" altLang="en-US" dirty="0" err="1" smtClean="0"/>
              <a:t>nem</a:t>
            </a:r>
            <a:r>
              <a:rPr lang="en-US" altLang="en-US" dirty="0" smtClean="0"/>
              <a:t>-line</a:t>
            </a:r>
            <a:r>
              <a:rPr lang="hu-HU" altLang="en-US" dirty="0" smtClean="0"/>
              <a:t>áris egyenletrendszer, egy ismeretlen:</a:t>
            </a:r>
            <a:endParaRPr lang="en-GB" altLang="en-US" i="1" baseline="30000" dirty="0" smtClean="0">
              <a:latin typeface="Times New Roman" panose="02020603050405020304" pitchFamily="18" charset="0"/>
              <a:cs typeface="Times New Roman" panose="02020603050405020304" pitchFamily="18" charset="0"/>
            </a:endParaRPr>
          </a:p>
          <a:p>
            <a:pPr lvl="1"/>
            <a:endParaRPr lang="hu-HU" altLang="en-US" i="1" dirty="0" smtClean="0">
              <a:latin typeface="Times New Roman" panose="02020603050405020304" pitchFamily="18" charset="0"/>
              <a:cs typeface="Times New Roman" panose="02020603050405020304" pitchFamily="18" charset="0"/>
            </a:endParaRPr>
          </a:p>
          <a:p>
            <a:pPr>
              <a:lnSpc>
                <a:spcPct val="90000"/>
              </a:lnSpc>
            </a:pPr>
            <a:r>
              <a:rPr lang="en-US" altLang="en-US" dirty="0" smtClean="0"/>
              <a:t>norm</a:t>
            </a:r>
            <a:r>
              <a:rPr lang="hu-HU" altLang="en-US" dirty="0" smtClean="0"/>
              <a:t>ál </a:t>
            </a:r>
            <a:r>
              <a:rPr lang="en-US" altLang="en-US" dirty="0" smtClean="0"/>
              <a:t>= </a:t>
            </a:r>
            <a:r>
              <a:rPr lang="en-US" altLang="en-US" dirty="0" err="1" smtClean="0"/>
              <a:t>gradiens</a:t>
            </a:r>
            <a:endParaRPr lang="en-GB" altLang="en-US" i="1" dirty="0" smtClean="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4683126" y="1898540"/>
            <a:ext cx="3458743" cy="349349"/>
          </a:xfrm>
          <a:prstGeom prst="rect">
            <a:avLst/>
          </a:prstGeom>
        </p:spPr>
      </p:pic>
      <p:pic>
        <p:nvPicPr>
          <p:cNvPr id="28" name="Picture 27"/>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4656137" y="2395522"/>
            <a:ext cx="1953431" cy="362153"/>
          </a:xfrm>
          <a:prstGeom prst="rect">
            <a:avLst/>
          </a:prstGeom>
        </p:spPr>
      </p:pic>
      <p:pic>
        <p:nvPicPr>
          <p:cNvPr id="5" name="Picture 4"/>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2732350" y="2900890"/>
            <a:ext cx="1680901" cy="325571"/>
          </a:xfrm>
          <a:prstGeom prst="rect">
            <a:avLst/>
          </a:prstGeom>
        </p:spPr>
      </p:pic>
      <p:pic>
        <p:nvPicPr>
          <p:cNvPr id="6" name="Picture 5"/>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7191207" y="3372646"/>
            <a:ext cx="217657" cy="243264"/>
          </a:xfrm>
          <a:prstGeom prst="rect">
            <a:avLst/>
          </a:prstGeom>
        </p:spPr>
      </p:pic>
      <p:pic>
        <p:nvPicPr>
          <p:cNvPr id="7" name="Picture 6"/>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1582904" y="3755157"/>
            <a:ext cx="1644317" cy="309110"/>
          </a:xfrm>
          <a:prstGeom prst="rect">
            <a:avLst/>
          </a:prstGeom>
        </p:spPr>
      </p:pic>
      <p:pic>
        <p:nvPicPr>
          <p:cNvPr id="8" name="Picture 7"/>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1505477" y="4676685"/>
            <a:ext cx="1386421" cy="351178"/>
          </a:xfrm>
          <a:prstGeom prst="rect">
            <a:avLst/>
          </a:prstGeom>
        </p:spPr>
      </p:pic>
    </p:spTree>
    <p:extLst>
      <p:ext uri="{BB962C8B-B14F-4D97-AF65-F5344CB8AC3E}">
        <p14:creationId xmlns:p14="http://schemas.microsoft.com/office/powerpoint/2010/main" val="31232560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Norm</a:t>
            </a:r>
            <a:r>
              <a:rPr lang="hu-HU" dirty="0" smtClean="0"/>
              <a:t>ál </a:t>
            </a:r>
            <a:r>
              <a:rPr lang="en-US" dirty="0" smtClean="0"/>
              <a:t>= </a:t>
            </a:r>
            <a:r>
              <a:rPr lang="en-US" dirty="0" err="1" smtClean="0"/>
              <a:t>gradiens</a:t>
            </a:r>
            <a:endParaRPr lang="en-US" dirty="0"/>
          </a:p>
        </p:txBody>
      </p:sp>
      <p:pic>
        <p:nvPicPr>
          <p:cNvPr id="5" name="Picture 4"/>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147797" y="1947863"/>
            <a:ext cx="9348300" cy="382272"/>
          </a:xfrm>
          <a:prstGeom prst="rect">
            <a:avLst/>
          </a:prstGeom>
        </p:spPr>
      </p:pic>
      <p:pic>
        <p:nvPicPr>
          <p:cNvPr id="6" name="Picture 5"/>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601953" y="4238917"/>
            <a:ext cx="9368420" cy="781005"/>
          </a:xfrm>
          <a:prstGeom prst="rect">
            <a:avLst/>
          </a:prstGeom>
        </p:spPr>
      </p:pic>
      <p:sp>
        <p:nvSpPr>
          <p:cNvPr id="7" name="Text Box 23"/>
          <p:cNvSpPr txBox="1">
            <a:spLocks noChangeArrowheads="1"/>
          </p:cNvSpPr>
          <p:nvPr/>
        </p:nvSpPr>
        <p:spPr bwMode="auto">
          <a:xfrm>
            <a:off x="10015625" y="2757179"/>
            <a:ext cx="1909497" cy="523220"/>
          </a:xfrm>
          <a:prstGeom prst="rect">
            <a:avLst/>
          </a:prstGeom>
          <a:noFill/>
        </p:spPr>
        <p:txBody>
          <a:bodyPr wrap="none" rtlCol="0">
            <a:spAutoFit/>
          </a:bodyPr>
          <a:lstStyle>
            <a:defPPr>
              <a:defRPr lang="en-US"/>
            </a:defPPr>
            <a:lvl1pPr>
              <a:defRPr sz="2800">
                <a:latin typeface="Whipsmart" pitchFamily="34" charset="0"/>
              </a:defRPr>
            </a:lvl1pPr>
          </a:lstStyle>
          <a:p>
            <a:r>
              <a:rPr lang="hu-HU" altLang="en-US" dirty="0" smtClean="0"/>
              <a:t>tfelh. lineáris</a:t>
            </a:r>
            <a:endParaRPr lang="hu-HU" altLang="en-US" dirty="0"/>
          </a:p>
        </p:txBody>
      </p:sp>
      <p:cxnSp>
        <p:nvCxnSpPr>
          <p:cNvPr id="8" name="Straight Arrow Connector 7"/>
          <p:cNvCxnSpPr>
            <a:stCxn id="7" idx="0"/>
          </p:cNvCxnSpPr>
          <p:nvPr/>
        </p:nvCxnSpPr>
        <p:spPr>
          <a:xfrm flipH="1" flipV="1">
            <a:off x="10391775" y="2215817"/>
            <a:ext cx="578599" cy="5413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027151" y="2749063"/>
            <a:ext cx="5940770" cy="382272"/>
          </a:xfrm>
          <a:prstGeom prst="rect">
            <a:avLst/>
          </a:prstGeom>
        </p:spPr>
      </p:pic>
      <p:sp>
        <p:nvSpPr>
          <p:cNvPr id="13" name="Text Box 23"/>
          <p:cNvSpPr txBox="1">
            <a:spLocks noChangeArrowheads="1"/>
          </p:cNvSpPr>
          <p:nvPr/>
        </p:nvSpPr>
        <p:spPr bwMode="auto">
          <a:xfrm>
            <a:off x="1147797" y="3550263"/>
            <a:ext cx="1284326" cy="523220"/>
          </a:xfrm>
          <a:prstGeom prst="rect">
            <a:avLst/>
          </a:prstGeom>
          <a:noFill/>
        </p:spPr>
        <p:txBody>
          <a:bodyPr wrap="none" rtlCol="0">
            <a:spAutoFit/>
          </a:bodyPr>
          <a:lstStyle>
            <a:defPPr>
              <a:defRPr lang="en-US"/>
            </a:defPPr>
            <a:lvl1pPr>
              <a:defRPr sz="2800">
                <a:latin typeface="Whipsmart" pitchFamily="34" charset="0"/>
              </a:defRPr>
            </a:lvl1pPr>
          </a:lstStyle>
          <a:p>
            <a:r>
              <a:rPr lang="hu-HU" altLang="en-US" dirty="0" smtClean="0"/>
              <a:t>ez nulla</a:t>
            </a:r>
            <a:endParaRPr lang="hu-HU" altLang="en-US" dirty="0"/>
          </a:p>
        </p:txBody>
      </p:sp>
      <p:cxnSp>
        <p:nvCxnSpPr>
          <p:cNvPr id="14" name="Straight Arrow Connector 13"/>
          <p:cNvCxnSpPr>
            <a:stCxn id="13" idx="0"/>
          </p:cNvCxnSpPr>
          <p:nvPr/>
        </p:nvCxnSpPr>
        <p:spPr>
          <a:xfrm flipV="1">
            <a:off x="1789960" y="3166082"/>
            <a:ext cx="1315190" cy="3841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1"/>
          </p:cNvCxnSpPr>
          <p:nvPr/>
        </p:nvCxnSpPr>
        <p:spPr>
          <a:xfrm flipH="1" flipV="1">
            <a:off x="9109518" y="2871497"/>
            <a:ext cx="906107" cy="1472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105150" y="2486498"/>
            <a:ext cx="1628775" cy="8716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3" idx="2"/>
          </p:cNvCxnSpPr>
          <p:nvPr/>
        </p:nvCxnSpPr>
        <p:spPr>
          <a:xfrm>
            <a:off x="1789960" y="4073483"/>
            <a:ext cx="244882" cy="3127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594743" y="4229846"/>
            <a:ext cx="1628775" cy="8716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225558" y="5445633"/>
            <a:ext cx="11699564" cy="1025507"/>
          </a:xfrm>
          <a:prstGeom prst="rect">
            <a:avLst/>
          </a:prstGeom>
        </p:spPr>
      </p:pic>
      <p:sp>
        <p:nvSpPr>
          <p:cNvPr id="43" name="Text Box 23"/>
          <p:cNvSpPr txBox="1">
            <a:spLocks noChangeArrowheads="1"/>
          </p:cNvSpPr>
          <p:nvPr/>
        </p:nvSpPr>
        <p:spPr bwMode="auto">
          <a:xfrm>
            <a:off x="9555445" y="5184023"/>
            <a:ext cx="1725152" cy="523220"/>
          </a:xfrm>
          <a:prstGeom prst="rect">
            <a:avLst/>
          </a:prstGeom>
          <a:noFill/>
        </p:spPr>
        <p:txBody>
          <a:bodyPr wrap="none" rtlCol="0">
            <a:spAutoFit/>
          </a:bodyPr>
          <a:lstStyle>
            <a:defPPr>
              <a:defRPr lang="en-US"/>
            </a:defPPr>
            <a:lvl1pPr>
              <a:defRPr sz="2800">
                <a:latin typeface="Whipsmart" pitchFamily="34" charset="0"/>
              </a:defRPr>
            </a:lvl1pPr>
          </a:lstStyle>
          <a:p>
            <a:r>
              <a:rPr lang="en-US" altLang="en-US" dirty="0" smtClean="0"/>
              <a:t>s</a:t>
            </a:r>
            <a:r>
              <a:rPr lang="hu-HU" altLang="en-US" dirty="0" smtClean="0"/>
              <a:t>íkegyenlet</a:t>
            </a:r>
            <a:endParaRPr lang="hu-HU" altLang="en-US" dirty="0"/>
          </a:p>
        </p:txBody>
      </p:sp>
      <p:sp>
        <p:nvSpPr>
          <p:cNvPr id="44" name="Text Box 23"/>
          <p:cNvSpPr txBox="1">
            <a:spLocks noChangeArrowheads="1"/>
          </p:cNvSpPr>
          <p:nvPr/>
        </p:nvSpPr>
        <p:spPr bwMode="auto">
          <a:xfrm>
            <a:off x="10015625" y="6134287"/>
            <a:ext cx="2002471" cy="523220"/>
          </a:xfrm>
          <a:prstGeom prst="rect">
            <a:avLst/>
          </a:prstGeom>
          <a:noFill/>
        </p:spPr>
        <p:txBody>
          <a:bodyPr wrap="none" rtlCol="0">
            <a:spAutoFit/>
          </a:bodyPr>
          <a:lstStyle>
            <a:defPPr>
              <a:defRPr lang="en-US"/>
            </a:defPPr>
            <a:lvl1pPr>
              <a:defRPr sz="2800">
                <a:latin typeface="Whipsmart" pitchFamily="34" charset="0"/>
              </a:defRPr>
            </a:lvl1pPr>
          </a:lstStyle>
          <a:p>
            <a:r>
              <a:rPr lang="hu-HU" altLang="en-US" dirty="0" smtClean="0"/>
              <a:t>normálvektor</a:t>
            </a:r>
            <a:endParaRPr lang="hu-HU" altLang="en-US" dirty="0"/>
          </a:p>
        </p:txBody>
      </p:sp>
    </p:spTree>
    <p:extLst>
      <p:ext uri="{BB962C8B-B14F-4D97-AF65-F5344CB8AC3E}">
        <p14:creationId xmlns:p14="http://schemas.microsoft.com/office/powerpoint/2010/main" val="35164749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a:defRPr/>
            </a:pPr>
            <a:r>
              <a:rPr lang="hu-HU" dirty="0" smtClean="0"/>
              <a:t>Gömb normálvektora gradienssel</a:t>
            </a:r>
          </a:p>
        </p:txBody>
      </p:sp>
      <p:sp>
        <p:nvSpPr>
          <p:cNvPr id="31764" name="Ellipszis 49"/>
          <p:cNvSpPr>
            <a:spLocks noChangeArrowheads="1"/>
          </p:cNvSpPr>
          <p:nvPr/>
        </p:nvSpPr>
        <p:spPr bwMode="auto">
          <a:xfrm>
            <a:off x="8256588" y="2060576"/>
            <a:ext cx="1439862" cy="1439863"/>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p>
        </p:txBody>
      </p:sp>
      <p:sp>
        <p:nvSpPr>
          <p:cNvPr id="31765" name="Ellipszis 50"/>
          <p:cNvSpPr>
            <a:spLocks noChangeArrowheads="1"/>
          </p:cNvSpPr>
          <p:nvPr/>
        </p:nvSpPr>
        <p:spPr bwMode="auto">
          <a:xfrm>
            <a:off x="8904288" y="2708276"/>
            <a:ext cx="144462" cy="144463"/>
          </a:xfrm>
          <a:prstGeom prst="ellipse">
            <a:avLst/>
          </a:prstGeom>
          <a:solidFill>
            <a:srgbClr val="FF0000"/>
          </a:solidFill>
          <a:ln w="12700" algn="ctr">
            <a:solidFill>
              <a:schemeClr val="tx1"/>
            </a:solidFill>
            <a:round/>
            <a:headEnd/>
            <a:tailEnd/>
          </a:ln>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p>
        </p:txBody>
      </p:sp>
      <p:cxnSp>
        <p:nvCxnSpPr>
          <p:cNvPr id="31766" name="Egyenes összekötő 52"/>
          <p:cNvCxnSpPr>
            <a:cxnSpLocks noChangeShapeType="1"/>
            <a:stCxn id="31765" idx="7"/>
            <a:endCxn id="31764" idx="7"/>
          </p:cNvCxnSpPr>
          <p:nvPr/>
        </p:nvCxnSpPr>
        <p:spPr bwMode="auto">
          <a:xfrm flipV="1">
            <a:off x="9026525" y="2271714"/>
            <a:ext cx="458788" cy="458787"/>
          </a:xfrm>
          <a:prstGeom prst="line">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31767" name="Rectangle 14"/>
          <p:cNvSpPr>
            <a:spLocks noChangeArrowheads="1"/>
          </p:cNvSpPr>
          <p:nvPr/>
        </p:nvSpPr>
        <p:spPr bwMode="auto">
          <a:xfrm>
            <a:off x="8616951" y="2420938"/>
            <a:ext cx="320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b="1" i="1" dirty="0"/>
              <a:t>c</a:t>
            </a:r>
            <a:endParaRPr lang="en-US" altLang="en-US" i="1" dirty="0"/>
          </a:p>
        </p:txBody>
      </p:sp>
      <p:sp>
        <p:nvSpPr>
          <p:cNvPr id="31768" name="Rectangle 14"/>
          <p:cNvSpPr>
            <a:spLocks noChangeArrowheads="1"/>
          </p:cNvSpPr>
          <p:nvPr/>
        </p:nvSpPr>
        <p:spPr bwMode="auto">
          <a:xfrm>
            <a:off x="9480550" y="1958976"/>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b="1" i="1" dirty="0"/>
              <a:t>x</a:t>
            </a:r>
            <a:endParaRPr lang="en-US" altLang="en-US" i="1" baseline="30000" dirty="0"/>
          </a:p>
        </p:txBody>
      </p:sp>
      <p:pic>
        <p:nvPicPr>
          <p:cNvPr id="25" name="Picture 24"/>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4602164" y="1690963"/>
            <a:ext cx="1708338" cy="363982"/>
          </a:xfrm>
          <a:prstGeom prst="rect">
            <a:avLst/>
          </a:prstGeom>
        </p:spPr>
      </p:pic>
      <p:pic>
        <p:nvPicPr>
          <p:cNvPr id="2" name="Picture 1"/>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3902076" y="2279651"/>
            <a:ext cx="2244251" cy="363982"/>
          </a:xfrm>
          <a:prstGeom prst="rect">
            <a:avLst/>
          </a:prstGeom>
        </p:spPr>
      </p:pic>
      <p:pic>
        <p:nvPicPr>
          <p:cNvPr id="3" name="Picture 2"/>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4986222" y="2869136"/>
            <a:ext cx="1170596" cy="321914"/>
          </a:xfrm>
          <a:prstGeom prst="rect">
            <a:avLst/>
          </a:prstGeom>
        </p:spPr>
      </p:pic>
      <p:pic>
        <p:nvPicPr>
          <p:cNvPr id="11" name="Picture 10"/>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2176560" y="3517374"/>
            <a:ext cx="7744188" cy="379564"/>
          </a:xfrm>
          <a:prstGeom prst="rect">
            <a:avLst/>
          </a:prstGeom>
        </p:spPr>
      </p:pic>
      <p:pic>
        <p:nvPicPr>
          <p:cNvPr id="12" name="Picture 11"/>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2246513" y="4172068"/>
            <a:ext cx="5109667" cy="722374"/>
          </a:xfrm>
          <a:prstGeom prst="rect">
            <a:avLst/>
          </a:prstGeom>
        </p:spPr>
      </p:pic>
      <p:pic>
        <p:nvPicPr>
          <p:cNvPr id="13" name="Picture 12"/>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838200" y="5075095"/>
            <a:ext cx="2225649" cy="683969"/>
          </a:xfrm>
          <a:prstGeom prst="rect">
            <a:avLst/>
          </a:prstGeom>
        </p:spPr>
      </p:pic>
      <p:pic>
        <p:nvPicPr>
          <p:cNvPr id="14" name="Picture 13"/>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4193576" y="5100872"/>
            <a:ext cx="2253082" cy="747978"/>
          </a:xfrm>
          <a:prstGeom prst="rect">
            <a:avLst/>
          </a:prstGeom>
        </p:spPr>
      </p:pic>
      <p:pic>
        <p:nvPicPr>
          <p:cNvPr id="15" name="Picture 14"/>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7849821" y="5068277"/>
            <a:ext cx="2214677" cy="683969"/>
          </a:xfrm>
          <a:prstGeom prst="rect">
            <a:avLst/>
          </a:prstGeom>
        </p:spPr>
      </p:pic>
      <p:pic>
        <p:nvPicPr>
          <p:cNvPr id="10" name="Picture 9"/>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2250295" y="6147011"/>
            <a:ext cx="7230255" cy="349349"/>
          </a:xfrm>
          <a:prstGeom prst="rect">
            <a:avLst/>
          </a:prstGeom>
        </p:spPr>
      </p:pic>
    </p:spTree>
    <p:extLst>
      <p:ext uri="{BB962C8B-B14F-4D97-AF65-F5344CB8AC3E}">
        <p14:creationId xmlns:p14="http://schemas.microsoft.com/office/powerpoint/2010/main" val="12408468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err="1" smtClean="0"/>
              <a:t>Kvadratikus</a:t>
            </a:r>
            <a:r>
              <a:rPr lang="en-US" dirty="0" smtClean="0"/>
              <a:t> </a:t>
            </a:r>
            <a:r>
              <a:rPr lang="en-US" dirty="0" err="1" smtClean="0"/>
              <a:t>fel</a:t>
            </a:r>
            <a:r>
              <a:rPr lang="hu-HU" dirty="0" smtClean="0"/>
              <a:t>ületek</a:t>
            </a:r>
            <a:r>
              <a:rPr lang="en-US" dirty="0" smtClean="0"/>
              <a:t> - quadrics</a:t>
            </a:r>
            <a:endParaRPr lang="en-US" dirty="0"/>
          </a:p>
        </p:txBody>
      </p:sp>
      <p:grpSp>
        <p:nvGrpSpPr>
          <p:cNvPr id="7" name="Csoportba foglalás 6"/>
          <p:cNvGrpSpPr/>
          <p:nvPr/>
        </p:nvGrpSpPr>
        <p:grpSpPr>
          <a:xfrm>
            <a:off x="2438400" y="1543515"/>
            <a:ext cx="6896100" cy="5254158"/>
            <a:chOff x="533400" y="1543515"/>
            <a:chExt cx="6362700" cy="4847759"/>
          </a:xfrm>
        </p:grpSpPr>
        <p:pic>
          <p:nvPicPr>
            <p:cNvPr id="3" name="Picture 5"/>
            <p:cNvPicPr>
              <a:picLocks noChangeAspect="1" noChangeArrowheads="1"/>
            </p:cNvPicPr>
            <p:nvPr/>
          </p:nvPicPr>
          <p:blipFill>
            <a:blip r:embed="rId2" cstate="print"/>
            <a:srcRect/>
            <a:stretch>
              <a:fillRect/>
            </a:stretch>
          </p:blipFill>
          <p:spPr bwMode="auto">
            <a:xfrm>
              <a:off x="3810000" y="1543515"/>
              <a:ext cx="3086100" cy="2314575"/>
            </a:xfrm>
            <a:prstGeom prst="rect">
              <a:avLst/>
            </a:prstGeom>
            <a:noFill/>
            <a:ln w="9525">
              <a:noFill/>
              <a:miter lim="800000"/>
              <a:headEnd/>
              <a:tailEnd/>
            </a:ln>
          </p:spPr>
        </p:pic>
        <p:pic>
          <p:nvPicPr>
            <p:cNvPr id="4" name="Picture 2"/>
            <p:cNvPicPr>
              <a:picLocks noChangeAspect="1" noChangeArrowheads="1"/>
            </p:cNvPicPr>
            <p:nvPr/>
          </p:nvPicPr>
          <p:blipFill>
            <a:blip r:embed="rId3" cstate="print"/>
            <a:srcRect/>
            <a:stretch>
              <a:fillRect/>
            </a:stretch>
          </p:blipFill>
          <p:spPr bwMode="auto">
            <a:xfrm>
              <a:off x="539552" y="1556792"/>
              <a:ext cx="3055078" cy="2291308"/>
            </a:xfrm>
            <a:prstGeom prst="rect">
              <a:avLst/>
            </a:prstGeom>
            <a:noFill/>
            <a:ln w="9525">
              <a:noFill/>
              <a:miter lim="800000"/>
              <a:headEnd/>
              <a:tailEnd/>
            </a:ln>
          </p:spPr>
        </p:pic>
        <p:pic>
          <p:nvPicPr>
            <p:cNvPr id="5" name="Picture 4"/>
            <p:cNvPicPr>
              <a:picLocks noChangeAspect="1" noChangeArrowheads="1"/>
            </p:cNvPicPr>
            <p:nvPr/>
          </p:nvPicPr>
          <p:blipFill>
            <a:blip r:embed="rId4" cstate="print"/>
            <a:srcRect/>
            <a:stretch>
              <a:fillRect/>
            </a:stretch>
          </p:blipFill>
          <p:spPr bwMode="auto">
            <a:xfrm>
              <a:off x="3810000" y="4076699"/>
              <a:ext cx="3086100" cy="2314575"/>
            </a:xfrm>
            <a:prstGeom prst="rect">
              <a:avLst/>
            </a:prstGeom>
            <a:noFill/>
            <a:ln w="9525">
              <a:noFill/>
              <a:miter lim="800000"/>
              <a:headEnd/>
              <a:tailEnd/>
            </a:ln>
          </p:spPr>
        </p:pic>
        <p:pic>
          <p:nvPicPr>
            <p:cNvPr id="6" name="Picture 3"/>
            <p:cNvPicPr>
              <a:picLocks noChangeAspect="1" noChangeArrowheads="1"/>
            </p:cNvPicPr>
            <p:nvPr/>
          </p:nvPicPr>
          <p:blipFill>
            <a:blip r:embed="rId5" cstate="print"/>
            <a:srcRect/>
            <a:stretch>
              <a:fillRect/>
            </a:stretch>
          </p:blipFill>
          <p:spPr bwMode="auto">
            <a:xfrm>
              <a:off x="533400" y="4076700"/>
              <a:ext cx="3072342" cy="2304256"/>
            </a:xfrm>
            <a:prstGeom prst="rect">
              <a:avLst/>
            </a:prstGeom>
            <a:noFill/>
            <a:ln w="9525">
              <a:noFill/>
              <a:miter lim="800000"/>
              <a:headEnd/>
              <a:tailEnd/>
            </a:ln>
          </p:spPr>
        </p:pic>
      </p:grpSp>
    </p:spTree>
    <p:extLst>
      <p:ext uri="{BB962C8B-B14F-4D97-AF65-F5344CB8AC3E}">
        <p14:creationId xmlns:p14="http://schemas.microsoft.com/office/powerpoint/2010/main" val="14504390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err="1"/>
              <a:t>Kvadratikus</a:t>
            </a:r>
            <a:r>
              <a:rPr lang="en-US" dirty="0"/>
              <a:t> </a:t>
            </a:r>
            <a:r>
              <a:rPr lang="en-US" dirty="0" err="1"/>
              <a:t>fel</a:t>
            </a:r>
            <a:r>
              <a:rPr lang="hu-HU" dirty="0"/>
              <a:t>ületek</a:t>
            </a:r>
            <a:r>
              <a:rPr lang="en-US" dirty="0"/>
              <a:t> - quadrics</a:t>
            </a:r>
          </a:p>
        </p:txBody>
      </p:sp>
      <p:pic>
        <p:nvPicPr>
          <p:cNvPr id="11" name="Picture 10"/>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606279" y="1786736"/>
            <a:ext cx="8979442" cy="565788"/>
          </a:xfrm>
          <a:prstGeom prst="rect">
            <a:avLst/>
          </a:prstGeom>
        </p:spPr>
      </p:pic>
      <p:pic>
        <p:nvPicPr>
          <p:cNvPr id="17" name="Picture 16"/>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733643" y="2792723"/>
            <a:ext cx="7574730" cy="2182674"/>
          </a:xfrm>
          <a:prstGeom prst="rect">
            <a:avLst/>
          </a:prstGeom>
        </p:spPr>
      </p:pic>
      <p:pic>
        <p:nvPicPr>
          <p:cNvPr id="21" name="Picture 20"/>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5614939" y="5470985"/>
            <a:ext cx="1714435" cy="387759"/>
          </a:xfrm>
          <a:prstGeom prst="rect">
            <a:avLst/>
          </a:prstGeom>
        </p:spPr>
      </p:pic>
    </p:spTree>
    <p:extLst>
      <p:ext uri="{BB962C8B-B14F-4D97-AF65-F5344CB8AC3E}">
        <p14:creationId xmlns:p14="http://schemas.microsoft.com/office/powerpoint/2010/main" val="6755909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Sug</a:t>
            </a:r>
            <a:r>
              <a:rPr lang="hu-HU" dirty="0" smtClean="0"/>
              <a:t>áregyenlet homogén koordinátákkal</a:t>
            </a:r>
            <a:endParaRPr lang="en-US" dirty="0"/>
          </a:p>
        </p:txBody>
      </p:sp>
      <p:pic>
        <p:nvPicPr>
          <p:cNvPr id="5" name="Picture 4"/>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4656138" y="2395523"/>
            <a:ext cx="2604574" cy="563349"/>
          </a:xfrm>
          <a:prstGeom prst="rect">
            <a:avLst/>
          </a:prstGeom>
        </p:spPr>
      </p:pic>
      <p:pic>
        <p:nvPicPr>
          <p:cNvPr id="7" name="Picture 6"/>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3875089" y="4016685"/>
            <a:ext cx="1897339" cy="465799"/>
          </a:xfrm>
          <a:prstGeom prst="rect">
            <a:avLst/>
          </a:prstGeom>
        </p:spPr>
      </p:pic>
      <p:pic>
        <p:nvPicPr>
          <p:cNvPr id="9" name="Picture 8"/>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7260712" y="3986200"/>
            <a:ext cx="2038786" cy="526767"/>
          </a:xfrm>
          <a:prstGeom prst="rect">
            <a:avLst/>
          </a:prstGeom>
        </p:spPr>
      </p:pic>
      <p:cxnSp>
        <p:nvCxnSpPr>
          <p:cNvPr id="10" name="Straight Arrow Connector 9"/>
          <p:cNvCxnSpPr>
            <a:stCxn id="7" idx="0"/>
            <a:endCxn id="5" idx="2"/>
          </p:cNvCxnSpPr>
          <p:nvPr/>
        </p:nvCxnSpPr>
        <p:spPr>
          <a:xfrm flipV="1">
            <a:off x="4823759" y="2958872"/>
            <a:ext cx="1134666" cy="10578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0"/>
          </p:cNvCxnSpPr>
          <p:nvPr/>
        </p:nvCxnSpPr>
        <p:spPr>
          <a:xfrm flipH="1" flipV="1">
            <a:off x="6810375" y="2958872"/>
            <a:ext cx="1469730" cy="10273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2364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err="1" smtClean="0"/>
              <a:t>Sug</a:t>
            </a:r>
            <a:r>
              <a:rPr lang="hu-HU" dirty="0" smtClean="0"/>
              <a:t>ár</a:t>
            </a:r>
            <a:r>
              <a:rPr lang="en-US" dirty="0" smtClean="0"/>
              <a:t>-quadric </a:t>
            </a:r>
            <a:r>
              <a:rPr lang="hu-HU" dirty="0" smtClean="0"/>
              <a:t>metszés</a:t>
            </a:r>
            <a:endParaRPr lang="en-US" dirty="0"/>
          </a:p>
        </p:txBody>
      </p:sp>
      <p:pic>
        <p:nvPicPr>
          <p:cNvPr id="9" name="Picture 8"/>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797572" y="1840033"/>
            <a:ext cx="4062940" cy="563349"/>
          </a:xfrm>
          <a:prstGeom prst="rect">
            <a:avLst/>
          </a:prstGeom>
        </p:spPr>
      </p:pic>
      <p:pic>
        <p:nvPicPr>
          <p:cNvPr id="14" name="Picture 1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3522665" y="2610130"/>
            <a:ext cx="4384855" cy="563349"/>
          </a:xfrm>
          <a:prstGeom prst="rect">
            <a:avLst/>
          </a:prstGeom>
        </p:spPr>
      </p:pic>
      <p:pic>
        <p:nvPicPr>
          <p:cNvPr id="18" name="Picture 17"/>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2512356" y="3679257"/>
            <a:ext cx="6633372" cy="590175"/>
          </a:xfrm>
          <a:prstGeom prst="rect">
            <a:avLst/>
          </a:prstGeom>
        </p:spPr>
      </p:pic>
      <p:pic>
        <p:nvPicPr>
          <p:cNvPr id="19" name="Picture 18"/>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2312991" y="4775210"/>
            <a:ext cx="6860175" cy="660898"/>
          </a:xfrm>
          <a:prstGeom prst="rect">
            <a:avLst/>
          </a:prstGeom>
        </p:spPr>
      </p:pic>
    </p:spTree>
    <p:extLst>
      <p:ext uri="{BB962C8B-B14F-4D97-AF65-F5344CB8AC3E}">
        <p14:creationId xmlns:p14="http://schemas.microsoft.com/office/powerpoint/2010/main" val="27003957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Quadric</a:t>
            </a:r>
            <a:r>
              <a:rPr lang="hu-HU" dirty="0" smtClean="0"/>
              <a:t> parciális deriváltak</a:t>
            </a:r>
            <a:endParaRPr lang="en-US" dirty="0"/>
          </a:p>
        </p:txBody>
      </p:sp>
      <p:pic>
        <p:nvPicPr>
          <p:cNvPr id="25" name="Picture 24"/>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560430" y="1435338"/>
            <a:ext cx="5594474" cy="2182674"/>
          </a:xfrm>
          <a:prstGeom prst="rect">
            <a:avLst/>
          </a:prstGeom>
        </p:spPr>
      </p:pic>
      <p:pic>
        <p:nvPicPr>
          <p:cNvPr id="24" name="Picture 23"/>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1439288" y="4064238"/>
            <a:ext cx="8360005" cy="2182674"/>
          </a:xfrm>
          <a:prstGeom prst="rect">
            <a:avLst/>
          </a:prstGeom>
        </p:spPr>
      </p:pic>
    </p:spTree>
    <p:extLst>
      <p:ext uri="{BB962C8B-B14F-4D97-AF65-F5344CB8AC3E}">
        <p14:creationId xmlns:p14="http://schemas.microsoft.com/office/powerpoint/2010/main" val="1550514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title"/>
          </p:nvPr>
        </p:nvSpPr>
        <p:spPr/>
        <p:txBody>
          <a:bodyPr/>
          <a:lstStyle/>
          <a:p>
            <a:r>
              <a:rPr lang="hu-HU" dirty="0" smtClean="0"/>
              <a:t>Képalkotás sugárkövetéssel</a:t>
            </a:r>
            <a:endParaRPr lang="en-US" dirty="0"/>
          </a:p>
        </p:txBody>
      </p:sp>
      <p:pic>
        <p:nvPicPr>
          <p:cNvPr id="5" name="Picture 32"/>
          <p:cNvPicPr>
            <a:picLocks noChangeAspect="1"/>
          </p:cNvPicPr>
          <p:nvPr/>
        </p:nvPicPr>
        <p:blipFill>
          <a:blip r:embed="rId3" cstate="print"/>
          <a:stretch>
            <a:fillRect/>
          </a:stretch>
        </p:blipFill>
        <p:spPr>
          <a:xfrm>
            <a:off x="3238500" y="3200400"/>
            <a:ext cx="709724" cy="625024"/>
          </a:xfrm>
          <a:prstGeom prst="rect">
            <a:avLst/>
          </a:prstGeom>
        </p:spPr>
      </p:pic>
      <p:sp>
        <p:nvSpPr>
          <p:cNvPr id="20" name="Rectangle 32"/>
          <p:cNvSpPr>
            <a:spLocks noChangeArrowheads="1"/>
          </p:cNvSpPr>
          <p:nvPr/>
        </p:nvSpPr>
        <p:spPr bwMode="auto">
          <a:xfrm>
            <a:off x="3262367" y="2763611"/>
            <a:ext cx="899605" cy="523220"/>
          </a:xfrm>
          <a:prstGeom prst="rect">
            <a:avLst/>
          </a:prstGeom>
          <a:noFill/>
        </p:spPr>
        <p:txBody>
          <a:bodyPr wrap="none" rtlCol="0">
            <a:spAutoFit/>
          </a:bodyPr>
          <a:lstStyle/>
          <a:p>
            <a:r>
              <a:rPr lang="hu-HU" altLang="en-US" sz="2800" dirty="0" smtClean="0">
                <a:latin typeface="Whipsmart" pitchFamily="34" charset="0"/>
              </a:rPr>
              <a:t>szem</a:t>
            </a:r>
            <a:endParaRPr lang="hu-HU" altLang="en-US" sz="2800" dirty="0">
              <a:latin typeface="Whipsmart" pitchFamily="34" charset="0"/>
            </a:endParaRPr>
          </a:p>
        </p:txBody>
      </p:sp>
      <p:grpSp>
        <p:nvGrpSpPr>
          <p:cNvPr id="67" name="Csoportba foglalás 66"/>
          <p:cNvGrpSpPr/>
          <p:nvPr/>
        </p:nvGrpSpPr>
        <p:grpSpPr>
          <a:xfrm>
            <a:off x="5295900" y="2336575"/>
            <a:ext cx="1104900" cy="2271183"/>
            <a:chOff x="3367144" y="2336574"/>
            <a:chExt cx="1104900" cy="2271183"/>
          </a:xfrm>
        </p:grpSpPr>
        <p:sp>
          <p:nvSpPr>
            <p:cNvPr id="25" name="Trapezoid 24"/>
            <p:cNvSpPr/>
            <p:nvPr/>
          </p:nvSpPr>
          <p:spPr>
            <a:xfrm rot="16200000">
              <a:off x="2784002" y="2919716"/>
              <a:ext cx="2271183" cy="1104900"/>
            </a:xfrm>
            <a:prstGeom prst="trapezoid">
              <a:avLst/>
            </a:prstGeom>
            <a:gradFill flip="none" rotWithShape="1">
              <a:gsLst>
                <a:gs pos="0">
                  <a:srgbClr val="FFC000">
                    <a:shade val="30000"/>
                    <a:satMod val="115000"/>
                    <a:alpha val="50000"/>
                  </a:srgbClr>
                </a:gs>
                <a:gs pos="50000">
                  <a:srgbClr val="FFC000">
                    <a:shade val="67500"/>
                    <a:satMod val="115000"/>
                    <a:alpha val="50000"/>
                  </a:srgbClr>
                </a:gs>
                <a:gs pos="100000">
                  <a:srgbClr val="FFC000">
                    <a:shade val="100000"/>
                    <a:satMod val="115000"/>
                    <a:alpha val="50000"/>
                  </a:srgbClr>
                </a:gs>
              </a:gsLst>
              <a:lin ang="5400000" scaled="1"/>
              <a:tileRect/>
            </a:gra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cxnSp>
          <p:nvCxnSpPr>
            <p:cNvPr id="27" name="Egyenes összekötő 26"/>
            <p:cNvCxnSpPr/>
            <p:nvPr/>
          </p:nvCxnSpPr>
          <p:spPr>
            <a:xfrm>
              <a:off x="3824343" y="2527074"/>
              <a:ext cx="0" cy="1905000"/>
            </a:xfrm>
            <a:prstGeom prst="line">
              <a:avLst/>
            </a:prstGeom>
            <a:gradFill flip="none" rotWithShape="1">
              <a:gsLst>
                <a:gs pos="0">
                  <a:srgbClr val="FFC000">
                    <a:shade val="30000"/>
                    <a:satMod val="115000"/>
                    <a:alpha val="50000"/>
                  </a:srgbClr>
                </a:gs>
                <a:gs pos="50000">
                  <a:srgbClr val="FFC000">
                    <a:shade val="67500"/>
                    <a:satMod val="115000"/>
                    <a:alpha val="50000"/>
                  </a:srgbClr>
                </a:gs>
                <a:gs pos="100000">
                  <a:srgbClr val="FFC000">
                    <a:shade val="100000"/>
                    <a:satMod val="115000"/>
                    <a:alpha val="50000"/>
                  </a:srgbClr>
                </a:gs>
              </a:gsLst>
              <a:lin ang="5400000" scaled="1"/>
              <a:tileRect/>
            </a:gra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0" name="Egyenes összekötő 29"/>
            <p:cNvCxnSpPr/>
            <p:nvPr/>
          </p:nvCxnSpPr>
          <p:spPr>
            <a:xfrm>
              <a:off x="4129143" y="2412774"/>
              <a:ext cx="0" cy="2095500"/>
            </a:xfrm>
            <a:prstGeom prst="line">
              <a:avLst/>
            </a:prstGeom>
            <a:gradFill flip="none" rotWithShape="1">
              <a:gsLst>
                <a:gs pos="0">
                  <a:srgbClr val="FFC000">
                    <a:shade val="30000"/>
                    <a:satMod val="115000"/>
                    <a:alpha val="50000"/>
                  </a:srgbClr>
                </a:gs>
                <a:gs pos="50000">
                  <a:srgbClr val="FFC000">
                    <a:shade val="67500"/>
                    <a:satMod val="115000"/>
                    <a:alpha val="50000"/>
                  </a:srgbClr>
                </a:gs>
                <a:gs pos="100000">
                  <a:srgbClr val="FFC000">
                    <a:shade val="100000"/>
                    <a:satMod val="115000"/>
                    <a:alpha val="50000"/>
                  </a:srgbClr>
                </a:gs>
              </a:gsLst>
              <a:lin ang="5400000" scaled="1"/>
              <a:tileRect/>
            </a:gra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Egyenes összekötő 30"/>
            <p:cNvCxnSpPr/>
            <p:nvPr/>
          </p:nvCxnSpPr>
          <p:spPr>
            <a:xfrm>
              <a:off x="3557643" y="2565174"/>
              <a:ext cx="0" cy="1828800"/>
            </a:xfrm>
            <a:prstGeom prst="line">
              <a:avLst/>
            </a:prstGeom>
            <a:gradFill flip="none" rotWithShape="1">
              <a:gsLst>
                <a:gs pos="0">
                  <a:srgbClr val="FFC000">
                    <a:shade val="30000"/>
                    <a:satMod val="115000"/>
                    <a:alpha val="50000"/>
                  </a:srgbClr>
                </a:gs>
                <a:gs pos="50000">
                  <a:srgbClr val="FFC000">
                    <a:shade val="67500"/>
                    <a:satMod val="115000"/>
                    <a:alpha val="50000"/>
                  </a:srgbClr>
                </a:gs>
                <a:gs pos="100000">
                  <a:srgbClr val="FFC000">
                    <a:shade val="100000"/>
                    <a:satMod val="115000"/>
                    <a:alpha val="50000"/>
                  </a:srgbClr>
                </a:gs>
              </a:gsLst>
              <a:lin ang="5400000" scaled="1"/>
              <a:tileRect/>
            </a:gra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5" name="Egyenes összekötő 44"/>
            <p:cNvCxnSpPr>
              <a:stCxn id="25" idx="2"/>
              <a:endCxn id="25" idx="0"/>
            </p:cNvCxnSpPr>
            <p:nvPr/>
          </p:nvCxnSpPr>
          <p:spPr>
            <a:xfrm flipH="1">
              <a:off x="3367144" y="3472166"/>
              <a:ext cx="1104900" cy="0"/>
            </a:xfrm>
            <a:prstGeom prst="line">
              <a:avLst/>
            </a:prstGeom>
            <a:gradFill flip="none" rotWithShape="1">
              <a:gsLst>
                <a:gs pos="0">
                  <a:srgbClr val="FFC000">
                    <a:shade val="30000"/>
                    <a:satMod val="115000"/>
                    <a:alpha val="50000"/>
                  </a:srgbClr>
                </a:gs>
                <a:gs pos="50000">
                  <a:srgbClr val="FFC000">
                    <a:shade val="67500"/>
                    <a:satMod val="115000"/>
                    <a:alpha val="50000"/>
                  </a:srgbClr>
                </a:gs>
                <a:gs pos="100000">
                  <a:srgbClr val="FFC000">
                    <a:shade val="100000"/>
                    <a:satMod val="115000"/>
                    <a:alpha val="50000"/>
                  </a:srgbClr>
                </a:gs>
              </a:gsLst>
              <a:lin ang="5400000" scaled="1"/>
              <a:tileRect/>
            </a:gra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0" name="Egyenes összekötő 49"/>
            <p:cNvCxnSpPr/>
            <p:nvPr/>
          </p:nvCxnSpPr>
          <p:spPr>
            <a:xfrm flipH="1">
              <a:off x="3367144" y="2908074"/>
              <a:ext cx="1104899" cy="114300"/>
            </a:xfrm>
            <a:prstGeom prst="line">
              <a:avLst/>
            </a:prstGeom>
            <a:gradFill flip="none" rotWithShape="1">
              <a:gsLst>
                <a:gs pos="0">
                  <a:srgbClr val="FFC000">
                    <a:shade val="30000"/>
                    <a:satMod val="115000"/>
                    <a:alpha val="50000"/>
                  </a:srgbClr>
                </a:gs>
                <a:gs pos="50000">
                  <a:srgbClr val="FFC000">
                    <a:shade val="67500"/>
                    <a:satMod val="115000"/>
                    <a:alpha val="50000"/>
                  </a:srgbClr>
                </a:gs>
                <a:gs pos="100000">
                  <a:srgbClr val="FFC000">
                    <a:shade val="100000"/>
                    <a:satMod val="115000"/>
                    <a:alpha val="50000"/>
                  </a:srgbClr>
                </a:gs>
              </a:gsLst>
              <a:lin ang="5400000" scaled="1"/>
              <a:tileRect/>
            </a:gra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3" name="Egyenes összekötő 52"/>
            <p:cNvCxnSpPr/>
            <p:nvPr/>
          </p:nvCxnSpPr>
          <p:spPr>
            <a:xfrm flipH="1" flipV="1">
              <a:off x="3367144" y="3898674"/>
              <a:ext cx="1104899" cy="152400"/>
            </a:xfrm>
            <a:prstGeom prst="line">
              <a:avLst/>
            </a:prstGeom>
            <a:gradFill flip="none" rotWithShape="1">
              <a:gsLst>
                <a:gs pos="0">
                  <a:srgbClr val="FFC000">
                    <a:shade val="30000"/>
                    <a:satMod val="115000"/>
                    <a:alpha val="50000"/>
                  </a:srgbClr>
                </a:gs>
                <a:gs pos="50000">
                  <a:srgbClr val="FFC000">
                    <a:shade val="67500"/>
                    <a:satMod val="115000"/>
                    <a:alpha val="50000"/>
                  </a:srgbClr>
                </a:gs>
                <a:gs pos="100000">
                  <a:srgbClr val="FFC000">
                    <a:shade val="100000"/>
                    <a:satMod val="115000"/>
                    <a:alpha val="50000"/>
                  </a:srgbClr>
                </a:gs>
              </a:gsLst>
              <a:lin ang="5400000" scaled="1"/>
              <a:tileRect/>
            </a:gra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56" name="Rectangle 32"/>
          <p:cNvSpPr>
            <a:spLocks noChangeArrowheads="1"/>
          </p:cNvSpPr>
          <p:nvPr/>
        </p:nvSpPr>
        <p:spPr bwMode="auto">
          <a:xfrm>
            <a:off x="3962400" y="2019300"/>
            <a:ext cx="1455848" cy="523220"/>
          </a:xfrm>
          <a:prstGeom prst="rect">
            <a:avLst/>
          </a:prstGeom>
          <a:noFill/>
        </p:spPr>
        <p:txBody>
          <a:bodyPr wrap="none" rtlCol="0">
            <a:spAutoFit/>
          </a:bodyPr>
          <a:lstStyle/>
          <a:p>
            <a:r>
              <a:rPr lang="hu-HU" altLang="en-US" sz="2800" dirty="0" smtClean="0">
                <a:latin typeface="Whipsmart" pitchFamily="34" charset="0"/>
              </a:rPr>
              <a:t>képernyő</a:t>
            </a:r>
            <a:endParaRPr lang="hu-HU" altLang="en-US" sz="2800" dirty="0">
              <a:latin typeface="Whipsmart" pitchFamily="34" charset="0"/>
            </a:endParaRPr>
          </a:p>
        </p:txBody>
      </p:sp>
      <p:sp>
        <p:nvSpPr>
          <p:cNvPr id="58" name="Freeform 24"/>
          <p:cNvSpPr>
            <a:spLocks/>
          </p:cNvSpPr>
          <p:nvPr/>
        </p:nvSpPr>
        <p:spPr bwMode="auto">
          <a:xfrm>
            <a:off x="1905000" y="3848101"/>
            <a:ext cx="2286000" cy="2638287"/>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solidFill>
          <a:ln w="9525">
            <a:solidFill>
              <a:schemeClr val="tx1"/>
            </a:solidFill>
            <a:round/>
            <a:headEnd/>
            <a:tailEnd/>
          </a:ln>
        </p:spPr>
        <p:txBody>
          <a:bodyPr/>
          <a:lstStyle/>
          <a:p>
            <a:endParaRPr lang="en-US"/>
          </a:p>
        </p:txBody>
      </p:sp>
      <p:sp>
        <p:nvSpPr>
          <p:cNvPr id="62" name="Freeform 24"/>
          <p:cNvSpPr>
            <a:spLocks/>
          </p:cNvSpPr>
          <p:nvPr/>
        </p:nvSpPr>
        <p:spPr bwMode="auto">
          <a:xfrm>
            <a:off x="7696200" y="1348115"/>
            <a:ext cx="2199178" cy="2538085"/>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FF0000"/>
          </a:solidFill>
          <a:ln w="9525">
            <a:solidFill>
              <a:schemeClr val="tx1"/>
            </a:solidFill>
            <a:round/>
            <a:headEnd/>
            <a:tailEnd/>
          </a:ln>
        </p:spPr>
        <p:txBody>
          <a:bodyPr/>
          <a:lstStyle/>
          <a:p>
            <a:endParaRPr lang="en-US"/>
          </a:p>
        </p:txBody>
      </p:sp>
      <p:sp>
        <p:nvSpPr>
          <p:cNvPr id="63" name="Freeform 24"/>
          <p:cNvSpPr>
            <a:spLocks/>
          </p:cNvSpPr>
          <p:nvPr/>
        </p:nvSpPr>
        <p:spPr bwMode="auto">
          <a:xfrm>
            <a:off x="9220201" y="228600"/>
            <a:ext cx="1249725" cy="144231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B050"/>
          </a:solidFill>
          <a:ln w="9525">
            <a:solidFill>
              <a:schemeClr val="tx1"/>
            </a:solidFill>
            <a:round/>
            <a:headEnd/>
            <a:tailEnd/>
          </a:ln>
        </p:spPr>
        <p:txBody>
          <a:bodyPr/>
          <a:lstStyle/>
          <a:p>
            <a:endParaRPr lang="en-US"/>
          </a:p>
        </p:txBody>
      </p:sp>
      <p:cxnSp>
        <p:nvCxnSpPr>
          <p:cNvPr id="76" name="Egyenes összekötő nyíllal 75"/>
          <p:cNvCxnSpPr/>
          <p:nvPr/>
        </p:nvCxnSpPr>
        <p:spPr>
          <a:xfrm flipV="1">
            <a:off x="6400800" y="726724"/>
            <a:ext cx="4152900" cy="1691921"/>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0" name="Ötágú csillag 79"/>
          <p:cNvSpPr/>
          <p:nvPr/>
        </p:nvSpPr>
        <p:spPr>
          <a:xfrm>
            <a:off x="8001000" y="1524000"/>
            <a:ext cx="343108" cy="342900"/>
          </a:xfrm>
          <a:prstGeom prst="star5">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81" name="Ötágú csillag 80"/>
          <p:cNvSpPr/>
          <p:nvPr/>
        </p:nvSpPr>
        <p:spPr>
          <a:xfrm>
            <a:off x="8267700" y="1409700"/>
            <a:ext cx="343108" cy="342900"/>
          </a:xfrm>
          <a:prstGeom prst="star5">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82" name="Ötágú csillag 81"/>
          <p:cNvSpPr/>
          <p:nvPr/>
        </p:nvSpPr>
        <p:spPr>
          <a:xfrm>
            <a:off x="8305800" y="1371600"/>
            <a:ext cx="343108" cy="342900"/>
          </a:xfrm>
          <a:prstGeom prst="star5">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83" name="Ötágú csillag 82"/>
          <p:cNvSpPr/>
          <p:nvPr/>
        </p:nvSpPr>
        <p:spPr>
          <a:xfrm>
            <a:off x="8572500" y="1257300"/>
            <a:ext cx="343108" cy="342900"/>
          </a:xfrm>
          <a:prstGeom prst="star5">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84" name="Szabadkézi sokszög 83"/>
          <p:cNvSpPr/>
          <p:nvPr/>
        </p:nvSpPr>
        <p:spPr>
          <a:xfrm>
            <a:off x="5311775" y="2593975"/>
            <a:ext cx="156633" cy="406400"/>
          </a:xfrm>
          <a:custGeom>
            <a:avLst/>
            <a:gdLst>
              <a:gd name="connsiteX0" fmla="*/ 0 w 158750"/>
              <a:gd name="connsiteY0" fmla="*/ 31750 h 406400"/>
              <a:gd name="connsiteX1" fmla="*/ 155575 w 158750"/>
              <a:gd name="connsiteY1" fmla="*/ 0 h 406400"/>
              <a:gd name="connsiteX2" fmla="*/ 158750 w 158750"/>
              <a:gd name="connsiteY2" fmla="*/ 387350 h 406400"/>
              <a:gd name="connsiteX3" fmla="*/ 3175 w 158750"/>
              <a:gd name="connsiteY3" fmla="*/ 406400 h 406400"/>
              <a:gd name="connsiteX4" fmla="*/ 0 w 158750"/>
              <a:gd name="connsiteY4" fmla="*/ 31750 h 406400"/>
              <a:gd name="connsiteX0" fmla="*/ 0 w 156633"/>
              <a:gd name="connsiteY0" fmla="*/ 31750 h 406400"/>
              <a:gd name="connsiteX1" fmla="*/ 155575 w 156633"/>
              <a:gd name="connsiteY1" fmla="*/ 0 h 406400"/>
              <a:gd name="connsiteX2" fmla="*/ 155575 w 156633"/>
              <a:gd name="connsiteY2" fmla="*/ 400050 h 406400"/>
              <a:gd name="connsiteX3" fmla="*/ 3175 w 156633"/>
              <a:gd name="connsiteY3" fmla="*/ 406400 h 406400"/>
              <a:gd name="connsiteX4" fmla="*/ 0 w 156633"/>
              <a:gd name="connsiteY4" fmla="*/ 31750 h 406400"/>
              <a:gd name="connsiteX0" fmla="*/ 0 w 156633"/>
              <a:gd name="connsiteY0" fmla="*/ 31750 h 406400"/>
              <a:gd name="connsiteX1" fmla="*/ 155575 w 156633"/>
              <a:gd name="connsiteY1" fmla="*/ 0 h 406400"/>
              <a:gd name="connsiteX2" fmla="*/ 155575 w 156633"/>
              <a:gd name="connsiteY2" fmla="*/ 396875 h 406400"/>
              <a:gd name="connsiteX3" fmla="*/ 3175 w 156633"/>
              <a:gd name="connsiteY3" fmla="*/ 406400 h 406400"/>
              <a:gd name="connsiteX4" fmla="*/ 0 w 156633"/>
              <a:gd name="connsiteY4" fmla="*/ 31750 h 40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33" h="406400">
                <a:moveTo>
                  <a:pt x="0" y="31750"/>
                </a:moveTo>
                <a:lnTo>
                  <a:pt x="155575" y="0"/>
                </a:lnTo>
                <a:cubicBezTo>
                  <a:pt x="156633" y="129117"/>
                  <a:pt x="154517" y="267758"/>
                  <a:pt x="155575" y="396875"/>
                </a:cubicBezTo>
                <a:lnTo>
                  <a:pt x="3175" y="406400"/>
                </a:lnTo>
                <a:cubicBezTo>
                  <a:pt x="2117" y="281517"/>
                  <a:pt x="1058" y="156633"/>
                  <a:pt x="0" y="3175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cxnSp>
        <p:nvCxnSpPr>
          <p:cNvPr id="65" name="Egyenes összekötő nyíllal 64"/>
          <p:cNvCxnSpPr/>
          <p:nvPr/>
        </p:nvCxnSpPr>
        <p:spPr>
          <a:xfrm flipV="1">
            <a:off x="1684868" y="2819400"/>
            <a:ext cx="3725333" cy="1524000"/>
          </a:xfrm>
          <a:prstGeom prst="straightConnector1">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6" name="Ötágú csillag 85"/>
          <p:cNvSpPr/>
          <p:nvPr/>
        </p:nvSpPr>
        <p:spPr>
          <a:xfrm>
            <a:off x="2438400" y="3771900"/>
            <a:ext cx="343108" cy="342900"/>
          </a:xfrm>
          <a:prstGeom prst="star5">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87" name="Ötágú csillag 86"/>
          <p:cNvSpPr/>
          <p:nvPr/>
        </p:nvSpPr>
        <p:spPr>
          <a:xfrm>
            <a:off x="2628900" y="3695700"/>
            <a:ext cx="343108" cy="342900"/>
          </a:xfrm>
          <a:prstGeom prst="star5">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89" name="Ötágú csillag 88"/>
          <p:cNvSpPr/>
          <p:nvPr/>
        </p:nvSpPr>
        <p:spPr>
          <a:xfrm>
            <a:off x="9105900" y="1066800"/>
            <a:ext cx="343108" cy="342900"/>
          </a:xfrm>
          <a:prstGeom prst="star5">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90" name="Ötágú csillag 89"/>
          <p:cNvSpPr/>
          <p:nvPr/>
        </p:nvSpPr>
        <p:spPr>
          <a:xfrm>
            <a:off x="10287000" y="571500"/>
            <a:ext cx="343108" cy="342900"/>
          </a:xfrm>
          <a:prstGeom prst="star5">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91" name="Szabadkézi sokszög 90"/>
          <p:cNvSpPr/>
          <p:nvPr/>
        </p:nvSpPr>
        <p:spPr>
          <a:xfrm>
            <a:off x="5504393" y="2511425"/>
            <a:ext cx="243416" cy="469900"/>
          </a:xfrm>
          <a:custGeom>
            <a:avLst/>
            <a:gdLst>
              <a:gd name="connsiteX0" fmla="*/ 0 w 158750"/>
              <a:gd name="connsiteY0" fmla="*/ 31750 h 406400"/>
              <a:gd name="connsiteX1" fmla="*/ 155575 w 158750"/>
              <a:gd name="connsiteY1" fmla="*/ 0 h 406400"/>
              <a:gd name="connsiteX2" fmla="*/ 158750 w 158750"/>
              <a:gd name="connsiteY2" fmla="*/ 387350 h 406400"/>
              <a:gd name="connsiteX3" fmla="*/ 3175 w 158750"/>
              <a:gd name="connsiteY3" fmla="*/ 406400 h 406400"/>
              <a:gd name="connsiteX4" fmla="*/ 0 w 158750"/>
              <a:gd name="connsiteY4" fmla="*/ 31750 h 406400"/>
              <a:gd name="connsiteX0" fmla="*/ 0 w 156633"/>
              <a:gd name="connsiteY0" fmla="*/ 31750 h 406400"/>
              <a:gd name="connsiteX1" fmla="*/ 155575 w 156633"/>
              <a:gd name="connsiteY1" fmla="*/ 0 h 406400"/>
              <a:gd name="connsiteX2" fmla="*/ 155575 w 156633"/>
              <a:gd name="connsiteY2" fmla="*/ 400050 h 406400"/>
              <a:gd name="connsiteX3" fmla="*/ 3175 w 156633"/>
              <a:gd name="connsiteY3" fmla="*/ 406400 h 406400"/>
              <a:gd name="connsiteX4" fmla="*/ 0 w 156633"/>
              <a:gd name="connsiteY4" fmla="*/ 31750 h 406400"/>
              <a:gd name="connsiteX0" fmla="*/ 0 w 156633"/>
              <a:gd name="connsiteY0" fmla="*/ 31750 h 406400"/>
              <a:gd name="connsiteX1" fmla="*/ 155575 w 156633"/>
              <a:gd name="connsiteY1" fmla="*/ 0 h 406400"/>
              <a:gd name="connsiteX2" fmla="*/ 155575 w 156633"/>
              <a:gd name="connsiteY2" fmla="*/ 396875 h 406400"/>
              <a:gd name="connsiteX3" fmla="*/ 3175 w 156633"/>
              <a:gd name="connsiteY3" fmla="*/ 406400 h 406400"/>
              <a:gd name="connsiteX4" fmla="*/ 0 w 156633"/>
              <a:gd name="connsiteY4" fmla="*/ 31750 h 406400"/>
              <a:gd name="connsiteX0" fmla="*/ 0 w 213783"/>
              <a:gd name="connsiteY0" fmla="*/ 22225 h 406400"/>
              <a:gd name="connsiteX1" fmla="*/ 212725 w 213783"/>
              <a:gd name="connsiteY1" fmla="*/ 0 h 406400"/>
              <a:gd name="connsiteX2" fmla="*/ 212725 w 213783"/>
              <a:gd name="connsiteY2" fmla="*/ 396875 h 406400"/>
              <a:gd name="connsiteX3" fmla="*/ 60325 w 213783"/>
              <a:gd name="connsiteY3" fmla="*/ 406400 h 406400"/>
              <a:gd name="connsiteX4" fmla="*/ 0 w 213783"/>
              <a:gd name="connsiteY4" fmla="*/ 22225 h 406400"/>
              <a:gd name="connsiteX0" fmla="*/ 1058 w 214841"/>
              <a:gd name="connsiteY0" fmla="*/ 22225 h 428625"/>
              <a:gd name="connsiteX1" fmla="*/ 213783 w 214841"/>
              <a:gd name="connsiteY1" fmla="*/ 0 h 428625"/>
              <a:gd name="connsiteX2" fmla="*/ 213783 w 214841"/>
              <a:gd name="connsiteY2" fmla="*/ 396875 h 428625"/>
              <a:gd name="connsiteX3" fmla="*/ 1058 w 214841"/>
              <a:gd name="connsiteY3" fmla="*/ 428625 h 428625"/>
              <a:gd name="connsiteX4" fmla="*/ 1058 w 214841"/>
              <a:gd name="connsiteY4" fmla="*/ 22225 h 428625"/>
              <a:gd name="connsiteX0" fmla="*/ 1058 w 236008"/>
              <a:gd name="connsiteY0" fmla="*/ 22225 h 428625"/>
              <a:gd name="connsiteX1" fmla="*/ 213783 w 236008"/>
              <a:gd name="connsiteY1" fmla="*/ 0 h 428625"/>
              <a:gd name="connsiteX2" fmla="*/ 236008 w 236008"/>
              <a:gd name="connsiteY2" fmla="*/ 412750 h 428625"/>
              <a:gd name="connsiteX3" fmla="*/ 1058 w 236008"/>
              <a:gd name="connsiteY3" fmla="*/ 428625 h 428625"/>
              <a:gd name="connsiteX4" fmla="*/ 1058 w 236008"/>
              <a:gd name="connsiteY4" fmla="*/ 22225 h 428625"/>
              <a:gd name="connsiteX0" fmla="*/ 1058 w 243416"/>
              <a:gd name="connsiteY0" fmla="*/ 53975 h 460375"/>
              <a:gd name="connsiteX1" fmla="*/ 242358 w 243416"/>
              <a:gd name="connsiteY1" fmla="*/ 0 h 460375"/>
              <a:gd name="connsiteX2" fmla="*/ 236008 w 243416"/>
              <a:gd name="connsiteY2" fmla="*/ 444500 h 460375"/>
              <a:gd name="connsiteX3" fmla="*/ 1058 w 243416"/>
              <a:gd name="connsiteY3" fmla="*/ 460375 h 460375"/>
              <a:gd name="connsiteX4" fmla="*/ 1058 w 243416"/>
              <a:gd name="connsiteY4" fmla="*/ 53975 h 460375"/>
              <a:gd name="connsiteX0" fmla="*/ 1058 w 243416"/>
              <a:gd name="connsiteY0" fmla="*/ 47625 h 454025"/>
              <a:gd name="connsiteX1" fmla="*/ 242358 w 243416"/>
              <a:gd name="connsiteY1" fmla="*/ 0 h 454025"/>
              <a:gd name="connsiteX2" fmla="*/ 236008 w 243416"/>
              <a:gd name="connsiteY2" fmla="*/ 438150 h 454025"/>
              <a:gd name="connsiteX3" fmla="*/ 1058 w 243416"/>
              <a:gd name="connsiteY3" fmla="*/ 454025 h 454025"/>
              <a:gd name="connsiteX4" fmla="*/ 1058 w 243416"/>
              <a:gd name="connsiteY4" fmla="*/ 47625 h 454025"/>
              <a:gd name="connsiteX0" fmla="*/ 1058 w 243416"/>
              <a:gd name="connsiteY0" fmla="*/ 63500 h 469900"/>
              <a:gd name="connsiteX1" fmla="*/ 242358 w 243416"/>
              <a:gd name="connsiteY1" fmla="*/ 0 h 469900"/>
              <a:gd name="connsiteX2" fmla="*/ 236008 w 243416"/>
              <a:gd name="connsiteY2" fmla="*/ 454025 h 469900"/>
              <a:gd name="connsiteX3" fmla="*/ 1058 w 243416"/>
              <a:gd name="connsiteY3" fmla="*/ 469900 h 469900"/>
              <a:gd name="connsiteX4" fmla="*/ 1058 w 243416"/>
              <a:gd name="connsiteY4" fmla="*/ 63500 h 469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416" h="469900">
                <a:moveTo>
                  <a:pt x="1058" y="63500"/>
                </a:moveTo>
                <a:lnTo>
                  <a:pt x="242358" y="0"/>
                </a:lnTo>
                <a:cubicBezTo>
                  <a:pt x="243416" y="129117"/>
                  <a:pt x="234950" y="324908"/>
                  <a:pt x="236008" y="454025"/>
                </a:cubicBezTo>
                <a:lnTo>
                  <a:pt x="1058" y="469900"/>
                </a:lnTo>
                <a:cubicBezTo>
                  <a:pt x="0" y="345017"/>
                  <a:pt x="2116" y="188383"/>
                  <a:pt x="1058" y="6350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92" name="Szabadkézi sokszög 91"/>
          <p:cNvSpPr/>
          <p:nvPr/>
        </p:nvSpPr>
        <p:spPr>
          <a:xfrm>
            <a:off x="5758394" y="2451101"/>
            <a:ext cx="291041" cy="504825"/>
          </a:xfrm>
          <a:custGeom>
            <a:avLst/>
            <a:gdLst>
              <a:gd name="connsiteX0" fmla="*/ 0 w 158750"/>
              <a:gd name="connsiteY0" fmla="*/ 31750 h 406400"/>
              <a:gd name="connsiteX1" fmla="*/ 155575 w 158750"/>
              <a:gd name="connsiteY1" fmla="*/ 0 h 406400"/>
              <a:gd name="connsiteX2" fmla="*/ 158750 w 158750"/>
              <a:gd name="connsiteY2" fmla="*/ 387350 h 406400"/>
              <a:gd name="connsiteX3" fmla="*/ 3175 w 158750"/>
              <a:gd name="connsiteY3" fmla="*/ 406400 h 406400"/>
              <a:gd name="connsiteX4" fmla="*/ 0 w 158750"/>
              <a:gd name="connsiteY4" fmla="*/ 31750 h 406400"/>
              <a:gd name="connsiteX0" fmla="*/ 0 w 156633"/>
              <a:gd name="connsiteY0" fmla="*/ 31750 h 406400"/>
              <a:gd name="connsiteX1" fmla="*/ 155575 w 156633"/>
              <a:gd name="connsiteY1" fmla="*/ 0 h 406400"/>
              <a:gd name="connsiteX2" fmla="*/ 155575 w 156633"/>
              <a:gd name="connsiteY2" fmla="*/ 400050 h 406400"/>
              <a:gd name="connsiteX3" fmla="*/ 3175 w 156633"/>
              <a:gd name="connsiteY3" fmla="*/ 406400 h 406400"/>
              <a:gd name="connsiteX4" fmla="*/ 0 w 156633"/>
              <a:gd name="connsiteY4" fmla="*/ 31750 h 406400"/>
              <a:gd name="connsiteX0" fmla="*/ 0 w 156633"/>
              <a:gd name="connsiteY0" fmla="*/ 31750 h 406400"/>
              <a:gd name="connsiteX1" fmla="*/ 155575 w 156633"/>
              <a:gd name="connsiteY1" fmla="*/ 0 h 406400"/>
              <a:gd name="connsiteX2" fmla="*/ 155575 w 156633"/>
              <a:gd name="connsiteY2" fmla="*/ 396875 h 406400"/>
              <a:gd name="connsiteX3" fmla="*/ 3175 w 156633"/>
              <a:gd name="connsiteY3" fmla="*/ 406400 h 406400"/>
              <a:gd name="connsiteX4" fmla="*/ 0 w 156633"/>
              <a:gd name="connsiteY4" fmla="*/ 31750 h 406400"/>
              <a:gd name="connsiteX0" fmla="*/ 0 w 213783"/>
              <a:gd name="connsiteY0" fmla="*/ 3175 h 406400"/>
              <a:gd name="connsiteX1" fmla="*/ 212725 w 213783"/>
              <a:gd name="connsiteY1" fmla="*/ 0 h 406400"/>
              <a:gd name="connsiteX2" fmla="*/ 212725 w 213783"/>
              <a:gd name="connsiteY2" fmla="*/ 396875 h 406400"/>
              <a:gd name="connsiteX3" fmla="*/ 60325 w 213783"/>
              <a:gd name="connsiteY3" fmla="*/ 406400 h 406400"/>
              <a:gd name="connsiteX4" fmla="*/ 0 w 213783"/>
              <a:gd name="connsiteY4" fmla="*/ 3175 h 406400"/>
              <a:gd name="connsiteX0" fmla="*/ 13758 w 227541"/>
              <a:gd name="connsiteY0" fmla="*/ 3175 h 441325"/>
              <a:gd name="connsiteX1" fmla="*/ 226483 w 227541"/>
              <a:gd name="connsiteY1" fmla="*/ 0 h 441325"/>
              <a:gd name="connsiteX2" fmla="*/ 226483 w 227541"/>
              <a:gd name="connsiteY2" fmla="*/ 396875 h 441325"/>
              <a:gd name="connsiteX3" fmla="*/ 1058 w 227541"/>
              <a:gd name="connsiteY3" fmla="*/ 441325 h 441325"/>
              <a:gd name="connsiteX4" fmla="*/ 13758 w 227541"/>
              <a:gd name="connsiteY4" fmla="*/ 3175 h 441325"/>
              <a:gd name="connsiteX0" fmla="*/ 13758 w 280458"/>
              <a:gd name="connsiteY0" fmla="*/ 3175 h 441325"/>
              <a:gd name="connsiteX1" fmla="*/ 226483 w 280458"/>
              <a:gd name="connsiteY1" fmla="*/ 0 h 441325"/>
              <a:gd name="connsiteX2" fmla="*/ 280458 w 280458"/>
              <a:gd name="connsiteY2" fmla="*/ 419100 h 441325"/>
              <a:gd name="connsiteX3" fmla="*/ 1058 w 280458"/>
              <a:gd name="connsiteY3" fmla="*/ 441325 h 441325"/>
              <a:gd name="connsiteX4" fmla="*/ 13758 w 280458"/>
              <a:gd name="connsiteY4" fmla="*/ 3175 h 441325"/>
              <a:gd name="connsiteX0" fmla="*/ 13758 w 291041"/>
              <a:gd name="connsiteY0" fmla="*/ 66675 h 504825"/>
              <a:gd name="connsiteX1" fmla="*/ 289983 w 291041"/>
              <a:gd name="connsiteY1" fmla="*/ 0 h 504825"/>
              <a:gd name="connsiteX2" fmla="*/ 280458 w 291041"/>
              <a:gd name="connsiteY2" fmla="*/ 482600 h 504825"/>
              <a:gd name="connsiteX3" fmla="*/ 1058 w 291041"/>
              <a:gd name="connsiteY3" fmla="*/ 504825 h 504825"/>
              <a:gd name="connsiteX4" fmla="*/ 13758 w 291041"/>
              <a:gd name="connsiteY4" fmla="*/ 66675 h 504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041" h="504825">
                <a:moveTo>
                  <a:pt x="13758" y="66675"/>
                </a:moveTo>
                <a:lnTo>
                  <a:pt x="289983" y="0"/>
                </a:lnTo>
                <a:cubicBezTo>
                  <a:pt x="291041" y="129117"/>
                  <a:pt x="279400" y="353483"/>
                  <a:pt x="280458" y="482600"/>
                </a:cubicBezTo>
                <a:lnTo>
                  <a:pt x="1058" y="504825"/>
                </a:lnTo>
                <a:cubicBezTo>
                  <a:pt x="0" y="379942"/>
                  <a:pt x="14816" y="191558"/>
                  <a:pt x="13758" y="66675"/>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93" name="Szabadkézi sokszög 92"/>
          <p:cNvSpPr/>
          <p:nvPr/>
        </p:nvSpPr>
        <p:spPr>
          <a:xfrm>
            <a:off x="6082243" y="2368550"/>
            <a:ext cx="297391" cy="552450"/>
          </a:xfrm>
          <a:custGeom>
            <a:avLst/>
            <a:gdLst>
              <a:gd name="connsiteX0" fmla="*/ 0 w 158750"/>
              <a:gd name="connsiteY0" fmla="*/ 31750 h 406400"/>
              <a:gd name="connsiteX1" fmla="*/ 155575 w 158750"/>
              <a:gd name="connsiteY1" fmla="*/ 0 h 406400"/>
              <a:gd name="connsiteX2" fmla="*/ 158750 w 158750"/>
              <a:gd name="connsiteY2" fmla="*/ 387350 h 406400"/>
              <a:gd name="connsiteX3" fmla="*/ 3175 w 158750"/>
              <a:gd name="connsiteY3" fmla="*/ 406400 h 406400"/>
              <a:gd name="connsiteX4" fmla="*/ 0 w 158750"/>
              <a:gd name="connsiteY4" fmla="*/ 31750 h 406400"/>
              <a:gd name="connsiteX0" fmla="*/ 0 w 156633"/>
              <a:gd name="connsiteY0" fmla="*/ 31750 h 406400"/>
              <a:gd name="connsiteX1" fmla="*/ 155575 w 156633"/>
              <a:gd name="connsiteY1" fmla="*/ 0 h 406400"/>
              <a:gd name="connsiteX2" fmla="*/ 155575 w 156633"/>
              <a:gd name="connsiteY2" fmla="*/ 400050 h 406400"/>
              <a:gd name="connsiteX3" fmla="*/ 3175 w 156633"/>
              <a:gd name="connsiteY3" fmla="*/ 406400 h 406400"/>
              <a:gd name="connsiteX4" fmla="*/ 0 w 156633"/>
              <a:gd name="connsiteY4" fmla="*/ 31750 h 406400"/>
              <a:gd name="connsiteX0" fmla="*/ 0 w 156633"/>
              <a:gd name="connsiteY0" fmla="*/ 31750 h 406400"/>
              <a:gd name="connsiteX1" fmla="*/ 155575 w 156633"/>
              <a:gd name="connsiteY1" fmla="*/ 0 h 406400"/>
              <a:gd name="connsiteX2" fmla="*/ 155575 w 156633"/>
              <a:gd name="connsiteY2" fmla="*/ 396875 h 406400"/>
              <a:gd name="connsiteX3" fmla="*/ 3175 w 156633"/>
              <a:gd name="connsiteY3" fmla="*/ 406400 h 406400"/>
              <a:gd name="connsiteX4" fmla="*/ 0 w 156633"/>
              <a:gd name="connsiteY4" fmla="*/ 31750 h 406400"/>
              <a:gd name="connsiteX0" fmla="*/ 0 w 207433"/>
              <a:gd name="connsiteY0" fmla="*/ 0 h 450850"/>
              <a:gd name="connsiteX1" fmla="*/ 206375 w 207433"/>
              <a:gd name="connsiteY1" fmla="*/ 44450 h 450850"/>
              <a:gd name="connsiteX2" fmla="*/ 206375 w 207433"/>
              <a:gd name="connsiteY2" fmla="*/ 441325 h 450850"/>
              <a:gd name="connsiteX3" fmla="*/ 53975 w 207433"/>
              <a:gd name="connsiteY3" fmla="*/ 450850 h 450850"/>
              <a:gd name="connsiteX4" fmla="*/ 0 w 207433"/>
              <a:gd name="connsiteY4" fmla="*/ 0 h 450850"/>
              <a:gd name="connsiteX0" fmla="*/ 0 w 296333"/>
              <a:gd name="connsiteY0" fmla="*/ 63500 h 514350"/>
              <a:gd name="connsiteX1" fmla="*/ 295275 w 296333"/>
              <a:gd name="connsiteY1" fmla="*/ 0 h 514350"/>
              <a:gd name="connsiteX2" fmla="*/ 206375 w 296333"/>
              <a:gd name="connsiteY2" fmla="*/ 504825 h 514350"/>
              <a:gd name="connsiteX3" fmla="*/ 53975 w 296333"/>
              <a:gd name="connsiteY3" fmla="*/ 514350 h 514350"/>
              <a:gd name="connsiteX4" fmla="*/ 0 w 296333"/>
              <a:gd name="connsiteY4" fmla="*/ 63500 h 514350"/>
              <a:gd name="connsiteX0" fmla="*/ 1058 w 297391"/>
              <a:gd name="connsiteY0" fmla="*/ 63500 h 552450"/>
              <a:gd name="connsiteX1" fmla="*/ 296333 w 297391"/>
              <a:gd name="connsiteY1" fmla="*/ 0 h 552450"/>
              <a:gd name="connsiteX2" fmla="*/ 207433 w 297391"/>
              <a:gd name="connsiteY2" fmla="*/ 504825 h 552450"/>
              <a:gd name="connsiteX3" fmla="*/ 1058 w 297391"/>
              <a:gd name="connsiteY3" fmla="*/ 552450 h 552450"/>
              <a:gd name="connsiteX4" fmla="*/ 1058 w 297391"/>
              <a:gd name="connsiteY4" fmla="*/ 63500 h 552450"/>
              <a:gd name="connsiteX0" fmla="*/ 1058 w 297391"/>
              <a:gd name="connsiteY0" fmla="*/ 63500 h 552450"/>
              <a:gd name="connsiteX1" fmla="*/ 296333 w 297391"/>
              <a:gd name="connsiteY1" fmla="*/ 0 h 552450"/>
              <a:gd name="connsiteX2" fmla="*/ 293158 w 297391"/>
              <a:gd name="connsiteY2" fmla="*/ 527050 h 552450"/>
              <a:gd name="connsiteX3" fmla="*/ 1058 w 297391"/>
              <a:gd name="connsiteY3" fmla="*/ 552450 h 552450"/>
              <a:gd name="connsiteX4" fmla="*/ 1058 w 297391"/>
              <a:gd name="connsiteY4" fmla="*/ 63500 h 55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391" h="552450">
                <a:moveTo>
                  <a:pt x="1058" y="63500"/>
                </a:moveTo>
                <a:lnTo>
                  <a:pt x="296333" y="0"/>
                </a:lnTo>
                <a:cubicBezTo>
                  <a:pt x="297391" y="129117"/>
                  <a:pt x="292100" y="397933"/>
                  <a:pt x="293158" y="527050"/>
                </a:cubicBezTo>
                <a:lnTo>
                  <a:pt x="1058" y="552450"/>
                </a:lnTo>
                <a:cubicBezTo>
                  <a:pt x="0" y="427567"/>
                  <a:pt x="2116" y="188383"/>
                  <a:pt x="1058" y="635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94" name="Szabadkézi sokszög 93"/>
          <p:cNvSpPr/>
          <p:nvPr/>
        </p:nvSpPr>
        <p:spPr>
          <a:xfrm>
            <a:off x="5302251" y="3025775"/>
            <a:ext cx="171450" cy="447675"/>
          </a:xfrm>
          <a:custGeom>
            <a:avLst/>
            <a:gdLst>
              <a:gd name="connsiteX0" fmla="*/ 0 w 158750"/>
              <a:gd name="connsiteY0" fmla="*/ 31750 h 406400"/>
              <a:gd name="connsiteX1" fmla="*/ 155575 w 158750"/>
              <a:gd name="connsiteY1" fmla="*/ 0 h 406400"/>
              <a:gd name="connsiteX2" fmla="*/ 158750 w 158750"/>
              <a:gd name="connsiteY2" fmla="*/ 387350 h 406400"/>
              <a:gd name="connsiteX3" fmla="*/ 3175 w 158750"/>
              <a:gd name="connsiteY3" fmla="*/ 406400 h 406400"/>
              <a:gd name="connsiteX4" fmla="*/ 0 w 158750"/>
              <a:gd name="connsiteY4" fmla="*/ 31750 h 406400"/>
              <a:gd name="connsiteX0" fmla="*/ 0 w 156633"/>
              <a:gd name="connsiteY0" fmla="*/ 31750 h 406400"/>
              <a:gd name="connsiteX1" fmla="*/ 155575 w 156633"/>
              <a:gd name="connsiteY1" fmla="*/ 0 h 406400"/>
              <a:gd name="connsiteX2" fmla="*/ 155575 w 156633"/>
              <a:gd name="connsiteY2" fmla="*/ 400050 h 406400"/>
              <a:gd name="connsiteX3" fmla="*/ 3175 w 156633"/>
              <a:gd name="connsiteY3" fmla="*/ 406400 h 406400"/>
              <a:gd name="connsiteX4" fmla="*/ 0 w 156633"/>
              <a:gd name="connsiteY4" fmla="*/ 31750 h 406400"/>
              <a:gd name="connsiteX0" fmla="*/ 0 w 156633"/>
              <a:gd name="connsiteY0" fmla="*/ 31750 h 406400"/>
              <a:gd name="connsiteX1" fmla="*/ 155575 w 156633"/>
              <a:gd name="connsiteY1" fmla="*/ 0 h 406400"/>
              <a:gd name="connsiteX2" fmla="*/ 155575 w 156633"/>
              <a:gd name="connsiteY2" fmla="*/ 396875 h 406400"/>
              <a:gd name="connsiteX3" fmla="*/ 3175 w 156633"/>
              <a:gd name="connsiteY3" fmla="*/ 406400 h 406400"/>
              <a:gd name="connsiteX4" fmla="*/ 0 w 156633"/>
              <a:gd name="connsiteY4" fmla="*/ 31750 h 406400"/>
              <a:gd name="connsiteX0" fmla="*/ 23283 w 154516"/>
              <a:gd name="connsiteY0" fmla="*/ 0 h 457200"/>
              <a:gd name="connsiteX1" fmla="*/ 153458 w 154516"/>
              <a:gd name="connsiteY1" fmla="*/ 50800 h 457200"/>
              <a:gd name="connsiteX2" fmla="*/ 153458 w 154516"/>
              <a:gd name="connsiteY2" fmla="*/ 447675 h 457200"/>
              <a:gd name="connsiteX3" fmla="*/ 1058 w 154516"/>
              <a:gd name="connsiteY3" fmla="*/ 457200 h 457200"/>
              <a:gd name="connsiteX4" fmla="*/ 23283 w 154516"/>
              <a:gd name="connsiteY4" fmla="*/ 0 h 457200"/>
              <a:gd name="connsiteX0" fmla="*/ 23283 w 170391"/>
              <a:gd name="connsiteY0" fmla="*/ 9525 h 466725"/>
              <a:gd name="connsiteX1" fmla="*/ 169333 w 170391"/>
              <a:gd name="connsiteY1" fmla="*/ 0 h 466725"/>
              <a:gd name="connsiteX2" fmla="*/ 153458 w 170391"/>
              <a:gd name="connsiteY2" fmla="*/ 457200 h 466725"/>
              <a:gd name="connsiteX3" fmla="*/ 1058 w 170391"/>
              <a:gd name="connsiteY3" fmla="*/ 466725 h 466725"/>
              <a:gd name="connsiteX4" fmla="*/ 23283 w 170391"/>
              <a:gd name="connsiteY4" fmla="*/ 9525 h 466725"/>
              <a:gd name="connsiteX0" fmla="*/ 23283 w 175683"/>
              <a:gd name="connsiteY0" fmla="*/ 9525 h 466725"/>
              <a:gd name="connsiteX1" fmla="*/ 169333 w 175683"/>
              <a:gd name="connsiteY1" fmla="*/ 0 h 466725"/>
              <a:gd name="connsiteX2" fmla="*/ 175683 w 175683"/>
              <a:gd name="connsiteY2" fmla="*/ 431800 h 466725"/>
              <a:gd name="connsiteX3" fmla="*/ 1058 w 175683"/>
              <a:gd name="connsiteY3" fmla="*/ 466725 h 466725"/>
              <a:gd name="connsiteX4" fmla="*/ 23283 w 175683"/>
              <a:gd name="connsiteY4" fmla="*/ 9525 h 466725"/>
              <a:gd name="connsiteX0" fmla="*/ 10583 w 162983"/>
              <a:gd name="connsiteY0" fmla="*/ 9525 h 447675"/>
              <a:gd name="connsiteX1" fmla="*/ 156633 w 162983"/>
              <a:gd name="connsiteY1" fmla="*/ 0 h 447675"/>
              <a:gd name="connsiteX2" fmla="*/ 162983 w 162983"/>
              <a:gd name="connsiteY2" fmla="*/ 431800 h 447675"/>
              <a:gd name="connsiteX3" fmla="*/ 1058 w 162983"/>
              <a:gd name="connsiteY3" fmla="*/ 447675 h 447675"/>
              <a:gd name="connsiteX4" fmla="*/ 10583 w 162983"/>
              <a:gd name="connsiteY4" fmla="*/ 9525 h 447675"/>
              <a:gd name="connsiteX0" fmla="*/ 0 w 171450"/>
              <a:gd name="connsiteY0" fmla="*/ 12700 h 447675"/>
              <a:gd name="connsiteX1" fmla="*/ 165100 w 171450"/>
              <a:gd name="connsiteY1" fmla="*/ 0 h 447675"/>
              <a:gd name="connsiteX2" fmla="*/ 171450 w 171450"/>
              <a:gd name="connsiteY2" fmla="*/ 431800 h 447675"/>
              <a:gd name="connsiteX3" fmla="*/ 9525 w 171450"/>
              <a:gd name="connsiteY3" fmla="*/ 447675 h 447675"/>
              <a:gd name="connsiteX4" fmla="*/ 0 w 171450"/>
              <a:gd name="connsiteY4" fmla="*/ 12700 h 447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 h="447675">
                <a:moveTo>
                  <a:pt x="0" y="12700"/>
                </a:moveTo>
                <a:lnTo>
                  <a:pt x="165100" y="0"/>
                </a:lnTo>
                <a:cubicBezTo>
                  <a:pt x="166158" y="129117"/>
                  <a:pt x="170392" y="302683"/>
                  <a:pt x="171450" y="431800"/>
                </a:cubicBezTo>
                <a:lnTo>
                  <a:pt x="9525" y="447675"/>
                </a:lnTo>
                <a:cubicBezTo>
                  <a:pt x="8467" y="322792"/>
                  <a:pt x="1058" y="137583"/>
                  <a:pt x="0" y="1270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95" name="Szabadkézi sokszög 94"/>
          <p:cNvSpPr/>
          <p:nvPr/>
        </p:nvSpPr>
        <p:spPr>
          <a:xfrm>
            <a:off x="5761567" y="2968624"/>
            <a:ext cx="277283" cy="498475"/>
          </a:xfrm>
          <a:custGeom>
            <a:avLst/>
            <a:gdLst>
              <a:gd name="connsiteX0" fmla="*/ 0 w 158750"/>
              <a:gd name="connsiteY0" fmla="*/ 31750 h 406400"/>
              <a:gd name="connsiteX1" fmla="*/ 155575 w 158750"/>
              <a:gd name="connsiteY1" fmla="*/ 0 h 406400"/>
              <a:gd name="connsiteX2" fmla="*/ 158750 w 158750"/>
              <a:gd name="connsiteY2" fmla="*/ 387350 h 406400"/>
              <a:gd name="connsiteX3" fmla="*/ 3175 w 158750"/>
              <a:gd name="connsiteY3" fmla="*/ 406400 h 406400"/>
              <a:gd name="connsiteX4" fmla="*/ 0 w 158750"/>
              <a:gd name="connsiteY4" fmla="*/ 31750 h 406400"/>
              <a:gd name="connsiteX0" fmla="*/ 0 w 156633"/>
              <a:gd name="connsiteY0" fmla="*/ 31750 h 406400"/>
              <a:gd name="connsiteX1" fmla="*/ 155575 w 156633"/>
              <a:gd name="connsiteY1" fmla="*/ 0 h 406400"/>
              <a:gd name="connsiteX2" fmla="*/ 155575 w 156633"/>
              <a:gd name="connsiteY2" fmla="*/ 400050 h 406400"/>
              <a:gd name="connsiteX3" fmla="*/ 3175 w 156633"/>
              <a:gd name="connsiteY3" fmla="*/ 406400 h 406400"/>
              <a:gd name="connsiteX4" fmla="*/ 0 w 156633"/>
              <a:gd name="connsiteY4" fmla="*/ 31750 h 406400"/>
              <a:gd name="connsiteX0" fmla="*/ 0 w 156633"/>
              <a:gd name="connsiteY0" fmla="*/ 31750 h 406400"/>
              <a:gd name="connsiteX1" fmla="*/ 155575 w 156633"/>
              <a:gd name="connsiteY1" fmla="*/ 0 h 406400"/>
              <a:gd name="connsiteX2" fmla="*/ 155575 w 156633"/>
              <a:gd name="connsiteY2" fmla="*/ 396875 h 406400"/>
              <a:gd name="connsiteX3" fmla="*/ 3175 w 156633"/>
              <a:gd name="connsiteY3" fmla="*/ 406400 h 406400"/>
              <a:gd name="connsiteX4" fmla="*/ 0 w 156633"/>
              <a:gd name="connsiteY4" fmla="*/ 31750 h 406400"/>
              <a:gd name="connsiteX0" fmla="*/ 0 w 248708"/>
              <a:gd name="connsiteY0" fmla="*/ 0 h 409575"/>
              <a:gd name="connsiteX1" fmla="*/ 247650 w 248708"/>
              <a:gd name="connsiteY1" fmla="*/ 3175 h 409575"/>
              <a:gd name="connsiteX2" fmla="*/ 247650 w 248708"/>
              <a:gd name="connsiteY2" fmla="*/ 400050 h 409575"/>
              <a:gd name="connsiteX3" fmla="*/ 95250 w 248708"/>
              <a:gd name="connsiteY3" fmla="*/ 409575 h 409575"/>
              <a:gd name="connsiteX4" fmla="*/ 0 w 248708"/>
              <a:gd name="connsiteY4" fmla="*/ 0 h 409575"/>
              <a:gd name="connsiteX0" fmla="*/ 0 w 242358"/>
              <a:gd name="connsiteY0" fmla="*/ 0 h 425450"/>
              <a:gd name="connsiteX1" fmla="*/ 241300 w 242358"/>
              <a:gd name="connsiteY1" fmla="*/ 19050 h 425450"/>
              <a:gd name="connsiteX2" fmla="*/ 241300 w 242358"/>
              <a:gd name="connsiteY2" fmla="*/ 415925 h 425450"/>
              <a:gd name="connsiteX3" fmla="*/ 88900 w 242358"/>
              <a:gd name="connsiteY3" fmla="*/ 425450 h 425450"/>
              <a:gd name="connsiteX4" fmla="*/ 0 w 242358"/>
              <a:gd name="connsiteY4" fmla="*/ 0 h 425450"/>
              <a:gd name="connsiteX0" fmla="*/ 0 w 255058"/>
              <a:gd name="connsiteY0" fmla="*/ 22225 h 447675"/>
              <a:gd name="connsiteX1" fmla="*/ 254000 w 255058"/>
              <a:gd name="connsiteY1" fmla="*/ 0 h 447675"/>
              <a:gd name="connsiteX2" fmla="*/ 241300 w 255058"/>
              <a:gd name="connsiteY2" fmla="*/ 438150 h 447675"/>
              <a:gd name="connsiteX3" fmla="*/ 88900 w 255058"/>
              <a:gd name="connsiteY3" fmla="*/ 447675 h 447675"/>
              <a:gd name="connsiteX4" fmla="*/ 0 w 255058"/>
              <a:gd name="connsiteY4" fmla="*/ 22225 h 447675"/>
              <a:gd name="connsiteX0" fmla="*/ 4233 w 259291"/>
              <a:gd name="connsiteY0" fmla="*/ 22225 h 479425"/>
              <a:gd name="connsiteX1" fmla="*/ 258233 w 259291"/>
              <a:gd name="connsiteY1" fmla="*/ 0 h 479425"/>
              <a:gd name="connsiteX2" fmla="*/ 245533 w 259291"/>
              <a:gd name="connsiteY2" fmla="*/ 438150 h 479425"/>
              <a:gd name="connsiteX3" fmla="*/ 1058 w 259291"/>
              <a:gd name="connsiteY3" fmla="*/ 479425 h 479425"/>
              <a:gd name="connsiteX4" fmla="*/ 4233 w 259291"/>
              <a:gd name="connsiteY4" fmla="*/ 22225 h 479425"/>
              <a:gd name="connsiteX0" fmla="*/ 0 w 264583"/>
              <a:gd name="connsiteY0" fmla="*/ 25400 h 479425"/>
              <a:gd name="connsiteX1" fmla="*/ 263525 w 264583"/>
              <a:gd name="connsiteY1" fmla="*/ 0 h 479425"/>
              <a:gd name="connsiteX2" fmla="*/ 250825 w 264583"/>
              <a:gd name="connsiteY2" fmla="*/ 438150 h 479425"/>
              <a:gd name="connsiteX3" fmla="*/ 6350 w 264583"/>
              <a:gd name="connsiteY3" fmla="*/ 479425 h 479425"/>
              <a:gd name="connsiteX4" fmla="*/ 0 w 264583"/>
              <a:gd name="connsiteY4" fmla="*/ 25400 h 479425"/>
              <a:gd name="connsiteX0" fmla="*/ 10583 w 275166"/>
              <a:gd name="connsiteY0" fmla="*/ 25400 h 479425"/>
              <a:gd name="connsiteX1" fmla="*/ 274108 w 275166"/>
              <a:gd name="connsiteY1" fmla="*/ 0 h 479425"/>
              <a:gd name="connsiteX2" fmla="*/ 261408 w 275166"/>
              <a:gd name="connsiteY2" fmla="*/ 438150 h 479425"/>
              <a:gd name="connsiteX3" fmla="*/ 1058 w 275166"/>
              <a:gd name="connsiteY3" fmla="*/ 479425 h 479425"/>
              <a:gd name="connsiteX4" fmla="*/ 10583 w 275166"/>
              <a:gd name="connsiteY4" fmla="*/ 25400 h 479425"/>
              <a:gd name="connsiteX0" fmla="*/ 10583 w 277283"/>
              <a:gd name="connsiteY0" fmla="*/ 25400 h 498475"/>
              <a:gd name="connsiteX1" fmla="*/ 274108 w 277283"/>
              <a:gd name="connsiteY1" fmla="*/ 0 h 498475"/>
              <a:gd name="connsiteX2" fmla="*/ 277283 w 277283"/>
              <a:gd name="connsiteY2" fmla="*/ 498475 h 498475"/>
              <a:gd name="connsiteX3" fmla="*/ 1058 w 277283"/>
              <a:gd name="connsiteY3" fmla="*/ 479425 h 498475"/>
              <a:gd name="connsiteX4" fmla="*/ 10583 w 277283"/>
              <a:gd name="connsiteY4" fmla="*/ 25400 h 498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283" h="498475">
                <a:moveTo>
                  <a:pt x="10583" y="25400"/>
                </a:moveTo>
                <a:lnTo>
                  <a:pt x="274108" y="0"/>
                </a:lnTo>
                <a:cubicBezTo>
                  <a:pt x="275166" y="129117"/>
                  <a:pt x="276225" y="369358"/>
                  <a:pt x="277283" y="498475"/>
                </a:cubicBezTo>
                <a:lnTo>
                  <a:pt x="1058" y="479425"/>
                </a:lnTo>
                <a:cubicBezTo>
                  <a:pt x="0" y="354542"/>
                  <a:pt x="11641" y="150283"/>
                  <a:pt x="10583" y="2540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96" name="Szabadkézi sokszög 95"/>
          <p:cNvSpPr/>
          <p:nvPr/>
        </p:nvSpPr>
        <p:spPr>
          <a:xfrm>
            <a:off x="5499101" y="2987675"/>
            <a:ext cx="239183" cy="466725"/>
          </a:xfrm>
          <a:custGeom>
            <a:avLst/>
            <a:gdLst>
              <a:gd name="connsiteX0" fmla="*/ 0 w 158750"/>
              <a:gd name="connsiteY0" fmla="*/ 31750 h 406400"/>
              <a:gd name="connsiteX1" fmla="*/ 155575 w 158750"/>
              <a:gd name="connsiteY1" fmla="*/ 0 h 406400"/>
              <a:gd name="connsiteX2" fmla="*/ 158750 w 158750"/>
              <a:gd name="connsiteY2" fmla="*/ 387350 h 406400"/>
              <a:gd name="connsiteX3" fmla="*/ 3175 w 158750"/>
              <a:gd name="connsiteY3" fmla="*/ 406400 h 406400"/>
              <a:gd name="connsiteX4" fmla="*/ 0 w 158750"/>
              <a:gd name="connsiteY4" fmla="*/ 31750 h 406400"/>
              <a:gd name="connsiteX0" fmla="*/ 0 w 156633"/>
              <a:gd name="connsiteY0" fmla="*/ 31750 h 406400"/>
              <a:gd name="connsiteX1" fmla="*/ 155575 w 156633"/>
              <a:gd name="connsiteY1" fmla="*/ 0 h 406400"/>
              <a:gd name="connsiteX2" fmla="*/ 155575 w 156633"/>
              <a:gd name="connsiteY2" fmla="*/ 400050 h 406400"/>
              <a:gd name="connsiteX3" fmla="*/ 3175 w 156633"/>
              <a:gd name="connsiteY3" fmla="*/ 406400 h 406400"/>
              <a:gd name="connsiteX4" fmla="*/ 0 w 156633"/>
              <a:gd name="connsiteY4" fmla="*/ 31750 h 406400"/>
              <a:gd name="connsiteX0" fmla="*/ 0 w 156633"/>
              <a:gd name="connsiteY0" fmla="*/ 31750 h 406400"/>
              <a:gd name="connsiteX1" fmla="*/ 155575 w 156633"/>
              <a:gd name="connsiteY1" fmla="*/ 0 h 406400"/>
              <a:gd name="connsiteX2" fmla="*/ 155575 w 156633"/>
              <a:gd name="connsiteY2" fmla="*/ 396875 h 406400"/>
              <a:gd name="connsiteX3" fmla="*/ 3175 w 156633"/>
              <a:gd name="connsiteY3" fmla="*/ 406400 h 406400"/>
              <a:gd name="connsiteX4" fmla="*/ 0 w 156633"/>
              <a:gd name="connsiteY4" fmla="*/ 31750 h 406400"/>
              <a:gd name="connsiteX0" fmla="*/ 0 w 182033"/>
              <a:gd name="connsiteY0" fmla="*/ 0 h 434975"/>
              <a:gd name="connsiteX1" fmla="*/ 180975 w 182033"/>
              <a:gd name="connsiteY1" fmla="*/ 28575 h 434975"/>
              <a:gd name="connsiteX2" fmla="*/ 180975 w 182033"/>
              <a:gd name="connsiteY2" fmla="*/ 425450 h 434975"/>
              <a:gd name="connsiteX3" fmla="*/ 28575 w 182033"/>
              <a:gd name="connsiteY3" fmla="*/ 434975 h 434975"/>
              <a:gd name="connsiteX4" fmla="*/ 0 w 182033"/>
              <a:gd name="connsiteY4" fmla="*/ 0 h 434975"/>
              <a:gd name="connsiteX0" fmla="*/ 0 w 239183"/>
              <a:gd name="connsiteY0" fmla="*/ 31750 h 466725"/>
              <a:gd name="connsiteX1" fmla="*/ 238125 w 239183"/>
              <a:gd name="connsiteY1" fmla="*/ 0 h 466725"/>
              <a:gd name="connsiteX2" fmla="*/ 180975 w 239183"/>
              <a:gd name="connsiteY2" fmla="*/ 457200 h 466725"/>
              <a:gd name="connsiteX3" fmla="*/ 28575 w 239183"/>
              <a:gd name="connsiteY3" fmla="*/ 466725 h 466725"/>
              <a:gd name="connsiteX4" fmla="*/ 0 w 239183"/>
              <a:gd name="connsiteY4" fmla="*/ 31750 h 466725"/>
              <a:gd name="connsiteX0" fmla="*/ 0 w 239183"/>
              <a:gd name="connsiteY0" fmla="*/ 31750 h 466725"/>
              <a:gd name="connsiteX1" fmla="*/ 238125 w 239183"/>
              <a:gd name="connsiteY1" fmla="*/ 0 h 466725"/>
              <a:gd name="connsiteX2" fmla="*/ 180975 w 239183"/>
              <a:gd name="connsiteY2" fmla="*/ 457200 h 466725"/>
              <a:gd name="connsiteX3" fmla="*/ 3175 w 239183"/>
              <a:gd name="connsiteY3" fmla="*/ 466725 h 466725"/>
              <a:gd name="connsiteX4" fmla="*/ 0 w 239183"/>
              <a:gd name="connsiteY4" fmla="*/ 31750 h 466725"/>
              <a:gd name="connsiteX0" fmla="*/ 0 w 239183"/>
              <a:gd name="connsiteY0" fmla="*/ 31750 h 466725"/>
              <a:gd name="connsiteX1" fmla="*/ 238125 w 239183"/>
              <a:gd name="connsiteY1" fmla="*/ 0 h 466725"/>
              <a:gd name="connsiteX2" fmla="*/ 231775 w 239183"/>
              <a:gd name="connsiteY2" fmla="*/ 466725 h 466725"/>
              <a:gd name="connsiteX3" fmla="*/ 3175 w 239183"/>
              <a:gd name="connsiteY3" fmla="*/ 466725 h 466725"/>
              <a:gd name="connsiteX4" fmla="*/ 0 w 239183"/>
              <a:gd name="connsiteY4" fmla="*/ 31750 h 466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183" h="466725">
                <a:moveTo>
                  <a:pt x="0" y="31750"/>
                </a:moveTo>
                <a:lnTo>
                  <a:pt x="238125" y="0"/>
                </a:lnTo>
                <a:cubicBezTo>
                  <a:pt x="239183" y="129117"/>
                  <a:pt x="230717" y="337608"/>
                  <a:pt x="231775" y="466725"/>
                </a:cubicBezTo>
                <a:lnTo>
                  <a:pt x="3175" y="466725"/>
                </a:lnTo>
                <a:cubicBezTo>
                  <a:pt x="2117" y="341842"/>
                  <a:pt x="1058" y="156633"/>
                  <a:pt x="0" y="3175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97" name="Szabadkézi sokszög 96"/>
          <p:cNvSpPr/>
          <p:nvPr/>
        </p:nvSpPr>
        <p:spPr>
          <a:xfrm>
            <a:off x="5495926" y="3492501"/>
            <a:ext cx="244475" cy="447675"/>
          </a:xfrm>
          <a:custGeom>
            <a:avLst/>
            <a:gdLst>
              <a:gd name="connsiteX0" fmla="*/ 0 w 158750"/>
              <a:gd name="connsiteY0" fmla="*/ 31750 h 406400"/>
              <a:gd name="connsiteX1" fmla="*/ 155575 w 158750"/>
              <a:gd name="connsiteY1" fmla="*/ 0 h 406400"/>
              <a:gd name="connsiteX2" fmla="*/ 158750 w 158750"/>
              <a:gd name="connsiteY2" fmla="*/ 387350 h 406400"/>
              <a:gd name="connsiteX3" fmla="*/ 3175 w 158750"/>
              <a:gd name="connsiteY3" fmla="*/ 406400 h 406400"/>
              <a:gd name="connsiteX4" fmla="*/ 0 w 158750"/>
              <a:gd name="connsiteY4" fmla="*/ 31750 h 406400"/>
              <a:gd name="connsiteX0" fmla="*/ 0 w 156633"/>
              <a:gd name="connsiteY0" fmla="*/ 31750 h 406400"/>
              <a:gd name="connsiteX1" fmla="*/ 155575 w 156633"/>
              <a:gd name="connsiteY1" fmla="*/ 0 h 406400"/>
              <a:gd name="connsiteX2" fmla="*/ 155575 w 156633"/>
              <a:gd name="connsiteY2" fmla="*/ 400050 h 406400"/>
              <a:gd name="connsiteX3" fmla="*/ 3175 w 156633"/>
              <a:gd name="connsiteY3" fmla="*/ 406400 h 406400"/>
              <a:gd name="connsiteX4" fmla="*/ 0 w 156633"/>
              <a:gd name="connsiteY4" fmla="*/ 31750 h 406400"/>
              <a:gd name="connsiteX0" fmla="*/ 0 w 156633"/>
              <a:gd name="connsiteY0" fmla="*/ 31750 h 406400"/>
              <a:gd name="connsiteX1" fmla="*/ 155575 w 156633"/>
              <a:gd name="connsiteY1" fmla="*/ 0 h 406400"/>
              <a:gd name="connsiteX2" fmla="*/ 155575 w 156633"/>
              <a:gd name="connsiteY2" fmla="*/ 396875 h 406400"/>
              <a:gd name="connsiteX3" fmla="*/ 3175 w 156633"/>
              <a:gd name="connsiteY3" fmla="*/ 406400 h 406400"/>
              <a:gd name="connsiteX4" fmla="*/ 0 w 156633"/>
              <a:gd name="connsiteY4" fmla="*/ 31750 h 406400"/>
              <a:gd name="connsiteX0" fmla="*/ 0 w 185208"/>
              <a:gd name="connsiteY0" fmla="*/ 0 h 419100"/>
              <a:gd name="connsiteX1" fmla="*/ 184150 w 185208"/>
              <a:gd name="connsiteY1" fmla="*/ 12700 h 419100"/>
              <a:gd name="connsiteX2" fmla="*/ 184150 w 185208"/>
              <a:gd name="connsiteY2" fmla="*/ 409575 h 419100"/>
              <a:gd name="connsiteX3" fmla="*/ 31750 w 185208"/>
              <a:gd name="connsiteY3" fmla="*/ 419100 h 419100"/>
              <a:gd name="connsiteX4" fmla="*/ 0 w 185208"/>
              <a:gd name="connsiteY4" fmla="*/ 0 h 419100"/>
              <a:gd name="connsiteX0" fmla="*/ 0 w 239183"/>
              <a:gd name="connsiteY0" fmla="*/ 0 h 419100"/>
              <a:gd name="connsiteX1" fmla="*/ 238125 w 239183"/>
              <a:gd name="connsiteY1" fmla="*/ 6350 h 419100"/>
              <a:gd name="connsiteX2" fmla="*/ 184150 w 239183"/>
              <a:gd name="connsiteY2" fmla="*/ 409575 h 419100"/>
              <a:gd name="connsiteX3" fmla="*/ 31750 w 239183"/>
              <a:gd name="connsiteY3" fmla="*/ 419100 h 419100"/>
              <a:gd name="connsiteX4" fmla="*/ 0 w 239183"/>
              <a:gd name="connsiteY4" fmla="*/ 0 h 419100"/>
              <a:gd name="connsiteX0" fmla="*/ 0 w 244475"/>
              <a:gd name="connsiteY0" fmla="*/ 0 h 447675"/>
              <a:gd name="connsiteX1" fmla="*/ 238125 w 244475"/>
              <a:gd name="connsiteY1" fmla="*/ 6350 h 447675"/>
              <a:gd name="connsiteX2" fmla="*/ 244475 w 244475"/>
              <a:gd name="connsiteY2" fmla="*/ 447675 h 447675"/>
              <a:gd name="connsiteX3" fmla="*/ 31750 w 244475"/>
              <a:gd name="connsiteY3" fmla="*/ 419100 h 447675"/>
              <a:gd name="connsiteX4" fmla="*/ 0 w 244475"/>
              <a:gd name="connsiteY4" fmla="*/ 0 h 447675"/>
              <a:gd name="connsiteX0" fmla="*/ 0 w 244475"/>
              <a:gd name="connsiteY0" fmla="*/ 0 h 447675"/>
              <a:gd name="connsiteX1" fmla="*/ 238125 w 244475"/>
              <a:gd name="connsiteY1" fmla="*/ 6350 h 447675"/>
              <a:gd name="connsiteX2" fmla="*/ 244475 w 244475"/>
              <a:gd name="connsiteY2" fmla="*/ 447675 h 447675"/>
              <a:gd name="connsiteX3" fmla="*/ 9525 w 244475"/>
              <a:gd name="connsiteY3" fmla="*/ 422275 h 447675"/>
              <a:gd name="connsiteX4" fmla="*/ 0 w 244475"/>
              <a:gd name="connsiteY4" fmla="*/ 0 h 447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475" h="447675">
                <a:moveTo>
                  <a:pt x="0" y="0"/>
                </a:moveTo>
                <a:lnTo>
                  <a:pt x="238125" y="6350"/>
                </a:lnTo>
                <a:cubicBezTo>
                  <a:pt x="239183" y="135467"/>
                  <a:pt x="243417" y="318558"/>
                  <a:pt x="244475" y="447675"/>
                </a:cubicBezTo>
                <a:lnTo>
                  <a:pt x="9525" y="422275"/>
                </a:lnTo>
                <a:cubicBezTo>
                  <a:pt x="8467" y="297392"/>
                  <a:pt x="1058" y="124883"/>
                  <a:pt x="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98" name="Szabadkézi sokszög 97"/>
          <p:cNvSpPr/>
          <p:nvPr/>
        </p:nvSpPr>
        <p:spPr>
          <a:xfrm>
            <a:off x="5764743" y="3486149"/>
            <a:ext cx="286808" cy="495300"/>
          </a:xfrm>
          <a:custGeom>
            <a:avLst/>
            <a:gdLst>
              <a:gd name="connsiteX0" fmla="*/ 0 w 158750"/>
              <a:gd name="connsiteY0" fmla="*/ 31750 h 406400"/>
              <a:gd name="connsiteX1" fmla="*/ 155575 w 158750"/>
              <a:gd name="connsiteY1" fmla="*/ 0 h 406400"/>
              <a:gd name="connsiteX2" fmla="*/ 158750 w 158750"/>
              <a:gd name="connsiteY2" fmla="*/ 387350 h 406400"/>
              <a:gd name="connsiteX3" fmla="*/ 3175 w 158750"/>
              <a:gd name="connsiteY3" fmla="*/ 406400 h 406400"/>
              <a:gd name="connsiteX4" fmla="*/ 0 w 158750"/>
              <a:gd name="connsiteY4" fmla="*/ 31750 h 406400"/>
              <a:gd name="connsiteX0" fmla="*/ 0 w 156633"/>
              <a:gd name="connsiteY0" fmla="*/ 31750 h 406400"/>
              <a:gd name="connsiteX1" fmla="*/ 155575 w 156633"/>
              <a:gd name="connsiteY1" fmla="*/ 0 h 406400"/>
              <a:gd name="connsiteX2" fmla="*/ 155575 w 156633"/>
              <a:gd name="connsiteY2" fmla="*/ 400050 h 406400"/>
              <a:gd name="connsiteX3" fmla="*/ 3175 w 156633"/>
              <a:gd name="connsiteY3" fmla="*/ 406400 h 406400"/>
              <a:gd name="connsiteX4" fmla="*/ 0 w 156633"/>
              <a:gd name="connsiteY4" fmla="*/ 31750 h 406400"/>
              <a:gd name="connsiteX0" fmla="*/ 0 w 156633"/>
              <a:gd name="connsiteY0" fmla="*/ 31750 h 406400"/>
              <a:gd name="connsiteX1" fmla="*/ 155575 w 156633"/>
              <a:gd name="connsiteY1" fmla="*/ 0 h 406400"/>
              <a:gd name="connsiteX2" fmla="*/ 155575 w 156633"/>
              <a:gd name="connsiteY2" fmla="*/ 396875 h 406400"/>
              <a:gd name="connsiteX3" fmla="*/ 3175 w 156633"/>
              <a:gd name="connsiteY3" fmla="*/ 406400 h 406400"/>
              <a:gd name="connsiteX4" fmla="*/ 0 w 156633"/>
              <a:gd name="connsiteY4" fmla="*/ 31750 h 406400"/>
              <a:gd name="connsiteX0" fmla="*/ 0 w 197908"/>
              <a:gd name="connsiteY0" fmla="*/ 0 h 460375"/>
              <a:gd name="connsiteX1" fmla="*/ 196850 w 197908"/>
              <a:gd name="connsiteY1" fmla="*/ 53975 h 460375"/>
              <a:gd name="connsiteX2" fmla="*/ 196850 w 197908"/>
              <a:gd name="connsiteY2" fmla="*/ 450850 h 460375"/>
              <a:gd name="connsiteX3" fmla="*/ 44450 w 197908"/>
              <a:gd name="connsiteY3" fmla="*/ 460375 h 460375"/>
              <a:gd name="connsiteX4" fmla="*/ 0 w 197908"/>
              <a:gd name="connsiteY4" fmla="*/ 0 h 460375"/>
              <a:gd name="connsiteX0" fmla="*/ 0 w 239183"/>
              <a:gd name="connsiteY0" fmla="*/ 0 h 460375"/>
              <a:gd name="connsiteX1" fmla="*/ 238125 w 239183"/>
              <a:gd name="connsiteY1" fmla="*/ 15875 h 460375"/>
              <a:gd name="connsiteX2" fmla="*/ 196850 w 239183"/>
              <a:gd name="connsiteY2" fmla="*/ 450850 h 460375"/>
              <a:gd name="connsiteX3" fmla="*/ 44450 w 239183"/>
              <a:gd name="connsiteY3" fmla="*/ 460375 h 460375"/>
              <a:gd name="connsiteX4" fmla="*/ 0 w 239183"/>
              <a:gd name="connsiteY4" fmla="*/ 0 h 460375"/>
              <a:gd name="connsiteX0" fmla="*/ 0 w 255058"/>
              <a:gd name="connsiteY0" fmla="*/ 0 h 460375"/>
              <a:gd name="connsiteX1" fmla="*/ 254000 w 255058"/>
              <a:gd name="connsiteY1" fmla="*/ 9525 h 460375"/>
              <a:gd name="connsiteX2" fmla="*/ 196850 w 255058"/>
              <a:gd name="connsiteY2" fmla="*/ 450850 h 460375"/>
              <a:gd name="connsiteX3" fmla="*/ 44450 w 255058"/>
              <a:gd name="connsiteY3" fmla="*/ 460375 h 460375"/>
              <a:gd name="connsiteX4" fmla="*/ 0 w 255058"/>
              <a:gd name="connsiteY4" fmla="*/ 0 h 460375"/>
              <a:gd name="connsiteX0" fmla="*/ 23283 w 278341"/>
              <a:gd name="connsiteY0" fmla="*/ 0 h 460375"/>
              <a:gd name="connsiteX1" fmla="*/ 277283 w 278341"/>
              <a:gd name="connsiteY1" fmla="*/ 9525 h 460375"/>
              <a:gd name="connsiteX2" fmla="*/ 220133 w 278341"/>
              <a:gd name="connsiteY2" fmla="*/ 450850 h 460375"/>
              <a:gd name="connsiteX3" fmla="*/ 1058 w 278341"/>
              <a:gd name="connsiteY3" fmla="*/ 460375 h 460375"/>
              <a:gd name="connsiteX4" fmla="*/ 23283 w 278341"/>
              <a:gd name="connsiteY4" fmla="*/ 0 h 460375"/>
              <a:gd name="connsiteX0" fmla="*/ 23283 w 286808"/>
              <a:gd name="connsiteY0" fmla="*/ 0 h 492125"/>
              <a:gd name="connsiteX1" fmla="*/ 277283 w 286808"/>
              <a:gd name="connsiteY1" fmla="*/ 9525 h 492125"/>
              <a:gd name="connsiteX2" fmla="*/ 286808 w 286808"/>
              <a:gd name="connsiteY2" fmla="*/ 492125 h 492125"/>
              <a:gd name="connsiteX3" fmla="*/ 1058 w 286808"/>
              <a:gd name="connsiteY3" fmla="*/ 460375 h 492125"/>
              <a:gd name="connsiteX4" fmla="*/ 23283 w 286808"/>
              <a:gd name="connsiteY4" fmla="*/ 0 h 492125"/>
              <a:gd name="connsiteX0" fmla="*/ 7408 w 286808"/>
              <a:gd name="connsiteY0" fmla="*/ 0 h 495300"/>
              <a:gd name="connsiteX1" fmla="*/ 277283 w 286808"/>
              <a:gd name="connsiteY1" fmla="*/ 12700 h 495300"/>
              <a:gd name="connsiteX2" fmla="*/ 286808 w 286808"/>
              <a:gd name="connsiteY2" fmla="*/ 495300 h 495300"/>
              <a:gd name="connsiteX3" fmla="*/ 1058 w 286808"/>
              <a:gd name="connsiteY3" fmla="*/ 463550 h 495300"/>
              <a:gd name="connsiteX4" fmla="*/ 7408 w 286808"/>
              <a:gd name="connsiteY4" fmla="*/ 0 h 495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808" h="495300">
                <a:moveTo>
                  <a:pt x="7408" y="0"/>
                </a:moveTo>
                <a:lnTo>
                  <a:pt x="277283" y="12700"/>
                </a:lnTo>
                <a:cubicBezTo>
                  <a:pt x="278341" y="141817"/>
                  <a:pt x="285750" y="366183"/>
                  <a:pt x="286808" y="495300"/>
                </a:cubicBezTo>
                <a:lnTo>
                  <a:pt x="1058" y="463550"/>
                </a:lnTo>
                <a:cubicBezTo>
                  <a:pt x="0" y="338667"/>
                  <a:pt x="8466" y="124883"/>
                  <a:pt x="7408"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99" name="Szabadkézi sokszög 98"/>
          <p:cNvSpPr/>
          <p:nvPr/>
        </p:nvSpPr>
        <p:spPr>
          <a:xfrm>
            <a:off x="6072718" y="2927350"/>
            <a:ext cx="309033" cy="520700"/>
          </a:xfrm>
          <a:custGeom>
            <a:avLst/>
            <a:gdLst>
              <a:gd name="connsiteX0" fmla="*/ 0 w 158750"/>
              <a:gd name="connsiteY0" fmla="*/ 31750 h 406400"/>
              <a:gd name="connsiteX1" fmla="*/ 155575 w 158750"/>
              <a:gd name="connsiteY1" fmla="*/ 0 h 406400"/>
              <a:gd name="connsiteX2" fmla="*/ 158750 w 158750"/>
              <a:gd name="connsiteY2" fmla="*/ 387350 h 406400"/>
              <a:gd name="connsiteX3" fmla="*/ 3175 w 158750"/>
              <a:gd name="connsiteY3" fmla="*/ 406400 h 406400"/>
              <a:gd name="connsiteX4" fmla="*/ 0 w 158750"/>
              <a:gd name="connsiteY4" fmla="*/ 31750 h 406400"/>
              <a:gd name="connsiteX0" fmla="*/ 0 w 156633"/>
              <a:gd name="connsiteY0" fmla="*/ 31750 h 406400"/>
              <a:gd name="connsiteX1" fmla="*/ 155575 w 156633"/>
              <a:gd name="connsiteY1" fmla="*/ 0 h 406400"/>
              <a:gd name="connsiteX2" fmla="*/ 155575 w 156633"/>
              <a:gd name="connsiteY2" fmla="*/ 400050 h 406400"/>
              <a:gd name="connsiteX3" fmla="*/ 3175 w 156633"/>
              <a:gd name="connsiteY3" fmla="*/ 406400 h 406400"/>
              <a:gd name="connsiteX4" fmla="*/ 0 w 156633"/>
              <a:gd name="connsiteY4" fmla="*/ 31750 h 406400"/>
              <a:gd name="connsiteX0" fmla="*/ 0 w 156633"/>
              <a:gd name="connsiteY0" fmla="*/ 31750 h 406400"/>
              <a:gd name="connsiteX1" fmla="*/ 155575 w 156633"/>
              <a:gd name="connsiteY1" fmla="*/ 0 h 406400"/>
              <a:gd name="connsiteX2" fmla="*/ 155575 w 156633"/>
              <a:gd name="connsiteY2" fmla="*/ 396875 h 406400"/>
              <a:gd name="connsiteX3" fmla="*/ 3175 w 156633"/>
              <a:gd name="connsiteY3" fmla="*/ 406400 h 406400"/>
              <a:gd name="connsiteX4" fmla="*/ 0 w 156633"/>
              <a:gd name="connsiteY4" fmla="*/ 31750 h 406400"/>
              <a:gd name="connsiteX0" fmla="*/ 0 w 216958"/>
              <a:gd name="connsiteY0" fmla="*/ 0 h 488950"/>
              <a:gd name="connsiteX1" fmla="*/ 215900 w 216958"/>
              <a:gd name="connsiteY1" fmla="*/ 82550 h 488950"/>
              <a:gd name="connsiteX2" fmla="*/ 215900 w 216958"/>
              <a:gd name="connsiteY2" fmla="*/ 479425 h 488950"/>
              <a:gd name="connsiteX3" fmla="*/ 63500 w 216958"/>
              <a:gd name="connsiteY3" fmla="*/ 488950 h 488950"/>
              <a:gd name="connsiteX4" fmla="*/ 0 w 216958"/>
              <a:gd name="connsiteY4" fmla="*/ 0 h 488950"/>
              <a:gd name="connsiteX0" fmla="*/ 0 w 302683"/>
              <a:gd name="connsiteY0" fmla="*/ 38100 h 527050"/>
              <a:gd name="connsiteX1" fmla="*/ 301625 w 302683"/>
              <a:gd name="connsiteY1" fmla="*/ 0 h 527050"/>
              <a:gd name="connsiteX2" fmla="*/ 215900 w 302683"/>
              <a:gd name="connsiteY2" fmla="*/ 517525 h 527050"/>
              <a:gd name="connsiteX3" fmla="*/ 63500 w 302683"/>
              <a:gd name="connsiteY3" fmla="*/ 527050 h 527050"/>
              <a:gd name="connsiteX4" fmla="*/ 0 w 302683"/>
              <a:gd name="connsiteY4" fmla="*/ 38100 h 527050"/>
              <a:gd name="connsiteX0" fmla="*/ 1058 w 303741"/>
              <a:gd name="connsiteY0" fmla="*/ 38100 h 517525"/>
              <a:gd name="connsiteX1" fmla="*/ 302683 w 303741"/>
              <a:gd name="connsiteY1" fmla="*/ 0 h 517525"/>
              <a:gd name="connsiteX2" fmla="*/ 216958 w 303741"/>
              <a:gd name="connsiteY2" fmla="*/ 517525 h 517525"/>
              <a:gd name="connsiteX3" fmla="*/ 1058 w 303741"/>
              <a:gd name="connsiteY3" fmla="*/ 517525 h 517525"/>
              <a:gd name="connsiteX4" fmla="*/ 1058 w 303741"/>
              <a:gd name="connsiteY4" fmla="*/ 38100 h 517525"/>
              <a:gd name="connsiteX0" fmla="*/ 1058 w 309033"/>
              <a:gd name="connsiteY0" fmla="*/ 38100 h 520700"/>
              <a:gd name="connsiteX1" fmla="*/ 302683 w 309033"/>
              <a:gd name="connsiteY1" fmla="*/ 0 h 520700"/>
              <a:gd name="connsiteX2" fmla="*/ 309033 w 309033"/>
              <a:gd name="connsiteY2" fmla="*/ 520700 h 520700"/>
              <a:gd name="connsiteX3" fmla="*/ 1058 w 309033"/>
              <a:gd name="connsiteY3" fmla="*/ 517525 h 520700"/>
              <a:gd name="connsiteX4" fmla="*/ 1058 w 309033"/>
              <a:gd name="connsiteY4" fmla="*/ 38100 h 520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033" h="520700">
                <a:moveTo>
                  <a:pt x="1058" y="38100"/>
                </a:moveTo>
                <a:lnTo>
                  <a:pt x="302683" y="0"/>
                </a:lnTo>
                <a:cubicBezTo>
                  <a:pt x="303741" y="129117"/>
                  <a:pt x="307975" y="391583"/>
                  <a:pt x="309033" y="520700"/>
                </a:cubicBezTo>
                <a:lnTo>
                  <a:pt x="1058" y="517525"/>
                </a:lnTo>
                <a:cubicBezTo>
                  <a:pt x="0" y="392642"/>
                  <a:pt x="2116" y="162983"/>
                  <a:pt x="1058" y="381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00" name="Szabadkézi sokszög 99"/>
          <p:cNvSpPr/>
          <p:nvPr/>
        </p:nvSpPr>
        <p:spPr>
          <a:xfrm>
            <a:off x="5314951" y="3489324"/>
            <a:ext cx="174625" cy="422275"/>
          </a:xfrm>
          <a:custGeom>
            <a:avLst/>
            <a:gdLst>
              <a:gd name="connsiteX0" fmla="*/ 0 w 158750"/>
              <a:gd name="connsiteY0" fmla="*/ 31750 h 406400"/>
              <a:gd name="connsiteX1" fmla="*/ 155575 w 158750"/>
              <a:gd name="connsiteY1" fmla="*/ 0 h 406400"/>
              <a:gd name="connsiteX2" fmla="*/ 158750 w 158750"/>
              <a:gd name="connsiteY2" fmla="*/ 387350 h 406400"/>
              <a:gd name="connsiteX3" fmla="*/ 3175 w 158750"/>
              <a:gd name="connsiteY3" fmla="*/ 406400 h 406400"/>
              <a:gd name="connsiteX4" fmla="*/ 0 w 158750"/>
              <a:gd name="connsiteY4" fmla="*/ 31750 h 406400"/>
              <a:gd name="connsiteX0" fmla="*/ 0 w 156633"/>
              <a:gd name="connsiteY0" fmla="*/ 31750 h 406400"/>
              <a:gd name="connsiteX1" fmla="*/ 155575 w 156633"/>
              <a:gd name="connsiteY1" fmla="*/ 0 h 406400"/>
              <a:gd name="connsiteX2" fmla="*/ 155575 w 156633"/>
              <a:gd name="connsiteY2" fmla="*/ 400050 h 406400"/>
              <a:gd name="connsiteX3" fmla="*/ 3175 w 156633"/>
              <a:gd name="connsiteY3" fmla="*/ 406400 h 406400"/>
              <a:gd name="connsiteX4" fmla="*/ 0 w 156633"/>
              <a:gd name="connsiteY4" fmla="*/ 31750 h 406400"/>
              <a:gd name="connsiteX0" fmla="*/ 0 w 156633"/>
              <a:gd name="connsiteY0" fmla="*/ 31750 h 406400"/>
              <a:gd name="connsiteX1" fmla="*/ 155575 w 156633"/>
              <a:gd name="connsiteY1" fmla="*/ 0 h 406400"/>
              <a:gd name="connsiteX2" fmla="*/ 155575 w 156633"/>
              <a:gd name="connsiteY2" fmla="*/ 396875 h 406400"/>
              <a:gd name="connsiteX3" fmla="*/ 3175 w 156633"/>
              <a:gd name="connsiteY3" fmla="*/ 406400 h 406400"/>
              <a:gd name="connsiteX4" fmla="*/ 0 w 156633"/>
              <a:gd name="connsiteY4" fmla="*/ 31750 h 406400"/>
              <a:gd name="connsiteX0" fmla="*/ 0 w 175683"/>
              <a:gd name="connsiteY0" fmla="*/ 0 h 457200"/>
              <a:gd name="connsiteX1" fmla="*/ 174625 w 175683"/>
              <a:gd name="connsiteY1" fmla="*/ 50800 h 457200"/>
              <a:gd name="connsiteX2" fmla="*/ 174625 w 175683"/>
              <a:gd name="connsiteY2" fmla="*/ 447675 h 457200"/>
              <a:gd name="connsiteX3" fmla="*/ 22225 w 175683"/>
              <a:gd name="connsiteY3" fmla="*/ 457200 h 457200"/>
              <a:gd name="connsiteX4" fmla="*/ 0 w 175683"/>
              <a:gd name="connsiteY4" fmla="*/ 0 h 457200"/>
              <a:gd name="connsiteX0" fmla="*/ 0 w 174625"/>
              <a:gd name="connsiteY0" fmla="*/ 3175 h 460375"/>
              <a:gd name="connsiteX1" fmla="*/ 165100 w 174625"/>
              <a:gd name="connsiteY1" fmla="*/ 0 h 460375"/>
              <a:gd name="connsiteX2" fmla="*/ 174625 w 174625"/>
              <a:gd name="connsiteY2" fmla="*/ 450850 h 460375"/>
              <a:gd name="connsiteX3" fmla="*/ 22225 w 174625"/>
              <a:gd name="connsiteY3" fmla="*/ 460375 h 460375"/>
              <a:gd name="connsiteX4" fmla="*/ 0 w 174625"/>
              <a:gd name="connsiteY4" fmla="*/ 3175 h 460375"/>
              <a:gd name="connsiteX0" fmla="*/ 0 w 174625"/>
              <a:gd name="connsiteY0" fmla="*/ 3175 h 450850"/>
              <a:gd name="connsiteX1" fmla="*/ 165100 w 174625"/>
              <a:gd name="connsiteY1" fmla="*/ 0 h 450850"/>
              <a:gd name="connsiteX2" fmla="*/ 174625 w 174625"/>
              <a:gd name="connsiteY2" fmla="*/ 450850 h 450850"/>
              <a:gd name="connsiteX3" fmla="*/ 6350 w 174625"/>
              <a:gd name="connsiteY3" fmla="*/ 393700 h 450850"/>
              <a:gd name="connsiteX4" fmla="*/ 0 w 174625"/>
              <a:gd name="connsiteY4" fmla="*/ 3175 h 450850"/>
              <a:gd name="connsiteX0" fmla="*/ 0 w 174625"/>
              <a:gd name="connsiteY0" fmla="*/ 3175 h 422275"/>
              <a:gd name="connsiteX1" fmla="*/ 165100 w 174625"/>
              <a:gd name="connsiteY1" fmla="*/ 0 h 422275"/>
              <a:gd name="connsiteX2" fmla="*/ 174625 w 174625"/>
              <a:gd name="connsiteY2" fmla="*/ 422275 h 422275"/>
              <a:gd name="connsiteX3" fmla="*/ 6350 w 174625"/>
              <a:gd name="connsiteY3" fmla="*/ 393700 h 422275"/>
              <a:gd name="connsiteX4" fmla="*/ 0 w 174625"/>
              <a:gd name="connsiteY4" fmla="*/ 3175 h 422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625" h="422275">
                <a:moveTo>
                  <a:pt x="0" y="3175"/>
                </a:moveTo>
                <a:lnTo>
                  <a:pt x="165100" y="0"/>
                </a:lnTo>
                <a:cubicBezTo>
                  <a:pt x="166158" y="129117"/>
                  <a:pt x="173567" y="293158"/>
                  <a:pt x="174625" y="422275"/>
                </a:cubicBezTo>
                <a:lnTo>
                  <a:pt x="6350" y="393700"/>
                </a:lnTo>
                <a:cubicBezTo>
                  <a:pt x="5292" y="268817"/>
                  <a:pt x="1058" y="128058"/>
                  <a:pt x="0" y="317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01" name="Szabadkézi sokszög 100"/>
          <p:cNvSpPr/>
          <p:nvPr/>
        </p:nvSpPr>
        <p:spPr>
          <a:xfrm>
            <a:off x="6069543" y="3486151"/>
            <a:ext cx="321733" cy="546100"/>
          </a:xfrm>
          <a:custGeom>
            <a:avLst/>
            <a:gdLst>
              <a:gd name="connsiteX0" fmla="*/ 0 w 158750"/>
              <a:gd name="connsiteY0" fmla="*/ 31750 h 406400"/>
              <a:gd name="connsiteX1" fmla="*/ 155575 w 158750"/>
              <a:gd name="connsiteY1" fmla="*/ 0 h 406400"/>
              <a:gd name="connsiteX2" fmla="*/ 158750 w 158750"/>
              <a:gd name="connsiteY2" fmla="*/ 387350 h 406400"/>
              <a:gd name="connsiteX3" fmla="*/ 3175 w 158750"/>
              <a:gd name="connsiteY3" fmla="*/ 406400 h 406400"/>
              <a:gd name="connsiteX4" fmla="*/ 0 w 158750"/>
              <a:gd name="connsiteY4" fmla="*/ 31750 h 406400"/>
              <a:gd name="connsiteX0" fmla="*/ 0 w 156633"/>
              <a:gd name="connsiteY0" fmla="*/ 31750 h 406400"/>
              <a:gd name="connsiteX1" fmla="*/ 155575 w 156633"/>
              <a:gd name="connsiteY1" fmla="*/ 0 h 406400"/>
              <a:gd name="connsiteX2" fmla="*/ 155575 w 156633"/>
              <a:gd name="connsiteY2" fmla="*/ 400050 h 406400"/>
              <a:gd name="connsiteX3" fmla="*/ 3175 w 156633"/>
              <a:gd name="connsiteY3" fmla="*/ 406400 h 406400"/>
              <a:gd name="connsiteX4" fmla="*/ 0 w 156633"/>
              <a:gd name="connsiteY4" fmla="*/ 31750 h 406400"/>
              <a:gd name="connsiteX0" fmla="*/ 0 w 156633"/>
              <a:gd name="connsiteY0" fmla="*/ 31750 h 406400"/>
              <a:gd name="connsiteX1" fmla="*/ 155575 w 156633"/>
              <a:gd name="connsiteY1" fmla="*/ 0 h 406400"/>
              <a:gd name="connsiteX2" fmla="*/ 155575 w 156633"/>
              <a:gd name="connsiteY2" fmla="*/ 396875 h 406400"/>
              <a:gd name="connsiteX3" fmla="*/ 3175 w 156633"/>
              <a:gd name="connsiteY3" fmla="*/ 406400 h 406400"/>
              <a:gd name="connsiteX4" fmla="*/ 0 w 156633"/>
              <a:gd name="connsiteY4" fmla="*/ 31750 h 406400"/>
              <a:gd name="connsiteX0" fmla="*/ 0 w 210608"/>
              <a:gd name="connsiteY0" fmla="*/ 0 h 501650"/>
              <a:gd name="connsiteX1" fmla="*/ 209550 w 210608"/>
              <a:gd name="connsiteY1" fmla="*/ 95250 h 501650"/>
              <a:gd name="connsiteX2" fmla="*/ 209550 w 210608"/>
              <a:gd name="connsiteY2" fmla="*/ 492125 h 501650"/>
              <a:gd name="connsiteX3" fmla="*/ 57150 w 210608"/>
              <a:gd name="connsiteY3" fmla="*/ 501650 h 501650"/>
              <a:gd name="connsiteX4" fmla="*/ 0 w 210608"/>
              <a:gd name="connsiteY4" fmla="*/ 0 h 501650"/>
              <a:gd name="connsiteX0" fmla="*/ 0 w 302683"/>
              <a:gd name="connsiteY0" fmla="*/ 0 h 501650"/>
              <a:gd name="connsiteX1" fmla="*/ 301625 w 302683"/>
              <a:gd name="connsiteY1" fmla="*/ 3175 h 501650"/>
              <a:gd name="connsiteX2" fmla="*/ 209550 w 302683"/>
              <a:gd name="connsiteY2" fmla="*/ 492125 h 501650"/>
              <a:gd name="connsiteX3" fmla="*/ 57150 w 302683"/>
              <a:gd name="connsiteY3" fmla="*/ 501650 h 501650"/>
              <a:gd name="connsiteX4" fmla="*/ 0 w 302683"/>
              <a:gd name="connsiteY4" fmla="*/ 0 h 501650"/>
              <a:gd name="connsiteX0" fmla="*/ 10583 w 313266"/>
              <a:gd name="connsiteY0" fmla="*/ 0 h 511175"/>
              <a:gd name="connsiteX1" fmla="*/ 312208 w 313266"/>
              <a:gd name="connsiteY1" fmla="*/ 3175 h 511175"/>
              <a:gd name="connsiteX2" fmla="*/ 220133 w 313266"/>
              <a:gd name="connsiteY2" fmla="*/ 492125 h 511175"/>
              <a:gd name="connsiteX3" fmla="*/ 1058 w 313266"/>
              <a:gd name="connsiteY3" fmla="*/ 511175 h 511175"/>
              <a:gd name="connsiteX4" fmla="*/ 10583 w 313266"/>
              <a:gd name="connsiteY4" fmla="*/ 0 h 511175"/>
              <a:gd name="connsiteX0" fmla="*/ 10583 w 321733"/>
              <a:gd name="connsiteY0" fmla="*/ 0 h 546100"/>
              <a:gd name="connsiteX1" fmla="*/ 312208 w 321733"/>
              <a:gd name="connsiteY1" fmla="*/ 3175 h 546100"/>
              <a:gd name="connsiteX2" fmla="*/ 321733 w 321733"/>
              <a:gd name="connsiteY2" fmla="*/ 546100 h 546100"/>
              <a:gd name="connsiteX3" fmla="*/ 1058 w 321733"/>
              <a:gd name="connsiteY3" fmla="*/ 511175 h 546100"/>
              <a:gd name="connsiteX4" fmla="*/ 10583 w 321733"/>
              <a:gd name="connsiteY4" fmla="*/ 0 h 546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733" h="546100">
                <a:moveTo>
                  <a:pt x="10583" y="0"/>
                </a:moveTo>
                <a:lnTo>
                  <a:pt x="312208" y="3175"/>
                </a:lnTo>
                <a:cubicBezTo>
                  <a:pt x="313266" y="132292"/>
                  <a:pt x="320675" y="416983"/>
                  <a:pt x="321733" y="546100"/>
                </a:cubicBezTo>
                <a:lnTo>
                  <a:pt x="1058" y="511175"/>
                </a:lnTo>
                <a:cubicBezTo>
                  <a:pt x="0" y="386292"/>
                  <a:pt x="11641" y="124883"/>
                  <a:pt x="10583"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02" name="Szabadkézi sokszög 101"/>
          <p:cNvSpPr/>
          <p:nvPr/>
        </p:nvSpPr>
        <p:spPr>
          <a:xfrm>
            <a:off x="5308602" y="3914774"/>
            <a:ext cx="169333" cy="425450"/>
          </a:xfrm>
          <a:custGeom>
            <a:avLst/>
            <a:gdLst>
              <a:gd name="connsiteX0" fmla="*/ 0 w 158750"/>
              <a:gd name="connsiteY0" fmla="*/ 31750 h 406400"/>
              <a:gd name="connsiteX1" fmla="*/ 155575 w 158750"/>
              <a:gd name="connsiteY1" fmla="*/ 0 h 406400"/>
              <a:gd name="connsiteX2" fmla="*/ 158750 w 158750"/>
              <a:gd name="connsiteY2" fmla="*/ 387350 h 406400"/>
              <a:gd name="connsiteX3" fmla="*/ 3175 w 158750"/>
              <a:gd name="connsiteY3" fmla="*/ 406400 h 406400"/>
              <a:gd name="connsiteX4" fmla="*/ 0 w 158750"/>
              <a:gd name="connsiteY4" fmla="*/ 31750 h 406400"/>
              <a:gd name="connsiteX0" fmla="*/ 0 w 156633"/>
              <a:gd name="connsiteY0" fmla="*/ 31750 h 406400"/>
              <a:gd name="connsiteX1" fmla="*/ 155575 w 156633"/>
              <a:gd name="connsiteY1" fmla="*/ 0 h 406400"/>
              <a:gd name="connsiteX2" fmla="*/ 155575 w 156633"/>
              <a:gd name="connsiteY2" fmla="*/ 400050 h 406400"/>
              <a:gd name="connsiteX3" fmla="*/ 3175 w 156633"/>
              <a:gd name="connsiteY3" fmla="*/ 406400 h 406400"/>
              <a:gd name="connsiteX4" fmla="*/ 0 w 156633"/>
              <a:gd name="connsiteY4" fmla="*/ 31750 h 406400"/>
              <a:gd name="connsiteX0" fmla="*/ 0 w 156633"/>
              <a:gd name="connsiteY0" fmla="*/ 31750 h 406400"/>
              <a:gd name="connsiteX1" fmla="*/ 155575 w 156633"/>
              <a:gd name="connsiteY1" fmla="*/ 0 h 406400"/>
              <a:gd name="connsiteX2" fmla="*/ 155575 w 156633"/>
              <a:gd name="connsiteY2" fmla="*/ 396875 h 406400"/>
              <a:gd name="connsiteX3" fmla="*/ 3175 w 156633"/>
              <a:gd name="connsiteY3" fmla="*/ 406400 h 406400"/>
              <a:gd name="connsiteX4" fmla="*/ 0 w 156633"/>
              <a:gd name="connsiteY4" fmla="*/ 31750 h 406400"/>
              <a:gd name="connsiteX0" fmla="*/ 10583 w 154516"/>
              <a:gd name="connsiteY0" fmla="*/ 0 h 492125"/>
              <a:gd name="connsiteX1" fmla="*/ 153458 w 154516"/>
              <a:gd name="connsiteY1" fmla="*/ 85725 h 492125"/>
              <a:gd name="connsiteX2" fmla="*/ 153458 w 154516"/>
              <a:gd name="connsiteY2" fmla="*/ 482600 h 492125"/>
              <a:gd name="connsiteX3" fmla="*/ 1058 w 154516"/>
              <a:gd name="connsiteY3" fmla="*/ 492125 h 492125"/>
              <a:gd name="connsiteX4" fmla="*/ 10583 w 154516"/>
              <a:gd name="connsiteY4" fmla="*/ 0 h 492125"/>
              <a:gd name="connsiteX0" fmla="*/ 10583 w 173566"/>
              <a:gd name="connsiteY0" fmla="*/ 0 h 492125"/>
              <a:gd name="connsiteX1" fmla="*/ 172508 w 173566"/>
              <a:gd name="connsiteY1" fmla="*/ 47625 h 492125"/>
              <a:gd name="connsiteX2" fmla="*/ 153458 w 173566"/>
              <a:gd name="connsiteY2" fmla="*/ 482600 h 492125"/>
              <a:gd name="connsiteX3" fmla="*/ 1058 w 173566"/>
              <a:gd name="connsiteY3" fmla="*/ 492125 h 492125"/>
              <a:gd name="connsiteX4" fmla="*/ 10583 w 173566"/>
              <a:gd name="connsiteY4" fmla="*/ 0 h 492125"/>
              <a:gd name="connsiteX0" fmla="*/ 10583 w 173566"/>
              <a:gd name="connsiteY0" fmla="*/ 0 h 492125"/>
              <a:gd name="connsiteX1" fmla="*/ 172508 w 173566"/>
              <a:gd name="connsiteY1" fmla="*/ 47625 h 492125"/>
              <a:gd name="connsiteX2" fmla="*/ 169333 w 173566"/>
              <a:gd name="connsiteY2" fmla="*/ 425450 h 492125"/>
              <a:gd name="connsiteX3" fmla="*/ 1058 w 173566"/>
              <a:gd name="connsiteY3" fmla="*/ 492125 h 492125"/>
              <a:gd name="connsiteX4" fmla="*/ 10583 w 173566"/>
              <a:gd name="connsiteY4" fmla="*/ 0 h 492125"/>
              <a:gd name="connsiteX0" fmla="*/ 0 w 162983"/>
              <a:gd name="connsiteY0" fmla="*/ 0 h 425450"/>
              <a:gd name="connsiteX1" fmla="*/ 161925 w 162983"/>
              <a:gd name="connsiteY1" fmla="*/ 47625 h 425450"/>
              <a:gd name="connsiteX2" fmla="*/ 158750 w 162983"/>
              <a:gd name="connsiteY2" fmla="*/ 425450 h 425450"/>
              <a:gd name="connsiteX3" fmla="*/ 6350 w 162983"/>
              <a:gd name="connsiteY3" fmla="*/ 393700 h 425450"/>
              <a:gd name="connsiteX4" fmla="*/ 0 w 162983"/>
              <a:gd name="connsiteY4" fmla="*/ 0 h 425450"/>
              <a:gd name="connsiteX0" fmla="*/ 0 w 178858"/>
              <a:gd name="connsiteY0" fmla="*/ 0 h 425450"/>
              <a:gd name="connsiteX1" fmla="*/ 177800 w 178858"/>
              <a:gd name="connsiteY1" fmla="*/ 15875 h 425450"/>
              <a:gd name="connsiteX2" fmla="*/ 158750 w 178858"/>
              <a:gd name="connsiteY2" fmla="*/ 425450 h 425450"/>
              <a:gd name="connsiteX3" fmla="*/ 6350 w 178858"/>
              <a:gd name="connsiteY3" fmla="*/ 393700 h 425450"/>
              <a:gd name="connsiteX4" fmla="*/ 0 w 178858"/>
              <a:gd name="connsiteY4" fmla="*/ 0 h 425450"/>
              <a:gd name="connsiteX0" fmla="*/ 0 w 169333"/>
              <a:gd name="connsiteY0" fmla="*/ 0 h 425450"/>
              <a:gd name="connsiteX1" fmla="*/ 168275 w 169333"/>
              <a:gd name="connsiteY1" fmla="*/ 57150 h 425450"/>
              <a:gd name="connsiteX2" fmla="*/ 158750 w 169333"/>
              <a:gd name="connsiteY2" fmla="*/ 425450 h 425450"/>
              <a:gd name="connsiteX3" fmla="*/ 6350 w 169333"/>
              <a:gd name="connsiteY3" fmla="*/ 393700 h 425450"/>
              <a:gd name="connsiteX4" fmla="*/ 0 w 169333"/>
              <a:gd name="connsiteY4" fmla="*/ 0 h 425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333" h="425450">
                <a:moveTo>
                  <a:pt x="0" y="0"/>
                </a:moveTo>
                <a:lnTo>
                  <a:pt x="168275" y="57150"/>
                </a:lnTo>
                <a:cubicBezTo>
                  <a:pt x="169333" y="186267"/>
                  <a:pt x="157692" y="296333"/>
                  <a:pt x="158750" y="425450"/>
                </a:cubicBezTo>
                <a:lnTo>
                  <a:pt x="6350" y="393700"/>
                </a:lnTo>
                <a:cubicBezTo>
                  <a:pt x="5292" y="268817"/>
                  <a:pt x="1058" y="124883"/>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03" name="Szabadkézi sokszög 102"/>
          <p:cNvSpPr/>
          <p:nvPr/>
        </p:nvSpPr>
        <p:spPr>
          <a:xfrm>
            <a:off x="5495925" y="3949700"/>
            <a:ext cx="241300" cy="476250"/>
          </a:xfrm>
          <a:custGeom>
            <a:avLst/>
            <a:gdLst>
              <a:gd name="connsiteX0" fmla="*/ 0 w 158750"/>
              <a:gd name="connsiteY0" fmla="*/ 31750 h 406400"/>
              <a:gd name="connsiteX1" fmla="*/ 155575 w 158750"/>
              <a:gd name="connsiteY1" fmla="*/ 0 h 406400"/>
              <a:gd name="connsiteX2" fmla="*/ 158750 w 158750"/>
              <a:gd name="connsiteY2" fmla="*/ 387350 h 406400"/>
              <a:gd name="connsiteX3" fmla="*/ 3175 w 158750"/>
              <a:gd name="connsiteY3" fmla="*/ 406400 h 406400"/>
              <a:gd name="connsiteX4" fmla="*/ 0 w 158750"/>
              <a:gd name="connsiteY4" fmla="*/ 31750 h 406400"/>
              <a:gd name="connsiteX0" fmla="*/ 0 w 156633"/>
              <a:gd name="connsiteY0" fmla="*/ 31750 h 406400"/>
              <a:gd name="connsiteX1" fmla="*/ 155575 w 156633"/>
              <a:gd name="connsiteY1" fmla="*/ 0 h 406400"/>
              <a:gd name="connsiteX2" fmla="*/ 155575 w 156633"/>
              <a:gd name="connsiteY2" fmla="*/ 400050 h 406400"/>
              <a:gd name="connsiteX3" fmla="*/ 3175 w 156633"/>
              <a:gd name="connsiteY3" fmla="*/ 406400 h 406400"/>
              <a:gd name="connsiteX4" fmla="*/ 0 w 156633"/>
              <a:gd name="connsiteY4" fmla="*/ 31750 h 406400"/>
              <a:gd name="connsiteX0" fmla="*/ 0 w 156633"/>
              <a:gd name="connsiteY0" fmla="*/ 31750 h 406400"/>
              <a:gd name="connsiteX1" fmla="*/ 155575 w 156633"/>
              <a:gd name="connsiteY1" fmla="*/ 0 h 406400"/>
              <a:gd name="connsiteX2" fmla="*/ 155575 w 156633"/>
              <a:gd name="connsiteY2" fmla="*/ 396875 h 406400"/>
              <a:gd name="connsiteX3" fmla="*/ 3175 w 156633"/>
              <a:gd name="connsiteY3" fmla="*/ 406400 h 406400"/>
              <a:gd name="connsiteX4" fmla="*/ 0 w 156633"/>
              <a:gd name="connsiteY4" fmla="*/ 31750 h 406400"/>
              <a:gd name="connsiteX0" fmla="*/ 0 w 261408"/>
              <a:gd name="connsiteY0" fmla="*/ 0 h 457200"/>
              <a:gd name="connsiteX1" fmla="*/ 260350 w 261408"/>
              <a:gd name="connsiteY1" fmla="*/ 50800 h 457200"/>
              <a:gd name="connsiteX2" fmla="*/ 260350 w 261408"/>
              <a:gd name="connsiteY2" fmla="*/ 447675 h 457200"/>
              <a:gd name="connsiteX3" fmla="*/ 107950 w 261408"/>
              <a:gd name="connsiteY3" fmla="*/ 457200 h 457200"/>
              <a:gd name="connsiteX4" fmla="*/ 0 w 261408"/>
              <a:gd name="connsiteY4" fmla="*/ 0 h 457200"/>
              <a:gd name="connsiteX0" fmla="*/ 0 w 260350"/>
              <a:gd name="connsiteY0" fmla="*/ 0 h 457200"/>
              <a:gd name="connsiteX1" fmla="*/ 231775 w 260350"/>
              <a:gd name="connsiteY1" fmla="*/ 22225 h 457200"/>
              <a:gd name="connsiteX2" fmla="*/ 260350 w 260350"/>
              <a:gd name="connsiteY2" fmla="*/ 447675 h 457200"/>
              <a:gd name="connsiteX3" fmla="*/ 107950 w 260350"/>
              <a:gd name="connsiteY3" fmla="*/ 457200 h 457200"/>
              <a:gd name="connsiteX4" fmla="*/ 0 w 260350"/>
              <a:gd name="connsiteY4" fmla="*/ 0 h 457200"/>
              <a:gd name="connsiteX0" fmla="*/ 0 w 260350"/>
              <a:gd name="connsiteY0" fmla="*/ 0 h 447675"/>
              <a:gd name="connsiteX1" fmla="*/ 231775 w 260350"/>
              <a:gd name="connsiteY1" fmla="*/ 22225 h 447675"/>
              <a:gd name="connsiteX2" fmla="*/ 260350 w 260350"/>
              <a:gd name="connsiteY2" fmla="*/ 447675 h 447675"/>
              <a:gd name="connsiteX3" fmla="*/ 9525 w 260350"/>
              <a:gd name="connsiteY3" fmla="*/ 425450 h 447675"/>
              <a:gd name="connsiteX4" fmla="*/ 0 w 260350"/>
              <a:gd name="connsiteY4" fmla="*/ 0 h 447675"/>
              <a:gd name="connsiteX0" fmla="*/ 0 w 241300"/>
              <a:gd name="connsiteY0" fmla="*/ 0 h 476250"/>
              <a:gd name="connsiteX1" fmla="*/ 231775 w 241300"/>
              <a:gd name="connsiteY1" fmla="*/ 22225 h 476250"/>
              <a:gd name="connsiteX2" fmla="*/ 241300 w 241300"/>
              <a:gd name="connsiteY2" fmla="*/ 476250 h 476250"/>
              <a:gd name="connsiteX3" fmla="*/ 9525 w 241300"/>
              <a:gd name="connsiteY3" fmla="*/ 425450 h 476250"/>
              <a:gd name="connsiteX4" fmla="*/ 0 w 241300"/>
              <a:gd name="connsiteY4" fmla="*/ 0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300" h="476250">
                <a:moveTo>
                  <a:pt x="0" y="0"/>
                </a:moveTo>
                <a:lnTo>
                  <a:pt x="231775" y="22225"/>
                </a:lnTo>
                <a:cubicBezTo>
                  <a:pt x="232833" y="151342"/>
                  <a:pt x="240242" y="347133"/>
                  <a:pt x="241300" y="476250"/>
                </a:cubicBezTo>
                <a:lnTo>
                  <a:pt x="9525" y="425450"/>
                </a:lnTo>
                <a:cubicBezTo>
                  <a:pt x="8467" y="300567"/>
                  <a:pt x="1058" y="124883"/>
                  <a:pt x="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04" name="Szabadkézi sokszög 103"/>
          <p:cNvSpPr/>
          <p:nvPr/>
        </p:nvSpPr>
        <p:spPr>
          <a:xfrm>
            <a:off x="5755218" y="3997325"/>
            <a:ext cx="300566" cy="479425"/>
          </a:xfrm>
          <a:custGeom>
            <a:avLst/>
            <a:gdLst>
              <a:gd name="connsiteX0" fmla="*/ 0 w 158750"/>
              <a:gd name="connsiteY0" fmla="*/ 31750 h 406400"/>
              <a:gd name="connsiteX1" fmla="*/ 155575 w 158750"/>
              <a:gd name="connsiteY1" fmla="*/ 0 h 406400"/>
              <a:gd name="connsiteX2" fmla="*/ 158750 w 158750"/>
              <a:gd name="connsiteY2" fmla="*/ 387350 h 406400"/>
              <a:gd name="connsiteX3" fmla="*/ 3175 w 158750"/>
              <a:gd name="connsiteY3" fmla="*/ 406400 h 406400"/>
              <a:gd name="connsiteX4" fmla="*/ 0 w 158750"/>
              <a:gd name="connsiteY4" fmla="*/ 31750 h 406400"/>
              <a:gd name="connsiteX0" fmla="*/ 0 w 156633"/>
              <a:gd name="connsiteY0" fmla="*/ 31750 h 406400"/>
              <a:gd name="connsiteX1" fmla="*/ 155575 w 156633"/>
              <a:gd name="connsiteY1" fmla="*/ 0 h 406400"/>
              <a:gd name="connsiteX2" fmla="*/ 155575 w 156633"/>
              <a:gd name="connsiteY2" fmla="*/ 400050 h 406400"/>
              <a:gd name="connsiteX3" fmla="*/ 3175 w 156633"/>
              <a:gd name="connsiteY3" fmla="*/ 406400 h 406400"/>
              <a:gd name="connsiteX4" fmla="*/ 0 w 156633"/>
              <a:gd name="connsiteY4" fmla="*/ 31750 h 406400"/>
              <a:gd name="connsiteX0" fmla="*/ 0 w 156633"/>
              <a:gd name="connsiteY0" fmla="*/ 31750 h 406400"/>
              <a:gd name="connsiteX1" fmla="*/ 155575 w 156633"/>
              <a:gd name="connsiteY1" fmla="*/ 0 h 406400"/>
              <a:gd name="connsiteX2" fmla="*/ 155575 w 156633"/>
              <a:gd name="connsiteY2" fmla="*/ 396875 h 406400"/>
              <a:gd name="connsiteX3" fmla="*/ 3175 w 156633"/>
              <a:gd name="connsiteY3" fmla="*/ 406400 h 406400"/>
              <a:gd name="connsiteX4" fmla="*/ 0 w 156633"/>
              <a:gd name="connsiteY4" fmla="*/ 31750 h 406400"/>
              <a:gd name="connsiteX0" fmla="*/ 0 w 242358"/>
              <a:gd name="connsiteY0" fmla="*/ 0 h 466725"/>
              <a:gd name="connsiteX1" fmla="*/ 241300 w 242358"/>
              <a:gd name="connsiteY1" fmla="*/ 60325 h 466725"/>
              <a:gd name="connsiteX2" fmla="*/ 241300 w 242358"/>
              <a:gd name="connsiteY2" fmla="*/ 457200 h 466725"/>
              <a:gd name="connsiteX3" fmla="*/ 88900 w 242358"/>
              <a:gd name="connsiteY3" fmla="*/ 466725 h 466725"/>
              <a:gd name="connsiteX4" fmla="*/ 0 w 242358"/>
              <a:gd name="connsiteY4" fmla="*/ 0 h 466725"/>
              <a:gd name="connsiteX0" fmla="*/ 0 w 245533"/>
              <a:gd name="connsiteY0" fmla="*/ 0 h 466725"/>
              <a:gd name="connsiteX1" fmla="*/ 244475 w 245533"/>
              <a:gd name="connsiteY1" fmla="*/ 31750 h 466725"/>
              <a:gd name="connsiteX2" fmla="*/ 241300 w 245533"/>
              <a:gd name="connsiteY2" fmla="*/ 457200 h 466725"/>
              <a:gd name="connsiteX3" fmla="*/ 88900 w 245533"/>
              <a:gd name="connsiteY3" fmla="*/ 466725 h 466725"/>
              <a:gd name="connsiteX4" fmla="*/ 0 w 245533"/>
              <a:gd name="connsiteY4" fmla="*/ 0 h 466725"/>
              <a:gd name="connsiteX0" fmla="*/ 26458 w 271991"/>
              <a:gd name="connsiteY0" fmla="*/ 0 h 463550"/>
              <a:gd name="connsiteX1" fmla="*/ 270933 w 271991"/>
              <a:gd name="connsiteY1" fmla="*/ 31750 h 463550"/>
              <a:gd name="connsiteX2" fmla="*/ 267758 w 271991"/>
              <a:gd name="connsiteY2" fmla="*/ 457200 h 463550"/>
              <a:gd name="connsiteX3" fmla="*/ 1058 w 271991"/>
              <a:gd name="connsiteY3" fmla="*/ 463550 h 463550"/>
              <a:gd name="connsiteX4" fmla="*/ 26458 w 271991"/>
              <a:gd name="connsiteY4" fmla="*/ 0 h 463550"/>
              <a:gd name="connsiteX0" fmla="*/ 26458 w 286808"/>
              <a:gd name="connsiteY0" fmla="*/ 0 h 498475"/>
              <a:gd name="connsiteX1" fmla="*/ 270933 w 286808"/>
              <a:gd name="connsiteY1" fmla="*/ 31750 h 498475"/>
              <a:gd name="connsiteX2" fmla="*/ 286808 w 286808"/>
              <a:gd name="connsiteY2" fmla="*/ 498475 h 498475"/>
              <a:gd name="connsiteX3" fmla="*/ 1058 w 286808"/>
              <a:gd name="connsiteY3" fmla="*/ 463550 h 498475"/>
              <a:gd name="connsiteX4" fmla="*/ 26458 w 286808"/>
              <a:gd name="connsiteY4" fmla="*/ 0 h 498475"/>
              <a:gd name="connsiteX0" fmla="*/ 26458 w 300566"/>
              <a:gd name="connsiteY0" fmla="*/ 0 h 498475"/>
              <a:gd name="connsiteX1" fmla="*/ 299508 w 300566"/>
              <a:gd name="connsiteY1" fmla="*/ 53975 h 498475"/>
              <a:gd name="connsiteX2" fmla="*/ 286808 w 300566"/>
              <a:gd name="connsiteY2" fmla="*/ 498475 h 498475"/>
              <a:gd name="connsiteX3" fmla="*/ 1058 w 300566"/>
              <a:gd name="connsiteY3" fmla="*/ 463550 h 498475"/>
              <a:gd name="connsiteX4" fmla="*/ 26458 w 300566"/>
              <a:gd name="connsiteY4" fmla="*/ 0 h 498475"/>
              <a:gd name="connsiteX0" fmla="*/ 10583 w 300566"/>
              <a:gd name="connsiteY0" fmla="*/ 0 h 479425"/>
              <a:gd name="connsiteX1" fmla="*/ 299508 w 300566"/>
              <a:gd name="connsiteY1" fmla="*/ 34925 h 479425"/>
              <a:gd name="connsiteX2" fmla="*/ 286808 w 300566"/>
              <a:gd name="connsiteY2" fmla="*/ 479425 h 479425"/>
              <a:gd name="connsiteX3" fmla="*/ 1058 w 300566"/>
              <a:gd name="connsiteY3" fmla="*/ 444500 h 479425"/>
              <a:gd name="connsiteX4" fmla="*/ 10583 w 300566"/>
              <a:gd name="connsiteY4" fmla="*/ 0 h 479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566" h="479425">
                <a:moveTo>
                  <a:pt x="10583" y="0"/>
                </a:moveTo>
                <a:lnTo>
                  <a:pt x="299508" y="34925"/>
                </a:lnTo>
                <a:cubicBezTo>
                  <a:pt x="300566" y="164042"/>
                  <a:pt x="285750" y="350308"/>
                  <a:pt x="286808" y="479425"/>
                </a:cubicBezTo>
                <a:lnTo>
                  <a:pt x="1058" y="444500"/>
                </a:lnTo>
                <a:cubicBezTo>
                  <a:pt x="0" y="319617"/>
                  <a:pt x="11641" y="124883"/>
                  <a:pt x="10583"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
        <p:nvSpPr>
          <p:cNvPr id="105" name="Szabadkézi sokszög 104"/>
          <p:cNvSpPr/>
          <p:nvPr/>
        </p:nvSpPr>
        <p:spPr>
          <a:xfrm>
            <a:off x="6070602" y="4013200"/>
            <a:ext cx="307975" cy="568325"/>
          </a:xfrm>
          <a:custGeom>
            <a:avLst/>
            <a:gdLst>
              <a:gd name="connsiteX0" fmla="*/ 0 w 158750"/>
              <a:gd name="connsiteY0" fmla="*/ 31750 h 406400"/>
              <a:gd name="connsiteX1" fmla="*/ 155575 w 158750"/>
              <a:gd name="connsiteY1" fmla="*/ 0 h 406400"/>
              <a:gd name="connsiteX2" fmla="*/ 158750 w 158750"/>
              <a:gd name="connsiteY2" fmla="*/ 387350 h 406400"/>
              <a:gd name="connsiteX3" fmla="*/ 3175 w 158750"/>
              <a:gd name="connsiteY3" fmla="*/ 406400 h 406400"/>
              <a:gd name="connsiteX4" fmla="*/ 0 w 158750"/>
              <a:gd name="connsiteY4" fmla="*/ 31750 h 406400"/>
              <a:gd name="connsiteX0" fmla="*/ 0 w 156633"/>
              <a:gd name="connsiteY0" fmla="*/ 31750 h 406400"/>
              <a:gd name="connsiteX1" fmla="*/ 155575 w 156633"/>
              <a:gd name="connsiteY1" fmla="*/ 0 h 406400"/>
              <a:gd name="connsiteX2" fmla="*/ 155575 w 156633"/>
              <a:gd name="connsiteY2" fmla="*/ 400050 h 406400"/>
              <a:gd name="connsiteX3" fmla="*/ 3175 w 156633"/>
              <a:gd name="connsiteY3" fmla="*/ 406400 h 406400"/>
              <a:gd name="connsiteX4" fmla="*/ 0 w 156633"/>
              <a:gd name="connsiteY4" fmla="*/ 31750 h 406400"/>
              <a:gd name="connsiteX0" fmla="*/ 0 w 156633"/>
              <a:gd name="connsiteY0" fmla="*/ 31750 h 406400"/>
              <a:gd name="connsiteX1" fmla="*/ 155575 w 156633"/>
              <a:gd name="connsiteY1" fmla="*/ 0 h 406400"/>
              <a:gd name="connsiteX2" fmla="*/ 155575 w 156633"/>
              <a:gd name="connsiteY2" fmla="*/ 396875 h 406400"/>
              <a:gd name="connsiteX3" fmla="*/ 3175 w 156633"/>
              <a:gd name="connsiteY3" fmla="*/ 406400 h 406400"/>
              <a:gd name="connsiteX4" fmla="*/ 0 w 156633"/>
              <a:gd name="connsiteY4" fmla="*/ 31750 h 406400"/>
              <a:gd name="connsiteX0" fmla="*/ 0 w 258233"/>
              <a:gd name="connsiteY0" fmla="*/ 0 h 508000"/>
              <a:gd name="connsiteX1" fmla="*/ 257175 w 258233"/>
              <a:gd name="connsiteY1" fmla="*/ 101600 h 508000"/>
              <a:gd name="connsiteX2" fmla="*/ 257175 w 258233"/>
              <a:gd name="connsiteY2" fmla="*/ 498475 h 508000"/>
              <a:gd name="connsiteX3" fmla="*/ 104775 w 258233"/>
              <a:gd name="connsiteY3" fmla="*/ 508000 h 508000"/>
              <a:gd name="connsiteX4" fmla="*/ 0 w 258233"/>
              <a:gd name="connsiteY4" fmla="*/ 0 h 508000"/>
              <a:gd name="connsiteX0" fmla="*/ 0 w 299508"/>
              <a:gd name="connsiteY0" fmla="*/ 0 h 508000"/>
              <a:gd name="connsiteX1" fmla="*/ 298450 w 299508"/>
              <a:gd name="connsiteY1" fmla="*/ 60325 h 508000"/>
              <a:gd name="connsiteX2" fmla="*/ 257175 w 299508"/>
              <a:gd name="connsiteY2" fmla="*/ 498475 h 508000"/>
              <a:gd name="connsiteX3" fmla="*/ 104775 w 299508"/>
              <a:gd name="connsiteY3" fmla="*/ 508000 h 508000"/>
              <a:gd name="connsiteX4" fmla="*/ 0 w 299508"/>
              <a:gd name="connsiteY4" fmla="*/ 0 h 508000"/>
              <a:gd name="connsiteX0" fmla="*/ 0 w 299508"/>
              <a:gd name="connsiteY0" fmla="*/ 0 h 498475"/>
              <a:gd name="connsiteX1" fmla="*/ 298450 w 299508"/>
              <a:gd name="connsiteY1" fmla="*/ 60325 h 498475"/>
              <a:gd name="connsiteX2" fmla="*/ 257175 w 299508"/>
              <a:gd name="connsiteY2" fmla="*/ 498475 h 498475"/>
              <a:gd name="connsiteX3" fmla="*/ 3175 w 299508"/>
              <a:gd name="connsiteY3" fmla="*/ 492125 h 498475"/>
              <a:gd name="connsiteX4" fmla="*/ 0 w 299508"/>
              <a:gd name="connsiteY4" fmla="*/ 0 h 498475"/>
              <a:gd name="connsiteX0" fmla="*/ 0 w 307975"/>
              <a:gd name="connsiteY0" fmla="*/ 0 h 568325"/>
              <a:gd name="connsiteX1" fmla="*/ 298450 w 307975"/>
              <a:gd name="connsiteY1" fmla="*/ 60325 h 568325"/>
              <a:gd name="connsiteX2" fmla="*/ 307975 w 307975"/>
              <a:gd name="connsiteY2" fmla="*/ 568325 h 568325"/>
              <a:gd name="connsiteX3" fmla="*/ 3175 w 307975"/>
              <a:gd name="connsiteY3" fmla="*/ 492125 h 568325"/>
              <a:gd name="connsiteX4" fmla="*/ 0 w 307975"/>
              <a:gd name="connsiteY4" fmla="*/ 0 h 568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975" h="568325">
                <a:moveTo>
                  <a:pt x="0" y="0"/>
                </a:moveTo>
                <a:lnTo>
                  <a:pt x="298450" y="60325"/>
                </a:lnTo>
                <a:cubicBezTo>
                  <a:pt x="299508" y="189442"/>
                  <a:pt x="306917" y="439208"/>
                  <a:pt x="307975" y="568325"/>
                </a:cubicBezTo>
                <a:lnTo>
                  <a:pt x="3175" y="492125"/>
                </a:lnTo>
                <a:cubicBezTo>
                  <a:pt x="2117" y="367242"/>
                  <a:pt x="1058" y="124883"/>
                  <a:pt x="0" y="0"/>
                </a:cubicBez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spTree>
    <p:extLst>
      <p:ext uri="{BB962C8B-B14F-4D97-AF65-F5344CB8AC3E}">
        <p14:creationId xmlns:p14="http://schemas.microsoft.com/office/powerpoint/2010/main" val="406555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left)">
                                      <p:cBhvr>
                                        <p:cTn id="7" dur="500"/>
                                        <p:tgtEl>
                                          <p:spTgt spid="6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6"/>
                                        </p:tgtEl>
                                        <p:attrNameLst>
                                          <p:attrName>style.visibility</p:attrName>
                                        </p:attrNameLst>
                                      </p:cBhvr>
                                      <p:to>
                                        <p:strVal val="visible"/>
                                      </p:to>
                                    </p:set>
                                    <p:animEffect transition="in" filter="wipe(left)">
                                      <p:cBhvr>
                                        <p:cTn id="11" dur="500"/>
                                        <p:tgtEl>
                                          <p:spTgt spid="76"/>
                                        </p:tgtEl>
                                      </p:cBhvr>
                                    </p:animEffect>
                                  </p:childTnLst>
                                </p:cTn>
                              </p:par>
                            </p:childTnLst>
                          </p:cTn>
                        </p:par>
                        <p:par>
                          <p:cTn id="12" fill="hold">
                            <p:stCondLst>
                              <p:cond delay="1000"/>
                            </p:stCondLst>
                            <p:childTnLst>
                              <p:par>
                                <p:cTn id="13" presetID="55" presetClass="entr" presetSubtype="0" fill="hold" grpId="0" nodeType="afterEffect">
                                  <p:stCondLst>
                                    <p:cond delay="0"/>
                                  </p:stCondLst>
                                  <p:childTnLst>
                                    <p:set>
                                      <p:cBhvr>
                                        <p:cTn id="14" dur="1" fill="hold">
                                          <p:stCondLst>
                                            <p:cond delay="0"/>
                                          </p:stCondLst>
                                        </p:cTn>
                                        <p:tgtEl>
                                          <p:spTgt spid="80"/>
                                        </p:tgtEl>
                                        <p:attrNameLst>
                                          <p:attrName>style.visibility</p:attrName>
                                        </p:attrNameLst>
                                      </p:cBhvr>
                                      <p:to>
                                        <p:strVal val="visible"/>
                                      </p:to>
                                    </p:set>
                                    <p:anim calcmode="lin" valueType="num">
                                      <p:cBhvr>
                                        <p:cTn id="15" dur="1000" fill="hold"/>
                                        <p:tgtEl>
                                          <p:spTgt spid="80"/>
                                        </p:tgtEl>
                                        <p:attrNameLst>
                                          <p:attrName>ppt_w</p:attrName>
                                        </p:attrNameLst>
                                      </p:cBhvr>
                                      <p:tavLst>
                                        <p:tav tm="0">
                                          <p:val>
                                            <p:strVal val="#ppt_w*0.70"/>
                                          </p:val>
                                        </p:tav>
                                        <p:tav tm="100000">
                                          <p:val>
                                            <p:strVal val="#ppt_w"/>
                                          </p:val>
                                        </p:tav>
                                      </p:tavLst>
                                    </p:anim>
                                    <p:anim calcmode="lin" valueType="num">
                                      <p:cBhvr>
                                        <p:cTn id="16" dur="1000" fill="hold"/>
                                        <p:tgtEl>
                                          <p:spTgt spid="80"/>
                                        </p:tgtEl>
                                        <p:attrNameLst>
                                          <p:attrName>ppt_h</p:attrName>
                                        </p:attrNameLst>
                                      </p:cBhvr>
                                      <p:tavLst>
                                        <p:tav tm="0">
                                          <p:val>
                                            <p:strVal val="#ppt_h"/>
                                          </p:val>
                                        </p:tav>
                                        <p:tav tm="100000">
                                          <p:val>
                                            <p:strVal val="#ppt_h"/>
                                          </p:val>
                                        </p:tav>
                                      </p:tavLst>
                                    </p:anim>
                                    <p:animEffect transition="in" filter="fade">
                                      <p:cBhvr>
                                        <p:cTn id="17" dur="1000"/>
                                        <p:tgtEl>
                                          <p:spTgt spid="80"/>
                                        </p:tgtEl>
                                      </p:cBhvr>
                                    </p:animEffect>
                                  </p:childTnLst>
                                </p:cTn>
                              </p:par>
                              <p:par>
                                <p:cTn id="18" presetID="55" presetClass="entr" presetSubtype="0" fill="hold" grpId="0" nodeType="withEffect">
                                  <p:stCondLst>
                                    <p:cond delay="0"/>
                                  </p:stCondLst>
                                  <p:childTnLst>
                                    <p:set>
                                      <p:cBhvr>
                                        <p:cTn id="19" dur="1" fill="hold">
                                          <p:stCondLst>
                                            <p:cond delay="0"/>
                                          </p:stCondLst>
                                        </p:cTn>
                                        <p:tgtEl>
                                          <p:spTgt spid="86"/>
                                        </p:tgtEl>
                                        <p:attrNameLst>
                                          <p:attrName>style.visibility</p:attrName>
                                        </p:attrNameLst>
                                      </p:cBhvr>
                                      <p:to>
                                        <p:strVal val="visible"/>
                                      </p:to>
                                    </p:set>
                                    <p:anim calcmode="lin" valueType="num">
                                      <p:cBhvr>
                                        <p:cTn id="20" dur="1000" fill="hold"/>
                                        <p:tgtEl>
                                          <p:spTgt spid="86"/>
                                        </p:tgtEl>
                                        <p:attrNameLst>
                                          <p:attrName>ppt_w</p:attrName>
                                        </p:attrNameLst>
                                      </p:cBhvr>
                                      <p:tavLst>
                                        <p:tav tm="0">
                                          <p:val>
                                            <p:strVal val="#ppt_w*0.70"/>
                                          </p:val>
                                        </p:tav>
                                        <p:tav tm="100000">
                                          <p:val>
                                            <p:strVal val="#ppt_w"/>
                                          </p:val>
                                        </p:tav>
                                      </p:tavLst>
                                    </p:anim>
                                    <p:anim calcmode="lin" valueType="num">
                                      <p:cBhvr>
                                        <p:cTn id="21" dur="1000" fill="hold"/>
                                        <p:tgtEl>
                                          <p:spTgt spid="86"/>
                                        </p:tgtEl>
                                        <p:attrNameLst>
                                          <p:attrName>ppt_h</p:attrName>
                                        </p:attrNameLst>
                                      </p:cBhvr>
                                      <p:tavLst>
                                        <p:tav tm="0">
                                          <p:val>
                                            <p:strVal val="#ppt_h"/>
                                          </p:val>
                                        </p:tav>
                                        <p:tav tm="100000">
                                          <p:val>
                                            <p:strVal val="#ppt_h"/>
                                          </p:val>
                                        </p:tav>
                                      </p:tavLst>
                                    </p:anim>
                                    <p:animEffect transition="in" filter="fade">
                                      <p:cBhvr>
                                        <p:cTn id="22" dur="1000"/>
                                        <p:tgtEl>
                                          <p:spTgt spid="86"/>
                                        </p:tgtEl>
                                      </p:cBhvr>
                                    </p:animEffect>
                                  </p:childTnLst>
                                </p:cTn>
                              </p:par>
                              <p:par>
                                <p:cTn id="23" presetID="55" presetClass="entr" presetSubtype="0" fill="hold" grpId="0" nodeType="withEffect">
                                  <p:stCondLst>
                                    <p:cond delay="0"/>
                                  </p:stCondLst>
                                  <p:childTnLst>
                                    <p:set>
                                      <p:cBhvr>
                                        <p:cTn id="24" dur="1" fill="hold">
                                          <p:stCondLst>
                                            <p:cond delay="0"/>
                                          </p:stCondLst>
                                        </p:cTn>
                                        <p:tgtEl>
                                          <p:spTgt spid="87"/>
                                        </p:tgtEl>
                                        <p:attrNameLst>
                                          <p:attrName>style.visibility</p:attrName>
                                        </p:attrNameLst>
                                      </p:cBhvr>
                                      <p:to>
                                        <p:strVal val="visible"/>
                                      </p:to>
                                    </p:set>
                                    <p:anim calcmode="lin" valueType="num">
                                      <p:cBhvr>
                                        <p:cTn id="25" dur="1000" fill="hold"/>
                                        <p:tgtEl>
                                          <p:spTgt spid="87"/>
                                        </p:tgtEl>
                                        <p:attrNameLst>
                                          <p:attrName>ppt_w</p:attrName>
                                        </p:attrNameLst>
                                      </p:cBhvr>
                                      <p:tavLst>
                                        <p:tav tm="0">
                                          <p:val>
                                            <p:strVal val="#ppt_w*0.70"/>
                                          </p:val>
                                        </p:tav>
                                        <p:tav tm="100000">
                                          <p:val>
                                            <p:strVal val="#ppt_w"/>
                                          </p:val>
                                        </p:tav>
                                      </p:tavLst>
                                    </p:anim>
                                    <p:anim calcmode="lin" valueType="num">
                                      <p:cBhvr>
                                        <p:cTn id="26" dur="1000" fill="hold"/>
                                        <p:tgtEl>
                                          <p:spTgt spid="87"/>
                                        </p:tgtEl>
                                        <p:attrNameLst>
                                          <p:attrName>ppt_h</p:attrName>
                                        </p:attrNameLst>
                                      </p:cBhvr>
                                      <p:tavLst>
                                        <p:tav tm="0">
                                          <p:val>
                                            <p:strVal val="#ppt_h"/>
                                          </p:val>
                                        </p:tav>
                                        <p:tav tm="100000">
                                          <p:val>
                                            <p:strVal val="#ppt_h"/>
                                          </p:val>
                                        </p:tav>
                                      </p:tavLst>
                                    </p:anim>
                                    <p:animEffect transition="in" filter="fade">
                                      <p:cBhvr>
                                        <p:cTn id="27" dur="1000"/>
                                        <p:tgtEl>
                                          <p:spTgt spid="87"/>
                                        </p:tgtEl>
                                      </p:cBhvr>
                                    </p:animEffect>
                                  </p:childTnLst>
                                </p:cTn>
                              </p:par>
                              <p:par>
                                <p:cTn id="28" presetID="55" presetClass="entr" presetSubtype="0" fill="hold" grpId="0" nodeType="withEffect">
                                  <p:stCondLst>
                                    <p:cond delay="0"/>
                                  </p:stCondLst>
                                  <p:childTnLst>
                                    <p:set>
                                      <p:cBhvr>
                                        <p:cTn id="29" dur="1" fill="hold">
                                          <p:stCondLst>
                                            <p:cond delay="0"/>
                                          </p:stCondLst>
                                        </p:cTn>
                                        <p:tgtEl>
                                          <p:spTgt spid="81"/>
                                        </p:tgtEl>
                                        <p:attrNameLst>
                                          <p:attrName>style.visibility</p:attrName>
                                        </p:attrNameLst>
                                      </p:cBhvr>
                                      <p:to>
                                        <p:strVal val="visible"/>
                                      </p:to>
                                    </p:set>
                                    <p:anim calcmode="lin" valueType="num">
                                      <p:cBhvr>
                                        <p:cTn id="30" dur="1000" fill="hold"/>
                                        <p:tgtEl>
                                          <p:spTgt spid="81"/>
                                        </p:tgtEl>
                                        <p:attrNameLst>
                                          <p:attrName>ppt_w</p:attrName>
                                        </p:attrNameLst>
                                      </p:cBhvr>
                                      <p:tavLst>
                                        <p:tav tm="0">
                                          <p:val>
                                            <p:strVal val="#ppt_w*0.70"/>
                                          </p:val>
                                        </p:tav>
                                        <p:tav tm="100000">
                                          <p:val>
                                            <p:strVal val="#ppt_w"/>
                                          </p:val>
                                        </p:tav>
                                      </p:tavLst>
                                    </p:anim>
                                    <p:anim calcmode="lin" valueType="num">
                                      <p:cBhvr>
                                        <p:cTn id="31" dur="1000" fill="hold"/>
                                        <p:tgtEl>
                                          <p:spTgt spid="81"/>
                                        </p:tgtEl>
                                        <p:attrNameLst>
                                          <p:attrName>ppt_h</p:attrName>
                                        </p:attrNameLst>
                                      </p:cBhvr>
                                      <p:tavLst>
                                        <p:tav tm="0">
                                          <p:val>
                                            <p:strVal val="#ppt_h"/>
                                          </p:val>
                                        </p:tav>
                                        <p:tav tm="100000">
                                          <p:val>
                                            <p:strVal val="#ppt_h"/>
                                          </p:val>
                                        </p:tav>
                                      </p:tavLst>
                                    </p:anim>
                                    <p:animEffect transition="in" filter="fade">
                                      <p:cBhvr>
                                        <p:cTn id="32" dur="1000"/>
                                        <p:tgtEl>
                                          <p:spTgt spid="81"/>
                                        </p:tgtEl>
                                      </p:cBhvr>
                                    </p:animEffect>
                                  </p:childTnLst>
                                </p:cTn>
                              </p:par>
                              <p:par>
                                <p:cTn id="33" presetID="55" presetClass="entr" presetSubtype="0" fill="hold" grpId="0" nodeType="withEffect">
                                  <p:stCondLst>
                                    <p:cond delay="0"/>
                                  </p:stCondLst>
                                  <p:childTnLst>
                                    <p:set>
                                      <p:cBhvr>
                                        <p:cTn id="34" dur="1" fill="hold">
                                          <p:stCondLst>
                                            <p:cond delay="0"/>
                                          </p:stCondLst>
                                        </p:cTn>
                                        <p:tgtEl>
                                          <p:spTgt spid="82"/>
                                        </p:tgtEl>
                                        <p:attrNameLst>
                                          <p:attrName>style.visibility</p:attrName>
                                        </p:attrNameLst>
                                      </p:cBhvr>
                                      <p:to>
                                        <p:strVal val="visible"/>
                                      </p:to>
                                    </p:set>
                                    <p:anim calcmode="lin" valueType="num">
                                      <p:cBhvr>
                                        <p:cTn id="35" dur="1000" fill="hold"/>
                                        <p:tgtEl>
                                          <p:spTgt spid="82"/>
                                        </p:tgtEl>
                                        <p:attrNameLst>
                                          <p:attrName>ppt_w</p:attrName>
                                        </p:attrNameLst>
                                      </p:cBhvr>
                                      <p:tavLst>
                                        <p:tav tm="0">
                                          <p:val>
                                            <p:strVal val="#ppt_w*0.70"/>
                                          </p:val>
                                        </p:tav>
                                        <p:tav tm="100000">
                                          <p:val>
                                            <p:strVal val="#ppt_w"/>
                                          </p:val>
                                        </p:tav>
                                      </p:tavLst>
                                    </p:anim>
                                    <p:anim calcmode="lin" valueType="num">
                                      <p:cBhvr>
                                        <p:cTn id="36" dur="1000" fill="hold"/>
                                        <p:tgtEl>
                                          <p:spTgt spid="82"/>
                                        </p:tgtEl>
                                        <p:attrNameLst>
                                          <p:attrName>ppt_h</p:attrName>
                                        </p:attrNameLst>
                                      </p:cBhvr>
                                      <p:tavLst>
                                        <p:tav tm="0">
                                          <p:val>
                                            <p:strVal val="#ppt_h"/>
                                          </p:val>
                                        </p:tav>
                                        <p:tav tm="100000">
                                          <p:val>
                                            <p:strVal val="#ppt_h"/>
                                          </p:val>
                                        </p:tav>
                                      </p:tavLst>
                                    </p:anim>
                                    <p:animEffect transition="in" filter="fade">
                                      <p:cBhvr>
                                        <p:cTn id="37" dur="1000"/>
                                        <p:tgtEl>
                                          <p:spTgt spid="82"/>
                                        </p:tgtEl>
                                      </p:cBhvr>
                                    </p:animEffect>
                                  </p:childTnLst>
                                </p:cTn>
                              </p:par>
                              <p:par>
                                <p:cTn id="38" presetID="55" presetClass="entr" presetSubtype="0" fill="hold" grpId="0" nodeType="withEffect">
                                  <p:stCondLst>
                                    <p:cond delay="0"/>
                                  </p:stCondLst>
                                  <p:childTnLst>
                                    <p:set>
                                      <p:cBhvr>
                                        <p:cTn id="39" dur="1" fill="hold">
                                          <p:stCondLst>
                                            <p:cond delay="0"/>
                                          </p:stCondLst>
                                        </p:cTn>
                                        <p:tgtEl>
                                          <p:spTgt spid="83"/>
                                        </p:tgtEl>
                                        <p:attrNameLst>
                                          <p:attrName>style.visibility</p:attrName>
                                        </p:attrNameLst>
                                      </p:cBhvr>
                                      <p:to>
                                        <p:strVal val="visible"/>
                                      </p:to>
                                    </p:set>
                                    <p:anim calcmode="lin" valueType="num">
                                      <p:cBhvr>
                                        <p:cTn id="40" dur="1000" fill="hold"/>
                                        <p:tgtEl>
                                          <p:spTgt spid="83"/>
                                        </p:tgtEl>
                                        <p:attrNameLst>
                                          <p:attrName>ppt_w</p:attrName>
                                        </p:attrNameLst>
                                      </p:cBhvr>
                                      <p:tavLst>
                                        <p:tav tm="0">
                                          <p:val>
                                            <p:strVal val="#ppt_w*0.70"/>
                                          </p:val>
                                        </p:tav>
                                        <p:tav tm="100000">
                                          <p:val>
                                            <p:strVal val="#ppt_w"/>
                                          </p:val>
                                        </p:tav>
                                      </p:tavLst>
                                    </p:anim>
                                    <p:anim calcmode="lin" valueType="num">
                                      <p:cBhvr>
                                        <p:cTn id="41" dur="1000" fill="hold"/>
                                        <p:tgtEl>
                                          <p:spTgt spid="83"/>
                                        </p:tgtEl>
                                        <p:attrNameLst>
                                          <p:attrName>ppt_h</p:attrName>
                                        </p:attrNameLst>
                                      </p:cBhvr>
                                      <p:tavLst>
                                        <p:tav tm="0">
                                          <p:val>
                                            <p:strVal val="#ppt_h"/>
                                          </p:val>
                                        </p:tav>
                                        <p:tav tm="100000">
                                          <p:val>
                                            <p:strVal val="#ppt_h"/>
                                          </p:val>
                                        </p:tav>
                                      </p:tavLst>
                                    </p:anim>
                                    <p:animEffect transition="in" filter="fade">
                                      <p:cBhvr>
                                        <p:cTn id="42" dur="1000"/>
                                        <p:tgtEl>
                                          <p:spTgt spid="83"/>
                                        </p:tgtEl>
                                      </p:cBhvr>
                                    </p:animEffect>
                                  </p:childTnLst>
                                </p:cTn>
                              </p:par>
                              <p:par>
                                <p:cTn id="43" presetID="55" presetClass="entr" presetSubtype="0" fill="hold" grpId="0" nodeType="withEffect">
                                  <p:stCondLst>
                                    <p:cond delay="0"/>
                                  </p:stCondLst>
                                  <p:childTnLst>
                                    <p:set>
                                      <p:cBhvr>
                                        <p:cTn id="44" dur="1" fill="hold">
                                          <p:stCondLst>
                                            <p:cond delay="0"/>
                                          </p:stCondLst>
                                        </p:cTn>
                                        <p:tgtEl>
                                          <p:spTgt spid="89"/>
                                        </p:tgtEl>
                                        <p:attrNameLst>
                                          <p:attrName>style.visibility</p:attrName>
                                        </p:attrNameLst>
                                      </p:cBhvr>
                                      <p:to>
                                        <p:strVal val="visible"/>
                                      </p:to>
                                    </p:set>
                                    <p:anim calcmode="lin" valueType="num">
                                      <p:cBhvr>
                                        <p:cTn id="45" dur="1000" fill="hold"/>
                                        <p:tgtEl>
                                          <p:spTgt spid="89"/>
                                        </p:tgtEl>
                                        <p:attrNameLst>
                                          <p:attrName>ppt_w</p:attrName>
                                        </p:attrNameLst>
                                      </p:cBhvr>
                                      <p:tavLst>
                                        <p:tav tm="0">
                                          <p:val>
                                            <p:strVal val="#ppt_w*0.70"/>
                                          </p:val>
                                        </p:tav>
                                        <p:tav tm="100000">
                                          <p:val>
                                            <p:strVal val="#ppt_w"/>
                                          </p:val>
                                        </p:tav>
                                      </p:tavLst>
                                    </p:anim>
                                    <p:anim calcmode="lin" valueType="num">
                                      <p:cBhvr>
                                        <p:cTn id="46" dur="1000" fill="hold"/>
                                        <p:tgtEl>
                                          <p:spTgt spid="89"/>
                                        </p:tgtEl>
                                        <p:attrNameLst>
                                          <p:attrName>ppt_h</p:attrName>
                                        </p:attrNameLst>
                                      </p:cBhvr>
                                      <p:tavLst>
                                        <p:tav tm="0">
                                          <p:val>
                                            <p:strVal val="#ppt_h"/>
                                          </p:val>
                                        </p:tav>
                                        <p:tav tm="100000">
                                          <p:val>
                                            <p:strVal val="#ppt_h"/>
                                          </p:val>
                                        </p:tav>
                                      </p:tavLst>
                                    </p:anim>
                                    <p:animEffect transition="in" filter="fade">
                                      <p:cBhvr>
                                        <p:cTn id="47" dur="1000"/>
                                        <p:tgtEl>
                                          <p:spTgt spid="89"/>
                                        </p:tgtEl>
                                      </p:cBhvr>
                                    </p:animEffect>
                                  </p:childTnLst>
                                </p:cTn>
                              </p:par>
                              <p:par>
                                <p:cTn id="48" presetID="55" presetClass="entr" presetSubtype="0" fill="hold" grpId="0" nodeType="withEffect">
                                  <p:stCondLst>
                                    <p:cond delay="0"/>
                                  </p:stCondLst>
                                  <p:childTnLst>
                                    <p:set>
                                      <p:cBhvr>
                                        <p:cTn id="49" dur="1" fill="hold">
                                          <p:stCondLst>
                                            <p:cond delay="0"/>
                                          </p:stCondLst>
                                        </p:cTn>
                                        <p:tgtEl>
                                          <p:spTgt spid="90"/>
                                        </p:tgtEl>
                                        <p:attrNameLst>
                                          <p:attrName>style.visibility</p:attrName>
                                        </p:attrNameLst>
                                      </p:cBhvr>
                                      <p:to>
                                        <p:strVal val="visible"/>
                                      </p:to>
                                    </p:set>
                                    <p:anim calcmode="lin" valueType="num">
                                      <p:cBhvr>
                                        <p:cTn id="50" dur="1000" fill="hold"/>
                                        <p:tgtEl>
                                          <p:spTgt spid="90"/>
                                        </p:tgtEl>
                                        <p:attrNameLst>
                                          <p:attrName>ppt_w</p:attrName>
                                        </p:attrNameLst>
                                      </p:cBhvr>
                                      <p:tavLst>
                                        <p:tav tm="0">
                                          <p:val>
                                            <p:strVal val="#ppt_w*0.70"/>
                                          </p:val>
                                        </p:tav>
                                        <p:tav tm="100000">
                                          <p:val>
                                            <p:strVal val="#ppt_w"/>
                                          </p:val>
                                        </p:tav>
                                      </p:tavLst>
                                    </p:anim>
                                    <p:anim calcmode="lin" valueType="num">
                                      <p:cBhvr>
                                        <p:cTn id="51" dur="1000" fill="hold"/>
                                        <p:tgtEl>
                                          <p:spTgt spid="90"/>
                                        </p:tgtEl>
                                        <p:attrNameLst>
                                          <p:attrName>ppt_h</p:attrName>
                                        </p:attrNameLst>
                                      </p:cBhvr>
                                      <p:tavLst>
                                        <p:tav tm="0">
                                          <p:val>
                                            <p:strVal val="#ppt_h"/>
                                          </p:val>
                                        </p:tav>
                                        <p:tav tm="100000">
                                          <p:val>
                                            <p:strVal val="#ppt_h"/>
                                          </p:val>
                                        </p:tav>
                                      </p:tavLst>
                                    </p:anim>
                                    <p:animEffect transition="in" filter="fade">
                                      <p:cBhvr>
                                        <p:cTn id="52" dur="1000"/>
                                        <p:tgtEl>
                                          <p:spTgt spid="90"/>
                                        </p:tgtEl>
                                      </p:cBhvr>
                                    </p:animEffect>
                                  </p:childTnLst>
                                </p:cTn>
                              </p:par>
                            </p:childTnLst>
                          </p:cTn>
                        </p:par>
                      </p:childTnLst>
                    </p:cTn>
                  </p:par>
                  <p:par>
                    <p:cTn id="53" fill="hold">
                      <p:stCondLst>
                        <p:cond delay="indefinite"/>
                      </p:stCondLst>
                      <p:childTnLst>
                        <p:par>
                          <p:cTn id="54" fill="hold">
                            <p:stCondLst>
                              <p:cond delay="0"/>
                            </p:stCondLst>
                            <p:childTnLst>
                              <p:par>
                                <p:cTn id="55" presetID="37" presetClass="exit" presetSubtype="0" fill="hold" grpId="1" nodeType="clickEffect">
                                  <p:stCondLst>
                                    <p:cond delay="0"/>
                                  </p:stCondLst>
                                  <p:childTnLst>
                                    <p:animEffect transition="out" filter="fade">
                                      <p:cBhvr>
                                        <p:cTn id="56" dur="1000"/>
                                        <p:tgtEl>
                                          <p:spTgt spid="81"/>
                                        </p:tgtEl>
                                      </p:cBhvr>
                                    </p:animEffect>
                                    <p:anim calcmode="lin" valueType="num">
                                      <p:cBhvr>
                                        <p:cTn id="57" dur="1000"/>
                                        <p:tgtEl>
                                          <p:spTgt spid="81"/>
                                        </p:tgtEl>
                                        <p:attrNameLst>
                                          <p:attrName>ppt_x</p:attrName>
                                        </p:attrNameLst>
                                      </p:cBhvr>
                                      <p:tavLst>
                                        <p:tav tm="0">
                                          <p:val>
                                            <p:strVal val="ppt_x"/>
                                          </p:val>
                                        </p:tav>
                                        <p:tav tm="100000">
                                          <p:val>
                                            <p:strVal val="ppt_x"/>
                                          </p:val>
                                        </p:tav>
                                      </p:tavLst>
                                    </p:anim>
                                    <p:anim calcmode="lin" valueType="num">
                                      <p:cBhvr>
                                        <p:cTn id="58" dur="100" decel="100000"/>
                                        <p:tgtEl>
                                          <p:spTgt spid="81"/>
                                        </p:tgtEl>
                                        <p:attrNameLst>
                                          <p:attrName>ppt_y</p:attrName>
                                        </p:attrNameLst>
                                      </p:cBhvr>
                                      <p:tavLst>
                                        <p:tav tm="0">
                                          <p:val>
                                            <p:strVal val="ppt_y"/>
                                          </p:val>
                                        </p:tav>
                                        <p:tav tm="100000">
                                          <p:val>
                                            <p:strVal val="ppt_y-.03"/>
                                          </p:val>
                                        </p:tav>
                                      </p:tavLst>
                                    </p:anim>
                                    <p:anim calcmode="lin" valueType="num">
                                      <p:cBhvr>
                                        <p:cTn id="59" dur="900" accel="100000">
                                          <p:stCondLst>
                                            <p:cond delay="100"/>
                                          </p:stCondLst>
                                        </p:cTn>
                                        <p:tgtEl>
                                          <p:spTgt spid="81"/>
                                        </p:tgtEl>
                                        <p:attrNameLst>
                                          <p:attrName>ppt_y</p:attrName>
                                        </p:attrNameLst>
                                      </p:cBhvr>
                                      <p:tavLst>
                                        <p:tav tm="0">
                                          <p:val>
                                            <p:strVal val="ppt_y"/>
                                          </p:val>
                                        </p:tav>
                                        <p:tav tm="100000">
                                          <p:val>
                                            <p:strVal val="ppt_y+1"/>
                                          </p:val>
                                        </p:tav>
                                      </p:tavLst>
                                    </p:anim>
                                    <p:set>
                                      <p:cBhvr>
                                        <p:cTn id="60" dur="1" fill="hold">
                                          <p:stCondLst>
                                            <p:cond delay="999"/>
                                          </p:stCondLst>
                                        </p:cTn>
                                        <p:tgtEl>
                                          <p:spTgt spid="81"/>
                                        </p:tgtEl>
                                        <p:attrNameLst>
                                          <p:attrName>style.visibility</p:attrName>
                                        </p:attrNameLst>
                                      </p:cBhvr>
                                      <p:to>
                                        <p:strVal val="hidden"/>
                                      </p:to>
                                    </p:set>
                                  </p:childTnLst>
                                </p:cTn>
                              </p:par>
                              <p:par>
                                <p:cTn id="61" presetID="37" presetClass="exit" presetSubtype="0" fill="hold" grpId="1" nodeType="withEffect">
                                  <p:stCondLst>
                                    <p:cond delay="0"/>
                                  </p:stCondLst>
                                  <p:childTnLst>
                                    <p:animEffect transition="out" filter="fade">
                                      <p:cBhvr>
                                        <p:cTn id="62" dur="1000"/>
                                        <p:tgtEl>
                                          <p:spTgt spid="82"/>
                                        </p:tgtEl>
                                      </p:cBhvr>
                                    </p:animEffect>
                                    <p:anim calcmode="lin" valueType="num">
                                      <p:cBhvr>
                                        <p:cTn id="63" dur="1000"/>
                                        <p:tgtEl>
                                          <p:spTgt spid="82"/>
                                        </p:tgtEl>
                                        <p:attrNameLst>
                                          <p:attrName>ppt_x</p:attrName>
                                        </p:attrNameLst>
                                      </p:cBhvr>
                                      <p:tavLst>
                                        <p:tav tm="0">
                                          <p:val>
                                            <p:strVal val="ppt_x"/>
                                          </p:val>
                                        </p:tav>
                                        <p:tav tm="100000">
                                          <p:val>
                                            <p:strVal val="ppt_x"/>
                                          </p:val>
                                        </p:tav>
                                      </p:tavLst>
                                    </p:anim>
                                    <p:anim calcmode="lin" valueType="num">
                                      <p:cBhvr>
                                        <p:cTn id="64" dur="100" decel="100000"/>
                                        <p:tgtEl>
                                          <p:spTgt spid="82"/>
                                        </p:tgtEl>
                                        <p:attrNameLst>
                                          <p:attrName>ppt_y</p:attrName>
                                        </p:attrNameLst>
                                      </p:cBhvr>
                                      <p:tavLst>
                                        <p:tav tm="0">
                                          <p:val>
                                            <p:strVal val="ppt_y"/>
                                          </p:val>
                                        </p:tav>
                                        <p:tav tm="100000">
                                          <p:val>
                                            <p:strVal val="ppt_y-.03"/>
                                          </p:val>
                                        </p:tav>
                                      </p:tavLst>
                                    </p:anim>
                                    <p:anim calcmode="lin" valueType="num">
                                      <p:cBhvr>
                                        <p:cTn id="65" dur="900" accel="100000">
                                          <p:stCondLst>
                                            <p:cond delay="100"/>
                                          </p:stCondLst>
                                        </p:cTn>
                                        <p:tgtEl>
                                          <p:spTgt spid="82"/>
                                        </p:tgtEl>
                                        <p:attrNameLst>
                                          <p:attrName>ppt_y</p:attrName>
                                        </p:attrNameLst>
                                      </p:cBhvr>
                                      <p:tavLst>
                                        <p:tav tm="0">
                                          <p:val>
                                            <p:strVal val="ppt_y"/>
                                          </p:val>
                                        </p:tav>
                                        <p:tav tm="100000">
                                          <p:val>
                                            <p:strVal val="ppt_y+1"/>
                                          </p:val>
                                        </p:tav>
                                      </p:tavLst>
                                    </p:anim>
                                    <p:set>
                                      <p:cBhvr>
                                        <p:cTn id="66" dur="1" fill="hold">
                                          <p:stCondLst>
                                            <p:cond delay="999"/>
                                          </p:stCondLst>
                                        </p:cTn>
                                        <p:tgtEl>
                                          <p:spTgt spid="82"/>
                                        </p:tgtEl>
                                        <p:attrNameLst>
                                          <p:attrName>style.visibility</p:attrName>
                                        </p:attrNameLst>
                                      </p:cBhvr>
                                      <p:to>
                                        <p:strVal val="hidden"/>
                                      </p:to>
                                    </p:set>
                                  </p:childTnLst>
                                </p:cTn>
                              </p:par>
                              <p:par>
                                <p:cTn id="67" presetID="37" presetClass="exit" presetSubtype="0" fill="hold" grpId="1" nodeType="withEffect">
                                  <p:stCondLst>
                                    <p:cond delay="0"/>
                                  </p:stCondLst>
                                  <p:childTnLst>
                                    <p:animEffect transition="out" filter="fade">
                                      <p:cBhvr>
                                        <p:cTn id="68" dur="1000"/>
                                        <p:tgtEl>
                                          <p:spTgt spid="83"/>
                                        </p:tgtEl>
                                      </p:cBhvr>
                                    </p:animEffect>
                                    <p:anim calcmode="lin" valueType="num">
                                      <p:cBhvr>
                                        <p:cTn id="69" dur="1000"/>
                                        <p:tgtEl>
                                          <p:spTgt spid="83"/>
                                        </p:tgtEl>
                                        <p:attrNameLst>
                                          <p:attrName>ppt_x</p:attrName>
                                        </p:attrNameLst>
                                      </p:cBhvr>
                                      <p:tavLst>
                                        <p:tav tm="0">
                                          <p:val>
                                            <p:strVal val="ppt_x"/>
                                          </p:val>
                                        </p:tav>
                                        <p:tav tm="100000">
                                          <p:val>
                                            <p:strVal val="ppt_x"/>
                                          </p:val>
                                        </p:tav>
                                      </p:tavLst>
                                    </p:anim>
                                    <p:anim calcmode="lin" valueType="num">
                                      <p:cBhvr>
                                        <p:cTn id="70" dur="100" decel="100000"/>
                                        <p:tgtEl>
                                          <p:spTgt spid="83"/>
                                        </p:tgtEl>
                                        <p:attrNameLst>
                                          <p:attrName>ppt_y</p:attrName>
                                        </p:attrNameLst>
                                      </p:cBhvr>
                                      <p:tavLst>
                                        <p:tav tm="0">
                                          <p:val>
                                            <p:strVal val="ppt_y"/>
                                          </p:val>
                                        </p:tav>
                                        <p:tav tm="100000">
                                          <p:val>
                                            <p:strVal val="ppt_y-.03"/>
                                          </p:val>
                                        </p:tav>
                                      </p:tavLst>
                                    </p:anim>
                                    <p:anim calcmode="lin" valueType="num">
                                      <p:cBhvr>
                                        <p:cTn id="71" dur="900" accel="100000">
                                          <p:stCondLst>
                                            <p:cond delay="100"/>
                                          </p:stCondLst>
                                        </p:cTn>
                                        <p:tgtEl>
                                          <p:spTgt spid="83"/>
                                        </p:tgtEl>
                                        <p:attrNameLst>
                                          <p:attrName>ppt_y</p:attrName>
                                        </p:attrNameLst>
                                      </p:cBhvr>
                                      <p:tavLst>
                                        <p:tav tm="0">
                                          <p:val>
                                            <p:strVal val="ppt_y"/>
                                          </p:val>
                                        </p:tav>
                                        <p:tav tm="100000">
                                          <p:val>
                                            <p:strVal val="ppt_y+1"/>
                                          </p:val>
                                        </p:tav>
                                      </p:tavLst>
                                    </p:anim>
                                    <p:set>
                                      <p:cBhvr>
                                        <p:cTn id="72" dur="1" fill="hold">
                                          <p:stCondLst>
                                            <p:cond delay="999"/>
                                          </p:stCondLst>
                                        </p:cTn>
                                        <p:tgtEl>
                                          <p:spTgt spid="83"/>
                                        </p:tgtEl>
                                        <p:attrNameLst>
                                          <p:attrName>style.visibility</p:attrName>
                                        </p:attrNameLst>
                                      </p:cBhvr>
                                      <p:to>
                                        <p:strVal val="hidden"/>
                                      </p:to>
                                    </p:set>
                                  </p:childTnLst>
                                </p:cTn>
                              </p:par>
                              <p:par>
                                <p:cTn id="73" presetID="37" presetClass="exit" presetSubtype="0" fill="hold" grpId="1" nodeType="withEffect">
                                  <p:stCondLst>
                                    <p:cond delay="0"/>
                                  </p:stCondLst>
                                  <p:childTnLst>
                                    <p:animEffect transition="out" filter="fade">
                                      <p:cBhvr>
                                        <p:cTn id="74" dur="1000"/>
                                        <p:tgtEl>
                                          <p:spTgt spid="86"/>
                                        </p:tgtEl>
                                      </p:cBhvr>
                                    </p:animEffect>
                                    <p:anim calcmode="lin" valueType="num">
                                      <p:cBhvr>
                                        <p:cTn id="75" dur="1000"/>
                                        <p:tgtEl>
                                          <p:spTgt spid="86"/>
                                        </p:tgtEl>
                                        <p:attrNameLst>
                                          <p:attrName>ppt_x</p:attrName>
                                        </p:attrNameLst>
                                      </p:cBhvr>
                                      <p:tavLst>
                                        <p:tav tm="0">
                                          <p:val>
                                            <p:strVal val="ppt_x"/>
                                          </p:val>
                                        </p:tav>
                                        <p:tav tm="100000">
                                          <p:val>
                                            <p:strVal val="ppt_x"/>
                                          </p:val>
                                        </p:tav>
                                      </p:tavLst>
                                    </p:anim>
                                    <p:anim calcmode="lin" valueType="num">
                                      <p:cBhvr>
                                        <p:cTn id="76" dur="100" decel="100000"/>
                                        <p:tgtEl>
                                          <p:spTgt spid="86"/>
                                        </p:tgtEl>
                                        <p:attrNameLst>
                                          <p:attrName>ppt_y</p:attrName>
                                        </p:attrNameLst>
                                      </p:cBhvr>
                                      <p:tavLst>
                                        <p:tav tm="0">
                                          <p:val>
                                            <p:strVal val="ppt_y"/>
                                          </p:val>
                                        </p:tav>
                                        <p:tav tm="100000">
                                          <p:val>
                                            <p:strVal val="ppt_y-.03"/>
                                          </p:val>
                                        </p:tav>
                                      </p:tavLst>
                                    </p:anim>
                                    <p:anim calcmode="lin" valueType="num">
                                      <p:cBhvr>
                                        <p:cTn id="77" dur="900" accel="100000">
                                          <p:stCondLst>
                                            <p:cond delay="100"/>
                                          </p:stCondLst>
                                        </p:cTn>
                                        <p:tgtEl>
                                          <p:spTgt spid="86"/>
                                        </p:tgtEl>
                                        <p:attrNameLst>
                                          <p:attrName>ppt_y</p:attrName>
                                        </p:attrNameLst>
                                      </p:cBhvr>
                                      <p:tavLst>
                                        <p:tav tm="0">
                                          <p:val>
                                            <p:strVal val="ppt_y"/>
                                          </p:val>
                                        </p:tav>
                                        <p:tav tm="100000">
                                          <p:val>
                                            <p:strVal val="ppt_y+1"/>
                                          </p:val>
                                        </p:tav>
                                      </p:tavLst>
                                    </p:anim>
                                    <p:set>
                                      <p:cBhvr>
                                        <p:cTn id="78" dur="1" fill="hold">
                                          <p:stCondLst>
                                            <p:cond delay="999"/>
                                          </p:stCondLst>
                                        </p:cTn>
                                        <p:tgtEl>
                                          <p:spTgt spid="86"/>
                                        </p:tgtEl>
                                        <p:attrNameLst>
                                          <p:attrName>style.visibility</p:attrName>
                                        </p:attrNameLst>
                                      </p:cBhvr>
                                      <p:to>
                                        <p:strVal val="hidden"/>
                                      </p:to>
                                    </p:set>
                                  </p:childTnLst>
                                </p:cTn>
                              </p:par>
                              <p:par>
                                <p:cTn id="79" presetID="37" presetClass="exit" presetSubtype="0" fill="hold" grpId="1" nodeType="withEffect">
                                  <p:stCondLst>
                                    <p:cond delay="0"/>
                                  </p:stCondLst>
                                  <p:childTnLst>
                                    <p:animEffect transition="out" filter="fade">
                                      <p:cBhvr>
                                        <p:cTn id="80" dur="1000"/>
                                        <p:tgtEl>
                                          <p:spTgt spid="87"/>
                                        </p:tgtEl>
                                      </p:cBhvr>
                                    </p:animEffect>
                                    <p:anim calcmode="lin" valueType="num">
                                      <p:cBhvr>
                                        <p:cTn id="81" dur="1000"/>
                                        <p:tgtEl>
                                          <p:spTgt spid="87"/>
                                        </p:tgtEl>
                                        <p:attrNameLst>
                                          <p:attrName>ppt_x</p:attrName>
                                        </p:attrNameLst>
                                      </p:cBhvr>
                                      <p:tavLst>
                                        <p:tav tm="0">
                                          <p:val>
                                            <p:strVal val="ppt_x"/>
                                          </p:val>
                                        </p:tav>
                                        <p:tav tm="100000">
                                          <p:val>
                                            <p:strVal val="ppt_x"/>
                                          </p:val>
                                        </p:tav>
                                      </p:tavLst>
                                    </p:anim>
                                    <p:anim calcmode="lin" valueType="num">
                                      <p:cBhvr>
                                        <p:cTn id="82" dur="100" decel="100000"/>
                                        <p:tgtEl>
                                          <p:spTgt spid="87"/>
                                        </p:tgtEl>
                                        <p:attrNameLst>
                                          <p:attrName>ppt_y</p:attrName>
                                        </p:attrNameLst>
                                      </p:cBhvr>
                                      <p:tavLst>
                                        <p:tav tm="0">
                                          <p:val>
                                            <p:strVal val="ppt_y"/>
                                          </p:val>
                                        </p:tav>
                                        <p:tav tm="100000">
                                          <p:val>
                                            <p:strVal val="ppt_y-.03"/>
                                          </p:val>
                                        </p:tav>
                                      </p:tavLst>
                                    </p:anim>
                                    <p:anim calcmode="lin" valueType="num">
                                      <p:cBhvr>
                                        <p:cTn id="83" dur="900" accel="100000">
                                          <p:stCondLst>
                                            <p:cond delay="100"/>
                                          </p:stCondLst>
                                        </p:cTn>
                                        <p:tgtEl>
                                          <p:spTgt spid="87"/>
                                        </p:tgtEl>
                                        <p:attrNameLst>
                                          <p:attrName>ppt_y</p:attrName>
                                        </p:attrNameLst>
                                      </p:cBhvr>
                                      <p:tavLst>
                                        <p:tav tm="0">
                                          <p:val>
                                            <p:strVal val="ppt_y"/>
                                          </p:val>
                                        </p:tav>
                                        <p:tav tm="100000">
                                          <p:val>
                                            <p:strVal val="ppt_y+1"/>
                                          </p:val>
                                        </p:tav>
                                      </p:tavLst>
                                    </p:anim>
                                    <p:set>
                                      <p:cBhvr>
                                        <p:cTn id="84" dur="1" fill="hold">
                                          <p:stCondLst>
                                            <p:cond delay="999"/>
                                          </p:stCondLst>
                                        </p:cTn>
                                        <p:tgtEl>
                                          <p:spTgt spid="87"/>
                                        </p:tgtEl>
                                        <p:attrNameLst>
                                          <p:attrName>style.visibility</p:attrName>
                                        </p:attrNameLst>
                                      </p:cBhvr>
                                      <p:to>
                                        <p:strVal val="hidden"/>
                                      </p:to>
                                    </p:set>
                                  </p:childTnLst>
                                </p:cTn>
                              </p:par>
                              <p:par>
                                <p:cTn id="85" presetID="37" presetClass="exit" presetSubtype="0" fill="hold" grpId="1" nodeType="withEffect">
                                  <p:stCondLst>
                                    <p:cond delay="0"/>
                                  </p:stCondLst>
                                  <p:childTnLst>
                                    <p:animEffect transition="out" filter="fade">
                                      <p:cBhvr>
                                        <p:cTn id="86" dur="1000"/>
                                        <p:tgtEl>
                                          <p:spTgt spid="89"/>
                                        </p:tgtEl>
                                      </p:cBhvr>
                                    </p:animEffect>
                                    <p:anim calcmode="lin" valueType="num">
                                      <p:cBhvr>
                                        <p:cTn id="87" dur="1000"/>
                                        <p:tgtEl>
                                          <p:spTgt spid="89"/>
                                        </p:tgtEl>
                                        <p:attrNameLst>
                                          <p:attrName>ppt_x</p:attrName>
                                        </p:attrNameLst>
                                      </p:cBhvr>
                                      <p:tavLst>
                                        <p:tav tm="0">
                                          <p:val>
                                            <p:strVal val="ppt_x"/>
                                          </p:val>
                                        </p:tav>
                                        <p:tav tm="100000">
                                          <p:val>
                                            <p:strVal val="ppt_x"/>
                                          </p:val>
                                        </p:tav>
                                      </p:tavLst>
                                    </p:anim>
                                    <p:anim calcmode="lin" valueType="num">
                                      <p:cBhvr>
                                        <p:cTn id="88" dur="100" decel="100000"/>
                                        <p:tgtEl>
                                          <p:spTgt spid="89"/>
                                        </p:tgtEl>
                                        <p:attrNameLst>
                                          <p:attrName>ppt_y</p:attrName>
                                        </p:attrNameLst>
                                      </p:cBhvr>
                                      <p:tavLst>
                                        <p:tav tm="0">
                                          <p:val>
                                            <p:strVal val="ppt_y"/>
                                          </p:val>
                                        </p:tav>
                                        <p:tav tm="100000">
                                          <p:val>
                                            <p:strVal val="ppt_y-.03"/>
                                          </p:val>
                                        </p:tav>
                                      </p:tavLst>
                                    </p:anim>
                                    <p:anim calcmode="lin" valueType="num">
                                      <p:cBhvr>
                                        <p:cTn id="89" dur="900" accel="100000">
                                          <p:stCondLst>
                                            <p:cond delay="100"/>
                                          </p:stCondLst>
                                        </p:cTn>
                                        <p:tgtEl>
                                          <p:spTgt spid="89"/>
                                        </p:tgtEl>
                                        <p:attrNameLst>
                                          <p:attrName>ppt_y</p:attrName>
                                        </p:attrNameLst>
                                      </p:cBhvr>
                                      <p:tavLst>
                                        <p:tav tm="0">
                                          <p:val>
                                            <p:strVal val="ppt_y"/>
                                          </p:val>
                                        </p:tav>
                                        <p:tav tm="100000">
                                          <p:val>
                                            <p:strVal val="ppt_y+1"/>
                                          </p:val>
                                        </p:tav>
                                      </p:tavLst>
                                    </p:anim>
                                    <p:set>
                                      <p:cBhvr>
                                        <p:cTn id="90" dur="1" fill="hold">
                                          <p:stCondLst>
                                            <p:cond delay="999"/>
                                          </p:stCondLst>
                                        </p:cTn>
                                        <p:tgtEl>
                                          <p:spTgt spid="89"/>
                                        </p:tgtEl>
                                        <p:attrNameLst>
                                          <p:attrName>style.visibility</p:attrName>
                                        </p:attrNameLst>
                                      </p:cBhvr>
                                      <p:to>
                                        <p:strVal val="hidden"/>
                                      </p:to>
                                    </p:set>
                                  </p:childTnLst>
                                </p:cTn>
                              </p:par>
                              <p:par>
                                <p:cTn id="91" presetID="37" presetClass="exit" presetSubtype="0" fill="hold" grpId="1" nodeType="withEffect">
                                  <p:stCondLst>
                                    <p:cond delay="0"/>
                                  </p:stCondLst>
                                  <p:childTnLst>
                                    <p:animEffect transition="out" filter="fade">
                                      <p:cBhvr>
                                        <p:cTn id="92" dur="1000"/>
                                        <p:tgtEl>
                                          <p:spTgt spid="90"/>
                                        </p:tgtEl>
                                      </p:cBhvr>
                                    </p:animEffect>
                                    <p:anim calcmode="lin" valueType="num">
                                      <p:cBhvr>
                                        <p:cTn id="93" dur="1000"/>
                                        <p:tgtEl>
                                          <p:spTgt spid="90"/>
                                        </p:tgtEl>
                                        <p:attrNameLst>
                                          <p:attrName>ppt_x</p:attrName>
                                        </p:attrNameLst>
                                      </p:cBhvr>
                                      <p:tavLst>
                                        <p:tav tm="0">
                                          <p:val>
                                            <p:strVal val="ppt_x"/>
                                          </p:val>
                                        </p:tav>
                                        <p:tav tm="100000">
                                          <p:val>
                                            <p:strVal val="ppt_x"/>
                                          </p:val>
                                        </p:tav>
                                      </p:tavLst>
                                    </p:anim>
                                    <p:anim calcmode="lin" valueType="num">
                                      <p:cBhvr>
                                        <p:cTn id="94" dur="100" decel="100000"/>
                                        <p:tgtEl>
                                          <p:spTgt spid="90"/>
                                        </p:tgtEl>
                                        <p:attrNameLst>
                                          <p:attrName>ppt_y</p:attrName>
                                        </p:attrNameLst>
                                      </p:cBhvr>
                                      <p:tavLst>
                                        <p:tav tm="0">
                                          <p:val>
                                            <p:strVal val="ppt_y"/>
                                          </p:val>
                                        </p:tav>
                                        <p:tav tm="100000">
                                          <p:val>
                                            <p:strVal val="ppt_y-.03"/>
                                          </p:val>
                                        </p:tav>
                                      </p:tavLst>
                                    </p:anim>
                                    <p:anim calcmode="lin" valueType="num">
                                      <p:cBhvr>
                                        <p:cTn id="95" dur="900" accel="100000">
                                          <p:stCondLst>
                                            <p:cond delay="100"/>
                                          </p:stCondLst>
                                        </p:cTn>
                                        <p:tgtEl>
                                          <p:spTgt spid="90"/>
                                        </p:tgtEl>
                                        <p:attrNameLst>
                                          <p:attrName>ppt_y</p:attrName>
                                        </p:attrNameLst>
                                      </p:cBhvr>
                                      <p:tavLst>
                                        <p:tav tm="0">
                                          <p:val>
                                            <p:strVal val="ppt_y"/>
                                          </p:val>
                                        </p:tav>
                                        <p:tav tm="100000">
                                          <p:val>
                                            <p:strVal val="ppt_y+1"/>
                                          </p:val>
                                        </p:tav>
                                      </p:tavLst>
                                    </p:anim>
                                    <p:set>
                                      <p:cBhvr>
                                        <p:cTn id="96" dur="1" fill="hold">
                                          <p:stCondLst>
                                            <p:cond delay="999"/>
                                          </p:stCondLst>
                                        </p:cTn>
                                        <p:tgtEl>
                                          <p:spTgt spid="90"/>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53" presetClass="entr" presetSubtype="0" fill="hold" grpId="0" nodeType="clickEffect">
                                  <p:stCondLst>
                                    <p:cond delay="0"/>
                                  </p:stCondLst>
                                  <p:childTnLst>
                                    <p:set>
                                      <p:cBhvr>
                                        <p:cTn id="100" dur="1" fill="hold">
                                          <p:stCondLst>
                                            <p:cond delay="0"/>
                                          </p:stCondLst>
                                        </p:cTn>
                                        <p:tgtEl>
                                          <p:spTgt spid="84"/>
                                        </p:tgtEl>
                                        <p:attrNameLst>
                                          <p:attrName>style.visibility</p:attrName>
                                        </p:attrNameLst>
                                      </p:cBhvr>
                                      <p:to>
                                        <p:strVal val="visible"/>
                                      </p:to>
                                    </p:set>
                                    <p:anim calcmode="lin" valueType="num">
                                      <p:cBhvr>
                                        <p:cTn id="101" dur="500" fill="hold"/>
                                        <p:tgtEl>
                                          <p:spTgt spid="84"/>
                                        </p:tgtEl>
                                        <p:attrNameLst>
                                          <p:attrName>ppt_w</p:attrName>
                                        </p:attrNameLst>
                                      </p:cBhvr>
                                      <p:tavLst>
                                        <p:tav tm="0">
                                          <p:val>
                                            <p:fltVal val="0"/>
                                          </p:val>
                                        </p:tav>
                                        <p:tav tm="100000">
                                          <p:val>
                                            <p:strVal val="#ppt_w"/>
                                          </p:val>
                                        </p:tav>
                                      </p:tavLst>
                                    </p:anim>
                                    <p:anim calcmode="lin" valueType="num">
                                      <p:cBhvr>
                                        <p:cTn id="102" dur="500" fill="hold"/>
                                        <p:tgtEl>
                                          <p:spTgt spid="84"/>
                                        </p:tgtEl>
                                        <p:attrNameLst>
                                          <p:attrName>ppt_h</p:attrName>
                                        </p:attrNameLst>
                                      </p:cBhvr>
                                      <p:tavLst>
                                        <p:tav tm="0">
                                          <p:val>
                                            <p:fltVal val="0"/>
                                          </p:val>
                                        </p:tav>
                                        <p:tav tm="100000">
                                          <p:val>
                                            <p:strVal val="#ppt_h"/>
                                          </p:val>
                                        </p:tav>
                                      </p:tavLst>
                                    </p:anim>
                                    <p:animEffect transition="in" filter="fade">
                                      <p:cBhvr>
                                        <p:cTn id="103" dur="500"/>
                                        <p:tgtEl>
                                          <p:spTgt spid="84"/>
                                        </p:tgtEl>
                                      </p:cBhvr>
                                    </p:animEffect>
                                  </p:childTnLst>
                                </p:cTn>
                              </p:par>
                            </p:childTnLst>
                          </p:cTn>
                        </p:par>
                      </p:childTnLst>
                    </p:cTn>
                  </p:par>
                  <p:par>
                    <p:cTn id="104" fill="hold">
                      <p:stCondLst>
                        <p:cond delay="indefinite"/>
                      </p:stCondLst>
                      <p:childTnLst>
                        <p:par>
                          <p:cTn id="105" fill="hold">
                            <p:stCondLst>
                              <p:cond delay="0"/>
                            </p:stCondLst>
                            <p:childTnLst>
                              <p:par>
                                <p:cTn id="106" presetID="53" presetClass="entr" presetSubtype="0" fill="hold" grpId="0" nodeType="clickEffect">
                                  <p:stCondLst>
                                    <p:cond delay="0"/>
                                  </p:stCondLst>
                                  <p:childTnLst>
                                    <p:set>
                                      <p:cBhvr>
                                        <p:cTn id="107" dur="1" fill="hold">
                                          <p:stCondLst>
                                            <p:cond delay="0"/>
                                          </p:stCondLst>
                                        </p:cTn>
                                        <p:tgtEl>
                                          <p:spTgt spid="91"/>
                                        </p:tgtEl>
                                        <p:attrNameLst>
                                          <p:attrName>style.visibility</p:attrName>
                                        </p:attrNameLst>
                                      </p:cBhvr>
                                      <p:to>
                                        <p:strVal val="visible"/>
                                      </p:to>
                                    </p:set>
                                    <p:anim calcmode="lin" valueType="num">
                                      <p:cBhvr>
                                        <p:cTn id="108" dur="500" fill="hold"/>
                                        <p:tgtEl>
                                          <p:spTgt spid="91"/>
                                        </p:tgtEl>
                                        <p:attrNameLst>
                                          <p:attrName>ppt_w</p:attrName>
                                        </p:attrNameLst>
                                      </p:cBhvr>
                                      <p:tavLst>
                                        <p:tav tm="0">
                                          <p:val>
                                            <p:fltVal val="0"/>
                                          </p:val>
                                        </p:tav>
                                        <p:tav tm="100000">
                                          <p:val>
                                            <p:strVal val="#ppt_w"/>
                                          </p:val>
                                        </p:tav>
                                      </p:tavLst>
                                    </p:anim>
                                    <p:anim calcmode="lin" valueType="num">
                                      <p:cBhvr>
                                        <p:cTn id="109" dur="500" fill="hold"/>
                                        <p:tgtEl>
                                          <p:spTgt spid="91"/>
                                        </p:tgtEl>
                                        <p:attrNameLst>
                                          <p:attrName>ppt_h</p:attrName>
                                        </p:attrNameLst>
                                      </p:cBhvr>
                                      <p:tavLst>
                                        <p:tav tm="0">
                                          <p:val>
                                            <p:fltVal val="0"/>
                                          </p:val>
                                        </p:tav>
                                        <p:tav tm="100000">
                                          <p:val>
                                            <p:strVal val="#ppt_h"/>
                                          </p:val>
                                        </p:tav>
                                      </p:tavLst>
                                    </p:anim>
                                    <p:animEffect transition="in" filter="fade">
                                      <p:cBhvr>
                                        <p:cTn id="110" dur="500"/>
                                        <p:tgtEl>
                                          <p:spTgt spid="91"/>
                                        </p:tgtEl>
                                      </p:cBhvr>
                                    </p:animEffect>
                                  </p:childTnLst>
                                </p:cTn>
                              </p:par>
                            </p:childTnLst>
                          </p:cTn>
                        </p:par>
                        <p:par>
                          <p:cTn id="111" fill="hold">
                            <p:stCondLst>
                              <p:cond delay="500"/>
                            </p:stCondLst>
                            <p:childTnLst>
                              <p:par>
                                <p:cTn id="112" presetID="53" presetClass="entr" presetSubtype="0" fill="hold" grpId="0" nodeType="afterEffect">
                                  <p:stCondLst>
                                    <p:cond delay="0"/>
                                  </p:stCondLst>
                                  <p:childTnLst>
                                    <p:set>
                                      <p:cBhvr>
                                        <p:cTn id="113" dur="1" fill="hold">
                                          <p:stCondLst>
                                            <p:cond delay="0"/>
                                          </p:stCondLst>
                                        </p:cTn>
                                        <p:tgtEl>
                                          <p:spTgt spid="92"/>
                                        </p:tgtEl>
                                        <p:attrNameLst>
                                          <p:attrName>style.visibility</p:attrName>
                                        </p:attrNameLst>
                                      </p:cBhvr>
                                      <p:to>
                                        <p:strVal val="visible"/>
                                      </p:to>
                                    </p:set>
                                    <p:anim calcmode="lin" valueType="num">
                                      <p:cBhvr>
                                        <p:cTn id="114" dur="500" fill="hold"/>
                                        <p:tgtEl>
                                          <p:spTgt spid="92"/>
                                        </p:tgtEl>
                                        <p:attrNameLst>
                                          <p:attrName>ppt_w</p:attrName>
                                        </p:attrNameLst>
                                      </p:cBhvr>
                                      <p:tavLst>
                                        <p:tav tm="0">
                                          <p:val>
                                            <p:fltVal val="0"/>
                                          </p:val>
                                        </p:tav>
                                        <p:tav tm="100000">
                                          <p:val>
                                            <p:strVal val="#ppt_w"/>
                                          </p:val>
                                        </p:tav>
                                      </p:tavLst>
                                    </p:anim>
                                    <p:anim calcmode="lin" valueType="num">
                                      <p:cBhvr>
                                        <p:cTn id="115" dur="500" fill="hold"/>
                                        <p:tgtEl>
                                          <p:spTgt spid="92"/>
                                        </p:tgtEl>
                                        <p:attrNameLst>
                                          <p:attrName>ppt_h</p:attrName>
                                        </p:attrNameLst>
                                      </p:cBhvr>
                                      <p:tavLst>
                                        <p:tav tm="0">
                                          <p:val>
                                            <p:fltVal val="0"/>
                                          </p:val>
                                        </p:tav>
                                        <p:tav tm="100000">
                                          <p:val>
                                            <p:strVal val="#ppt_h"/>
                                          </p:val>
                                        </p:tav>
                                      </p:tavLst>
                                    </p:anim>
                                    <p:animEffect transition="in" filter="fade">
                                      <p:cBhvr>
                                        <p:cTn id="116" dur="500"/>
                                        <p:tgtEl>
                                          <p:spTgt spid="92"/>
                                        </p:tgtEl>
                                      </p:cBhvr>
                                    </p:animEffect>
                                  </p:childTnLst>
                                </p:cTn>
                              </p:par>
                            </p:childTnLst>
                          </p:cTn>
                        </p:par>
                        <p:par>
                          <p:cTn id="117" fill="hold">
                            <p:stCondLst>
                              <p:cond delay="1000"/>
                            </p:stCondLst>
                            <p:childTnLst>
                              <p:par>
                                <p:cTn id="118" presetID="53" presetClass="entr" presetSubtype="0" fill="hold" grpId="0" nodeType="afterEffect">
                                  <p:stCondLst>
                                    <p:cond delay="0"/>
                                  </p:stCondLst>
                                  <p:childTnLst>
                                    <p:set>
                                      <p:cBhvr>
                                        <p:cTn id="119" dur="1" fill="hold">
                                          <p:stCondLst>
                                            <p:cond delay="0"/>
                                          </p:stCondLst>
                                        </p:cTn>
                                        <p:tgtEl>
                                          <p:spTgt spid="93"/>
                                        </p:tgtEl>
                                        <p:attrNameLst>
                                          <p:attrName>style.visibility</p:attrName>
                                        </p:attrNameLst>
                                      </p:cBhvr>
                                      <p:to>
                                        <p:strVal val="visible"/>
                                      </p:to>
                                    </p:set>
                                    <p:anim calcmode="lin" valueType="num">
                                      <p:cBhvr>
                                        <p:cTn id="120" dur="500" fill="hold"/>
                                        <p:tgtEl>
                                          <p:spTgt spid="93"/>
                                        </p:tgtEl>
                                        <p:attrNameLst>
                                          <p:attrName>ppt_w</p:attrName>
                                        </p:attrNameLst>
                                      </p:cBhvr>
                                      <p:tavLst>
                                        <p:tav tm="0">
                                          <p:val>
                                            <p:fltVal val="0"/>
                                          </p:val>
                                        </p:tav>
                                        <p:tav tm="100000">
                                          <p:val>
                                            <p:strVal val="#ppt_w"/>
                                          </p:val>
                                        </p:tav>
                                      </p:tavLst>
                                    </p:anim>
                                    <p:anim calcmode="lin" valueType="num">
                                      <p:cBhvr>
                                        <p:cTn id="121" dur="500" fill="hold"/>
                                        <p:tgtEl>
                                          <p:spTgt spid="93"/>
                                        </p:tgtEl>
                                        <p:attrNameLst>
                                          <p:attrName>ppt_h</p:attrName>
                                        </p:attrNameLst>
                                      </p:cBhvr>
                                      <p:tavLst>
                                        <p:tav tm="0">
                                          <p:val>
                                            <p:fltVal val="0"/>
                                          </p:val>
                                        </p:tav>
                                        <p:tav tm="100000">
                                          <p:val>
                                            <p:strVal val="#ppt_h"/>
                                          </p:val>
                                        </p:tav>
                                      </p:tavLst>
                                    </p:anim>
                                    <p:animEffect transition="in" filter="fade">
                                      <p:cBhvr>
                                        <p:cTn id="122" dur="500"/>
                                        <p:tgtEl>
                                          <p:spTgt spid="93"/>
                                        </p:tgtEl>
                                      </p:cBhvr>
                                    </p:animEffect>
                                  </p:childTnLst>
                                </p:cTn>
                              </p:par>
                            </p:childTnLst>
                          </p:cTn>
                        </p:par>
                        <p:par>
                          <p:cTn id="123" fill="hold">
                            <p:stCondLst>
                              <p:cond delay="1500"/>
                            </p:stCondLst>
                            <p:childTnLst>
                              <p:par>
                                <p:cTn id="124" presetID="53" presetClass="entr" presetSubtype="0" fill="hold" grpId="0" nodeType="afterEffect">
                                  <p:stCondLst>
                                    <p:cond delay="0"/>
                                  </p:stCondLst>
                                  <p:childTnLst>
                                    <p:set>
                                      <p:cBhvr>
                                        <p:cTn id="125" dur="1" fill="hold">
                                          <p:stCondLst>
                                            <p:cond delay="0"/>
                                          </p:stCondLst>
                                        </p:cTn>
                                        <p:tgtEl>
                                          <p:spTgt spid="94"/>
                                        </p:tgtEl>
                                        <p:attrNameLst>
                                          <p:attrName>style.visibility</p:attrName>
                                        </p:attrNameLst>
                                      </p:cBhvr>
                                      <p:to>
                                        <p:strVal val="visible"/>
                                      </p:to>
                                    </p:set>
                                    <p:anim calcmode="lin" valueType="num">
                                      <p:cBhvr>
                                        <p:cTn id="126" dur="500" fill="hold"/>
                                        <p:tgtEl>
                                          <p:spTgt spid="94"/>
                                        </p:tgtEl>
                                        <p:attrNameLst>
                                          <p:attrName>ppt_w</p:attrName>
                                        </p:attrNameLst>
                                      </p:cBhvr>
                                      <p:tavLst>
                                        <p:tav tm="0">
                                          <p:val>
                                            <p:fltVal val="0"/>
                                          </p:val>
                                        </p:tav>
                                        <p:tav tm="100000">
                                          <p:val>
                                            <p:strVal val="#ppt_w"/>
                                          </p:val>
                                        </p:tav>
                                      </p:tavLst>
                                    </p:anim>
                                    <p:anim calcmode="lin" valueType="num">
                                      <p:cBhvr>
                                        <p:cTn id="127" dur="500" fill="hold"/>
                                        <p:tgtEl>
                                          <p:spTgt spid="94"/>
                                        </p:tgtEl>
                                        <p:attrNameLst>
                                          <p:attrName>ppt_h</p:attrName>
                                        </p:attrNameLst>
                                      </p:cBhvr>
                                      <p:tavLst>
                                        <p:tav tm="0">
                                          <p:val>
                                            <p:fltVal val="0"/>
                                          </p:val>
                                        </p:tav>
                                        <p:tav tm="100000">
                                          <p:val>
                                            <p:strVal val="#ppt_h"/>
                                          </p:val>
                                        </p:tav>
                                      </p:tavLst>
                                    </p:anim>
                                    <p:animEffect transition="in" filter="fade">
                                      <p:cBhvr>
                                        <p:cTn id="128" dur="500"/>
                                        <p:tgtEl>
                                          <p:spTgt spid="94"/>
                                        </p:tgtEl>
                                      </p:cBhvr>
                                    </p:animEffect>
                                  </p:childTnLst>
                                </p:cTn>
                              </p:par>
                            </p:childTnLst>
                          </p:cTn>
                        </p:par>
                        <p:par>
                          <p:cTn id="129" fill="hold">
                            <p:stCondLst>
                              <p:cond delay="2000"/>
                            </p:stCondLst>
                            <p:childTnLst>
                              <p:par>
                                <p:cTn id="130" presetID="53" presetClass="entr" presetSubtype="0" fill="hold" grpId="0" nodeType="afterEffect">
                                  <p:stCondLst>
                                    <p:cond delay="0"/>
                                  </p:stCondLst>
                                  <p:childTnLst>
                                    <p:set>
                                      <p:cBhvr>
                                        <p:cTn id="131" dur="1" fill="hold">
                                          <p:stCondLst>
                                            <p:cond delay="0"/>
                                          </p:stCondLst>
                                        </p:cTn>
                                        <p:tgtEl>
                                          <p:spTgt spid="96"/>
                                        </p:tgtEl>
                                        <p:attrNameLst>
                                          <p:attrName>style.visibility</p:attrName>
                                        </p:attrNameLst>
                                      </p:cBhvr>
                                      <p:to>
                                        <p:strVal val="visible"/>
                                      </p:to>
                                    </p:set>
                                    <p:anim calcmode="lin" valueType="num">
                                      <p:cBhvr>
                                        <p:cTn id="132" dur="500" fill="hold"/>
                                        <p:tgtEl>
                                          <p:spTgt spid="96"/>
                                        </p:tgtEl>
                                        <p:attrNameLst>
                                          <p:attrName>ppt_w</p:attrName>
                                        </p:attrNameLst>
                                      </p:cBhvr>
                                      <p:tavLst>
                                        <p:tav tm="0">
                                          <p:val>
                                            <p:fltVal val="0"/>
                                          </p:val>
                                        </p:tav>
                                        <p:tav tm="100000">
                                          <p:val>
                                            <p:strVal val="#ppt_w"/>
                                          </p:val>
                                        </p:tav>
                                      </p:tavLst>
                                    </p:anim>
                                    <p:anim calcmode="lin" valueType="num">
                                      <p:cBhvr>
                                        <p:cTn id="133" dur="500" fill="hold"/>
                                        <p:tgtEl>
                                          <p:spTgt spid="96"/>
                                        </p:tgtEl>
                                        <p:attrNameLst>
                                          <p:attrName>ppt_h</p:attrName>
                                        </p:attrNameLst>
                                      </p:cBhvr>
                                      <p:tavLst>
                                        <p:tav tm="0">
                                          <p:val>
                                            <p:fltVal val="0"/>
                                          </p:val>
                                        </p:tav>
                                        <p:tav tm="100000">
                                          <p:val>
                                            <p:strVal val="#ppt_h"/>
                                          </p:val>
                                        </p:tav>
                                      </p:tavLst>
                                    </p:anim>
                                    <p:animEffect transition="in" filter="fade">
                                      <p:cBhvr>
                                        <p:cTn id="134" dur="500"/>
                                        <p:tgtEl>
                                          <p:spTgt spid="96"/>
                                        </p:tgtEl>
                                      </p:cBhvr>
                                    </p:animEffect>
                                  </p:childTnLst>
                                </p:cTn>
                              </p:par>
                            </p:childTnLst>
                          </p:cTn>
                        </p:par>
                        <p:par>
                          <p:cTn id="135" fill="hold">
                            <p:stCondLst>
                              <p:cond delay="2500"/>
                            </p:stCondLst>
                            <p:childTnLst>
                              <p:par>
                                <p:cTn id="136" presetID="53" presetClass="entr" presetSubtype="0" fill="hold" grpId="0" nodeType="afterEffect">
                                  <p:stCondLst>
                                    <p:cond delay="0"/>
                                  </p:stCondLst>
                                  <p:childTnLst>
                                    <p:set>
                                      <p:cBhvr>
                                        <p:cTn id="137" dur="1" fill="hold">
                                          <p:stCondLst>
                                            <p:cond delay="0"/>
                                          </p:stCondLst>
                                        </p:cTn>
                                        <p:tgtEl>
                                          <p:spTgt spid="95"/>
                                        </p:tgtEl>
                                        <p:attrNameLst>
                                          <p:attrName>style.visibility</p:attrName>
                                        </p:attrNameLst>
                                      </p:cBhvr>
                                      <p:to>
                                        <p:strVal val="visible"/>
                                      </p:to>
                                    </p:set>
                                    <p:anim calcmode="lin" valueType="num">
                                      <p:cBhvr>
                                        <p:cTn id="138" dur="500" fill="hold"/>
                                        <p:tgtEl>
                                          <p:spTgt spid="95"/>
                                        </p:tgtEl>
                                        <p:attrNameLst>
                                          <p:attrName>ppt_w</p:attrName>
                                        </p:attrNameLst>
                                      </p:cBhvr>
                                      <p:tavLst>
                                        <p:tav tm="0">
                                          <p:val>
                                            <p:fltVal val="0"/>
                                          </p:val>
                                        </p:tav>
                                        <p:tav tm="100000">
                                          <p:val>
                                            <p:strVal val="#ppt_w"/>
                                          </p:val>
                                        </p:tav>
                                      </p:tavLst>
                                    </p:anim>
                                    <p:anim calcmode="lin" valueType="num">
                                      <p:cBhvr>
                                        <p:cTn id="139" dur="500" fill="hold"/>
                                        <p:tgtEl>
                                          <p:spTgt spid="95"/>
                                        </p:tgtEl>
                                        <p:attrNameLst>
                                          <p:attrName>ppt_h</p:attrName>
                                        </p:attrNameLst>
                                      </p:cBhvr>
                                      <p:tavLst>
                                        <p:tav tm="0">
                                          <p:val>
                                            <p:fltVal val="0"/>
                                          </p:val>
                                        </p:tav>
                                        <p:tav tm="100000">
                                          <p:val>
                                            <p:strVal val="#ppt_h"/>
                                          </p:val>
                                        </p:tav>
                                      </p:tavLst>
                                    </p:anim>
                                    <p:animEffect transition="in" filter="fade">
                                      <p:cBhvr>
                                        <p:cTn id="140" dur="500"/>
                                        <p:tgtEl>
                                          <p:spTgt spid="95"/>
                                        </p:tgtEl>
                                      </p:cBhvr>
                                    </p:animEffect>
                                  </p:childTnLst>
                                </p:cTn>
                              </p:par>
                            </p:childTnLst>
                          </p:cTn>
                        </p:par>
                        <p:par>
                          <p:cTn id="141" fill="hold">
                            <p:stCondLst>
                              <p:cond delay="3000"/>
                            </p:stCondLst>
                            <p:childTnLst>
                              <p:par>
                                <p:cTn id="142" presetID="53" presetClass="entr" presetSubtype="0" fill="hold" grpId="0" nodeType="afterEffect">
                                  <p:stCondLst>
                                    <p:cond delay="0"/>
                                  </p:stCondLst>
                                  <p:childTnLst>
                                    <p:set>
                                      <p:cBhvr>
                                        <p:cTn id="143" dur="1" fill="hold">
                                          <p:stCondLst>
                                            <p:cond delay="0"/>
                                          </p:stCondLst>
                                        </p:cTn>
                                        <p:tgtEl>
                                          <p:spTgt spid="99"/>
                                        </p:tgtEl>
                                        <p:attrNameLst>
                                          <p:attrName>style.visibility</p:attrName>
                                        </p:attrNameLst>
                                      </p:cBhvr>
                                      <p:to>
                                        <p:strVal val="visible"/>
                                      </p:to>
                                    </p:set>
                                    <p:anim calcmode="lin" valueType="num">
                                      <p:cBhvr>
                                        <p:cTn id="144" dur="500" fill="hold"/>
                                        <p:tgtEl>
                                          <p:spTgt spid="99"/>
                                        </p:tgtEl>
                                        <p:attrNameLst>
                                          <p:attrName>ppt_w</p:attrName>
                                        </p:attrNameLst>
                                      </p:cBhvr>
                                      <p:tavLst>
                                        <p:tav tm="0">
                                          <p:val>
                                            <p:fltVal val="0"/>
                                          </p:val>
                                        </p:tav>
                                        <p:tav tm="100000">
                                          <p:val>
                                            <p:strVal val="#ppt_w"/>
                                          </p:val>
                                        </p:tav>
                                      </p:tavLst>
                                    </p:anim>
                                    <p:anim calcmode="lin" valueType="num">
                                      <p:cBhvr>
                                        <p:cTn id="145" dur="500" fill="hold"/>
                                        <p:tgtEl>
                                          <p:spTgt spid="99"/>
                                        </p:tgtEl>
                                        <p:attrNameLst>
                                          <p:attrName>ppt_h</p:attrName>
                                        </p:attrNameLst>
                                      </p:cBhvr>
                                      <p:tavLst>
                                        <p:tav tm="0">
                                          <p:val>
                                            <p:fltVal val="0"/>
                                          </p:val>
                                        </p:tav>
                                        <p:tav tm="100000">
                                          <p:val>
                                            <p:strVal val="#ppt_h"/>
                                          </p:val>
                                        </p:tav>
                                      </p:tavLst>
                                    </p:anim>
                                    <p:animEffect transition="in" filter="fade">
                                      <p:cBhvr>
                                        <p:cTn id="146" dur="500"/>
                                        <p:tgtEl>
                                          <p:spTgt spid="99"/>
                                        </p:tgtEl>
                                      </p:cBhvr>
                                    </p:animEffect>
                                  </p:childTnLst>
                                </p:cTn>
                              </p:par>
                            </p:childTnLst>
                          </p:cTn>
                        </p:par>
                        <p:par>
                          <p:cTn id="147" fill="hold">
                            <p:stCondLst>
                              <p:cond delay="3500"/>
                            </p:stCondLst>
                            <p:childTnLst>
                              <p:par>
                                <p:cTn id="148" presetID="53" presetClass="entr" presetSubtype="0" fill="hold" grpId="0" nodeType="afterEffect">
                                  <p:stCondLst>
                                    <p:cond delay="0"/>
                                  </p:stCondLst>
                                  <p:childTnLst>
                                    <p:set>
                                      <p:cBhvr>
                                        <p:cTn id="149" dur="1" fill="hold">
                                          <p:stCondLst>
                                            <p:cond delay="0"/>
                                          </p:stCondLst>
                                        </p:cTn>
                                        <p:tgtEl>
                                          <p:spTgt spid="100"/>
                                        </p:tgtEl>
                                        <p:attrNameLst>
                                          <p:attrName>style.visibility</p:attrName>
                                        </p:attrNameLst>
                                      </p:cBhvr>
                                      <p:to>
                                        <p:strVal val="visible"/>
                                      </p:to>
                                    </p:set>
                                    <p:anim calcmode="lin" valueType="num">
                                      <p:cBhvr>
                                        <p:cTn id="150" dur="500" fill="hold"/>
                                        <p:tgtEl>
                                          <p:spTgt spid="100"/>
                                        </p:tgtEl>
                                        <p:attrNameLst>
                                          <p:attrName>ppt_w</p:attrName>
                                        </p:attrNameLst>
                                      </p:cBhvr>
                                      <p:tavLst>
                                        <p:tav tm="0">
                                          <p:val>
                                            <p:fltVal val="0"/>
                                          </p:val>
                                        </p:tav>
                                        <p:tav tm="100000">
                                          <p:val>
                                            <p:strVal val="#ppt_w"/>
                                          </p:val>
                                        </p:tav>
                                      </p:tavLst>
                                    </p:anim>
                                    <p:anim calcmode="lin" valueType="num">
                                      <p:cBhvr>
                                        <p:cTn id="151" dur="500" fill="hold"/>
                                        <p:tgtEl>
                                          <p:spTgt spid="100"/>
                                        </p:tgtEl>
                                        <p:attrNameLst>
                                          <p:attrName>ppt_h</p:attrName>
                                        </p:attrNameLst>
                                      </p:cBhvr>
                                      <p:tavLst>
                                        <p:tav tm="0">
                                          <p:val>
                                            <p:fltVal val="0"/>
                                          </p:val>
                                        </p:tav>
                                        <p:tav tm="100000">
                                          <p:val>
                                            <p:strVal val="#ppt_h"/>
                                          </p:val>
                                        </p:tav>
                                      </p:tavLst>
                                    </p:anim>
                                    <p:animEffect transition="in" filter="fade">
                                      <p:cBhvr>
                                        <p:cTn id="152" dur="500"/>
                                        <p:tgtEl>
                                          <p:spTgt spid="100"/>
                                        </p:tgtEl>
                                      </p:cBhvr>
                                    </p:animEffect>
                                  </p:childTnLst>
                                </p:cTn>
                              </p:par>
                            </p:childTnLst>
                          </p:cTn>
                        </p:par>
                        <p:par>
                          <p:cTn id="153" fill="hold">
                            <p:stCondLst>
                              <p:cond delay="4000"/>
                            </p:stCondLst>
                            <p:childTnLst>
                              <p:par>
                                <p:cTn id="154" presetID="53" presetClass="entr" presetSubtype="0" fill="hold" grpId="0" nodeType="afterEffect">
                                  <p:stCondLst>
                                    <p:cond delay="0"/>
                                  </p:stCondLst>
                                  <p:childTnLst>
                                    <p:set>
                                      <p:cBhvr>
                                        <p:cTn id="155" dur="1" fill="hold">
                                          <p:stCondLst>
                                            <p:cond delay="0"/>
                                          </p:stCondLst>
                                        </p:cTn>
                                        <p:tgtEl>
                                          <p:spTgt spid="97"/>
                                        </p:tgtEl>
                                        <p:attrNameLst>
                                          <p:attrName>style.visibility</p:attrName>
                                        </p:attrNameLst>
                                      </p:cBhvr>
                                      <p:to>
                                        <p:strVal val="visible"/>
                                      </p:to>
                                    </p:set>
                                    <p:anim calcmode="lin" valueType="num">
                                      <p:cBhvr>
                                        <p:cTn id="156" dur="500" fill="hold"/>
                                        <p:tgtEl>
                                          <p:spTgt spid="97"/>
                                        </p:tgtEl>
                                        <p:attrNameLst>
                                          <p:attrName>ppt_w</p:attrName>
                                        </p:attrNameLst>
                                      </p:cBhvr>
                                      <p:tavLst>
                                        <p:tav tm="0">
                                          <p:val>
                                            <p:fltVal val="0"/>
                                          </p:val>
                                        </p:tav>
                                        <p:tav tm="100000">
                                          <p:val>
                                            <p:strVal val="#ppt_w"/>
                                          </p:val>
                                        </p:tav>
                                      </p:tavLst>
                                    </p:anim>
                                    <p:anim calcmode="lin" valueType="num">
                                      <p:cBhvr>
                                        <p:cTn id="157" dur="500" fill="hold"/>
                                        <p:tgtEl>
                                          <p:spTgt spid="97"/>
                                        </p:tgtEl>
                                        <p:attrNameLst>
                                          <p:attrName>ppt_h</p:attrName>
                                        </p:attrNameLst>
                                      </p:cBhvr>
                                      <p:tavLst>
                                        <p:tav tm="0">
                                          <p:val>
                                            <p:fltVal val="0"/>
                                          </p:val>
                                        </p:tav>
                                        <p:tav tm="100000">
                                          <p:val>
                                            <p:strVal val="#ppt_h"/>
                                          </p:val>
                                        </p:tav>
                                      </p:tavLst>
                                    </p:anim>
                                    <p:animEffect transition="in" filter="fade">
                                      <p:cBhvr>
                                        <p:cTn id="158" dur="500"/>
                                        <p:tgtEl>
                                          <p:spTgt spid="97"/>
                                        </p:tgtEl>
                                      </p:cBhvr>
                                    </p:animEffect>
                                  </p:childTnLst>
                                </p:cTn>
                              </p:par>
                            </p:childTnLst>
                          </p:cTn>
                        </p:par>
                        <p:par>
                          <p:cTn id="159" fill="hold">
                            <p:stCondLst>
                              <p:cond delay="4500"/>
                            </p:stCondLst>
                            <p:childTnLst>
                              <p:par>
                                <p:cTn id="160" presetID="53" presetClass="entr" presetSubtype="0" fill="hold" grpId="0" nodeType="afterEffect">
                                  <p:stCondLst>
                                    <p:cond delay="0"/>
                                  </p:stCondLst>
                                  <p:childTnLst>
                                    <p:set>
                                      <p:cBhvr>
                                        <p:cTn id="161" dur="1" fill="hold">
                                          <p:stCondLst>
                                            <p:cond delay="0"/>
                                          </p:stCondLst>
                                        </p:cTn>
                                        <p:tgtEl>
                                          <p:spTgt spid="98"/>
                                        </p:tgtEl>
                                        <p:attrNameLst>
                                          <p:attrName>style.visibility</p:attrName>
                                        </p:attrNameLst>
                                      </p:cBhvr>
                                      <p:to>
                                        <p:strVal val="visible"/>
                                      </p:to>
                                    </p:set>
                                    <p:anim calcmode="lin" valueType="num">
                                      <p:cBhvr>
                                        <p:cTn id="162" dur="500" fill="hold"/>
                                        <p:tgtEl>
                                          <p:spTgt spid="98"/>
                                        </p:tgtEl>
                                        <p:attrNameLst>
                                          <p:attrName>ppt_w</p:attrName>
                                        </p:attrNameLst>
                                      </p:cBhvr>
                                      <p:tavLst>
                                        <p:tav tm="0">
                                          <p:val>
                                            <p:fltVal val="0"/>
                                          </p:val>
                                        </p:tav>
                                        <p:tav tm="100000">
                                          <p:val>
                                            <p:strVal val="#ppt_w"/>
                                          </p:val>
                                        </p:tav>
                                      </p:tavLst>
                                    </p:anim>
                                    <p:anim calcmode="lin" valueType="num">
                                      <p:cBhvr>
                                        <p:cTn id="163" dur="500" fill="hold"/>
                                        <p:tgtEl>
                                          <p:spTgt spid="98"/>
                                        </p:tgtEl>
                                        <p:attrNameLst>
                                          <p:attrName>ppt_h</p:attrName>
                                        </p:attrNameLst>
                                      </p:cBhvr>
                                      <p:tavLst>
                                        <p:tav tm="0">
                                          <p:val>
                                            <p:fltVal val="0"/>
                                          </p:val>
                                        </p:tav>
                                        <p:tav tm="100000">
                                          <p:val>
                                            <p:strVal val="#ppt_h"/>
                                          </p:val>
                                        </p:tav>
                                      </p:tavLst>
                                    </p:anim>
                                    <p:animEffect transition="in" filter="fade">
                                      <p:cBhvr>
                                        <p:cTn id="164" dur="500"/>
                                        <p:tgtEl>
                                          <p:spTgt spid="98"/>
                                        </p:tgtEl>
                                      </p:cBhvr>
                                    </p:animEffect>
                                  </p:childTnLst>
                                </p:cTn>
                              </p:par>
                            </p:childTnLst>
                          </p:cTn>
                        </p:par>
                        <p:par>
                          <p:cTn id="165" fill="hold">
                            <p:stCondLst>
                              <p:cond delay="5000"/>
                            </p:stCondLst>
                            <p:childTnLst>
                              <p:par>
                                <p:cTn id="166" presetID="53" presetClass="entr" presetSubtype="0" fill="hold" grpId="0" nodeType="afterEffect">
                                  <p:stCondLst>
                                    <p:cond delay="0"/>
                                  </p:stCondLst>
                                  <p:childTnLst>
                                    <p:set>
                                      <p:cBhvr>
                                        <p:cTn id="167" dur="1" fill="hold">
                                          <p:stCondLst>
                                            <p:cond delay="0"/>
                                          </p:stCondLst>
                                        </p:cTn>
                                        <p:tgtEl>
                                          <p:spTgt spid="101"/>
                                        </p:tgtEl>
                                        <p:attrNameLst>
                                          <p:attrName>style.visibility</p:attrName>
                                        </p:attrNameLst>
                                      </p:cBhvr>
                                      <p:to>
                                        <p:strVal val="visible"/>
                                      </p:to>
                                    </p:set>
                                    <p:anim calcmode="lin" valueType="num">
                                      <p:cBhvr>
                                        <p:cTn id="168" dur="500" fill="hold"/>
                                        <p:tgtEl>
                                          <p:spTgt spid="101"/>
                                        </p:tgtEl>
                                        <p:attrNameLst>
                                          <p:attrName>ppt_w</p:attrName>
                                        </p:attrNameLst>
                                      </p:cBhvr>
                                      <p:tavLst>
                                        <p:tav tm="0">
                                          <p:val>
                                            <p:fltVal val="0"/>
                                          </p:val>
                                        </p:tav>
                                        <p:tav tm="100000">
                                          <p:val>
                                            <p:strVal val="#ppt_w"/>
                                          </p:val>
                                        </p:tav>
                                      </p:tavLst>
                                    </p:anim>
                                    <p:anim calcmode="lin" valueType="num">
                                      <p:cBhvr>
                                        <p:cTn id="169" dur="500" fill="hold"/>
                                        <p:tgtEl>
                                          <p:spTgt spid="101"/>
                                        </p:tgtEl>
                                        <p:attrNameLst>
                                          <p:attrName>ppt_h</p:attrName>
                                        </p:attrNameLst>
                                      </p:cBhvr>
                                      <p:tavLst>
                                        <p:tav tm="0">
                                          <p:val>
                                            <p:fltVal val="0"/>
                                          </p:val>
                                        </p:tav>
                                        <p:tav tm="100000">
                                          <p:val>
                                            <p:strVal val="#ppt_h"/>
                                          </p:val>
                                        </p:tav>
                                      </p:tavLst>
                                    </p:anim>
                                    <p:animEffect transition="in" filter="fade">
                                      <p:cBhvr>
                                        <p:cTn id="170" dur="500"/>
                                        <p:tgtEl>
                                          <p:spTgt spid="101"/>
                                        </p:tgtEl>
                                      </p:cBhvr>
                                    </p:animEffect>
                                  </p:childTnLst>
                                </p:cTn>
                              </p:par>
                            </p:childTnLst>
                          </p:cTn>
                        </p:par>
                        <p:par>
                          <p:cTn id="171" fill="hold">
                            <p:stCondLst>
                              <p:cond delay="5500"/>
                            </p:stCondLst>
                            <p:childTnLst>
                              <p:par>
                                <p:cTn id="172" presetID="53" presetClass="entr" presetSubtype="0" fill="hold" grpId="0" nodeType="afterEffect">
                                  <p:stCondLst>
                                    <p:cond delay="0"/>
                                  </p:stCondLst>
                                  <p:childTnLst>
                                    <p:set>
                                      <p:cBhvr>
                                        <p:cTn id="173" dur="1" fill="hold">
                                          <p:stCondLst>
                                            <p:cond delay="0"/>
                                          </p:stCondLst>
                                        </p:cTn>
                                        <p:tgtEl>
                                          <p:spTgt spid="102"/>
                                        </p:tgtEl>
                                        <p:attrNameLst>
                                          <p:attrName>style.visibility</p:attrName>
                                        </p:attrNameLst>
                                      </p:cBhvr>
                                      <p:to>
                                        <p:strVal val="visible"/>
                                      </p:to>
                                    </p:set>
                                    <p:anim calcmode="lin" valueType="num">
                                      <p:cBhvr>
                                        <p:cTn id="174" dur="500" fill="hold"/>
                                        <p:tgtEl>
                                          <p:spTgt spid="102"/>
                                        </p:tgtEl>
                                        <p:attrNameLst>
                                          <p:attrName>ppt_w</p:attrName>
                                        </p:attrNameLst>
                                      </p:cBhvr>
                                      <p:tavLst>
                                        <p:tav tm="0">
                                          <p:val>
                                            <p:fltVal val="0"/>
                                          </p:val>
                                        </p:tav>
                                        <p:tav tm="100000">
                                          <p:val>
                                            <p:strVal val="#ppt_w"/>
                                          </p:val>
                                        </p:tav>
                                      </p:tavLst>
                                    </p:anim>
                                    <p:anim calcmode="lin" valueType="num">
                                      <p:cBhvr>
                                        <p:cTn id="175" dur="500" fill="hold"/>
                                        <p:tgtEl>
                                          <p:spTgt spid="102"/>
                                        </p:tgtEl>
                                        <p:attrNameLst>
                                          <p:attrName>ppt_h</p:attrName>
                                        </p:attrNameLst>
                                      </p:cBhvr>
                                      <p:tavLst>
                                        <p:tav tm="0">
                                          <p:val>
                                            <p:fltVal val="0"/>
                                          </p:val>
                                        </p:tav>
                                        <p:tav tm="100000">
                                          <p:val>
                                            <p:strVal val="#ppt_h"/>
                                          </p:val>
                                        </p:tav>
                                      </p:tavLst>
                                    </p:anim>
                                    <p:animEffect transition="in" filter="fade">
                                      <p:cBhvr>
                                        <p:cTn id="176" dur="500"/>
                                        <p:tgtEl>
                                          <p:spTgt spid="102"/>
                                        </p:tgtEl>
                                      </p:cBhvr>
                                    </p:animEffect>
                                  </p:childTnLst>
                                </p:cTn>
                              </p:par>
                            </p:childTnLst>
                          </p:cTn>
                        </p:par>
                        <p:par>
                          <p:cTn id="177" fill="hold">
                            <p:stCondLst>
                              <p:cond delay="6000"/>
                            </p:stCondLst>
                            <p:childTnLst>
                              <p:par>
                                <p:cTn id="178" presetID="53" presetClass="entr" presetSubtype="0" fill="hold" grpId="0" nodeType="afterEffect">
                                  <p:stCondLst>
                                    <p:cond delay="0"/>
                                  </p:stCondLst>
                                  <p:childTnLst>
                                    <p:set>
                                      <p:cBhvr>
                                        <p:cTn id="179" dur="1" fill="hold">
                                          <p:stCondLst>
                                            <p:cond delay="0"/>
                                          </p:stCondLst>
                                        </p:cTn>
                                        <p:tgtEl>
                                          <p:spTgt spid="103"/>
                                        </p:tgtEl>
                                        <p:attrNameLst>
                                          <p:attrName>style.visibility</p:attrName>
                                        </p:attrNameLst>
                                      </p:cBhvr>
                                      <p:to>
                                        <p:strVal val="visible"/>
                                      </p:to>
                                    </p:set>
                                    <p:anim calcmode="lin" valueType="num">
                                      <p:cBhvr>
                                        <p:cTn id="180" dur="500" fill="hold"/>
                                        <p:tgtEl>
                                          <p:spTgt spid="103"/>
                                        </p:tgtEl>
                                        <p:attrNameLst>
                                          <p:attrName>ppt_w</p:attrName>
                                        </p:attrNameLst>
                                      </p:cBhvr>
                                      <p:tavLst>
                                        <p:tav tm="0">
                                          <p:val>
                                            <p:fltVal val="0"/>
                                          </p:val>
                                        </p:tav>
                                        <p:tav tm="100000">
                                          <p:val>
                                            <p:strVal val="#ppt_w"/>
                                          </p:val>
                                        </p:tav>
                                      </p:tavLst>
                                    </p:anim>
                                    <p:anim calcmode="lin" valueType="num">
                                      <p:cBhvr>
                                        <p:cTn id="181" dur="500" fill="hold"/>
                                        <p:tgtEl>
                                          <p:spTgt spid="103"/>
                                        </p:tgtEl>
                                        <p:attrNameLst>
                                          <p:attrName>ppt_h</p:attrName>
                                        </p:attrNameLst>
                                      </p:cBhvr>
                                      <p:tavLst>
                                        <p:tav tm="0">
                                          <p:val>
                                            <p:fltVal val="0"/>
                                          </p:val>
                                        </p:tav>
                                        <p:tav tm="100000">
                                          <p:val>
                                            <p:strVal val="#ppt_h"/>
                                          </p:val>
                                        </p:tav>
                                      </p:tavLst>
                                    </p:anim>
                                    <p:animEffect transition="in" filter="fade">
                                      <p:cBhvr>
                                        <p:cTn id="182" dur="500"/>
                                        <p:tgtEl>
                                          <p:spTgt spid="103"/>
                                        </p:tgtEl>
                                      </p:cBhvr>
                                    </p:animEffect>
                                  </p:childTnLst>
                                </p:cTn>
                              </p:par>
                            </p:childTnLst>
                          </p:cTn>
                        </p:par>
                        <p:par>
                          <p:cTn id="183" fill="hold">
                            <p:stCondLst>
                              <p:cond delay="6500"/>
                            </p:stCondLst>
                            <p:childTnLst>
                              <p:par>
                                <p:cTn id="184" presetID="53" presetClass="entr" presetSubtype="0" fill="hold" grpId="0" nodeType="afterEffect">
                                  <p:stCondLst>
                                    <p:cond delay="0"/>
                                  </p:stCondLst>
                                  <p:childTnLst>
                                    <p:set>
                                      <p:cBhvr>
                                        <p:cTn id="185" dur="1" fill="hold">
                                          <p:stCondLst>
                                            <p:cond delay="0"/>
                                          </p:stCondLst>
                                        </p:cTn>
                                        <p:tgtEl>
                                          <p:spTgt spid="104"/>
                                        </p:tgtEl>
                                        <p:attrNameLst>
                                          <p:attrName>style.visibility</p:attrName>
                                        </p:attrNameLst>
                                      </p:cBhvr>
                                      <p:to>
                                        <p:strVal val="visible"/>
                                      </p:to>
                                    </p:set>
                                    <p:anim calcmode="lin" valueType="num">
                                      <p:cBhvr>
                                        <p:cTn id="186" dur="500" fill="hold"/>
                                        <p:tgtEl>
                                          <p:spTgt spid="104"/>
                                        </p:tgtEl>
                                        <p:attrNameLst>
                                          <p:attrName>ppt_w</p:attrName>
                                        </p:attrNameLst>
                                      </p:cBhvr>
                                      <p:tavLst>
                                        <p:tav tm="0">
                                          <p:val>
                                            <p:fltVal val="0"/>
                                          </p:val>
                                        </p:tav>
                                        <p:tav tm="100000">
                                          <p:val>
                                            <p:strVal val="#ppt_w"/>
                                          </p:val>
                                        </p:tav>
                                      </p:tavLst>
                                    </p:anim>
                                    <p:anim calcmode="lin" valueType="num">
                                      <p:cBhvr>
                                        <p:cTn id="187" dur="500" fill="hold"/>
                                        <p:tgtEl>
                                          <p:spTgt spid="104"/>
                                        </p:tgtEl>
                                        <p:attrNameLst>
                                          <p:attrName>ppt_h</p:attrName>
                                        </p:attrNameLst>
                                      </p:cBhvr>
                                      <p:tavLst>
                                        <p:tav tm="0">
                                          <p:val>
                                            <p:fltVal val="0"/>
                                          </p:val>
                                        </p:tav>
                                        <p:tav tm="100000">
                                          <p:val>
                                            <p:strVal val="#ppt_h"/>
                                          </p:val>
                                        </p:tav>
                                      </p:tavLst>
                                    </p:anim>
                                    <p:animEffect transition="in" filter="fade">
                                      <p:cBhvr>
                                        <p:cTn id="188" dur="500"/>
                                        <p:tgtEl>
                                          <p:spTgt spid="104"/>
                                        </p:tgtEl>
                                      </p:cBhvr>
                                    </p:animEffect>
                                  </p:childTnLst>
                                </p:cTn>
                              </p:par>
                            </p:childTnLst>
                          </p:cTn>
                        </p:par>
                        <p:par>
                          <p:cTn id="189" fill="hold">
                            <p:stCondLst>
                              <p:cond delay="7000"/>
                            </p:stCondLst>
                            <p:childTnLst>
                              <p:par>
                                <p:cTn id="190" presetID="53" presetClass="entr" presetSubtype="0" fill="hold" grpId="0" nodeType="afterEffect">
                                  <p:stCondLst>
                                    <p:cond delay="0"/>
                                  </p:stCondLst>
                                  <p:childTnLst>
                                    <p:set>
                                      <p:cBhvr>
                                        <p:cTn id="191" dur="1" fill="hold">
                                          <p:stCondLst>
                                            <p:cond delay="0"/>
                                          </p:stCondLst>
                                        </p:cTn>
                                        <p:tgtEl>
                                          <p:spTgt spid="105"/>
                                        </p:tgtEl>
                                        <p:attrNameLst>
                                          <p:attrName>style.visibility</p:attrName>
                                        </p:attrNameLst>
                                      </p:cBhvr>
                                      <p:to>
                                        <p:strVal val="visible"/>
                                      </p:to>
                                    </p:set>
                                    <p:anim calcmode="lin" valueType="num">
                                      <p:cBhvr>
                                        <p:cTn id="192" dur="500" fill="hold"/>
                                        <p:tgtEl>
                                          <p:spTgt spid="105"/>
                                        </p:tgtEl>
                                        <p:attrNameLst>
                                          <p:attrName>ppt_w</p:attrName>
                                        </p:attrNameLst>
                                      </p:cBhvr>
                                      <p:tavLst>
                                        <p:tav tm="0">
                                          <p:val>
                                            <p:fltVal val="0"/>
                                          </p:val>
                                        </p:tav>
                                        <p:tav tm="100000">
                                          <p:val>
                                            <p:strVal val="#ppt_w"/>
                                          </p:val>
                                        </p:tav>
                                      </p:tavLst>
                                    </p:anim>
                                    <p:anim calcmode="lin" valueType="num">
                                      <p:cBhvr>
                                        <p:cTn id="193" dur="500" fill="hold"/>
                                        <p:tgtEl>
                                          <p:spTgt spid="105"/>
                                        </p:tgtEl>
                                        <p:attrNameLst>
                                          <p:attrName>ppt_h</p:attrName>
                                        </p:attrNameLst>
                                      </p:cBhvr>
                                      <p:tavLst>
                                        <p:tav tm="0">
                                          <p:val>
                                            <p:fltVal val="0"/>
                                          </p:val>
                                        </p:tav>
                                        <p:tav tm="100000">
                                          <p:val>
                                            <p:strVal val="#ppt_h"/>
                                          </p:val>
                                        </p:tav>
                                      </p:tavLst>
                                    </p:anim>
                                    <p:animEffect transition="in" filter="fade">
                                      <p:cBhvr>
                                        <p:cTn id="194"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P spid="81" grpId="0" animBg="1"/>
      <p:bldP spid="81" grpId="1" animBg="1"/>
      <p:bldP spid="82" grpId="0" animBg="1"/>
      <p:bldP spid="82" grpId="1" animBg="1"/>
      <p:bldP spid="83" grpId="0" animBg="1"/>
      <p:bldP spid="83" grpId="1" animBg="1"/>
      <p:bldP spid="84" grpId="0" animBg="1"/>
      <p:bldP spid="86" grpId="0" animBg="1"/>
      <p:bldP spid="86" grpId="1" animBg="1"/>
      <p:bldP spid="87" grpId="0" animBg="1"/>
      <p:bldP spid="87" grpId="1" animBg="1"/>
      <p:bldP spid="89" grpId="0" animBg="1"/>
      <p:bldP spid="89" grpId="1" animBg="1"/>
      <p:bldP spid="90" grpId="0" animBg="1"/>
      <p:bldP spid="90" grpId="1"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Quadric</a:t>
            </a:r>
            <a:r>
              <a:rPr lang="hu-HU" dirty="0" smtClean="0"/>
              <a:t> normál</a:t>
            </a:r>
            <a:endParaRPr lang="en-US" dirty="0"/>
          </a:p>
        </p:txBody>
      </p:sp>
      <p:pic>
        <p:nvPicPr>
          <p:cNvPr id="8" name="Picture 7"/>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246135" y="1925766"/>
            <a:ext cx="7564975" cy="2182674"/>
          </a:xfrm>
          <a:prstGeom prst="rect">
            <a:avLst/>
          </a:prstGeom>
        </p:spPr>
      </p:pic>
      <p:pic>
        <p:nvPicPr>
          <p:cNvPr id="10" name="Picture 9"/>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4959411" y="4946749"/>
            <a:ext cx="1760771" cy="414586"/>
          </a:xfrm>
          <a:prstGeom prst="rect">
            <a:avLst/>
          </a:prstGeom>
        </p:spPr>
      </p:pic>
    </p:spTree>
    <p:extLst>
      <p:ext uri="{BB962C8B-B14F-4D97-AF65-F5344CB8AC3E}">
        <p14:creationId xmlns:p14="http://schemas.microsoft.com/office/powerpoint/2010/main" val="15139221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Quadric </a:t>
            </a:r>
            <a:r>
              <a:rPr lang="en-US" dirty="0" err="1" smtClean="0"/>
              <a:t>homog</a:t>
            </a:r>
            <a:r>
              <a:rPr lang="hu-HU" dirty="0" smtClean="0"/>
              <a:t>én lineáris transzformálása</a:t>
            </a:r>
            <a:endParaRPr lang="en-US" dirty="0"/>
          </a:p>
        </p:txBody>
      </p:sp>
      <p:sp>
        <p:nvSpPr>
          <p:cNvPr id="3" name="Szövegdoboz 2"/>
          <p:cNvSpPr txBox="1"/>
          <p:nvPr/>
        </p:nvSpPr>
        <p:spPr>
          <a:xfrm>
            <a:off x="295275" y="1638301"/>
            <a:ext cx="11753850" cy="2862322"/>
          </a:xfrm>
          <a:prstGeom prst="rect">
            <a:avLst/>
          </a:prstGeom>
          <a:noFill/>
          <a:ln>
            <a:noFill/>
          </a:ln>
        </p:spPr>
        <p:txBody>
          <a:bodyPr wrap="square">
            <a:spAutoFit/>
          </a:bodyPr>
          <a:lstStyle/>
          <a:p>
            <a:pPr marL="0" lvl="1" algn="ctr"/>
            <a:r>
              <a:rPr lang="hu-HU" altLang="en-US" sz="3600" dirty="0" smtClean="0">
                <a:latin typeface="Whipsmart" pitchFamily="34" charset="0"/>
                <a:cs typeface="Arial" panose="020B0604020202020204" pitchFamily="34" charset="0"/>
              </a:rPr>
              <a:t>eredeti kvadratikus felület</a:t>
            </a:r>
            <a:endParaRPr lang="en-US" altLang="en-US" sz="3600" dirty="0">
              <a:latin typeface="Whipsmart" pitchFamily="34" charset="0"/>
              <a:cs typeface="Arial" panose="020B0604020202020204" pitchFamily="34" charset="0"/>
            </a:endParaRPr>
          </a:p>
          <a:p>
            <a:pPr algn="ctr"/>
            <a:endParaRPr lang="hu-HU" altLang="en-US" sz="3600" b="1" i="1" dirty="0" smtClean="0">
              <a:latin typeface="Times New Roman" panose="02020603050405020304" pitchFamily="18" charset="0"/>
              <a:cs typeface="Arial" panose="020B0604020202020204" pitchFamily="34" charset="0"/>
            </a:endParaRPr>
          </a:p>
          <a:p>
            <a:pPr algn="ctr"/>
            <a:endParaRPr lang="en-US" altLang="en-US" sz="3600" b="1" i="1" dirty="0">
              <a:latin typeface="Times New Roman"/>
              <a:cs typeface="Times New Roman"/>
            </a:endParaRPr>
          </a:p>
          <a:p>
            <a:pPr algn="ctr"/>
            <a:r>
              <a:rPr lang="en-US" altLang="en-US" sz="3600" dirty="0" smtClean="0">
                <a:latin typeface="Whipsmart" pitchFamily="34" charset="0"/>
                <a:cs typeface="Arial" panose="020B0604020202020204" pitchFamily="34" charset="0"/>
              </a:rPr>
              <a:t>y </a:t>
            </a:r>
            <a:r>
              <a:rPr lang="en-US" altLang="en-US" sz="3600" dirty="0" err="1" smtClean="0">
                <a:latin typeface="Whipsmart" pitchFamily="34" charset="0"/>
                <a:cs typeface="Arial" panose="020B0604020202020204" pitchFamily="34" charset="0"/>
              </a:rPr>
              <a:t>akkor</a:t>
            </a:r>
            <a:r>
              <a:rPr lang="en-US" altLang="en-US" sz="3600" dirty="0" smtClean="0">
                <a:latin typeface="Whipsmart" pitchFamily="34" charset="0"/>
                <a:cs typeface="Arial" panose="020B0604020202020204" pitchFamily="34" charset="0"/>
              </a:rPr>
              <a:t> van a </a:t>
            </a:r>
            <a:r>
              <a:rPr lang="en-US" altLang="en-US" sz="3600" dirty="0" err="1" smtClean="0">
                <a:latin typeface="Whipsmart" pitchFamily="34" charset="0"/>
                <a:cs typeface="Arial" panose="020B0604020202020204" pitchFamily="34" charset="0"/>
              </a:rPr>
              <a:t>transzform</a:t>
            </a:r>
            <a:r>
              <a:rPr lang="hu-HU" altLang="en-US" sz="3600" dirty="0" smtClean="0">
                <a:latin typeface="Whipsmart" pitchFamily="34" charset="0"/>
                <a:cs typeface="Arial" panose="020B0604020202020204" pitchFamily="34" charset="0"/>
              </a:rPr>
              <a:t>ált felületen</a:t>
            </a:r>
            <a:r>
              <a:rPr lang="en-US" altLang="en-US" sz="3600" dirty="0" smtClean="0">
                <a:latin typeface="Whipsmart" pitchFamily="34" charset="0"/>
                <a:cs typeface="Arial" panose="020B0604020202020204" pitchFamily="34" charset="0"/>
              </a:rPr>
              <a:t>, ha</a:t>
            </a:r>
            <a:endParaRPr lang="en-US" altLang="en-US" sz="3600" dirty="0">
              <a:latin typeface="Whipsmart" pitchFamily="34" charset="0"/>
              <a:cs typeface="Arial" panose="020B0604020202020204" pitchFamily="34" charset="0"/>
            </a:endParaRPr>
          </a:p>
          <a:p>
            <a:pPr marL="0" lvl="1" algn="ctr"/>
            <a:endParaRPr lang="en-US" altLang="en-US" sz="3600" dirty="0">
              <a:latin typeface="Times New Roman" panose="02020603050405020304" pitchFamily="18" charset="0"/>
              <a:cs typeface="Arial" panose="020B0604020202020204" pitchFamily="34" charset="0"/>
            </a:endParaRPr>
          </a:p>
        </p:txBody>
      </p:sp>
      <p:pic>
        <p:nvPicPr>
          <p:cNvPr id="4" name="Picture 3"/>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5443489" y="2318210"/>
            <a:ext cx="1714435" cy="387759"/>
          </a:xfrm>
          <a:prstGeom prst="rect">
            <a:avLst/>
          </a:prstGeom>
        </p:spPr>
      </p:pic>
      <p:pic>
        <p:nvPicPr>
          <p:cNvPr id="6" name="Picture 5"/>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071568" y="2948171"/>
            <a:ext cx="2163163" cy="385320"/>
          </a:xfrm>
          <a:prstGeom prst="rect">
            <a:avLst/>
          </a:prstGeom>
        </p:spPr>
      </p:pic>
      <p:pic>
        <p:nvPicPr>
          <p:cNvPr id="11" name="Picture 10"/>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4862577" y="3963452"/>
            <a:ext cx="3758099" cy="821854"/>
          </a:xfrm>
          <a:prstGeom prst="rect">
            <a:avLst/>
          </a:prstGeom>
        </p:spPr>
      </p:pic>
      <p:pic>
        <p:nvPicPr>
          <p:cNvPr id="10" name="Picture 9"/>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4586999" y="4717218"/>
            <a:ext cx="4033677" cy="821854"/>
          </a:xfrm>
          <a:prstGeom prst="rect">
            <a:avLst/>
          </a:prstGeom>
        </p:spPr>
      </p:pic>
      <p:pic>
        <p:nvPicPr>
          <p:cNvPr id="13" name="Picture 12"/>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4072424" y="5755667"/>
            <a:ext cx="4548252" cy="968178"/>
          </a:xfrm>
          <a:prstGeom prst="rect">
            <a:avLst/>
          </a:prstGeom>
        </p:spPr>
      </p:pic>
    </p:spTree>
    <p:extLst>
      <p:ext uri="{BB962C8B-B14F-4D97-AF65-F5344CB8AC3E}">
        <p14:creationId xmlns:p14="http://schemas.microsoft.com/office/powerpoint/2010/main" val="1951188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 sugárkövetés alapkoncepciója</a:t>
            </a:r>
            <a:endParaRPr lang="en-US" dirty="0"/>
          </a:p>
        </p:txBody>
      </p:sp>
      <p:sp>
        <p:nvSpPr>
          <p:cNvPr id="3" name="Tartalom helye 2"/>
          <p:cNvSpPr>
            <a:spLocks noGrp="1"/>
          </p:cNvSpPr>
          <p:nvPr>
            <p:ph idx="1"/>
          </p:nvPr>
        </p:nvSpPr>
        <p:spPr/>
        <p:txBody>
          <a:bodyPr/>
          <a:lstStyle/>
          <a:p>
            <a:r>
              <a:rPr lang="hu-HU" dirty="0" smtClean="0"/>
              <a:t>Minden képpontra</a:t>
            </a:r>
            <a:r>
              <a:rPr lang="en-US" dirty="0" smtClean="0"/>
              <a:t>:</a:t>
            </a:r>
          </a:p>
          <a:p>
            <a:pPr lvl="1"/>
            <a:r>
              <a:rPr lang="hu-HU" dirty="0" smtClean="0"/>
              <a:t>találjuk meg a képponton átmenő sugarat</a:t>
            </a:r>
            <a:r>
              <a:rPr lang="en-US" dirty="0" smtClean="0"/>
              <a:t>,</a:t>
            </a:r>
          </a:p>
          <a:p>
            <a:pPr lvl="1"/>
            <a:r>
              <a:rPr lang="hu-HU" dirty="0" smtClean="0"/>
              <a:t>találjuk meg a képpontban látszó felület, úgy, hogy minden felületre</a:t>
            </a:r>
            <a:endParaRPr lang="en-US" dirty="0" smtClean="0"/>
          </a:p>
          <a:p>
            <a:pPr lvl="2"/>
            <a:r>
              <a:rPr lang="hu-HU" dirty="0" smtClean="0"/>
              <a:t>találjuk meg a sugár</a:t>
            </a:r>
            <a:r>
              <a:rPr lang="en-US" dirty="0" smtClean="0"/>
              <a:t>—</a:t>
            </a:r>
            <a:r>
              <a:rPr lang="hu-HU" dirty="0" smtClean="0"/>
              <a:t>felület</a:t>
            </a:r>
            <a:r>
              <a:rPr lang="en-US" dirty="0" smtClean="0"/>
              <a:t> </a:t>
            </a:r>
            <a:r>
              <a:rPr lang="hu-HU" dirty="0" smtClean="0"/>
              <a:t>metszéspontokat</a:t>
            </a:r>
            <a:r>
              <a:rPr lang="en-US" dirty="0" smtClean="0"/>
              <a:t>,</a:t>
            </a:r>
          </a:p>
          <a:p>
            <a:pPr lvl="2"/>
            <a:r>
              <a:rPr lang="hu-HU" dirty="0" smtClean="0"/>
              <a:t>és a legközelebbit tartsuk meg</a:t>
            </a:r>
            <a:r>
              <a:rPr lang="en-US" dirty="0" smtClean="0"/>
              <a:t>.</a:t>
            </a:r>
          </a:p>
          <a:p>
            <a:pPr lvl="1"/>
            <a:r>
              <a:rPr lang="hu-HU" dirty="0" smtClean="0"/>
              <a:t>Találjuk meg a szemirányú sugársűrűséget</a:t>
            </a:r>
            <a:r>
              <a:rPr lang="en-US" dirty="0" smtClean="0"/>
              <a:t> (</a:t>
            </a:r>
            <a:r>
              <a:rPr lang="hu-HU" dirty="0" smtClean="0"/>
              <a:t>árnyaljuk a felületet</a:t>
            </a:r>
            <a:r>
              <a:rPr lang="en-US" dirty="0" smtClean="0"/>
              <a:t>) </a:t>
            </a:r>
            <a:r>
              <a:rPr lang="hu-HU" dirty="0" smtClean="0"/>
              <a:t>így:</a:t>
            </a:r>
            <a:endParaRPr lang="en-US" dirty="0" smtClean="0"/>
          </a:p>
          <a:p>
            <a:pPr lvl="2"/>
            <a:r>
              <a:rPr lang="hu-HU" dirty="0" smtClean="0"/>
              <a:t>ha durva, minden fényforrásra összegezzük a visszavert radianciákat</a:t>
            </a:r>
            <a:r>
              <a:rPr lang="en-US" dirty="0" smtClean="0"/>
              <a:t>,</a:t>
            </a:r>
          </a:p>
          <a:p>
            <a:pPr lvl="2"/>
            <a:r>
              <a:rPr lang="hu-HU" dirty="0" smtClean="0"/>
              <a:t>ha tükröző, adjuk hozzá az ideálisan visszavert radianciát</a:t>
            </a:r>
            <a:r>
              <a:rPr lang="en-US" dirty="0" smtClean="0"/>
              <a:t>,</a:t>
            </a:r>
          </a:p>
          <a:p>
            <a:pPr lvl="2"/>
            <a:r>
              <a:rPr lang="hu-HU" dirty="0" smtClean="0"/>
              <a:t>ha törő</a:t>
            </a:r>
            <a:r>
              <a:rPr lang="hu-HU" dirty="0"/>
              <a:t>, adjuk hozzá az ideálisan </a:t>
            </a:r>
            <a:r>
              <a:rPr lang="hu-HU" dirty="0" smtClean="0"/>
              <a:t>tört </a:t>
            </a:r>
            <a:r>
              <a:rPr lang="hu-HU" dirty="0"/>
              <a:t>radianciát</a:t>
            </a:r>
            <a:r>
              <a:rPr lang="en-US" dirty="0" smtClean="0"/>
              <a:t>.</a:t>
            </a:r>
          </a:p>
          <a:p>
            <a:pPr lvl="1"/>
            <a:r>
              <a:rPr lang="hu-HU" dirty="0" smtClean="0"/>
              <a:t>Színezzük ki a képpontot a radianciának megfelelően</a:t>
            </a:r>
            <a:r>
              <a:rPr lang="en-US" dirty="0" smtClean="0"/>
              <a:t>.</a:t>
            </a:r>
          </a:p>
        </p:txBody>
      </p:sp>
    </p:spTree>
    <p:extLst>
      <p:ext uri="{BB962C8B-B14F-4D97-AF65-F5344CB8AC3E}">
        <p14:creationId xmlns:p14="http://schemas.microsoft.com/office/powerpoint/2010/main" val="2611845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AutoShape 7"/>
          <p:cNvSpPr>
            <a:spLocks noChangeArrowheads="1"/>
          </p:cNvSpPr>
          <p:nvPr/>
        </p:nvSpPr>
        <p:spPr bwMode="auto">
          <a:xfrm>
            <a:off x="4427256" y="3119196"/>
            <a:ext cx="1905000" cy="381000"/>
          </a:xfrm>
          <a:prstGeom prst="parallelogram">
            <a:avLst>
              <a:gd name="adj" fmla="val 125000"/>
            </a:avLst>
          </a:prstGeom>
          <a:solidFill>
            <a:schemeClr val="accent1"/>
          </a:solidFill>
          <a:ln w="12700">
            <a:solidFill>
              <a:schemeClr val="tx1"/>
            </a:solidFill>
            <a:miter lim="800000"/>
            <a:headEnd/>
            <a:tailEnd/>
          </a:ln>
        </p:spPr>
        <p:txBody>
          <a:bodyPr wrap="none" anchor="ctr"/>
          <a:lstStyle/>
          <a:p>
            <a:endParaRPr lang="en-US"/>
          </a:p>
        </p:txBody>
      </p:sp>
      <p:cxnSp>
        <p:nvCxnSpPr>
          <p:cNvPr id="64" name="Straight Connector 63"/>
          <p:cNvCxnSpPr>
            <a:stCxn id="5" idx="1"/>
            <a:endCxn id="16" idx="3"/>
          </p:cNvCxnSpPr>
          <p:nvPr/>
        </p:nvCxnSpPr>
        <p:spPr>
          <a:xfrm flipV="1">
            <a:off x="5366704" y="1913024"/>
            <a:ext cx="2301951" cy="1255796"/>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Picture 67" descr="http://www.psdgraphics.com/file/glossy-light-bulb.jp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24888" r="23761"/>
          <a:stretch/>
        </p:blipFill>
        <p:spPr bwMode="auto">
          <a:xfrm rot="10800000">
            <a:off x="7668655" y="1600484"/>
            <a:ext cx="401234" cy="62508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Connector 22"/>
          <p:cNvCxnSpPr>
            <a:endCxn id="53" idx="3"/>
          </p:cNvCxnSpPr>
          <p:nvPr/>
        </p:nvCxnSpPr>
        <p:spPr>
          <a:xfrm flipH="1" flipV="1">
            <a:off x="4310856" y="1958537"/>
            <a:ext cx="1076361" cy="1222261"/>
          </a:xfrm>
          <a:prstGeom prst="line">
            <a:avLst/>
          </a:prstGeom>
        </p:spPr>
        <p:style>
          <a:lnRef idx="1">
            <a:schemeClr val="accent1"/>
          </a:lnRef>
          <a:fillRef idx="0">
            <a:schemeClr val="accent1"/>
          </a:fillRef>
          <a:effectRef idx="0">
            <a:schemeClr val="accent1"/>
          </a:effectRef>
          <a:fontRef idx="minor">
            <a:schemeClr val="tx1"/>
          </a:fontRef>
        </p:style>
      </p:cxnSp>
      <p:pic>
        <p:nvPicPr>
          <p:cNvPr id="17" name="Picture 67" descr="http://www.psdgraphics.com/file/glossy-light-bulb.jp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24888" r="23761"/>
          <a:stretch/>
        </p:blipFill>
        <p:spPr bwMode="auto">
          <a:xfrm rot="10800000">
            <a:off x="3969371" y="2402123"/>
            <a:ext cx="397772" cy="61968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smtClean="0"/>
              <a:t>Lok</a:t>
            </a:r>
            <a:r>
              <a:rPr lang="hu-HU" dirty="0" smtClean="0"/>
              <a:t>ális illumináció absztrakt fényforrásokkal</a:t>
            </a:r>
            <a:endParaRPr lang="en-US" dirty="0"/>
          </a:p>
        </p:txBody>
      </p:sp>
      <p:sp>
        <p:nvSpPr>
          <p:cNvPr id="18" name="Line 8"/>
          <p:cNvSpPr>
            <a:spLocks noChangeShapeType="1"/>
          </p:cNvSpPr>
          <p:nvPr/>
        </p:nvSpPr>
        <p:spPr bwMode="auto">
          <a:xfrm>
            <a:off x="4367143" y="2826360"/>
            <a:ext cx="1051877" cy="354438"/>
          </a:xfrm>
          <a:prstGeom prst="line">
            <a:avLst/>
          </a:prstGeom>
          <a:noFill/>
          <a:ln w="73025">
            <a:solidFill>
              <a:srgbClr val="FFC000"/>
            </a:solidFill>
            <a:round/>
            <a:headEnd type="triangle" w="med" len="med"/>
            <a:tailEnd/>
          </a:ln>
        </p:spPr>
        <p:txBody>
          <a:bodyPr wrap="none" anchor="ctr"/>
          <a:lstStyle/>
          <a:p>
            <a:endParaRPr lang="en-US"/>
          </a:p>
        </p:txBody>
      </p:sp>
      <p:sp>
        <p:nvSpPr>
          <p:cNvPr id="30" name="Cube 29"/>
          <p:cNvSpPr/>
          <p:nvPr/>
        </p:nvSpPr>
        <p:spPr>
          <a:xfrm>
            <a:off x="6644217" y="1933686"/>
            <a:ext cx="685800" cy="658117"/>
          </a:xfrm>
          <a:prstGeom prst="cub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grpSp>
        <p:nvGrpSpPr>
          <p:cNvPr id="40" name="Group 39"/>
          <p:cNvGrpSpPr/>
          <p:nvPr/>
        </p:nvGrpSpPr>
        <p:grpSpPr>
          <a:xfrm rot="2751889">
            <a:off x="4308174" y="1439656"/>
            <a:ext cx="193675" cy="1041400"/>
            <a:chOff x="3666938" y="2600587"/>
            <a:chExt cx="193675" cy="1041400"/>
          </a:xfrm>
        </p:grpSpPr>
        <p:sp>
          <p:nvSpPr>
            <p:cNvPr id="37" name="Line 9"/>
            <p:cNvSpPr>
              <a:spLocks noChangeShapeType="1"/>
            </p:cNvSpPr>
            <p:nvPr/>
          </p:nvSpPr>
          <p:spPr bwMode="auto">
            <a:xfrm>
              <a:off x="3763775" y="2600587"/>
              <a:ext cx="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 name="Line 10"/>
            <p:cNvSpPr>
              <a:spLocks noChangeShapeType="1"/>
            </p:cNvSpPr>
            <p:nvPr/>
          </p:nvSpPr>
          <p:spPr bwMode="auto">
            <a:xfrm>
              <a:off x="3666938" y="3321312"/>
              <a:ext cx="1936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 name="Line 11"/>
            <p:cNvSpPr>
              <a:spLocks noChangeShapeType="1"/>
            </p:cNvSpPr>
            <p:nvPr/>
          </p:nvSpPr>
          <p:spPr bwMode="auto">
            <a:xfrm>
              <a:off x="3666938" y="3041912"/>
              <a:ext cx="1936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1" name="Text Box 42"/>
          <p:cNvSpPr txBox="1">
            <a:spLocks noChangeArrowheads="1"/>
          </p:cNvSpPr>
          <p:nvPr/>
        </p:nvSpPr>
        <p:spPr bwMode="auto">
          <a:xfrm>
            <a:off x="4728453" y="1270440"/>
            <a:ext cx="816249" cy="523220"/>
          </a:xfrm>
          <a:prstGeom prst="rect">
            <a:avLst/>
          </a:prstGeom>
          <a:noFill/>
        </p:spPr>
        <p:txBody>
          <a:bodyPr wrap="none" rtlCol="0">
            <a:spAutoFit/>
          </a:bodyPr>
          <a:lstStyle>
            <a:defPPr>
              <a:defRPr lang="en-US"/>
            </a:defPPr>
            <a:lvl1pPr>
              <a:defRPr sz="2800">
                <a:latin typeface="Whipsmart" pitchFamily="34" charset="0"/>
              </a:defRPr>
            </a:lvl1pPr>
          </a:lstStyle>
          <a:p>
            <a:r>
              <a:rPr lang="hu-HU" dirty="0"/>
              <a:t>pixel</a:t>
            </a:r>
          </a:p>
        </p:txBody>
      </p:sp>
      <p:sp>
        <p:nvSpPr>
          <p:cNvPr id="44" name="Text Box 42"/>
          <p:cNvSpPr txBox="1">
            <a:spLocks noChangeArrowheads="1"/>
          </p:cNvSpPr>
          <p:nvPr/>
        </p:nvSpPr>
        <p:spPr bwMode="auto">
          <a:xfrm>
            <a:off x="256060" y="3542942"/>
            <a:ext cx="3696846" cy="954107"/>
          </a:xfrm>
          <a:prstGeom prst="rect">
            <a:avLst/>
          </a:prstGeom>
          <a:noFill/>
        </p:spPr>
        <p:txBody>
          <a:bodyPr wrap="none" rtlCol="0">
            <a:spAutoFit/>
          </a:bodyPr>
          <a:lstStyle>
            <a:defPPr>
              <a:defRPr lang="en-US"/>
            </a:defPPr>
            <a:lvl1pPr>
              <a:defRPr sz="2800">
                <a:latin typeface="Whipsmart" pitchFamily="34" charset="0"/>
              </a:defRPr>
            </a:lvl1pPr>
          </a:lstStyle>
          <a:p>
            <a:r>
              <a:rPr lang="en-US" dirty="0" err="1" smtClean="0"/>
              <a:t>absztrakt</a:t>
            </a:r>
            <a:r>
              <a:rPr lang="en-US" dirty="0" smtClean="0"/>
              <a:t> f</a:t>
            </a:r>
            <a:r>
              <a:rPr lang="hu-HU" dirty="0" smtClean="0"/>
              <a:t>ényforrások</a:t>
            </a:r>
          </a:p>
          <a:p>
            <a:r>
              <a:rPr lang="hu-HU" dirty="0" smtClean="0"/>
              <a:t>közvetlen visszavert fénye</a:t>
            </a:r>
            <a:endParaRPr lang="hu-HU" dirty="0"/>
          </a:p>
        </p:txBody>
      </p:sp>
      <p:sp>
        <p:nvSpPr>
          <p:cNvPr id="45" name="Text Box 42"/>
          <p:cNvSpPr txBox="1">
            <a:spLocks noChangeArrowheads="1"/>
          </p:cNvSpPr>
          <p:nvPr/>
        </p:nvSpPr>
        <p:spPr bwMode="auto">
          <a:xfrm>
            <a:off x="1646464" y="5745241"/>
            <a:ext cx="8169224" cy="954107"/>
          </a:xfrm>
          <a:prstGeom prst="rect">
            <a:avLst/>
          </a:prstGeom>
          <a:noFill/>
        </p:spPr>
        <p:txBody>
          <a:bodyPr wrap="none" rtlCol="0">
            <a:spAutoFit/>
          </a:bodyPr>
          <a:lstStyle>
            <a:defPPr>
              <a:defRPr lang="en-US"/>
            </a:defPPr>
            <a:lvl1pPr>
              <a:defRPr sz="2800">
                <a:latin typeface="Whipsmart" pitchFamily="34" charset="0"/>
              </a:defRPr>
            </a:lvl1pPr>
          </a:lstStyle>
          <a:p>
            <a:r>
              <a:rPr lang="hu-HU" dirty="0" smtClean="0"/>
              <a:t>absztrakt fényforrás által definiált teljesítménysűrűség</a:t>
            </a:r>
            <a:endParaRPr lang="hu-HU" dirty="0"/>
          </a:p>
          <a:p>
            <a:r>
              <a:rPr lang="hu-HU" dirty="0" smtClean="0"/>
              <a:t>(konstant ha irányfény, </a:t>
            </a:r>
            <a:r>
              <a:rPr lang="hu-HU" dirty="0"/>
              <a:t>1/r</a:t>
            </a:r>
            <a:r>
              <a:rPr lang="hu-HU" baseline="30000" dirty="0"/>
              <a:t>2</a:t>
            </a:r>
            <a:r>
              <a:rPr lang="hu-HU" dirty="0"/>
              <a:t> </a:t>
            </a:r>
            <a:r>
              <a:rPr lang="hu-HU" dirty="0" smtClean="0"/>
              <a:t>ha pontfény, </a:t>
            </a:r>
            <a:r>
              <a:rPr lang="hu-HU" dirty="0"/>
              <a:t>0 </a:t>
            </a:r>
            <a:r>
              <a:rPr lang="hu-HU" dirty="0" smtClean="0"/>
              <a:t>ha árnyékban)</a:t>
            </a:r>
            <a:endParaRPr lang="hu-HU" dirty="0"/>
          </a:p>
        </p:txBody>
      </p:sp>
      <p:cxnSp>
        <p:nvCxnSpPr>
          <p:cNvPr id="47" name="Straight Arrow Connector 46"/>
          <p:cNvCxnSpPr>
            <a:stCxn id="45" idx="0"/>
          </p:cNvCxnSpPr>
          <p:nvPr/>
        </p:nvCxnSpPr>
        <p:spPr>
          <a:xfrm flipH="1" flipV="1">
            <a:off x="4259835" y="5090639"/>
            <a:ext cx="1471241" cy="6546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 Box 42"/>
          <p:cNvSpPr txBox="1">
            <a:spLocks noChangeArrowheads="1"/>
          </p:cNvSpPr>
          <p:nvPr/>
        </p:nvSpPr>
        <p:spPr bwMode="auto">
          <a:xfrm>
            <a:off x="7330018" y="3795065"/>
            <a:ext cx="1882247" cy="523220"/>
          </a:xfrm>
          <a:prstGeom prst="rect">
            <a:avLst/>
          </a:prstGeom>
          <a:noFill/>
        </p:spPr>
        <p:txBody>
          <a:bodyPr wrap="none" rtlCol="0">
            <a:spAutoFit/>
          </a:bodyPr>
          <a:lstStyle>
            <a:defPPr>
              <a:defRPr lang="en-US"/>
            </a:defPPr>
            <a:lvl1pPr>
              <a:defRPr sz="2800">
                <a:latin typeface="Whipsmart" pitchFamily="34" charset="0"/>
              </a:defRPr>
            </a:lvl1pPr>
          </a:lstStyle>
          <a:p>
            <a:r>
              <a:rPr lang="hu-HU" dirty="0" smtClean="0"/>
              <a:t>anyag-BRDF</a:t>
            </a:r>
            <a:endParaRPr lang="hu-HU" dirty="0"/>
          </a:p>
        </p:txBody>
      </p:sp>
      <p:cxnSp>
        <p:nvCxnSpPr>
          <p:cNvPr id="49" name="Straight Arrow Connector 48"/>
          <p:cNvCxnSpPr>
            <a:stCxn id="48" idx="1"/>
          </p:cNvCxnSpPr>
          <p:nvPr/>
        </p:nvCxnSpPr>
        <p:spPr>
          <a:xfrm flipH="1">
            <a:off x="6019804" y="4056675"/>
            <a:ext cx="1310214" cy="4111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Line 9"/>
          <p:cNvSpPr>
            <a:spLocks noChangeShapeType="1"/>
          </p:cNvSpPr>
          <p:nvPr/>
        </p:nvSpPr>
        <p:spPr bwMode="auto">
          <a:xfrm flipH="1" flipV="1">
            <a:off x="5374989" y="2128596"/>
            <a:ext cx="0" cy="1066800"/>
          </a:xfrm>
          <a:prstGeom prst="line">
            <a:avLst/>
          </a:prstGeom>
          <a:noFill/>
          <a:ln w="73025">
            <a:solidFill>
              <a:srgbClr val="00FF00"/>
            </a:solidFill>
            <a:round/>
            <a:headEnd/>
            <a:tailEnd type="triangle" w="med" len="med"/>
          </a:ln>
        </p:spPr>
        <p:txBody>
          <a:bodyPr wrap="none" anchor="ctr"/>
          <a:lstStyle/>
          <a:p>
            <a:endParaRPr lang="en-US"/>
          </a:p>
        </p:txBody>
      </p:sp>
      <p:sp>
        <p:nvSpPr>
          <p:cNvPr id="52" name="Line 28"/>
          <p:cNvSpPr>
            <a:spLocks noChangeShapeType="1"/>
          </p:cNvSpPr>
          <p:nvPr/>
        </p:nvSpPr>
        <p:spPr bwMode="auto">
          <a:xfrm>
            <a:off x="4696898" y="2375462"/>
            <a:ext cx="670159" cy="807234"/>
          </a:xfrm>
          <a:prstGeom prst="line">
            <a:avLst/>
          </a:prstGeom>
          <a:noFill/>
          <a:ln w="73025">
            <a:solidFill>
              <a:schemeClr val="hlink"/>
            </a:solidFill>
            <a:round/>
            <a:headEnd type="triangle" w="med" len="med"/>
            <a:tailEnd/>
          </a:ln>
        </p:spPr>
        <p:txBody>
          <a:bodyPr wrap="none" anchor="ctr"/>
          <a:lstStyle/>
          <a:p>
            <a:endParaRPr lang="en-US"/>
          </a:p>
        </p:txBody>
      </p:sp>
      <p:pic>
        <p:nvPicPr>
          <p:cNvPr id="53" name="Picture 52"/>
          <p:cNvPicPr>
            <a:picLocks noChangeAspect="1"/>
          </p:cNvPicPr>
          <p:nvPr/>
        </p:nvPicPr>
        <p:blipFill>
          <a:blip r:embed="rId13" cstate="print"/>
          <a:stretch>
            <a:fillRect/>
          </a:stretch>
        </p:blipFill>
        <p:spPr>
          <a:xfrm rot="2700000">
            <a:off x="3705069" y="1395100"/>
            <a:ext cx="709724" cy="625024"/>
          </a:xfrm>
          <a:prstGeom prst="rect">
            <a:avLst/>
          </a:prstGeom>
        </p:spPr>
      </p:pic>
      <p:pic>
        <p:nvPicPr>
          <p:cNvPr id="15" name="Picture 14"/>
          <p:cNvPicPr>
            <a:picLocks noChangeAspect="1"/>
          </p:cNvPicPr>
          <p:nvPr>
            <p:custDataLst>
              <p:tags r:id="rId1"/>
            </p:custDataLst>
          </p:nvPr>
        </p:nvPicPr>
        <p:blipFill>
          <a:blip r:embed="rId14" cstate="print">
            <a:extLst>
              <a:ext uri="{28A0092B-C50C-407E-A947-70E740481C1C}">
                <a14:useLocalDpi xmlns:a14="http://schemas.microsoft.com/office/drawing/2010/main" val="0"/>
              </a:ext>
            </a:extLst>
          </a:blip>
          <a:stretch>
            <a:fillRect/>
          </a:stretch>
        </p:blipFill>
        <p:spPr>
          <a:xfrm>
            <a:off x="6368566" y="2679312"/>
            <a:ext cx="236863" cy="396906"/>
          </a:xfrm>
          <a:prstGeom prst="rect">
            <a:avLst/>
          </a:prstGeom>
        </p:spPr>
      </p:pic>
      <p:pic>
        <p:nvPicPr>
          <p:cNvPr id="58" name="Picture 57"/>
          <p:cNvPicPr>
            <a:picLocks noChangeAspect="1"/>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a:xfrm>
            <a:off x="5503607" y="2073757"/>
            <a:ext cx="181357" cy="247498"/>
          </a:xfrm>
          <a:prstGeom prst="rect">
            <a:avLst/>
          </a:prstGeom>
        </p:spPr>
      </p:pic>
      <p:pic>
        <p:nvPicPr>
          <p:cNvPr id="59" name="Picture 58"/>
          <p:cNvPicPr>
            <a:picLocks noChangeAspect="1"/>
          </p:cNvPicPr>
          <p:nvPr>
            <p:custDataLst>
              <p:tags r:id="rId3"/>
            </p:custDataLst>
          </p:nvPr>
        </p:nvPicPr>
        <p:blipFill>
          <a:blip r:embed="rId16" cstate="print">
            <a:extLst>
              <a:ext uri="{28A0092B-C50C-407E-A947-70E740481C1C}">
                <a14:useLocalDpi xmlns:a14="http://schemas.microsoft.com/office/drawing/2010/main" val="0"/>
              </a:ext>
            </a:extLst>
          </a:blip>
          <a:stretch>
            <a:fillRect/>
          </a:stretch>
        </p:blipFill>
        <p:spPr>
          <a:xfrm>
            <a:off x="4910108" y="2161218"/>
            <a:ext cx="179223" cy="247498"/>
          </a:xfrm>
          <a:prstGeom prst="rect">
            <a:avLst/>
          </a:prstGeom>
        </p:spPr>
      </p:pic>
      <p:pic>
        <p:nvPicPr>
          <p:cNvPr id="60" name="Picture 59"/>
          <p:cNvPicPr>
            <a:picLocks noChangeAspect="1"/>
          </p:cNvPicPr>
          <p:nvPr>
            <p:custDataLst>
              <p:tags r:id="rId4"/>
            </p:custDataLst>
          </p:nvPr>
        </p:nvPicPr>
        <p:blipFill>
          <a:blip r:embed="rId17" cstate="print">
            <a:extLst>
              <a:ext uri="{28A0092B-C50C-407E-A947-70E740481C1C}">
                <a14:useLocalDpi xmlns:a14="http://schemas.microsoft.com/office/drawing/2010/main" val="0"/>
              </a:ext>
            </a:extLst>
          </a:blip>
          <a:stretch>
            <a:fillRect/>
          </a:stretch>
        </p:blipFill>
        <p:spPr>
          <a:xfrm>
            <a:off x="5284310" y="3542942"/>
            <a:ext cx="181357" cy="172822"/>
          </a:xfrm>
          <a:prstGeom prst="rect">
            <a:avLst/>
          </a:prstGeom>
        </p:spPr>
      </p:pic>
      <p:pic>
        <p:nvPicPr>
          <p:cNvPr id="8" name="Picture 7"/>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5358549" y="2570444"/>
            <a:ext cx="277409" cy="401174"/>
          </a:xfrm>
          <a:prstGeom prst="rect">
            <a:avLst/>
          </a:prstGeom>
        </p:spPr>
      </p:pic>
      <p:pic>
        <p:nvPicPr>
          <p:cNvPr id="13" name="Picture 12"/>
          <p:cNvPicPr>
            <a:picLocks noChangeAspect="1"/>
          </p:cNvPicPr>
          <p:nvPr>
            <p:custDataLst>
              <p:tags r:id="rId6"/>
            </p:custDataLst>
          </p:nvPr>
        </p:nvPicPr>
        <p:blipFill>
          <a:blip r:embed="rId19" cstate="print">
            <a:extLst>
              <a:ext uri="{28A0092B-C50C-407E-A947-70E740481C1C}">
                <a14:useLocalDpi xmlns:a14="http://schemas.microsoft.com/office/drawing/2010/main" val="0"/>
              </a:ext>
            </a:extLst>
          </a:blip>
          <a:stretch>
            <a:fillRect/>
          </a:stretch>
        </p:blipFill>
        <p:spPr>
          <a:xfrm>
            <a:off x="4385530" y="2386179"/>
            <a:ext cx="264606" cy="401174"/>
          </a:xfrm>
          <a:prstGeom prst="rect">
            <a:avLst/>
          </a:prstGeom>
        </p:spPr>
      </p:pic>
      <p:pic>
        <p:nvPicPr>
          <p:cNvPr id="21" name="Picture 20"/>
          <p:cNvPicPr>
            <a:picLocks noChangeAspect="1"/>
          </p:cNvPicPr>
          <p:nvPr>
            <p:custDataLst>
              <p:tags r:id="rId7"/>
            </p:custDataLst>
          </p:nvPr>
        </p:nvPicPr>
        <p:blipFill>
          <a:blip r:embed="rId20" cstate="print">
            <a:extLst>
              <a:ext uri="{28A0092B-C50C-407E-A947-70E740481C1C}">
                <a14:useLocalDpi xmlns:a14="http://schemas.microsoft.com/office/drawing/2010/main" val="0"/>
              </a:ext>
            </a:extLst>
          </a:blip>
          <a:stretch>
            <a:fillRect/>
          </a:stretch>
        </p:blipFill>
        <p:spPr>
          <a:xfrm>
            <a:off x="4305643" y="2941546"/>
            <a:ext cx="226193" cy="396906"/>
          </a:xfrm>
          <a:prstGeom prst="rect">
            <a:avLst/>
          </a:prstGeom>
        </p:spPr>
      </p:pic>
      <p:sp>
        <p:nvSpPr>
          <p:cNvPr id="5" name="Line 8"/>
          <p:cNvSpPr>
            <a:spLocks noChangeShapeType="1"/>
          </p:cNvSpPr>
          <p:nvPr/>
        </p:nvSpPr>
        <p:spPr bwMode="auto">
          <a:xfrm flipH="1">
            <a:off x="5366704" y="2635420"/>
            <a:ext cx="990600" cy="533400"/>
          </a:xfrm>
          <a:prstGeom prst="line">
            <a:avLst/>
          </a:prstGeom>
          <a:noFill/>
          <a:ln w="73025">
            <a:solidFill>
              <a:srgbClr val="FFC000"/>
            </a:solidFill>
            <a:round/>
            <a:headEnd type="triangle" w="med" len="med"/>
            <a:tailEnd/>
          </a:ln>
        </p:spPr>
        <p:txBody>
          <a:bodyPr wrap="none" anchor="ctr"/>
          <a:lstStyle/>
          <a:p>
            <a:endParaRPr lang="en-US"/>
          </a:p>
        </p:txBody>
      </p:sp>
      <p:sp>
        <p:nvSpPr>
          <p:cNvPr id="56" name="Arc 55"/>
          <p:cNvSpPr/>
          <p:nvPr/>
        </p:nvSpPr>
        <p:spPr>
          <a:xfrm>
            <a:off x="4728453" y="2546226"/>
            <a:ext cx="1408537" cy="1408537"/>
          </a:xfrm>
          <a:prstGeom prst="arc">
            <a:avLst>
              <a:gd name="adj1" fmla="val 10848014"/>
              <a:gd name="adj2" fmla="val 0"/>
            </a:avLst>
          </a:prstGeom>
          <a:noFill/>
          <a:ln w="34925" cap="flat" cmpd="sng">
            <a:solidFill>
              <a:schemeClr val="tx1"/>
            </a:solidFill>
            <a:prstDash val="solid"/>
            <a:round/>
            <a:headEnd type="none" w="med" len="med"/>
            <a:tailEnd type="none" w="med" len="med"/>
          </a:ln>
        </p:spPr>
        <p:txBody>
          <a:bodyPr wrap="none" anchor="ctr"/>
          <a:lstStyle/>
          <a:p>
            <a:endParaRPr lang="en-US"/>
          </a:p>
        </p:txBody>
      </p:sp>
      <p:pic>
        <p:nvPicPr>
          <p:cNvPr id="72" name="Picture 71"/>
          <p:cNvPicPr>
            <a:picLocks noChangeAspect="1"/>
          </p:cNvPicPr>
          <p:nvPr>
            <p:custDataLst>
              <p:tags r:id="rId8"/>
            </p:custDataLst>
          </p:nvPr>
        </p:nvPicPr>
        <p:blipFill>
          <a:blip r:embed="rId21" cstate="print">
            <a:extLst>
              <a:ext uri="{28A0092B-C50C-407E-A947-70E740481C1C}">
                <a14:useLocalDpi xmlns:a14="http://schemas.microsoft.com/office/drawing/2010/main" val="0"/>
              </a:ext>
            </a:extLst>
          </a:blip>
          <a:stretch>
            <a:fillRect/>
          </a:stretch>
        </p:blipFill>
        <p:spPr>
          <a:xfrm>
            <a:off x="2302881" y="4508836"/>
            <a:ext cx="6985162" cy="975953"/>
          </a:xfrm>
          <a:prstGeom prst="rect">
            <a:avLst/>
          </a:prstGeom>
        </p:spPr>
      </p:pic>
    </p:spTree>
    <p:extLst>
      <p:ext uri="{BB962C8B-B14F-4D97-AF65-F5344CB8AC3E}">
        <p14:creationId xmlns:p14="http://schemas.microsoft.com/office/powerpoint/2010/main" val="2843367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a:t>
            </a:r>
            <a:r>
              <a:rPr lang="hu-HU" dirty="0" smtClean="0"/>
              <a:t>úz</a:t>
            </a:r>
            <a:r>
              <a:rPr lang="en-US" dirty="0" smtClean="0"/>
              <a:t> + </a:t>
            </a:r>
            <a:r>
              <a:rPr lang="en-US" dirty="0" err="1" smtClean="0"/>
              <a:t>Phong-Blinn</a:t>
            </a:r>
            <a:endParaRPr lang="en-US" dirty="0"/>
          </a:p>
        </p:txBody>
      </p:sp>
      <p:cxnSp>
        <p:nvCxnSpPr>
          <p:cNvPr id="47" name="Straight Arrow Connector 46"/>
          <p:cNvCxnSpPr/>
          <p:nvPr/>
        </p:nvCxnSpPr>
        <p:spPr>
          <a:xfrm flipH="1" flipV="1">
            <a:off x="3248025" y="5190341"/>
            <a:ext cx="2043828" cy="554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AutoShape 7"/>
          <p:cNvSpPr>
            <a:spLocks noChangeArrowheads="1"/>
          </p:cNvSpPr>
          <p:nvPr/>
        </p:nvSpPr>
        <p:spPr bwMode="auto">
          <a:xfrm>
            <a:off x="4427256" y="3119196"/>
            <a:ext cx="1905000" cy="381000"/>
          </a:xfrm>
          <a:prstGeom prst="parallelogram">
            <a:avLst>
              <a:gd name="adj" fmla="val 125000"/>
            </a:avLst>
          </a:prstGeom>
          <a:solidFill>
            <a:schemeClr val="accent1"/>
          </a:solidFill>
          <a:ln w="12700">
            <a:solidFill>
              <a:schemeClr val="tx1"/>
            </a:solidFill>
            <a:miter lim="800000"/>
            <a:headEnd/>
            <a:tailEnd/>
          </a:ln>
        </p:spPr>
        <p:txBody>
          <a:bodyPr wrap="none" anchor="ctr"/>
          <a:lstStyle/>
          <a:p>
            <a:endParaRPr lang="en-US"/>
          </a:p>
        </p:txBody>
      </p:sp>
      <p:cxnSp>
        <p:nvCxnSpPr>
          <p:cNvPr id="49" name="Straight Connector 48"/>
          <p:cNvCxnSpPr>
            <a:stCxn id="75" idx="1"/>
            <a:endCxn id="51" idx="3"/>
          </p:cNvCxnSpPr>
          <p:nvPr/>
        </p:nvCxnSpPr>
        <p:spPr>
          <a:xfrm flipV="1">
            <a:off x="5366704" y="1913024"/>
            <a:ext cx="2301951" cy="1255796"/>
          </a:xfrm>
          <a:prstGeom prst="line">
            <a:avLst/>
          </a:prstGeom>
        </p:spPr>
        <p:style>
          <a:lnRef idx="1">
            <a:schemeClr val="accent1"/>
          </a:lnRef>
          <a:fillRef idx="0">
            <a:schemeClr val="accent1"/>
          </a:fillRef>
          <a:effectRef idx="0">
            <a:schemeClr val="accent1"/>
          </a:effectRef>
          <a:fontRef idx="minor">
            <a:schemeClr val="tx1"/>
          </a:fontRef>
        </p:style>
      </p:cxnSp>
      <p:pic>
        <p:nvPicPr>
          <p:cNvPr id="51" name="Picture 67" descr="http://www.psdgraphics.com/file/glossy-light-bulb.jp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24888" r="23761"/>
          <a:stretch/>
        </p:blipFill>
        <p:spPr bwMode="auto">
          <a:xfrm rot="10800000">
            <a:off x="7668655" y="1600484"/>
            <a:ext cx="401234" cy="625080"/>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Straight Connector 55"/>
          <p:cNvCxnSpPr>
            <a:endCxn id="67" idx="3"/>
          </p:cNvCxnSpPr>
          <p:nvPr/>
        </p:nvCxnSpPr>
        <p:spPr>
          <a:xfrm flipH="1" flipV="1">
            <a:off x="4310856" y="1958537"/>
            <a:ext cx="1076361" cy="1222261"/>
          </a:xfrm>
          <a:prstGeom prst="line">
            <a:avLst/>
          </a:prstGeom>
        </p:spPr>
        <p:style>
          <a:lnRef idx="1">
            <a:schemeClr val="accent1"/>
          </a:lnRef>
          <a:fillRef idx="0">
            <a:schemeClr val="accent1"/>
          </a:fillRef>
          <a:effectRef idx="0">
            <a:schemeClr val="accent1"/>
          </a:effectRef>
          <a:fontRef idx="minor">
            <a:schemeClr val="tx1"/>
          </a:fontRef>
        </p:style>
      </p:cxnSp>
      <p:pic>
        <p:nvPicPr>
          <p:cNvPr id="57" name="Picture 67" descr="http://www.psdgraphics.com/file/glossy-light-bulb.jp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24888" r="23761"/>
          <a:stretch/>
        </p:blipFill>
        <p:spPr bwMode="auto">
          <a:xfrm rot="10800000">
            <a:off x="3969371" y="2402123"/>
            <a:ext cx="397772" cy="619687"/>
          </a:xfrm>
          <a:prstGeom prst="rect">
            <a:avLst/>
          </a:prstGeom>
          <a:noFill/>
          <a:extLst>
            <a:ext uri="{909E8E84-426E-40DD-AFC4-6F175D3DCCD1}">
              <a14:hiddenFill xmlns:a14="http://schemas.microsoft.com/office/drawing/2010/main">
                <a:solidFill>
                  <a:srgbClr val="FFFFFF"/>
                </a:solidFill>
              </a14:hiddenFill>
            </a:ext>
          </a:extLst>
        </p:spPr>
      </p:pic>
      <p:sp>
        <p:nvSpPr>
          <p:cNvPr id="58" name="Line 8"/>
          <p:cNvSpPr>
            <a:spLocks noChangeShapeType="1"/>
          </p:cNvSpPr>
          <p:nvPr/>
        </p:nvSpPr>
        <p:spPr bwMode="auto">
          <a:xfrm>
            <a:off x="4367143" y="2826360"/>
            <a:ext cx="1051877" cy="354438"/>
          </a:xfrm>
          <a:prstGeom prst="line">
            <a:avLst/>
          </a:prstGeom>
          <a:noFill/>
          <a:ln w="73025">
            <a:solidFill>
              <a:srgbClr val="FFC000"/>
            </a:solidFill>
            <a:round/>
            <a:headEnd type="triangle" w="med" len="med"/>
            <a:tailEnd/>
          </a:ln>
        </p:spPr>
        <p:txBody>
          <a:bodyPr wrap="none" anchor="ctr"/>
          <a:lstStyle/>
          <a:p>
            <a:endParaRPr lang="en-US"/>
          </a:p>
        </p:txBody>
      </p:sp>
      <p:sp>
        <p:nvSpPr>
          <p:cNvPr id="59" name="Cube 58"/>
          <p:cNvSpPr/>
          <p:nvPr/>
        </p:nvSpPr>
        <p:spPr>
          <a:xfrm>
            <a:off x="6644217" y="1933686"/>
            <a:ext cx="685800" cy="658117"/>
          </a:xfrm>
          <a:prstGeom prst="cub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Whipsmart" panose="020B0502030203050204" pitchFamily="34" charset="0"/>
            </a:endParaRPr>
          </a:p>
        </p:txBody>
      </p:sp>
      <p:grpSp>
        <p:nvGrpSpPr>
          <p:cNvPr id="60" name="Group 59"/>
          <p:cNvGrpSpPr/>
          <p:nvPr/>
        </p:nvGrpSpPr>
        <p:grpSpPr>
          <a:xfrm rot="2751889">
            <a:off x="4308174" y="1439656"/>
            <a:ext cx="193675" cy="1041400"/>
            <a:chOff x="3666938" y="2600587"/>
            <a:chExt cx="193675" cy="1041400"/>
          </a:xfrm>
        </p:grpSpPr>
        <p:sp>
          <p:nvSpPr>
            <p:cNvPr id="61" name="Line 9"/>
            <p:cNvSpPr>
              <a:spLocks noChangeShapeType="1"/>
            </p:cNvSpPr>
            <p:nvPr/>
          </p:nvSpPr>
          <p:spPr bwMode="auto">
            <a:xfrm>
              <a:off x="3763775" y="2600587"/>
              <a:ext cx="0" cy="1041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 name="Line 10"/>
            <p:cNvSpPr>
              <a:spLocks noChangeShapeType="1"/>
            </p:cNvSpPr>
            <p:nvPr/>
          </p:nvSpPr>
          <p:spPr bwMode="auto">
            <a:xfrm>
              <a:off x="3666938" y="3321312"/>
              <a:ext cx="1936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 name="Line 11"/>
            <p:cNvSpPr>
              <a:spLocks noChangeShapeType="1"/>
            </p:cNvSpPr>
            <p:nvPr/>
          </p:nvSpPr>
          <p:spPr bwMode="auto">
            <a:xfrm>
              <a:off x="3666938" y="3041912"/>
              <a:ext cx="1936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4" name="Text Box 42"/>
          <p:cNvSpPr txBox="1">
            <a:spLocks noChangeArrowheads="1"/>
          </p:cNvSpPr>
          <p:nvPr/>
        </p:nvSpPr>
        <p:spPr bwMode="auto">
          <a:xfrm>
            <a:off x="4728453" y="1270440"/>
            <a:ext cx="816249" cy="523220"/>
          </a:xfrm>
          <a:prstGeom prst="rect">
            <a:avLst/>
          </a:prstGeom>
          <a:noFill/>
        </p:spPr>
        <p:txBody>
          <a:bodyPr wrap="none" rtlCol="0">
            <a:spAutoFit/>
          </a:bodyPr>
          <a:lstStyle>
            <a:defPPr>
              <a:defRPr lang="en-US"/>
            </a:defPPr>
            <a:lvl1pPr>
              <a:defRPr sz="2800">
                <a:latin typeface="Whipsmart" pitchFamily="34" charset="0"/>
              </a:defRPr>
            </a:lvl1pPr>
          </a:lstStyle>
          <a:p>
            <a:r>
              <a:rPr lang="hu-HU" dirty="0"/>
              <a:t>pixel</a:t>
            </a:r>
          </a:p>
        </p:txBody>
      </p:sp>
      <p:sp>
        <p:nvSpPr>
          <p:cNvPr id="65" name="Line 9"/>
          <p:cNvSpPr>
            <a:spLocks noChangeShapeType="1"/>
          </p:cNvSpPr>
          <p:nvPr/>
        </p:nvSpPr>
        <p:spPr bwMode="auto">
          <a:xfrm flipH="1" flipV="1">
            <a:off x="5374989" y="2128596"/>
            <a:ext cx="0" cy="1066800"/>
          </a:xfrm>
          <a:prstGeom prst="line">
            <a:avLst/>
          </a:prstGeom>
          <a:noFill/>
          <a:ln w="73025">
            <a:solidFill>
              <a:srgbClr val="00FF00"/>
            </a:solidFill>
            <a:round/>
            <a:headEnd/>
            <a:tailEnd type="triangle" w="med" len="med"/>
          </a:ln>
        </p:spPr>
        <p:txBody>
          <a:bodyPr wrap="none" anchor="ctr"/>
          <a:lstStyle/>
          <a:p>
            <a:endParaRPr lang="en-US"/>
          </a:p>
        </p:txBody>
      </p:sp>
      <p:sp>
        <p:nvSpPr>
          <p:cNvPr id="66" name="Line 28"/>
          <p:cNvSpPr>
            <a:spLocks noChangeShapeType="1"/>
          </p:cNvSpPr>
          <p:nvPr/>
        </p:nvSpPr>
        <p:spPr bwMode="auto">
          <a:xfrm>
            <a:off x="4696898" y="2375462"/>
            <a:ext cx="670159" cy="807234"/>
          </a:xfrm>
          <a:prstGeom prst="line">
            <a:avLst/>
          </a:prstGeom>
          <a:noFill/>
          <a:ln w="73025">
            <a:solidFill>
              <a:schemeClr val="hlink"/>
            </a:solidFill>
            <a:round/>
            <a:headEnd type="triangle" w="med" len="med"/>
            <a:tailEnd/>
          </a:ln>
        </p:spPr>
        <p:txBody>
          <a:bodyPr wrap="none" anchor="ctr"/>
          <a:lstStyle/>
          <a:p>
            <a:endParaRPr lang="en-US"/>
          </a:p>
        </p:txBody>
      </p:sp>
      <p:pic>
        <p:nvPicPr>
          <p:cNvPr id="67" name="Picture 66"/>
          <p:cNvPicPr>
            <a:picLocks noChangeAspect="1"/>
          </p:cNvPicPr>
          <p:nvPr/>
        </p:nvPicPr>
        <p:blipFill>
          <a:blip r:embed="rId13" cstate="print"/>
          <a:stretch>
            <a:fillRect/>
          </a:stretch>
        </p:blipFill>
        <p:spPr>
          <a:xfrm rot="2700000">
            <a:off x="3705069" y="1395100"/>
            <a:ext cx="709724" cy="625024"/>
          </a:xfrm>
          <a:prstGeom prst="rect">
            <a:avLst/>
          </a:prstGeom>
        </p:spPr>
      </p:pic>
      <p:pic>
        <p:nvPicPr>
          <p:cNvPr id="68" name="Picture 67"/>
          <p:cNvPicPr>
            <a:picLocks noChangeAspect="1"/>
          </p:cNvPicPr>
          <p:nvPr>
            <p:custDataLst>
              <p:tags r:id="rId1"/>
            </p:custDataLst>
          </p:nvPr>
        </p:nvPicPr>
        <p:blipFill>
          <a:blip r:embed="rId14" cstate="print">
            <a:extLst>
              <a:ext uri="{28A0092B-C50C-407E-A947-70E740481C1C}">
                <a14:useLocalDpi xmlns:a14="http://schemas.microsoft.com/office/drawing/2010/main" val="0"/>
              </a:ext>
            </a:extLst>
          </a:blip>
          <a:stretch>
            <a:fillRect/>
          </a:stretch>
        </p:blipFill>
        <p:spPr>
          <a:xfrm>
            <a:off x="6368566" y="2679312"/>
            <a:ext cx="236863" cy="396906"/>
          </a:xfrm>
          <a:prstGeom prst="rect">
            <a:avLst/>
          </a:prstGeom>
        </p:spPr>
      </p:pic>
      <p:pic>
        <p:nvPicPr>
          <p:cNvPr id="69" name="Picture 68"/>
          <p:cNvPicPr>
            <a:picLocks noChangeAspect="1"/>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a:xfrm>
            <a:off x="5179974" y="1863935"/>
            <a:ext cx="181357" cy="247498"/>
          </a:xfrm>
          <a:prstGeom prst="rect">
            <a:avLst/>
          </a:prstGeom>
        </p:spPr>
      </p:pic>
      <p:pic>
        <p:nvPicPr>
          <p:cNvPr id="70" name="Picture 69"/>
          <p:cNvPicPr>
            <a:picLocks noChangeAspect="1"/>
          </p:cNvPicPr>
          <p:nvPr>
            <p:custDataLst>
              <p:tags r:id="rId3"/>
            </p:custDataLst>
          </p:nvPr>
        </p:nvPicPr>
        <p:blipFill>
          <a:blip r:embed="rId16" cstate="print">
            <a:extLst>
              <a:ext uri="{28A0092B-C50C-407E-A947-70E740481C1C}">
                <a14:useLocalDpi xmlns:a14="http://schemas.microsoft.com/office/drawing/2010/main" val="0"/>
              </a:ext>
            </a:extLst>
          </a:blip>
          <a:stretch>
            <a:fillRect/>
          </a:stretch>
        </p:blipFill>
        <p:spPr>
          <a:xfrm>
            <a:off x="4910108" y="2161218"/>
            <a:ext cx="179223" cy="247498"/>
          </a:xfrm>
          <a:prstGeom prst="rect">
            <a:avLst/>
          </a:prstGeom>
        </p:spPr>
      </p:pic>
      <p:pic>
        <p:nvPicPr>
          <p:cNvPr id="71" name="Picture 70"/>
          <p:cNvPicPr>
            <a:picLocks noChangeAspect="1"/>
          </p:cNvPicPr>
          <p:nvPr>
            <p:custDataLst>
              <p:tags r:id="rId4"/>
            </p:custDataLst>
          </p:nvPr>
        </p:nvPicPr>
        <p:blipFill>
          <a:blip r:embed="rId17" cstate="print">
            <a:extLst>
              <a:ext uri="{28A0092B-C50C-407E-A947-70E740481C1C}">
                <a14:useLocalDpi xmlns:a14="http://schemas.microsoft.com/office/drawing/2010/main" val="0"/>
              </a:ext>
            </a:extLst>
          </a:blip>
          <a:stretch>
            <a:fillRect/>
          </a:stretch>
        </p:blipFill>
        <p:spPr>
          <a:xfrm>
            <a:off x="5284310" y="3542942"/>
            <a:ext cx="181357" cy="172822"/>
          </a:xfrm>
          <a:prstGeom prst="rect">
            <a:avLst/>
          </a:prstGeom>
        </p:spPr>
      </p:pic>
      <p:pic>
        <p:nvPicPr>
          <p:cNvPr id="74" name="Picture 73"/>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4305643" y="2941546"/>
            <a:ext cx="226193" cy="396906"/>
          </a:xfrm>
          <a:prstGeom prst="rect">
            <a:avLst/>
          </a:prstGeom>
        </p:spPr>
      </p:pic>
      <p:sp>
        <p:nvSpPr>
          <p:cNvPr id="75" name="Line 8"/>
          <p:cNvSpPr>
            <a:spLocks noChangeShapeType="1"/>
          </p:cNvSpPr>
          <p:nvPr/>
        </p:nvSpPr>
        <p:spPr bwMode="auto">
          <a:xfrm flipH="1">
            <a:off x="5366704" y="2635420"/>
            <a:ext cx="990600" cy="533400"/>
          </a:xfrm>
          <a:prstGeom prst="line">
            <a:avLst/>
          </a:prstGeom>
          <a:noFill/>
          <a:ln w="73025">
            <a:solidFill>
              <a:srgbClr val="FFC000"/>
            </a:solidFill>
            <a:round/>
            <a:headEnd type="triangle" w="med" len="med"/>
            <a:tailEnd/>
          </a:ln>
        </p:spPr>
        <p:txBody>
          <a:bodyPr wrap="none" anchor="ctr"/>
          <a:lstStyle/>
          <a:p>
            <a:endParaRPr lang="en-US"/>
          </a:p>
        </p:txBody>
      </p:sp>
      <p:sp>
        <p:nvSpPr>
          <p:cNvPr id="76" name="Arc 75"/>
          <p:cNvSpPr/>
          <p:nvPr/>
        </p:nvSpPr>
        <p:spPr>
          <a:xfrm>
            <a:off x="4728453" y="2546226"/>
            <a:ext cx="1408537" cy="1408537"/>
          </a:xfrm>
          <a:prstGeom prst="arc">
            <a:avLst>
              <a:gd name="adj1" fmla="val 10848014"/>
              <a:gd name="adj2" fmla="val 0"/>
            </a:avLst>
          </a:prstGeom>
          <a:noFill/>
          <a:ln w="34925" cap="flat" cmpd="sng">
            <a:solidFill>
              <a:schemeClr val="tx1"/>
            </a:solidFill>
            <a:prstDash val="solid"/>
            <a:round/>
            <a:headEnd type="none" w="med" len="med"/>
            <a:tailEnd type="none" w="med" len="med"/>
          </a:ln>
        </p:spPr>
        <p:txBody>
          <a:bodyPr wrap="none" anchor="ctr"/>
          <a:lstStyle/>
          <a:p>
            <a:endParaRPr lang="en-US"/>
          </a:p>
        </p:txBody>
      </p:sp>
      <p:sp>
        <p:nvSpPr>
          <p:cNvPr id="50" name="Line 8"/>
          <p:cNvSpPr>
            <a:spLocks noChangeShapeType="1"/>
          </p:cNvSpPr>
          <p:nvPr/>
        </p:nvSpPr>
        <p:spPr bwMode="auto">
          <a:xfrm flipH="1">
            <a:off x="5354476" y="2169145"/>
            <a:ext cx="261153" cy="993402"/>
          </a:xfrm>
          <a:prstGeom prst="line">
            <a:avLst/>
          </a:prstGeom>
          <a:noFill/>
          <a:ln w="73025">
            <a:solidFill>
              <a:srgbClr val="FF0000"/>
            </a:solidFill>
            <a:round/>
            <a:headEnd type="triangle" w="med" len="med"/>
            <a:tailEnd/>
          </a:ln>
        </p:spPr>
        <p:txBody>
          <a:bodyPr wrap="none" anchor="ctr"/>
          <a:lstStyle/>
          <a:p>
            <a:endParaRPr lang="en-US"/>
          </a:p>
        </p:txBody>
      </p:sp>
      <p:sp>
        <p:nvSpPr>
          <p:cNvPr id="77" name="Line 8"/>
          <p:cNvSpPr>
            <a:spLocks noChangeShapeType="1"/>
          </p:cNvSpPr>
          <p:nvPr/>
        </p:nvSpPr>
        <p:spPr bwMode="auto">
          <a:xfrm>
            <a:off x="4508139" y="2549692"/>
            <a:ext cx="853192" cy="678920"/>
          </a:xfrm>
          <a:prstGeom prst="line">
            <a:avLst/>
          </a:prstGeom>
          <a:noFill/>
          <a:ln w="73025">
            <a:solidFill>
              <a:srgbClr val="FF0000"/>
            </a:solidFill>
            <a:round/>
            <a:headEnd type="triangle" w="med" len="med"/>
            <a:tailEnd/>
          </a:ln>
        </p:spPr>
        <p:txBody>
          <a:bodyPr wrap="none" anchor="ctr"/>
          <a:lstStyle/>
          <a:p>
            <a:endParaRPr lang="en-US"/>
          </a:p>
        </p:txBody>
      </p:sp>
      <p:pic>
        <p:nvPicPr>
          <p:cNvPr id="3" name="Picture 2"/>
          <p:cNvPicPr>
            <a:picLocks noChangeAspect="1"/>
          </p:cNvPicPr>
          <p:nvPr>
            <p:custDataLst>
              <p:tags r:id="rId6"/>
            </p:custDataLst>
          </p:nvPr>
        </p:nvPicPr>
        <p:blipFill>
          <a:blip r:embed="rId19" cstate="print">
            <a:extLst>
              <a:ext uri="{28A0092B-C50C-407E-A947-70E740481C1C}">
                <a14:useLocalDpi xmlns:a14="http://schemas.microsoft.com/office/drawing/2010/main" val="0"/>
              </a:ext>
            </a:extLst>
          </a:blip>
          <a:stretch>
            <a:fillRect/>
          </a:stretch>
        </p:blipFill>
        <p:spPr>
          <a:xfrm>
            <a:off x="5685375" y="1957211"/>
            <a:ext cx="320085" cy="396906"/>
          </a:xfrm>
          <a:prstGeom prst="rect">
            <a:avLst/>
          </a:prstGeom>
        </p:spPr>
      </p:pic>
      <p:pic>
        <p:nvPicPr>
          <p:cNvPr id="7" name="Picture 6"/>
          <p:cNvPicPr>
            <a:picLocks noChangeAspect="1"/>
          </p:cNvPicPr>
          <p:nvPr>
            <p:custDataLst>
              <p:tags r:id="rId7"/>
            </p:custDataLst>
          </p:nvPr>
        </p:nvPicPr>
        <p:blipFill>
          <a:blip r:embed="rId20" cstate="print">
            <a:extLst>
              <a:ext uri="{28A0092B-C50C-407E-A947-70E740481C1C}">
                <a14:useLocalDpi xmlns:a14="http://schemas.microsoft.com/office/drawing/2010/main" val="0"/>
              </a:ext>
            </a:extLst>
          </a:blip>
          <a:stretch>
            <a:fillRect/>
          </a:stretch>
        </p:blipFill>
        <p:spPr>
          <a:xfrm>
            <a:off x="4304095" y="2177856"/>
            <a:ext cx="309416" cy="396906"/>
          </a:xfrm>
          <a:prstGeom prst="rect">
            <a:avLst/>
          </a:prstGeom>
        </p:spPr>
      </p:pic>
      <p:pic>
        <p:nvPicPr>
          <p:cNvPr id="8" name="Picture 7"/>
          <p:cNvPicPr>
            <a:picLocks noChangeAspect="1"/>
          </p:cNvPicPr>
          <p:nvPr>
            <p:custDataLst>
              <p:tags r:id="rId8"/>
            </p:custDataLst>
          </p:nvPr>
        </p:nvPicPr>
        <p:blipFill>
          <a:blip r:embed="rId21" cstate="print">
            <a:extLst>
              <a:ext uri="{28A0092B-C50C-407E-A947-70E740481C1C}">
                <a14:useLocalDpi xmlns:a14="http://schemas.microsoft.com/office/drawing/2010/main" val="0"/>
              </a:ext>
            </a:extLst>
          </a:blip>
          <a:stretch>
            <a:fillRect/>
          </a:stretch>
        </p:blipFill>
        <p:spPr>
          <a:xfrm>
            <a:off x="875190" y="4309215"/>
            <a:ext cx="10260539" cy="1114961"/>
          </a:xfrm>
          <a:prstGeom prst="rect">
            <a:avLst/>
          </a:prstGeom>
        </p:spPr>
      </p:pic>
      <p:sp>
        <p:nvSpPr>
          <p:cNvPr id="81" name="Text Box 42"/>
          <p:cNvSpPr txBox="1">
            <a:spLocks noChangeArrowheads="1"/>
          </p:cNvSpPr>
          <p:nvPr/>
        </p:nvSpPr>
        <p:spPr bwMode="auto">
          <a:xfrm>
            <a:off x="256060" y="3514367"/>
            <a:ext cx="3696846" cy="954107"/>
          </a:xfrm>
          <a:prstGeom prst="rect">
            <a:avLst/>
          </a:prstGeom>
          <a:noFill/>
        </p:spPr>
        <p:txBody>
          <a:bodyPr wrap="none" rtlCol="0">
            <a:spAutoFit/>
          </a:bodyPr>
          <a:lstStyle>
            <a:defPPr>
              <a:defRPr lang="en-US"/>
            </a:defPPr>
            <a:lvl1pPr>
              <a:defRPr sz="2800">
                <a:latin typeface="Whipsmart" pitchFamily="34" charset="0"/>
              </a:defRPr>
            </a:lvl1pPr>
          </a:lstStyle>
          <a:p>
            <a:r>
              <a:rPr lang="en-US" dirty="0" err="1" smtClean="0"/>
              <a:t>absztrakt</a:t>
            </a:r>
            <a:r>
              <a:rPr lang="en-US" dirty="0" smtClean="0"/>
              <a:t> f</a:t>
            </a:r>
            <a:r>
              <a:rPr lang="hu-HU" dirty="0" smtClean="0"/>
              <a:t>ényforrások</a:t>
            </a:r>
          </a:p>
          <a:p>
            <a:r>
              <a:rPr lang="hu-HU" dirty="0" smtClean="0"/>
              <a:t>közvetlen visszavert fénye</a:t>
            </a:r>
            <a:endParaRPr lang="hu-HU" dirty="0"/>
          </a:p>
        </p:txBody>
      </p:sp>
      <p:sp>
        <p:nvSpPr>
          <p:cNvPr id="82" name="Text Box 42"/>
          <p:cNvSpPr txBox="1">
            <a:spLocks noChangeArrowheads="1"/>
          </p:cNvSpPr>
          <p:nvPr/>
        </p:nvSpPr>
        <p:spPr bwMode="auto">
          <a:xfrm>
            <a:off x="1646464" y="5745241"/>
            <a:ext cx="8169224" cy="954107"/>
          </a:xfrm>
          <a:prstGeom prst="rect">
            <a:avLst/>
          </a:prstGeom>
          <a:noFill/>
        </p:spPr>
        <p:txBody>
          <a:bodyPr wrap="none" rtlCol="0">
            <a:spAutoFit/>
          </a:bodyPr>
          <a:lstStyle>
            <a:defPPr>
              <a:defRPr lang="en-US"/>
            </a:defPPr>
            <a:lvl1pPr>
              <a:defRPr sz="2800">
                <a:latin typeface="Whipsmart" pitchFamily="34" charset="0"/>
              </a:defRPr>
            </a:lvl1pPr>
          </a:lstStyle>
          <a:p>
            <a:r>
              <a:rPr lang="hu-HU" dirty="0" smtClean="0"/>
              <a:t>absztrakt fényforrás által definiált teljesítménysűrűség</a:t>
            </a:r>
            <a:endParaRPr lang="hu-HU" dirty="0"/>
          </a:p>
          <a:p>
            <a:r>
              <a:rPr lang="hu-HU" dirty="0" smtClean="0"/>
              <a:t>(konstant ha irányfény, </a:t>
            </a:r>
            <a:r>
              <a:rPr lang="hu-HU" dirty="0"/>
              <a:t>1/r</a:t>
            </a:r>
            <a:r>
              <a:rPr lang="hu-HU" baseline="30000" dirty="0"/>
              <a:t>2</a:t>
            </a:r>
            <a:r>
              <a:rPr lang="hu-HU" dirty="0"/>
              <a:t> </a:t>
            </a:r>
            <a:r>
              <a:rPr lang="hu-HU" dirty="0" smtClean="0"/>
              <a:t>ha pontfény, </a:t>
            </a:r>
            <a:r>
              <a:rPr lang="hu-HU" dirty="0"/>
              <a:t>0 </a:t>
            </a:r>
            <a:r>
              <a:rPr lang="hu-HU" dirty="0" smtClean="0"/>
              <a:t>ha árnyékban)</a:t>
            </a:r>
            <a:endParaRPr lang="hu-HU" dirty="0"/>
          </a:p>
        </p:txBody>
      </p:sp>
    </p:spTree>
    <p:extLst>
      <p:ext uri="{BB962C8B-B14F-4D97-AF65-F5344CB8AC3E}">
        <p14:creationId xmlns:p14="http://schemas.microsoft.com/office/powerpoint/2010/main" val="3528426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Picture 79"/>
          <p:cNvPicPr>
            <a:picLocks noChangeAspect="1"/>
          </p:cNvPicPr>
          <p:nvPr/>
        </p:nvPicPr>
        <p:blipFill>
          <a:blip r:embed="rId4" cstate="print"/>
          <a:stretch>
            <a:fillRect/>
          </a:stretch>
        </p:blipFill>
        <p:spPr>
          <a:xfrm>
            <a:off x="3684153" y="4547886"/>
            <a:ext cx="689849" cy="607520"/>
          </a:xfrm>
          <a:prstGeom prst="rect">
            <a:avLst/>
          </a:prstGeom>
        </p:spPr>
      </p:pic>
      <p:pic>
        <p:nvPicPr>
          <p:cNvPr id="75" name="Picture 74"/>
          <p:cNvPicPr>
            <a:picLocks noChangeAspect="1"/>
          </p:cNvPicPr>
          <p:nvPr/>
        </p:nvPicPr>
        <p:blipFill>
          <a:blip r:embed="rId4" cstate="print"/>
          <a:stretch>
            <a:fillRect/>
          </a:stretch>
        </p:blipFill>
        <p:spPr>
          <a:xfrm rot="1800000">
            <a:off x="6364287" y="2566990"/>
            <a:ext cx="689849" cy="607520"/>
          </a:xfrm>
          <a:prstGeom prst="rect">
            <a:avLst/>
          </a:prstGeom>
        </p:spPr>
      </p:pic>
      <p:graphicFrame>
        <p:nvGraphicFramePr>
          <p:cNvPr id="3074" name="Object 86">
            <a:hlinkClick r:id="" action="ppaction://ole?verb=0"/>
          </p:cNvPr>
          <p:cNvGraphicFramePr>
            <a:graphicFrameLocks/>
          </p:cNvGraphicFramePr>
          <p:nvPr>
            <p:extLst>
              <p:ext uri="{D42A27DB-BD31-4B8C-83A1-F6EECF244321}">
                <p14:modId xmlns:p14="http://schemas.microsoft.com/office/powerpoint/2010/main" val="2761238102"/>
              </p:ext>
            </p:extLst>
          </p:nvPr>
        </p:nvGraphicFramePr>
        <p:xfrm>
          <a:off x="337681" y="1784331"/>
          <a:ext cx="2779712" cy="2617788"/>
        </p:xfrm>
        <a:graphic>
          <a:graphicData uri="http://schemas.openxmlformats.org/presentationml/2006/ole">
            <mc:AlternateContent xmlns:mc="http://schemas.openxmlformats.org/markup-compatibility/2006">
              <mc:Choice xmlns:v="urn:schemas-microsoft-com:vml" Requires="v">
                <p:oleObj spid="_x0000_s3088" name="Klip" r:id="rId5" imgW="3651840" imgH="3450600" progId="">
                  <p:embed/>
                </p:oleObj>
              </mc:Choice>
              <mc:Fallback>
                <p:oleObj name="Klip" r:id="rId5" imgW="3651840" imgH="3450600" progId="">
                  <p:embed/>
                  <p:pic>
                    <p:nvPicPr>
                      <p:cNvPr id="0" name="Picture 1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681" y="1784331"/>
                        <a:ext cx="2779712" cy="261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Freeform 47"/>
          <p:cNvSpPr>
            <a:spLocks/>
          </p:cNvSpPr>
          <p:nvPr/>
        </p:nvSpPr>
        <p:spPr bwMode="auto">
          <a:xfrm rot="1105347">
            <a:off x="8777289" y="2497117"/>
            <a:ext cx="1666875" cy="3551238"/>
          </a:xfrm>
          <a:custGeom>
            <a:avLst/>
            <a:gdLst>
              <a:gd name="T0" fmla="*/ 2147483647 w 864"/>
              <a:gd name="T1" fmla="*/ 0 h 1610"/>
              <a:gd name="T2" fmla="*/ 0 w 864"/>
              <a:gd name="T3" fmla="*/ 2147483647 h 1610"/>
              <a:gd name="T4" fmla="*/ 2147483647 w 864"/>
              <a:gd name="T5" fmla="*/ 2147483647 h 1610"/>
              <a:gd name="T6" fmla="*/ 2147483647 w 864"/>
              <a:gd name="T7" fmla="*/ 2147483647 h 1610"/>
              <a:gd name="T8" fmla="*/ 2147483647 w 864"/>
              <a:gd name="T9" fmla="*/ 0 h 1610"/>
              <a:gd name="T10" fmla="*/ 0 60000 65536"/>
              <a:gd name="T11" fmla="*/ 0 60000 65536"/>
              <a:gd name="T12" fmla="*/ 0 60000 65536"/>
              <a:gd name="T13" fmla="*/ 0 60000 65536"/>
              <a:gd name="T14" fmla="*/ 0 60000 65536"/>
              <a:gd name="T15" fmla="*/ 0 w 864"/>
              <a:gd name="T16" fmla="*/ 0 h 1610"/>
              <a:gd name="T17" fmla="*/ 864 w 864"/>
              <a:gd name="T18" fmla="*/ 1610 h 1610"/>
            </a:gdLst>
            <a:ahLst/>
            <a:cxnLst>
              <a:cxn ang="T10">
                <a:pos x="T0" y="T1"/>
              </a:cxn>
              <a:cxn ang="T11">
                <a:pos x="T2" y="T3"/>
              </a:cxn>
              <a:cxn ang="T12">
                <a:pos x="T4" y="T5"/>
              </a:cxn>
              <a:cxn ang="T13">
                <a:pos x="T6" y="T7"/>
              </a:cxn>
              <a:cxn ang="T14">
                <a:pos x="T8" y="T9"/>
              </a:cxn>
            </a:cxnLst>
            <a:rect l="T15" t="T16" r="T17" b="T18"/>
            <a:pathLst>
              <a:path w="864" h="1610">
                <a:moveTo>
                  <a:pt x="207" y="0"/>
                </a:moveTo>
                <a:lnTo>
                  <a:pt x="0" y="938"/>
                </a:lnTo>
                <a:lnTo>
                  <a:pt x="624" y="1610"/>
                </a:lnTo>
                <a:lnTo>
                  <a:pt x="864" y="650"/>
                </a:lnTo>
                <a:lnTo>
                  <a:pt x="207" y="0"/>
                </a:lnTo>
                <a:close/>
              </a:path>
            </a:pathLst>
          </a:custGeom>
          <a:noFill/>
          <a:ln w="12700"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78" name="Line 58"/>
          <p:cNvSpPr>
            <a:spLocks noChangeShapeType="1"/>
          </p:cNvSpPr>
          <p:nvPr/>
        </p:nvSpPr>
        <p:spPr bwMode="auto">
          <a:xfrm flipV="1">
            <a:off x="6746875" y="3736955"/>
            <a:ext cx="0" cy="1524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9" name="Line 59"/>
          <p:cNvSpPr>
            <a:spLocks noChangeShapeType="1"/>
          </p:cNvSpPr>
          <p:nvPr/>
        </p:nvSpPr>
        <p:spPr bwMode="auto">
          <a:xfrm>
            <a:off x="6746875" y="5260955"/>
            <a:ext cx="1143000" cy="838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80" name="Line 60"/>
          <p:cNvSpPr>
            <a:spLocks noChangeShapeType="1"/>
          </p:cNvSpPr>
          <p:nvPr/>
        </p:nvSpPr>
        <p:spPr bwMode="auto">
          <a:xfrm flipV="1">
            <a:off x="6746875" y="4879955"/>
            <a:ext cx="13716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62"/>
          <p:cNvSpPr>
            <a:spLocks noChangeShapeType="1"/>
          </p:cNvSpPr>
          <p:nvPr/>
        </p:nvSpPr>
        <p:spPr bwMode="auto">
          <a:xfrm flipV="1">
            <a:off x="6746875" y="3040043"/>
            <a:ext cx="192088" cy="2144713"/>
          </a:xfrm>
          <a:prstGeom prst="line">
            <a:avLst/>
          </a:prstGeom>
          <a:noFill/>
          <a:ln w="38100">
            <a:solidFill>
              <a:srgbClr val="18E63A"/>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82" name="Text Box 63"/>
          <p:cNvSpPr txBox="1">
            <a:spLocks noChangeArrowheads="1"/>
          </p:cNvSpPr>
          <p:nvPr/>
        </p:nvSpPr>
        <p:spPr bwMode="auto">
          <a:xfrm>
            <a:off x="7642225" y="5578455"/>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hu-HU" altLang="en-US" i="1"/>
              <a:t>x</a:t>
            </a:r>
          </a:p>
        </p:txBody>
      </p:sp>
      <p:sp>
        <p:nvSpPr>
          <p:cNvPr id="3083" name="Text Box 64"/>
          <p:cNvSpPr txBox="1">
            <a:spLocks noChangeArrowheads="1"/>
          </p:cNvSpPr>
          <p:nvPr/>
        </p:nvSpPr>
        <p:spPr bwMode="auto">
          <a:xfrm>
            <a:off x="7786689" y="4481492"/>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hu-HU" altLang="en-US" i="1"/>
              <a:t>y</a:t>
            </a:r>
          </a:p>
        </p:txBody>
      </p:sp>
      <p:sp>
        <p:nvSpPr>
          <p:cNvPr id="3084" name="Text Box 65"/>
          <p:cNvSpPr txBox="1">
            <a:spLocks noChangeArrowheads="1"/>
          </p:cNvSpPr>
          <p:nvPr/>
        </p:nvSpPr>
        <p:spPr bwMode="auto">
          <a:xfrm>
            <a:off x="6372226" y="3584555"/>
            <a:ext cx="30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hu-HU" altLang="en-US" i="1"/>
              <a:t>z</a:t>
            </a:r>
          </a:p>
        </p:txBody>
      </p:sp>
      <p:sp>
        <p:nvSpPr>
          <p:cNvPr id="27" name="Text Box 67"/>
          <p:cNvSpPr txBox="1">
            <a:spLocks noChangeArrowheads="1"/>
          </p:cNvSpPr>
          <p:nvPr/>
        </p:nvSpPr>
        <p:spPr bwMode="auto">
          <a:xfrm>
            <a:off x="6924676" y="1598592"/>
            <a:ext cx="582211" cy="523220"/>
          </a:xfrm>
          <a:prstGeom prst="rect">
            <a:avLst/>
          </a:prstGeom>
          <a:noFill/>
        </p:spPr>
        <p:txBody>
          <a:bodyPr wrap="none" rtlCol="0">
            <a:spAutoFit/>
          </a:bodyPr>
          <a:lstStyle>
            <a:defPPr>
              <a:defRPr lang="en-US"/>
            </a:defPPr>
            <a:lvl1pPr>
              <a:defRPr sz="2800">
                <a:latin typeface="Whipsmart" pitchFamily="34" charset="0"/>
              </a:defRPr>
            </a:lvl1pPr>
          </a:lstStyle>
          <a:p>
            <a:r>
              <a:rPr lang="hu-HU" altLang="en-US" dirty="0"/>
              <a:t>up</a:t>
            </a:r>
          </a:p>
        </p:txBody>
      </p:sp>
      <p:sp>
        <p:nvSpPr>
          <p:cNvPr id="28" name="Text Box 68"/>
          <p:cNvSpPr txBox="1">
            <a:spLocks noChangeArrowheads="1"/>
          </p:cNvSpPr>
          <p:nvPr/>
        </p:nvSpPr>
        <p:spPr bwMode="auto">
          <a:xfrm>
            <a:off x="6818313" y="3821092"/>
            <a:ext cx="673582" cy="523220"/>
          </a:xfrm>
          <a:prstGeom prst="rect">
            <a:avLst/>
          </a:prstGeom>
          <a:noFill/>
        </p:spPr>
        <p:txBody>
          <a:bodyPr wrap="none" rtlCol="0">
            <a:spAutoFit/>
          </a:bodyPr>
          <a:lstStyle>
            <a:defPPr>
              <a:defRPr lang="en-US"/>
            </a:defPPr>
            <a:lvl1pPr>
              <a:defRPr sz="2800">
                <a:latin typeface="Whipsmart" pitchFamily="34" charset="0"/>
              </a:defRPr>
            </a:lvl1pPr>
          </a:lstStyle>
          <a:p>
            <a:r>
              <a:rPr lang="hu-HU" altLang="en-US" dirty="0"/>
              <a:t>eye</a:t>
            </a:r>
          </a:p>
        </p:txBody>
      </p:sp>
      <p:sp>
        <p:nvSpPr>
          <p:cNvPr id="29" name="Line 70"/>
          <p:cNvSpPr>
            <a:spLocks noChangeShapeType="1"/>
          </p:cNvSpPr>
          <p:nvPr/>
        </p:nvSpPr>
        <p:spPr bwMode="auto">
          <a:xfrm flipV="1">
            <a:off x="6962775" y="2131992"/>
            <a:ext cx="266700" cy="917574"/>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76"/>
          <p:cNvSpPr>
            <a:spLocks noChangeShapeType="1"/>
          </p:cNvSpPr>
          <p:nvPr/>
        </p:nvSpPr>
        <p:spPr bwMode="auto">
          <a:xfrm>
            <a:off x="6924676" y="3025755"/>
            <a:ext cx="4862513" cy="15875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81"/>
          <p:cNvSpPr>
            <a:spLocks noChangeShapeType="1"/>
          </p:cNvSpPr>
          <p:nvPr/>
        </p:nvSpPr>
        <p:spPr bwMode="auto">
          <a:xfrm flipV="1">
            <a:off x="6937375" y="2020867"/>
            <a:ext cx="4273550" cy="1017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82"/>
          <p:cNvSpPr>
            <a:spLocks noChangeShapeType="1"/>
          </p:cNvSpPr>
          <p:nvPr/>
        </p:nvSpPr>
        <p:spPr bwMode="auto">
          <a:xfrm>
            <a:off x="6935788" y="3051156"/>
            <a:ext cx="3122612" cy="37671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Text Box 83"/>
          <p:cNvSpPr txBox="1">
            <a:spLocks noChangeArrowheads="1"/>
          </p:cNvSpPr>
          <p:nvPr/>
        </p:nvSpPr>
        <p:spPr bwMode="auto">
          <a:xfrm>
            <a:off x="9782175" y="5179992"/>
            <a:ext cx="705642" cy="523220"/>
          </a:xfrm>
          <a:prstGeom prst="rect">
            <a:avLst/>
          </a:prstGeom>
          <a:noFill/>
        </p:spPr>
        <p:txBody>
          <a:bodyPr wrap="none" rtlCol="0">
            <a:spAutoFit/>
          </a:bodyPr>
          <a:lstStyle>
            <a:defPPr>
              <a:defRPr lang="en-US"/>
            </a:defPPr>
            <a:lvl1pPr>
              <a:defRPr sz="2800">
                <a:latin typeface="Whipsmart" pitchFamily="34" charset="0"/>
              </a:defRPr>
            </a:lvl1pPr>
          </a:lstStyle>
          <a:p>
            <a:r>
              <a:rPr lang="hu-HU" altLang="en-US" dirty="0"/>
              <a:t>fov</a:t>
            </a:r>
            <a:r>
              <a:rPr lang="hu-HU" altLang="en-US" baseline="-25000" dirty="0"/>
              <a:t>y</a:t>
            </a:r>
          </a:p>
        </p:txBody>
      </p:sp>
      <p:sp>
        <p:nvSpPr>
          <p:cNvPr id="3093" name="Freeform 98"/>
          <p:cNvSpPr>
            <a:spLocks/>
          </p:cNvSpPr>
          <p:nvPr/>
        </p:nvSpPr>
        <p:spPr bwMode="auto">
          <a:xfrm>
            <a:off x="2139494" y="2459019"/>
            <a:ext cx="322263" cy="349250"/>
          </a:xfrm>
          <a:custGeom>
            <a:avLst/>
            <a:gdLst>
              <a:gd name="T0" fmla="*/ 0 w 272"/>
              <a:gd name="T1" fmla="*/ 2147483647 h 295"/>
              <a:gd name="T2" fmla="*/ 2147483647 w 272"/>
              <a:gd name="T3" fmla="*/ 0 h 295"/>
              <a:gd name="T4" fmla="*/ 2147483647 w 272"/>
              <a:gd name="T5" fmla="*/ 0 h 295"/>
              <a:gd name="T6" fmla="*/ 2147483647 w 272"/>
              <a:gd name="T7" fmla="*/ 2147483647 h 295"/>
              <a:gd name="T8" fmla="*/ 0 w 272"/>
              <a:gd name="T9" fmla="*/ 2147483647 h 295"/>
              <a:gd name="T10" fmla="*/ 0 60000 65536"/>
              <a:gd name="T11" fmla="*/ 0 60000 65536"/>
              <a:gd name="T12" fmla="*/ 0 60000 65536"/>
              <a:gd name="T13" fmla="*/ 0 60000 65536"/>
              <a:gd name="T14" fmla="*/ 0 60000 65536"/>
              <a:gd name="T15" fmla="*/ 0 w 272"/>
              <a:gd name="T16" fmla="*/ 0 h 295"/>
              <a:gd name="T17" fmla="*/ 272 w 272"/>
              <a:gd name="T18" fmla="*/ 295 h 295"/>
            </a:gdLst>
            <a:ahLst/>
            <a:cxnLst>
              <a:cxn ang="T10">
                <a:pos x="T0" y="T1"/>
              </a:cxn>
              <a:cxn ang="T11">
                <a:pos x="T2" y="T3"/>
              </a:cxn>
              <a:cxn ang="T12">
                <a:pos x="T4" y="T5"/>
              </a:cxn>
              <a:cxn ang="T13">
                <a:pos x="T6" y="T7"/>
              </a:cxn>
              <a:cxn ang="T14">
                <a:pos x="T8" y="T9"/>
              </a:cxn>
            </a:cxnLst>
            <a:rect l="T15" t="T16" r="T17" b="T18"/>
            <a:pathLst>
              <a:path w="272" h="295">
                <a:moveTo>
                  <a:pt x="0" y="272"/>
                </a:moveTo>
                <a:lnTo>
                  <a:pt x="91" y="0"/>
                </a:lnTo>
                <a:lnTo>
                  <a:pt x="272" y="0"/>
                </a:lnTo>
                <a:lnTo>
                  <a:pt x="159" y="295"/>
                </a:lnTo>
                <a:lnTo>
                  <a:pt x="0" y="272"/>
                </a:lnTo>
                <a:close/>
              </a:path>
            </a:pathLst>
          </a:custGeom>
          <a:solidFill>
            <a:schemeClr val="accent2"/>
          </a:solidFill>
          <a:ln w="12700" cap="flat" cmpd="sng">
            <a:solidFill>
              <a:schemeClr val="tx1"/>
            </a:solidFill>
            <a:prstDash val="solid"/>
            <a:round/>
            <a:headEnd/>
            <a:tailEnd/>
          </a:ln>
        </p:spPr>
        <p:txBody>
          <a:bodyPr/>
          <a:lstStyle/>
          <a:p>
            <a:endParaRPr lang="en-US"/>
          </a:p>
        </p:txBody>
      </p:sp>
      <p:sp>
        <p:nvSpPr>
          <p:cNvPr id="3094" name="Text Box 99"/>
          <p:cNvSpPr txBox="1">
            <a:spLocks noChangeArrowheads="1"/>
          </p:cNvSpPr>
          <p:nvPr/>
        </p:nvSpPr>
        <p:spPr bwMode="auto">
          <a:xfrm>
            <a:off x="2426831" y="1606531"/>
            <a:ext cx="1111202" cy="523220"/>
          </a:xfrm>
          <a:prstGeom prst="rect">
            <a:avLst/>
          </a:prstGeom>
          <a:noFill/>
        </p:spPr>
        <p:txBody>
          <a:bodyPr wrap="none" rtlCol="0">
            <a:spAutoFit/>
          </a:bodyPr>
          <a:lstStyle>
            <a:defPPr>
              <a:defRPr lang="en-US"/>
            </a:defPPr>
            <a:lvl1pPr>
              <a:defRPr sz="2800">
                <a:latin typeface="Whipsmart" pitchFamily="34" charset="0"/>
              </a:defRPr>
            </a:lvl1pPr>
          </a:lstStyle>
          <a:p>
            <a:r>
              <a:rPr lang="en-US" altLang="en-US" dirty="0"/>
              <a:t>screen</a:t>
            </a:r>
            <a:endParaRPr lang="hu-HU" altLang="en-US" dirty="0"/>
          </a:p>
        </p:txBody>
      </p:sp>
      <p:sp>
        <p:nvSpPr>
          <p:cNvPr id="3095" name="Text Box 100"/>
          <p:cNvSpPr txBox="1">
            <a:spLocks noChangeArrowheads="1"/>
          </p:cNvSpPr>
          <p:nvPr/>
        </p:nvSpPr>
        <p:spPr bwMode="auto">
          <a:xfrm>
            <a:off x="302756" y="1738294"/>
            <a:ext cx="673582" cy="523220"/>
          </a:xfrm>
          <a:prstGeom prst="rect">
            <a:avLst/>
          </a:prstGeom>
          <a:noFill/>
        </p:spPr>
        <p:txBody>
          <a:bodyPr wrap="none" rtlCol="0">
            <a:spAutoFit/>
          </a:bodyPr>
          <a:lstStyle>
            <a:defPPr>
              <a:defRPr lang="en-US"/>
            </a:defPPr>
            <a:lvl1pPr>
              <a:defRPr sz="2800">
                <a:latin typeface="Whipsmart" pitchFamily="34" charset="0"/>
              </a:defRPr>
            </a:lvl1pPr>
          </a:lstStyle>
          <a:p>
            <a:r>
              <a:rPr lang="en-US" altLang="en-US" dirty="0"/>
              <a:t>eye</a:t>
            </a:r>
            <a:endParaRPr lang="hu-HU" altLang="en-US" dirty="0"/>
          </a:p>
        </p:txBody>
      </p:sp>
      <p:sp>
        <p:nvSpPr>
          <p:cNvPr id="3096" name="Freeform 346"/>
          <p:cNvSpPr>
            <a:spLocks/>
          </p:cNvSpPr>
          <p:nvPr/>
        </p:nvSpPr>
        <p:spPr bwMode="auto">
          <a:xfrm>
            <a:off x="3541713" y="3749655"/>
            <a:ext cx="1008062" cy="2184400"/>
          </a:xfrm>
          <a:custGeom>
            <a:avLst/>
            <a:gdLst>
              <a:gd name="T0" fmla="*/ 0 w 635"/>
              <a:gd name="T1" fmla="*/ 2147483647 h 1376"/>
              <a:gd name="T2" fmla="*/ 0 w 635"/>
              <a:gd name="T3" fmla="*/ 2147483647 h 1376"/>
              <a:gd name="T4" fmla="*/ 2147483647 w 635"/>
              <a:gd name="T5" fmla="*/ 2147483647 h 1376"/>
              <a:gd name="T6" fmla="*/ 2147483647 w 635"/>
              <a:gd name="T7" fmla="*/ 2147483647 h 1376"/>
              <a:gd name="T8" fmla="*/ 2147483647 w 635"/>
              <a:gd name="T9" fmla="*/ 2147483647 h 1376"/>
              <a:gd name="T10" fmla="*/ 2147483647 w 635"/>
              <a:gd name="T11" fmla="*/ 2147483647 h 1376"/>
              <a:gd name="T12" fmla="*/ 2147483647 w 635"/>
              <a:gd name="T13" fmla="*/ 2147483647 h 1376"/>
              <a:gd name="T14" fmla="*/ 2147483647 w 635"/>
              <a:gd name="T15" fmla="*/ 0 h 1376"/>
              <a:gd name="T16" fmla="*/ 0 w 635"/>
              <a:gd name="T17" fmla="*/ 2147483647 h 13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35"/>
              <a:gd name="T28" fmla="*/ 0 h 1376"/>
              <a:gd name="T29" fmla="*/ 635 w 635"/>
              <a:gd name="T30" fmla="*/ 1376 h 13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35" h="1376">
                <a:moveTo>
                  <a:pt x="0" y="6"/>
                </a:moveTo>
                <a:lnTo>
                  <a:pt x="0" y="1366"/>
                </a:lnTo>
                <a:lnTo>
                  <a:pt x="455" y="1376"/>
                </a:lnTo>
                <a:lnTo>
                  <a:pt x="450" y="741"/>
                </a:lnTo>
                <a:lnTo>
                  <a:pt x="635" y="913"/>
                </a:lnTo>
                <a:lnTo>
                  <a:pt x="635" y="459"/>
                </a:lnTo>
                <a:lnTo>
                  <a:pt x="454" y="618"/>
                </a:lnTo>
                <a:lnTo>
                  <a:pt x="445" y="0"/>
                </a:lnTo>
                <a:lnTo>
                  <a:pt x="0" y="6"/>
                </a:lnTo>
                <a:close/>
              </a:path>
            </a:pathLst>
          </a:custGeom>
          <a:noFill/>
          <a:ln w="38100" cap="flat" cmpd="sng">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 name="Line 347"/>
          <p:cNvSpPr>
            <a:spLocks noChangeShapeType="1"/>
          </p:cNvSpPr>
          <p:nvPr/>
        </p:nvSpPr>
        <p:spPr bwMode="auto">
          <a:xfrm flipV="1">
            <a:off x="5667375" y="4206855"/>
            <a:ext cx="0" cy="111760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 name="Line 348"/>
          <p:cNvSpPr>
            <a:spLocks noChangeShapeType="1"/>
          </p:cNvSpPr>
          <p:nvPr/>
        </p:nvSpPr>
        <p:spPr bwMode="auto">
          <a:xfrm flipH="1">
            <a:off x="3541713" y="4225905"/>
            <a:ext cx="2125662" cy="90011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349"/>
          <p:cNvSpPr>
            <a:spLocks noChangeShapeType="1"/>
          </p:cNvSpPr>
          <p:nvPr/>
        </p:nvSpPr>
        <p:spPr bwMode="auto">
          <a:xfrm flipH="1" flipV="1">
            <a:off x="3578225" y="4586267"/>
            <a:ext cx="2089150" cy="75723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Line 350"/>
          <p:cNvSpPr>
            <a:spLocks noChangeShapeType="1"/>
          </p:cNvSpPr>
          <p:nvPr/>
        </p:nvSpPr>
        <p:spPr bwMode="auto">
          <a:xfrm>
            <a:off x="4983163" y="4406880"/>
            <a:ext cx="0" cy="9001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1" name="Line 351"/>
          <p:cNvSpPr>
            <a:spLocks noChangeShapeType="1"/>
          </p:cNvSpPr>
          <p:nvPr/>
        </p:nvSpPr>
        <p:spPr bwMode="auto">
          <a:xfrm flipH="1">
            <a:off x="3506788" y="3975080"/>
            <a:ext cx="2195512" cy="1295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2" name="Line 352"/>
          <p:cNvSpPr>
            <a:spLocks noChangeShapeType="1"/>
          </p:cNvSpPr>
          <p:nvPr/>
        </p:nvSpPr>
        <p:spPr bwMode="auto">
          <a:xfrm flipH="1" flipV="1">
            <a:off x="3541714" y="4406880"/>
            <a:ext cx="2160587" cy="1331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 name="Line 354"/>
          <p:cNvSpPr>
            <a:spLocks noChangeShapeType="1"/>
          </p:cNvSpPr>
          <p:nvPr/>
        </p:nvSpPr>
        <p:spPr bwMode="auto">
          <a:xfrm flipH="1" flipV="1">
            <a:off x="4981575" y="4494193"/>
            <a:ext cx="1588" cy="561975"/>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 name="Line 355"/>
          <p:cNvSpPr>
            <a:spLocks noChangeShapeType="1"/>
          </p:cNvSpPr>
          <p:nvPr/>
        </p:nvSpPr>
        <p:spPr bwMode="auto">
          <a:xfrm>
            <a:off x="3506788" y="4406880"/>
            <a:ext cx="0" cy="863600"/>
          </a:xfrm>
          <a:prstGeom prst="line">
            <a:avLst/>
          </a:prstGeom>
          <a:noFill/>
          <a:ln w="7620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 name="Line 353"/>
          <p:cNvSpPr>
            <a:spLocks noChangeShapeType="1"/>
          </p:cNvSpPr>
          <p:nvPr/>
        </p:nvSpPr>
        <p:spPr bwMode="auto">
          <a:xfrm>
            <a:off x="3578225" y="4624368"/>
            <a:ext cx="0" cy="538163"/>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06" name="Line 367"/>
          <p:cNvSpPr>
            <a:spLocks noChangeShapeType="1"/>
          </p:cNvSpPr>
          <p:nvPr/>
        </p:nvSpPr>
        <p:spPr bwMode="auto">
          <a:xfrm flipV="1">
            <a:off x="3038475" y="4818043"/>
            <a:ext cx="3132138" cy="365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7" name="Text Box 368"/>
          <p:cNvSpPr txBox="1">
            <a:spLocks noChangeArrowheads="1"/>
          </p:cNvSpPr>
          <p:nvPr/>
        </p:nvSpPr>
        <p:spPr bwMode="auto">
          <a:xfrm>
            <a:off x="3419475" y="5903893"/>
            <a:ext cx="2545890" cy="954107"/>
          </a:xfrm>
          <a:prstGeom prst="rect">
            <a:avLst/>
          </a:prstGeom>
          <a:noFill/>
        </p:spPr>
        <p:txBody>
          <a:bodyPr wrap="none" rtlCol="0">
            <a:spAutoFit/>
          </a:bodyPr>
          <a:lstStyle>
            <a:defPPr>
              <a:defRPr lang="en-US"/>
            </a:defPPr>
            <a:lvl1pPr>
              <a:defRPr sz="2800">
                <a:latin typeface="Whipsmart" pitchFamily="34" charset="0"/>
              </a:defRPr>
            </a:lvl1pPr>
          </a:lstStyle>
          <a:p>
            <a:r>
              <a:rPr lang="en-GB" altLang="en-US" dirty="0"/>
              <a:t>pin-hole </a:t>
            </a:r>
            <a:r>
              <a:rPr lang="hu-HU" altLang="en-US" dirty="0"/>
              <a:t>k</a:t>
            </a:r>
            <a:r>
              <a:rPr lang="en-GB" altLang="en-US" dirty="0" err="1" smtClean="0"/>
              <a:t>amera</a:t>
            </a:r>
            <a:endParaRPr lang="en-GB" altLang="en-US" dirty="0"/>
          </a:p>
          <a:p>
            <a:r>
              <a:rPr lang="en-GB" altLang="en-US" dirty="0"/>
              <a:t>camera </a:t>
            </a:r>
            <a:r>
              <a:rPr lang="en-GB" altLang="en-US" dirty="0" err="1"/>
              <a:t>obscura</a:t>
            </a:r>
            <a:endParaRPr lang="hu-HU" altLang="en-US" dirty="0"/>
          </a:p>
        </p:txBody>
      </p:sp>
      <p:sp>
        <p:nvSpPr>
          <p:cNvPr id="77" name="Line 70"/>
          <p:cNvSpPr>
            <a:spLocks noChangeShapeType="1"/>
          </p:cNvSpPr>
          <p:nvPr/>
        </p:nvSpPr>
        <p:spPr bwMode="auto">
          <a:xfrm>
            <a:off x="6962775" y="3028930"/>
            <a:ext cx="719138" cy="431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8" name="Text Box 67"/>
          <p:cNvSpPr txBox="1">
            <a:spLocks noChangeArrowheads="1"/>
          </p:cNvSpPr>
          <p:nvPr/>
        </p:nvSpPr>
        <p:spPr bwMode="auto">
          <a:xfrm>
            <a:off x="7539038" y="3317855"/>
            <a:ext cx="1111202" cy="523220"/>
          </a:xfrm>
          <a:prstGeom prst="rect">
            <a:avLst/>
          </a:prstGeom>
          <a:noFill/>
        </p:spPr>
        <p:txBody>
          <a:bodyPr wrap="none" rtlCol="0">
            <a:spAutoFit/>
          </a:bodyPr>
          <a:lstStyle>
            <a:defPPr>
              <a:defRPr lang="en-US"/>
            </a:defPPr>
            <a:lvl1pPr>
              <a:defRPr sz="2800">
                <a:latin typeface="Whipsmart" pitchFamily="34" charset="0"/>
              </a:defRPr>
            </a:lvl1pPr>
          </a:lstStyle>
          <a:p>
            <a:r>
              <a:rPr lang="hu-HU" altLang="en-US" dirty="0"/>
              <a:t>ahead</a:t>
            </a:r>
          </a:p>
        </p:txBody>
      </p:sp>
      <p:sp>
        <p:nvSpPr>
          <p:cNvPr id="79" name="Line 70"/>
          <p:cNvSpPr>
            <a:spLocks noChangeShapeType="1"/>
          </p:cNvSpPr>
          <p:nvPr/>
        </p:nvSpPr>
        <p:spPr bwMode="auto">
          <a:xfrm flipH="1">
            <a:off x="6673851" y="3028931"/>
            <a:ext cx="288925" cy="2889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 name="Text Box 67"/>
          <p:cNvSpPr txBox="1">
            <a:spLocks noChangeArrowheads="1"/>
          </p:cNvSpPr>
          <p:nvPr/>
        </p:nvSpPr>
        <p:spPr bwMode="auto">
          <a:xfrm>
            <a:off x="5954714" y="3173392"/>
            <a:ext cx="785793" cy="523220"/>
          </a:xfrm>
          <a:prstGeom prst="rect">
            <a:avLst/>
          </a:prstGeom>
          <a:noFill/>
        </p:spPr>
        <p:txBody>
          <a:bodyPr wrap="none" rtlCol="0">
            <a:spAutoFit/>
          </a:bodyPr>
          <a:lstStyle>
            <a:defPPr>
              <a:defRPr lang="en-US"/>
            </a:defPPr>
            <a:lvl1pPr>
              <a:defRPr sz="2800">
                <a:latin typeface="Whipsmart" pitchFamily="34" charset="0"/>
              </a:defRPr>
            </a:lvl1pPr>
          </a:lstStyle>
          <a:p>
            <a:r>
              <a:rPr lang="hu-HU" altLang="en-US" dirty="0"/>
              <a:t>right</a:t>
            </a:r>
          </a:p>
        </p:txBody>
      </p:sp>
      <p:sp>
        <p:nvSpPr>
          <p:cNvPr id="83" name="Ív 82"/>
          <p:cNvSpPr/>
          <p:nvPr/>
        </p:nvSpPr>
        <p:spPr bwMode="auto">
          <a:xfrm>
            <a:off x="4297363" y="-469921"/>
            <a:ext cx="6164262" cy="6983413"/>
          </a:xfrm>
          <a:prstGeom prst="arc">
            <a:avLst>
              <a:gd name="adj1" fmla="val 1273854"/>
              <a:gd name="adj2" fmla="val 3394041"/>
            </a:avLst>
          </a:prstGeom>
          <a:noFill/>
          <a:ln w="38100" cap="flat" cmpd="sng" algn="ctr">
            <a:solidFill>
              <a:srgbClr val="18E63A"/>
            </a:solidFill>
            <a:prstDash val="solid"/>
            <a:round/>
            <a:headEnd type="none" w="med" len="med"/>
            <a:tailEnd type="none" w="med" len="med"/>
          </a:ln>
          <a:effectLst/>
        </p:spPr>
        <p:txBody>
          <a:bodyPr/>
          <a:lstStyle/>
          <a:p>
            <a:pPr eaLnBrk="0" hangingPunct="0">
              <a:defRPr/>
            </a:pPr>
            <a:endParaRPr lang="en-US">
              <a:cs typeface="Arial" charset="0"/>
            </a:endParaRPr>
          </a:p>
        </p:txBody>
      </p:sp>
      <p:sp>
        <p:nvSpPr>
          <p:cNvPr id="84" name="Ív 83"/>
          <p:cNvSpPr/>
          <p:nvPr/>
        </p:nvSpPr>
        <p:spPr bwMode="auto">
          <a:xfrm rot="20345617">
            <a:off x="7602539" y="1343005"/>
            <a:ext cx="3013075" cy="4138612"/>
          </a:xfrm>
          <a:prstGeom prst="arc">
            <a:avLst>
              <a:gd name="adj1" fmla="val 20164371"/>
              <a:gd name="adj2" fmla="val 2998738"/>
            </a:avLst>
          </a:prstGeom>
          <a:noFill/>
          <a:ln w="38100" cap="flat" cmpd="sng" algn="ctr">
            <a:solidFill>
              <a:srgbClr val="18E63A"/>
            </a:solidFill>
            <a:prstDash val="solid"/>
            <a:round/>
            <a:headEnd type="none" w="med" len="med"/>
            <a:tailEnd type="none" w="med" len="med"/>
          </a:ln>
          <a:effectLst/>
        </p:spPr>
        <p:txBody>
          <a:bodyPr/>
          <a:lstStyle/>
          <a:p>
            <a:pPr eaLnBrk="0" hangingPunct="0">
              <a:defRPr/>
            </a:pPr>
            <a:endParaRPr lang="en-US">
              <a:cs typeface="Arial" charset="0"/>
            </a:endParaRPr>
          </a:p>
        </p:txBody>
      </p:sp>
      <p:sp>
        <p:nvSpPr>
          <p:cNvPr id="85" name="Text Box 83"/>
          <p:cNvSpPr txBox="1">
            <a:spLocks noChangeArrowheads="1"/>
          </p:cNvSpPr>
          <p:nvPr/>
        </p:nvSpPr>
        <p:spPr bwMode="auto">
          <a:xfrm>
            <a:off x="10734675" y="2741592"/>
            <a:ext cx="699230" cy="523220"/>
          </a:xfrm>
          <a:prstGeom prst="rect">
            <a:avLst/>
          </a:prstGeom>
          <a:noFill/>
        </p:spPr>
        <p:txBody>
          <a:bodyPr wrap="none" rtlCol="0">
            <a:spAutoFit/>
          </a:bodyPr>
          <a:lstStyle>
            <a:defPPr>
              <a:defRPr lang="en-US"/>
            </a:defPPr>
            <a:lvl1pPr>
              <a:defRPr sz="2800">
                <a:latin typeface="Whipsmart" pitchFamily="34" charset="0"/>
              </a:defRPr>
            </a:lvl1pPr>
          </a:lstStyle>
          <a:p>
            <a:r>
              <a:rPr lang="hu-HU" altLang="en-US" dirty="0"/>
              <a:t>fov</a:t>
            </a:r>
            <a:r>
              <a:rPr lang="hu-HU" altLang="en-US" baseline="-25000" dirty="0"/>
              <a:t>x</a:t>
            </a:r>
          </a:p>
        </p:txBody>
      </p:sp>
      <p:pic>
        <p:nvPicPr>
          <p:cNvPr id="74" name="Picture 73"/>
          <p:cNvPicPr>
            <a:picLocks noChangeAspect="1"/>
          </p:cNvPicPr>
          <p:nvPr/>
        </p:nvPicPr>
        <p:blipFill>
          <a:blip r:embed="rId4" cstate="print"/>
          <a:stretch>
            <a:fillRect/>
          </a:stretch>
        </p:blipFill>
        <p:spPr>
          <a:xfrm rot="1457360">
            <a:off x="1213332" y="2017785"/>
            <a:ext cx="420017" cy="369891"/>
          </a:xfrm>
          <a:prstGeom prst="rect">
            <a:avLst/>
          </a:prstGeom>
        </p:spPr>
      </p:pic>
      <p:sp>
        <p:nvSpPr>
          <p:cNvPr id="3" name="Title 2"/>
          <p:cNvSpPr>
            <a:spLocks noGrp="1"/>
          </p:cNvSpPr>
          <p:nvPr>
            <p:ph type="title"/>
          </p:nvPr>
        </p:nvSpPr>
        <p:spPr/>
        <p:txBody>
          <a:bodyPr/>
          <a:lstStyle/>
          <a:p>
            <a:r>
              <a:rPr lang="hu-HU" dirty="0" smtClean="0"/>
              <a:t>Kameramodell</a:t>
            </a:r>
            <a:endParaRPr lang="en-US" dirty="0"/>
          </a:p>
        </p:txBody>
      </p:sp>
      <p:sp>
        <p:nvSpPr>
          <p:cNvPr id="44" name="Line 70"/>
          <p:cNvSpPr>
            <a:spLocks noChangeShapeType="1"/>
          </p:cNvSpPr>
          <p:nvPr/>
        </p:nvSpPr>
        <p:spPr bwMode="auto">
          <a:xfrm flipV="1">
            <a:off x="9515475" y="3236892"/>
            <a:ext cx="523724" cy="10287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 name="Line 70"/>
          <p:cNvSpPr>
            <a:spLocks noChangeShapeType="1"/>
          </p:cNvSpPr>
          <p:nvPr/>
        </p:nvSpPr>
        <p:spPr bwMode="auto">
          <a:xfrm>
            <a:off x="9515475" y="4303692"/>
            <a:ext cx="419100" cy="7620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6450612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61"/>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62"/>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8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2" grpId="0" animBg="1"/>
      <p:bldP spid="27" grpId="0"/>
      <p:bldP spid="28" grpId="0"/>
      <p:bldP spid="29" grpId="0" animBg="1"/>
      <p:bldP spid="30" grpId="0" animBg="1"/>
      <p:bldP spid="35" grpId="0" animBg="1"/>
      <p:bldP spid="36" grpId="0" animBg="1"/>
      <p:bldP spid="37" grpId="0"/>
      <p:bldP spid="54" grpId="0" animBg="1"/>
      <p:bldP spid="55" grpId="0" animBg="1"/>
      <p:bldP spid="56" grpId="0" animBg="1"/>
      <p:bldP spid="57" grpId="0" animBg="1"/>
      <p:bldP spid="60" grpId="0" animBg="1"/>
      <p:bldP spid="61" grpId="0" animBg="1"/>
      <p:bldP spid="62" grpId="0" animBg="1"/>
      <p:bldP spid="62" grpId="1" animBg="1"/>
      <p:bldP spid="77" grpId="0" animBg="1"/>
      <p:bldP spid="78" grpId="0"/>
      <p:bldP spid="79" grpId="0" animBg="1"/>
      <p:bldP spid="82" grpId="0"/>
      <p:bldP spid="85" grpId="0"/>
      <p:bldP spid="44" grpId="0" animBg="1"/>
      <p:bldP spid="4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pPr>
              <a:defRPr/>
            </a:pPr>
            <a:r>
              <a:rPr lang="hu-HU" dirty="0" smtClean="0"/>
              <a:t>Camera </a:t>
            </a:r>
            <a:r>
              <a:rPr lang="en-US" dirty="0" smtClean="0"/>
              <a:t>frame</a:t>
            </a:r>
            <a:endParaRPr lang="en-US" dirty="0"/>
          </a:p>
        </p:txBody>
      </p:sp>
      <p:sp>
        <p:nvSpPr>
          <p:cNvPr id="20483" name="Tartalom helye 3"/>
          <p:cNvSpPr>
            <a:spLocks noGrp="1"/>
          </p:cNvSpPr>
          <p:nvPr>
            <p:ph idx="1"/>
          </p:nvPr>
        </p:nvSpPr>
        <p:spPr/>
        <p:txBody>
          <a:bodyPr/>
          <a:lstStyle/>
          <a:p>
            <a:r>
              <a:rPr lang="hu-HU" altLang="en-US" dirty="0" smtClean="0"/>
              <a:t>ahead, right, up egység hosszú</a:t>
            </a:r>
          </a:p>
          <a:p>
            <a:r>
              <a:rPr lang="hu-HU" altLang="en-US" dirty="0" smtClean="0"/>
              <a:t>ahead </a:t>
            </a:r>
            <a:r>
              <a:rPr lang="en-US" altLang="en-US" dirty="0" smtClean="0"/>
              <a:t>= up </a:t>
            </a:r>
            <a:r>
              <a:rPr lang="en-US" altLang="en-US" dirty="0" smtClean="0">
                <a:latin typeface="Arial" panose="020B0604020202020204" pitchFamily="34" charset="0"/>
                <a:cs typeface="Arial" panose="020B0604020202020204" pitchFamily="34" charset="0"/>
              </a:rPr>
              <a:t>× </a:t>
            </a:r>
            <a:r>
              <a:rPr lang="en-US" altLang="en-US" dirty="0" smtClean="0"/>
              <a:t>right</a:t>
            </a:r>
          </a:p>
          <a:p>
            <a:r>
              <a:rPr lang="en-US" altLang="en-US" dirty="0" smtClean="0"/>
              <a:t>right</a:t>
            </a:r>
            <a:r>
              <a:rPr lang="hu-HU" altLang="en-US" dirty="0" smtClean="0"/>
              <a:t> </a:t>
            </a:r>
            <a:r>
              <a:rPr lang="en-US" altLang="en-US" dirty="0" smtClean="0"/>
              <a:t>= ahead </a:t>
            </a:r>
            <a:r>
              <a:rPr lang="en-US" altLang="en-US" dirty="0" smtClean="0">
                <a:latin typeface="Arial" panose="020B0604020202020204" pitchFamily="34" charset="0"/>
                <a:cs typeface="Arial" panose="020B0604020202020204" pitchFamily="34" charset="0"/>
              </a:rPr>
              <a:t>×</a:t>
            </a:r>
            <a:r>
              <a:rPr lang="en-US" altLang="en-US" dirty="0" smtClean="0"/>
              <a:t> up</a:t>
            </a:r>
          </a:p>
          <a:p>
            <a:r>
              <a:rPr lang="en-US" altLang="en-US" dirty="0" smtClean="0"/>
              <a:t>up = right </a:t>
            </a:r>
            <a:r>
              <a:rPr lang="en-US" altLang="en-US" dirty="0" smtClean="0">
                <a:latin typeface="Arial" panose="020B0604020202020204" pitchFamily="34" charset="0"/>
                <a:cs typeface="Arial" panose="020B0604020202020204" pitchFamily="34" charset="0"/>
              </a:rPr>
              <a:t>× </a:t>
            </a:r>
            <a:r>
              <a:rPr lang="en-US" altLang="en-US" dirty="0" smtClean="0"/>
              <a:t>ahead</a:t>
            </a:r>
          </a:p>
          <a:p>
            <a:pPr lvl="1"/>
            <a:endParaRPr lang="en-US" altLang="en-US" dirty="0" smtClean="0"/>
          </a:p>
          <a:p>
            <a:endParaRPr lang="en-US" altLang="en-US" dirty="0" smtClean="0"/>
          </a:p>
        </p:txBody>
      </p:sp>
    </p:spTree>
    <p:extLst>
      <p:ext uri="{BB962C8B-B14F-4D97-AF65-F5344CB8AC3E}">
        <p14:creationId xmlns:p14="http://schemas.microsoft.com/office/powerpoint/2010/main" val="26754304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hu-HU" dirty="0" smtClean="0"/>
              <a:t>Sugáregyenlet</a:t>
            </a:r>
            <a:endParaRPr lang="en-US" dirty="0"/>
          </a:p>
        </p:txBody>
      </p:sp>
      <p:sp>
        <p:nvSpPr>
          <p:cNvPr id="25603" name="Tartalom helye 2"/>
          <p:cNvSpPr>
            <a:spLocks noGrp="1"/>
          </p:cNvSpPr>
          <p:nvPr>
            <p:ph idx="1"/>
          </p:nvPr>
        </p:nvSpPr>
        <p:spPr/>
        <p:txBody>
          <a:bodyPr/>
          <a:lstStyle/>
          <a:p>
            <a:r>
              <a:rPr lang="hu-HU" altLang="en-US" dirty="0" smtClean="0"/>
              <a:t>paraméterek</a:t>
            </a:r>
            <a:endParaRPr lang="en-US" altLang="en-US" dirty="0" smtClean="0"/>
          </a:p>
          <a:p>
            <a:endParaRPr lang="en-US" altLang="en-US" dirty="0" smtClean="0"/>
          </a:p>
          <a:p>
            <a:endParaRPr lang="en-US" altLang="en-US" dirty="0"/>
          </a:p>
          <a:p>
            <a:endParaRPr lang="en-US" altLang="en-US" dirty="0" smtClean="0"/>
          </a:p>
          <a:p>
            <a:endParaRPr lang="en-US" altLang="en-US" dirty="0" smtClean="0"/>
          </a:p>
          <a:p>
            <a:r>
              <a:rPr lang="hu-HU" altLang="en-US" dirty="0" smtClean="0"/>
              <a:t>elsődleges sugarak</a:t>
            </a:r>
            <a:endParaRPr lang="en-US" altLang="en-US" dirty="0" smtClean="0"/>
          </a:p>
          <a:p>
            <a:pPr lvl="1">
              <a:buFontTx/>
              <a:buNone/>
            </a:pPr>
            <a:r>
              <a:rPr lang="hu-HU" altLang="en-US" dirty="0" smtClean="0"/>
              <a:t>kezdőpont </a:t>
            </a:r>
            <a:r>
              <a:rPr lang="en-US" altLang="en-US" dirty="0" smtClean="0"/>
              <a:t>= </a:t>
            </a:r>
            <a:r>
              <a:rPr lang="en-US" altLang="en-US" dirty="0" err="1" smtClean="0"/>
              <a:t>szem</a:t>
            </a:r>
            <a:endParaRPr lang="en-US" altLang="en-US" dirty="0" smtClean="0"/>
          </a:p>
          <a:p>
            <a:pPr lvl="1">
              <a:buFontTx/>
              <a:buNone/>
            </a:pPr>
            <a:r>
              <a:rPr lang="en-US" altLang="en-US" dirty="0" err="1" smtClean="0"/>
              <a:t>ir</a:t>
            </a:r>
            <a:r>
              <a:rPr lang="hu-HU" altLang="en-US" dirty="0" smtClean="0"/>
              <a:t>ány </a:t>
            </a:r>
            <a:r>
              <a:rPr lang="en-US" altLang="en-US" dirty="0" smtClean="0"/>
              <a:t>= ?</a:t>
            </a:r>
          </a:p>
          <a:p>
            <a:endParaRPr lang="en-US" altLang="en-US" dirty="0" smtClean="0"/>
          </a:p>
        </p:txBody>
      </p:sp>
      <p:sp>
        <p:nvSpPr>
          <p:cNvPr id="5" name="Text Box 67"/>
          <p:cNvSpPr txBox="1">
            <a:spLocks noChangeArrowheads="1"/>
          </p:cNvSpPr>
          <p:nvPr/>
        </p:nvSpPr>
        <p:spPr bwMode="auto">
          <a:xfrm>
            <a:off x="1093891" y="3588825"/>
            <a:ext cx="2361544" cy="523220"/>
          </a:xfrm>
          <a:prstGeom prst="rect">
            <a:avLst/>
          </a:prstGeom>
          <a:noFill/>
        </p:spPr>
        <p:txBody>
          <a:bodyPr wrap="none" rtlCol="0">
            <a:spAutoFit/>
          </a:bodyPr>
          <a:lstStyle>
            <a:defPPr>
              <a:defRPr lang="en-US"/>
            </a:defPPr>
            <a:lvl1pPr>
              <a:defRPr sz="2800">
                <a:latin typeface="Whipsmart" pitchFamily="34" charset="0"/>
              </a:defRPr>
            </a:lvl1pPr>
          </a:lstStyle>
          <a:p>
            <a:r>
              <a:rPr lang="hu-HU" altLang="en-US" dirty="0" smtClean="0"/>
              <a:t>pont a sugáron</a:t>
            </a:r>
            <a:endParaRPr lang="hu-HU" altLang="en-US" dirty="0"/>
          </a:p>
        </p:txBody>
      </p:sp>
      <p:sp>
        <p:nvSpPr>
          <p:cNvPr id="6" name="Text Box 67"/>
          <p:cNvSpPr txBox="1">
            <a:spLocks noChangeArrowheads="1"/>
          </p:cNvSpPr>
          <p:nvPr/>
        </p:nvSpPr>
        <p:spPr bwMode="auto">
          <a:xfrm>
            <a:off x="4152901" y="3751757"/>
            <a:ext cx="1669047" cy="523220"/>
          </a:xfrm>
          <a:prstGeom prst="rect">
            <a:avLst/>
          </a:prstGeom>
          <a:noFill/>
        </p:spPr>
        <p:txBody>
          <a:bodyPr wrap="none" rtlCol="0">
            <a:spAutoFit/>
          </a:bodyPr>
          <a:lstStyle>
            <a:defPPr>
              <a:defRPr lang="en-US"/>
            </a:defPPr>
            <a:lvl1pPr>
              <a:defRPr sz="2800">
                <a:latin typeface="Whipsmart" pitchFamily="34" charset="0"/>
              </a:defRPr>
            </a:lvl1pPr>
          </a:lstStyle>
          <a:p>
            <a:r>
              <a:rPr lang="hu-HU" altLang="en-US" dirty="0" smtClean="0"/>
              <a:t>kezdőpont</a:t>
            </a:r>
            <a:endParaRPr lang="hu-HU" altLang="en-US" dirty="0"/>
          </a:p>
        </p:txBody>
      </p:sp>
      <p:sp>
        <p:nvSpPr>
          <p:cNvPr id="7" name="Text Box 67"/>
          <p:cNvSpPr txBox="1">
            <a:spLocks noChangeArrowheads="1"/>
          </p:cNvSpPr>
          <p:nvPr/>
        </p:nvSpPr>
        <p:spPr bwMode="auto">
          <a:xfrm>
            <a:off x="6647627" y="3987205"/>
            <a:ext cx="814647" cy="523220"/>
          </a:xfrm>
          <a:prstGeom prst="rect">
            <a:avLst/>
          </a:prstGeom>
          <a:noFill/>
        </p:spPr>
        <p:txBody>
          <a:bodyPr wrap="none" rtlCol="0">
            <a:spAutoFit/>
          </a:bodyPr>
          <a:lstStyle>
            <a:defPPr>
              <a:defRPr lang="en-US"/>
            </a:defPPr>
            <a:lvl1pPr>
              <a:defRPr sz="2800">
                <a:latin typeface="Whipsmart" pitchFamily="34" charset="0"/>
              </a:defRPr>
            </a:lvl1pPr>
          </a:lstStyle>
          <a:p>
            <a:r>
              <a:rPr lang="hu-HU" altLang="en-US" dirty="0" smtClean="0"/>
              <a:t>irány</a:t>
            </a:r>
            <a:endParaRPr lang="hu-HU" altLang="en-US" dirty="0"/>
          </a:p>
        </p:txBody>
      </p:sp>
      <p:sp>
        <p:nvSpPr>
          <p:cNvPr id="8" name="Text Box 67"/>
          <p:cNvSpPr txBox="1">
            <a:spLocks noChangeArrowheads="1"/>
          </p:cNvSpPr>
          <p:nvPr/>
        </p:nvSpPr>
        <p:spPr bwMode="auto">
          <a:xfrm>
            <a:off x="6257926" y="1287364"/>
            <a:ext cx="2412840" cy="523220"/>
          </a:xfrm>
          <a:prstGeom prst="rect">
            <a:avLst/>
          </a:prstGeom>
          <a:noFill/>
        </p:spPr>
        <p:txBody>
          <a:bodyPr wrap="none" rtlCol="0">
            <a:spAutoFit/>
          </a:bodyPr>
          <a:lstStyle>
            <a:defPPr>
              <a:defRPr lang="en-US"/>
            </a:defPPr>
            <a:lvl1pPr>
              <a:defRPr sz="2800">
                <a:latin typeface="Whipsmart" pitchFamily="34" charset="0"/>
              </a:defRPr>
            </a:lvl1pPr>
          </a:lstStyle>
          <a:p>
            <a:r>
              <a:rPr lang="hu-HU" altLang="en-US" dirty="0" smtClean="0"/>
              <a:t>sugárparaméter</a:t>
            </a:r>
            <a:endParaRPr lang="hu-HU" altLang="en-US" dirty="0"/>
          </a:p>
        </p:txBody>
      </p:sp>
      <p:cxnSp>
        <p:nvCxnSpPr>
          <p:cNvPr id="4" name="Straight Arrow Connector 3"/>
          <p:cNvCxnSpPr>
            <a:stCxn id="5" idx="0"/>
          </p:cNvCxnSpPr>
          <p:nvPr/>
        </p:nvCxnSpPr>
        <p:spPr>
          <a:xfrm flipV="1">
            <a:off x="2274663" y="3158001"/>
            <a:ext cx="206147" cy="4308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0"/>
          </p:cNvCxnSpPr>
          <p:nvPr/>
        </p:nvCxnSpPr>
        <p:spPr>
          <a:xfrm flipH="1" flipV="1">
            <a:off x="4048112" y="3178205"/>
            <a:ext cx="939313" cy="5735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0"/>
          </p:cNvCxnSpPr>
          <p:nvPr/>
        </p:nvCxnSpPr>
        <p:spPr>
          <a:xfrm flipH="1" flipV="1">
            <a:off x="4891898" y="3077821"/>
            <a:ext cx="2163053" cy="9093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1"/>
          </p:cNvCxnSpPr>
          <p:nvPr/>
        </p:nvCxnSpPr>
        <p:spPr>
          <a:xfrm flipH="1">
            <a:off x="5362575" y="1548974"/>
            <a:ext cx="895351" cy="1135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274663" y="2604797"/>
            <a:ext cx="4372964" cy="573408"/>
          </a:xfrm>
          <a:prstGeom prst="rect">
            <a:avLst/>
          </a:prstGeom>
        </p:spPr>
      </p:pic>
    </p:spTree>
    <p:extLst>
      <p:ext uri="{BB962C8B-B14F-4D97-AF65-F5344CB8AC3E}">
        <p14:creationId xmlns:p14="http://schemas.microsoft.com/office/powerpoint/2010/main" val="1401471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Nézeti irány kiszámítása </a:t>
            </a:r>
            <a:r>
              <a:rPr lang="hu-HU" dirty="0" err="1" smtClean="0"/>
              <a:t>NDC-ből</a:t>
            </a:r>
            <a:endParaRPr lang="en-US" dirty="0"/>
          </a:p>
        </p:txBody>
      </p:sp>
      <p:sp>
        <p:nvSpPr>
          <p:cNvPr id="13" name="Szövegdoboz 12"/>
          <p:cNvSpPr txBox="1"/>
          <p:nvPr/>
        </p:nvSpPr>
        <p:spPr>
          <a:xfrm>
            <a:off x="2244352" y="5525870"/>
            <a:ext cx="4987263" cy="830997"/>
          </a:xfrm>
          <a:prstGeom prst="rect">
            <a:avLst/>
          </a:prstGeom>
          <a:noFill/>
        </p:spPr>
        <p:txBody>
          <a:bodyPr wrap="none" rtlCol="0">
            <a:spAutoFit/>
          </a:bodyPr>
          <a:lstStyle/>
          <a:p>
            <a:r>
              <a:rPr lang="hu-HU" sz="2400" dirty="0" smtClean="0">
                <a:latin typeface="Whipsmart" panose="020B0502030203050204" pitchFamily="34" charset="0"/>
                <a:cs typeface="Times New Roman" pitchFamily="18" charset="0"/>
              </a:rPr>
              <a:t>(</a:t>
            </a:r>
            <a:r>
              <a:rPr lang="hu-HU" sz="2400" b="1" dirty="0" smtClean="0">
                <a:latin typeface="Whipsmart" panose="020B0502030203050204" pitchFamily="34" charset="0"/>
                <a:cs typeface="Times New Roman" pitchFamily="18" charset="0"/>
              </a:rPr>
              <a:t>V</a:t>
            </a:r>
            <a:r>
              <a:rPr lang="en-US" sz="2400" b="1" baseline="-25000" dirty="0" smtClean="0">
                <a:latin typeface="Whipsmart" panose="020B0502030203050204" pitchFamily="34" charset="0"/>
                <a:cs typeface="Times New Roman" pitchFamily="18" charset="0"/>
              </a:rPr>
              <a:t>origin</a:t>
            </a:r>
            <a:r>
              <a:rPr lang="hu-HU" sz="2400" b="1" dirty="0" smtClean="0">
                <a:latin typeface="Whipsmart" panose="020B0502030203050204" pitchFamily="34" charset="0"/>
                <a:cs typeface="Times New Roman" pitchFamily="18" charset="0"/>
              </a:rPr>
              <a:t>P</a:t>
            </a:r>
            <a:r>
              <a:rPr lang="hu-HU" sz="2400" dirty="0">
                <a:latin typeface="Whipsmart" panose="020B0502030203050204" pitchFamily="34" charset="0"/>
                <a:cs typeface="Times New Roman" pitchFamily="18" charset="0"/>
              </a:rPr>
              <a:t>)</a:t>
            </a:r>
            <a:r>
              <a:rPr lang="hu-HU" sz="2400" b="1" baseline="30000" dirty="0">
                <a:latin typeface="Whipsmart" panose="020B0502030203050204" pitchFamily="34" charset="0"/>
                <a:cs typeface="Times New Roman" pitchFamily="18" charset="0"/>
              </a:rPr>
              <a:t>-</a:t>
            </a:r>
            <a:r>
              <a:rPr lang="hu-HU" sz="2400" baseline="30000" dirty="0">
                <a:latin typeface="Whipsmart" panose="020B0502030203050204" pitchFamily="34" charset="0"/>
                <a:cs typeface="Times New Roman" pitchFamily="18" charset="0"/>
              </a:rPr>
              <a:t>1</a:t>
            </a:r>
            <a:r>
              <a:rPr lang="hu-HU" sz="2400" b="1" baseline="30000" dirty="0">
                <a:latin typeface="Whipsmart" panose="020B0502030203050204" pitchFamily="34" charset="0"/>
                <a:cs typeface="Times New Roman" pitchFamily="18" charset="0"/>
              </a:rPr>
              <a:t> </a:t>
            </a:r>
            <a:r>
              <a:rPr lang="hu-HU" sz="2400" dirty="0">
                <a:latin typeface="Whipsmart" panose="020B0502030203050204" pitchFamily="34" charset="0"/>
              </a:rPr>
              <a:t>-et nevezzük viewDirMatrix-nak</a:t>
            </a:r>
          </a:p>
          <a:p>
            <a:pPr algn="ctr"/>
            <a:r>
              <a:rPr lang="en-US" sz="2400" dirty="0">
                <a:solidFill>
                  <a:srgbClr val="FF0000"/>
                </a:solidFill>
                <a:latin typeface="Whipsmart" panose="020B0502030203050204" pitchFamily="34" charset="0"/>
              </a:rPr>
              <a:t>[</a:t>
            </a:r>
            <a:r>
              <a:rPr lang="hu-HU" sz="2400" dirty="0">
                <a:solidFill>
                  <a:srgbClr val="FF0000"/>
                </a:solidFill>
                <a:latin typeface="Whipsmart" panose="020B0502030203050204" pitchFamily="34" charset="0"/>
              </a:rPr>
              <a:t>NEM a </a:t>
            </a:r>
            <a:r>
              <a:rPr lang="hu-HU" sz="2400" dirty="0" err="1">
                <a:solidFill>
                  <a:srgbClr val="FF0000"/>
                </a:solidFill>
                <a:latin typeface="Whipsmart" panose="020B0502030203050204" pitchFamily="34" charset="0"/>
              </a:rPr>
              <a:t>view</a:t>
            </a:r>
            <a:r>
              <a:rPr lang="hu-HU" sz="2400" dirty="0">
                <a:solidFill>
                  <a:srgbClr val="FF0000"/>
                </a:solidFill>
                <a:latin typeface="Whipsmart" panose="020B0502030203050204" pitchFamily="34" charset="0"/>
              </a:rPr>
              <a:t> mátrix szorzata valamivel</a:t>
            </a:r>
            <a:r>
              <a:rPr lang="en-US" sz="2400" dirty="0">
                <a:solidFill>
                  <a:srgbClr val="FF0000"/>
                </a:solidFill>
                <a:latin typeface="Whipsmart" panose="020B0502030203050204" pitchFamily="34" charset="0"/>
              </a:rPr>
              <a:t>]</a:t>
            </a:r>
          </a:p>
        </p:txBody>
      </p:sp>
      <p:pic>
        <p:nvPicPr>
          <p:cNvPr id="3" name="Picture 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572053" y="1698009"/>
            <a:ext cx="2803331" cy="434400"/>
          </a:xfrm>
          <a:prstGeom prst="rect">
            <a:avLst/>
          </a:prstGeom>
        </p:spPr>
      </p:pic>
      <p:pic>
        <p:nvPicPr>
          <p:cNvPr id="16" name="Picture 15"/>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572053" y="2753404"/>
            <a:ext cx="2319698" cy="298288"/>
          </a:xfrm>
          <a:prstGeom prst="rect">
            <a:avLst/>
          </a:prstGeom>
        </p:spPr>
      </p:pic>
      <p:pic>
        <p:nvPicPr>
          <p:cNvPr id="18" name="Picture 17"/>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1852396" y="3537327"/>
            <a:ext cx="4242643" cy="576304"/>
          </a:xfrm>
          <a:prstGeom prst="rect">
            <a:avLst/>
          </a:prstGeom>
        </p:spPr>
      </p:pic>
      <p:pic>
        <p:nvPicPr>
          <p:cNvPr id="20" name="Picture 19"/>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1811851" y="4480149"/>
            <a:ext cx="4323732" cy="640016"/>
          </a:xfrm>
          <a:prstGeom prst="rect">
            <a:avLst/>
          </a:prstGeom>
        </p:spPr>
      </p:pic>
    </p:spTree>
    <p:extLst>
      <p:ext uri="{BB962C8B-B14F-4D97-AF65-F5344CB8AC3E}">
        <p14:creationId xmlns:p14="http://schemas.microsoft.com/office/powerpoint/2010/main" val="141451585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139.5195"/>
  <p:tag name="ORIGINALWIDTH" val="83.261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l}_0&#10;$$&#10;&#10;\end{document}"/>
  <p:tag name="IGUANATEXSIZE" val="28"/>
  <p:tag name="IGUANATEXCURSOR" val="790"/>
</p:tagLst>
</file>

<file path=ppt/tags/tag10.xml><?xml version="1.0" encoding="utf-8"?>
<p:tagLst xmlns:a="http://schemas.openxmlformats.org/drawingml/2006/main" xmlns:r="http://schemas.openxmlformats.org/officeDocument/2006/relationships" xmlns:p="http://schemas.openxmlformats.org/presentationml/2006/main">
  <p:tag name="ORIGINALHEIGHT" val="87"/>
  <p:tag name="ORIGINALWIDTH" val="63.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10;$$&#10;&#10;\end{document}"/>
  <p:tag name="IGUANATEXSIZE" val="28"/>
  <p:tag name="IGUANATEXCURSOR" val="787"/>
</p:tagLst>
</file>

<file path=ppt/tags/tag11.xml><?xml version="1.0" encoding="utf-8"?>
<p:tagLst xmlns:a="http://schemas.openxmlformats.org/drawingml/2006/main" xmlns:r="http://schemas.openxmlformats.org/officeDocument/2006/relationships" xmlns:p="http://schemas.openxmlformats.org/presentationml/2006/main">
  <p:tag name="ORIGINALHEIGHT" val="87"/>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v}&#10;$$&#10;&#10;\end{document}"/>
  <p:tag name="IGUANATEXSIZE" val="28"/>
  <p:tag name="IGUANATEXCURSOR" val="787"/>
</p:tagLst>
</file>

<file path=ppt/tags/tag12.xml><?xml version="1.0" encoding="utf-8"?>
<p:tagLst xmlns:a="http://schemas.openxmlformats.org/drawingml/2006/main" xmlns:r="http://schemas.openxmlformats.org/officeDocument/2006/relationships" xmlns:p="http://schemas.openxmlformats.org/presentationml/2006/main">
  <p:tag name="ORIGINALHEIGHT" val="60.75"/>
  <p:tag name="ORIGINALWIDTH" val="63.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10;$$&#10;&#10;\end{document}"/>
  <p:tag name="IGUANATEXSIZE" val="28"/>
  <p:tag name="IGUANATEXCURSOR" val="787"/>
</p:tagLst>
</file>

<file path=ppt/tags/tag13.xml><?xml version="1.0" encoding="utf-8"?>
<p:tagLst xmlns:a="http://schemas.openxmlformats.org/drawingml/2006/main" xmlns:r="http://schemas.openxmlformats.org/officeDocument/2006/relationships" xmlns:p="http://schemas.openxmlformats.org/presentationml/2006/main">
  <p:tag name="ORIGINALHEIGHT" val="139.5195"/>
  <p:tag name="ORIGINALWIDTH" val="79.511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l}_1&#10;$$&#10;&#10;\end{document}"/>
  <p:tag name="IGUANATEXSIZE" val="28"/>
  <p:tag name="IGUANATEXCURSOR" val="790"/>
</p:tagLst>
</file>

<file path=ppt/tags/tag14.xml><?xml version="1.0" encoding="utf-8"?>
<p:tagLst xmlns:a="http://schemas.openxmlformats.org/drawingml/2006/main" xmlns:r="http://schemas.openxmlformats.org/officeDocument/2006/relationships" xmlns:p="http://schemas.openxmlformats.org/presentationml/2006/main">
  <p:tag name="ORIGINALHEIGHT" val="139.5195"/>
  <p:tag name="ORIGINALWIDTH" val="112.515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h}_0&#10;$$&#10;&#10;\end{document}"/>
  <p:tag name="IGUANATEXSIZE" val="28"/>
  <p:tag name="IGUANATEXCURSOR" val="787"/>
</p:tagLst>
</file>

<file path=ppt/tags/tag15.xml><?xml version="1.0" encoding="utf-8"?>
<p:tagLst xmlns:a="http://schemas.openxmlformats.org/drawingml/2006/main" xmlns:r="http://schemas.openxmlformats.org/officeDocument/2006/relationships" xmlns:p="http://schemas.openxmlformats.org/presentationml/2006/main">
  <p:tag name="ORIGINALHEIGHT" val="139.5195"/>
  <p:tag name="ORIGINALWIDTH" val="108.765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h}_1&#10;$$&#10;&#10;\end{document}"/>
  <p:tag name="IGUANATEXSIZE" val="28"/>
  <p:tag name="IGUANATEXCURSOR" val="790"/>
</p:tagLst>
</file>

<file path=ppt/tags/tag16.xml><?xml version="1.0" encoding="utf-8"?>
<p:tagLst xmlns:a="http://schemas.openxmlformats.org/drawingml/2006/main" xmlns:r="http://schemas.openxmlformats.org/officeDocument/2006/relationships" xmlns:p="http://schemas.openxmlformats.org/presentationml/2006/main">
  <p:tag name="ORIGINALHEIGHT" val="288.7903"/>
  <p:tag name="ORIGINALWIDTH" val="2657.62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gb{L} \approx \sum_i \rgb{M}_i(\rvec{x}) \circ \left[ \rgb{k}_\idx{d} \cdot (\uvec{n} \cdot \uvec{l}_i)^+ + \rgb{k}_\idx{s} \cdot \left( (\uvec{n} \cdot \uvec{h}_i )^+ \right)^\gamma \right]&#10;$$&#10;&#10;\end{document}"/>
  <p:tag name="IGUANATEXSIZE" val="38"/>
  <p:tag name="IGUANATEXCURSOR" val="972"/>
</p:tagLst>
</file>

<file path=ppt/tags/tag17.xml><?xml version="1.0" encoding="utf-8"?>
<p:tagLst xmlns:a="http://schemas.openxmlformats.org/drawingml/2006/main" xmlns:r="http://schemas.openxmlformats.org/officeDocument/2006/relationships" xmlns:p="http://schemas.openxmlformats.org/presentationml/2006/main">
  <p:tag name="ORIGINALHEIGHT" val="148.5207"/>
  <p:tag name="ORIGINALWIDTH" val="1132.65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t) = \rvec{e} + \uvec{d} \cdot t, t&gt;0&#10;$$&#10;&#10;\end{document}"/>
  <p:tag name="IGUANATEXSIZE" val="38"/>
  <p:tag name="IGUANATEXCURSOR" val="807"/>
</p:tagLst>
</file>

<file path=ppt/tags/tag18.xml><?xml version="1.0" encoding="utf-8"?>
<p:tagLst xmlns:a="http://schemas.openxmlformats.org/drawingml/2006/main" xmlns:r="http://schemas.openxmlformats.org/officeDocument/2006/relationships" xmlns:p="http://schemas.openxmlformats.org/presentationml/2006/main">
  <p:tag name="ORIGINALHEIGHT" val="112.5157"/>
  <p:tag name="ORIGINALWIDTH" val="726.101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_\idx{w} \rmx{V} \rmx{P} = \rvec{x}_\idx{ndc}&#10;$$&#10;&#10;\end{document}"/>
  <p:tag name="IGUANATEXSIZE" val="38"/>
  <p:tag name="IGUANATEXCURSOR" val="852"/>
</p:tagLst>
</file>

<file path=ppt/tags/tag19.xml><?xml version="1.0" encoding="utf-8"?>
<p:tagLst xmlns:a="http://schemas.openxmlformats.org/drawingml/2006/main" xmlns:r="http://schemas.openxmlformats.org/officeDocument/2006/relationships" xmlns:p="http://schemas.openxmlformats.org/presentationml/2006/main">
  <p:tag name="ORIGINALHEIGHT" val="77.26079"/>
  <p:tag name="ORIGINALWIDTH" val="600.833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 = \rvec{x}_\idx{w} - \rvec{e}&#10;$$&#10;&#10;\end{document}"/>
  <p:tag name="IGUANATEXSIZE" val="38"/>
  <p:tag name="IGUANATEXCURSOR" val="782"/>
</p:tagLst>
</file>

<file path=ppt/tags/tag2.xml><?xml version="1.0" encoding="utf-8"?>
<p:tagLst xmlns:a="http://schemas.openxmlformats.org/drawingml/2006/main" xmlns:r="http://schemas.openxmlformats.org/officeDocument/2006/relationships" xmlns:p="http://schemas.openxmlformats.org/presentationml/2006/main">
  <p:tag name="ORIGINALHEIGHT" val="87"/>
  <p:tag name="ORIGINALWIDTH" val="63.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n}&#10;$$&#10;&#10;\end{document}"/>
  <p:tag name="IGUANATEXSIZE" val="28"/>
  <p:tag name="IGUANATEXCURSOR" val="787"/>
</p:tagLst>
</file>

<file path=ppt/tags/tag20.xml><?xml version="1.0" encoding="utf-8"?>
<p:tagLst xmlns:a="http://schemas.openxmlformats.org/drawingml/2006/main" xmlns:r="http://schemas.openxmlformats.org/officeDocument/2006/relationships" xmlns:p="http://schemas.openxmlformats.org/presentationml/2006/main">
  <p:tag name="ORIGINALHEIGHT" val="149.2709"/>
  <p:tag name="ORIGINALWIDTH" val="1098.90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 = \rvec{x}_\idx{ndc} (\rmx{V} \rmx{P})^{-1} - \rvec{e}&#10;$$&#10;&#10;\end{document}"/>
  <p:tag name="IGUANATEXSIZE" val="38"/>
  <p:tag name="IGUANATEXCURSOR" val="831"/>
</p:tagLst>
</file>

<file path=ppt/tags/tag21.xml><?xml version="1.0" encoding="utf-8"?>
<p:tagLst xmlns:a="http://schemas.openxmlformats.org/drawingml/2006/main" xmlns:r="http://schemas.openxmlformats.org/officeDocument/2006/relationships" xmlns:p="http://schemas.openxmlformats.org/presentationml/2006/main">
  <p:tag name="ORIGINALHEIGHT" val="165.7731"/>
  <p:tag name="ORIGINALWIDTH" val="1119.90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v} = \rvec{x}_\idx{ndc} (\rmx{V}_\idx{origin} \rmx{P})^{-1}&#10;$$&#10;&#10;\end{document}"/>
  <p:tag name="IGUANATEXSIZE" val="38"/>
  <p:tag name="IGUANATEXCURSOR" val="830"/>
</p:tagLst>
</file>

<file path=ppt/tags/tag22.xml><?xml version="1.0" encoding="utf-8"?>
<p:tagLst xmlns:a="http://schemas.openxmlformats.org/drawingml/2006/main" xmlns:r="http://schemas.openxmlformats.org/officeDocument/2006/relationships" xmlns:p="http://schemas.openxmlformats.org/presentationml/2006/main">
  <p:tag name="ORIGINALHEIGHT" val="148.5207"/>
  <p:tag name="ORIGINALWIDTH" val="1132.65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t) = \rvec{e} + \uvec{d} \cdot t, t&gt;0&#10;$$&#10;&#10;\end{document}"/>
  <p:tag name="IGUANATEXSIZE" val="38"/>
  <p:tag name="IGUANATEXCURSOR" val="807"/>
</p:tagLst>
</file>

<file path=ppt/tags/tag23.xml><?xml version="1.0" encoding="utf-8"?>
<p:tagLst xmlns:a="http://schemas.openxmlformats.org/drawingml/2006/main" xmlns:r="http://schemas.openxmlformats.org/officeDocument/2006/relationships" xmlns:p="http://schemas.openxmlformats.org/presentationml/2006/main">
  <p:tag name="ORIGINALHEIGHT" val="148.5207"/>
  <p:tag name="ORIGINALWIDTH" val="801.111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t) = \rvec{e} + \uvec{d} \cdot t&#10;$$&#10;&#10;\end{document}"/>
  <p:tag name="IGUANATEXSIZE" val="24"/>
  <p:tag name="IGUANATEXCURSOR" val="821"/>
</p:tagLst>
</file>

<file path=ppt/tags/tag24.xml><?xml version="1.0" encoding="utf-8"?>
<p:tagLst xmlns:a="http://schemas.openxmlformats.org/drawingml/2006/main" xmlns:r="http://schemas.openxmlformats.org/officeDocument/2006/relationships" xmlns:p="http://schemas.openxmlformats.org/presentationml/2006/main">
  <p:tag name="ORIGINALHEIGHT" val="149.2709"/>
  <p:tag name="ORIGINALWIDTH" val="700.597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 - \rvec{c}|^2 = R^2&#10;$$&#10;&#10;\end{document}"/>
  <p:tag name="IGUANATEXSIZE" val="24"/>
  <p:tag name="IGUANATEXCURSOR" val="809"/>
</p:tagLst>
</file>

<file path=ppt/tags/tag25.xml><?xml version="1.0" encoding="utf-8"?>
<p:tagLst xmlns:a="http://schemas.openxmlformats.org/drawingml/2006/main" xmlns:r="http://schemas.openxmlformats.org/officeDocument/2006/relationships" xmlns:p="http://schemas.openxmlformats.org/presentationml/2006/main">
  <p:tag name="ORIGINALHEIGHT" val="60.00835"/>
  <p:tag name="ORIGINALWIDTH" val="63.758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10;$$&#10;&#10;\end{document}"/>
  <p:tag name="IGUANATEXSIZE" val="24"/>
  <p:tag name="IGUANATEXCURSOR" val="788"/>
</p:tagLst>
</file>

<file path=ppt/tags/tag26.xml><?xml version="1.0" encoding="utf-8"?>
<p:tagLst xmlns:a="http://schemas.openxmlformats.org/drawingml/2006/main" xmlns:r="http://schemas.openxmlformats.org/officeDocument/2006/relationships" xmlns:p="http://schemas.openxmlformats.org/presentationml/2006/main">
  <p:tag name="ORIGINALHEIGHT" val="60.00835"/>
  <p:tag name="ORIGINALWIDTH" val="50.2570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c}&#10;$$&#10;&#10;\end{document}"/>
  <p:tag name="IGUANATEXSIZE" val="24"/>
  <p:tag name="IGUANATEXCURSOR" val="788"/>
</p:tagLst>
</file>

<file path=ppt/tags/tag27.xml><?xml version="1.0" encoding="utf-8"?>
<p:tagLst xmlns:a="http://schemas.openxmlformats.org/drawingml/2006/main" xmlns:r="http://schemas.openxmlformats.org/officeDocument/2006/relationships" xmlns:p="http://schemas.openxmlformats.org/presentationml/2006/main">
  <p:tag name="ORIGINALHEIGHT" val="86.26205"/>
  <p:tag name="ORIGINALWIDTH" val="79.511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10;$$&#10;&#10;\end{document}"/>
  <p:tag name="IGUANATEXSIZE" val="24"/>
  <p:tag name="IGUANATEXCURSOR" val="781"/>
</p:tagLst>
</file>

<file path=ppt/tags/tag28.xml><?xml version="1.0" encoding="utf-8"?>
<p:tagLst xmlns:a="http://schemas.openxmlformats.org/drawingml/2006/main" xmlns:r="http://schemas.openxmlformats.org/officeDocument/2006/relationships" xmlns:p="http://schemas.openxmlformats.org/presentationml/2006/main">
  <p:tag name="ORIGINALHEIGHT" val="150.021"/>
  <p:tag name="ORIGINALWIDTH" val="2035.03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 - \rvec{c}|^2 = \left( \rvec{x}(t) - \rvec{c} \right) \cdot \left( \rvec{x}(t) - \rvec{c} \right) = R^2&#10;$$&#10;&#10;\end{document}"/>
  <p:tag name="IGUANATEXSIZE" val="24"/>
  <p:tag name="IGUANATEXCURSOR" val="888"/>
</p:tagLst>
</file>

<file path=ppt/tags/tag29.xml><?xml version="1.0" encoding="utf-8"?>
<p:tagLst xmlns:a="http://schemas.openxmlformats.org/drawingml/2006/main" xmlns:r="http://schemas.openxmlformats.org/officeDocument/2006/relationships" xmlns:p="http://schemas.openxmlformats.org/presentationml/2006/main">
  <p:tag name="ORIGINALHEIGHT" val="223.5312"/>
  <p:tag name="ORIGINALWIDTH" val="2190.30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eft( \rvec{e} + \uvec{d}(t) - \rvec{c} \right) \cdot \left( \rvec{e} + \uvec{d}(t) - \rvec{c} \right) - R^2 = 0&#10;$$&#10;&#10;\end{document}"/>
  <p:tag name="IGUANATEXSIZE" val="24"/>
  <p:tag name="IGUANATEXCURSOR" val="893"/>
</p:tagLst>
</file>

<file path=ppt/tags/tag3.xml><?xml version="1.0" encoding="utf-8"?>
<p:tagLst xmlns:a="http://schemas.openxmlformats.org/drawingml/2006/main" xmlns:r="http://schemas.openxmlformats.org/officeDocument/2006/relationships" xmlns:p="http://schemas.openxmlformats.org/presentationml/2006/main">
  <p:tag name="ORIGINALHEIGHT" val="87"/>
  <p:tag name="ORIGINALWIDTH" val="6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v}&#10;$$&#10;&#10;\end{document}"/>
  <p:tag name="IGUANATEXSIZE" val="28"/>
  <p:tag name="IGUANATEXCURSOR" val="787"/>
</p:tagLst>
</file>

<file path=ppt/tags/tag30.xml><?xml version="1.0" encoding="utf-8"?>
<p:tagLst xmlns:a="http://schemas.openxmlformats.org/drawingml/2006/main" xmlns:r="http://schemas.openxmlformats.org/officeDocument/2006/relationships" xmlns:p="http://schemas.openxmlformats.org/presentationml/2006/main">
  <p:tag name="ORIGINALHEIGHT" val="223.5312"/>
  <p:tag name="ORIGINALWIDTH" val="3026.67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eft[ \uvec{d} \cdot \uvec{d} \right] \color{red} t^2 \color{black} +&#10;\left[ 2 (\rvec{e}- \rvec{c}) \cdot \uvec{d} \right] \color{red} t \color{black} +&#10;\left[ (\rvec{e}- \rvec{c}) \cdot (\rvec{e}- \rvec{c}) &#10; - R^2  \right]  = 0&#10;$$&#10;&#10;\end{document}"/>
  <p:tag name="IGUANATEXSIZE" val="24"/>
  <p:tag name="IGUANATEXCURSOR" val="916"/>
</p:tagLst>
</file>

<file path=ppt/tags/tag31.xml><?xml version="1.0" encoding="utf-8"?>
<p:tagLst xmlns:a="http://schemas.openxmlformats.org/drawingml/2006/main" xmlns:r="http://schemas.openxmlformats.org/officeDocument/2006/relationships" xmlns:p="http://schemas.openxmlformats.org/presentationml/2006/main">
  <p:tag name="ORIGINALHEIGHT" val="267.7874"/>
  <p:tag name="ORIGINALWIDTH" val="429.8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rac{\rvec{x}(t) - \rvec{c}}{R}&#10;$$&#10;&#10;\end{document}"/>
  <p:tag name="IGUANATEXSIZE" val="24"/>
  <p:tag name="IGUANATEXCURSOR" val="812"/>
</p:tagLst>
</file>

<file path=ppt/tags/tag32.xml><?xml version="1.0" encoding="utf-8"?>
<p:tagLst xmlns:a="http://schemas.openxmlformats.org/drawingml/2006/main" xmlns:r="http://schemas.openxmlformats.org/officeDocument/2006/relationships" xmlns:p="http://schemas.openxmlformats.org/presentationml/2006/main">
  <p:tag name="ORIGINALHEIGHT" val="143.27"/>
  <p:tag name="ORIGINALWIDTH" val="1418.44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x_\idx{x}, x_\idx{y}, x_\idx{z}) = 0, f(\rvec{x}) = 0&#10;$$&#10;&#10;\end{document}"/>
  <p:tag name="IGUANATEXSIZE" val="24"/>
  <p:tag name="IGUANATEXCURSOR" val="835"/>
</p:tagLst>
</file>

<file path=ppt/tags/tag33.xml><?xml version="1.0" encoding="utf-8"?>
<p:tagLst xmlns:a="http://schemas.openxmlformats.org/drawingml/2006/main" xmlns:r="http://schemas.openxmlformats.org/officeDocument/2006/relationships" xmlns:p="http://schemas.openxmlformats.org/presentationml/2006/main">
  <p:tag name="ORIGINALHEIGHT" val="148.5207"/>
  <p:tag name="ORIGINALWIDTH" val="801.111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t) = \rvec{e} + \uvec{d} \cdot t&#10;$$&#10;&#10;\end{document}"/>
  <p:tag name="IGUANATEXSIZE" val="24"/>
  <p:tag name="IGUANATEXCURSOR" val="821"/>
</p:tagLst>
</file>

<file path=ppt/tags/tag34.xml><?xml version="1.0" encoding="utf-8"?>
<p:tagLst xmlns:a="http://schemas.openxmlformats.org/drawingml/2006/main" xmlns:r="http://schemas.openxmlformats.org/officeDocument/2006/relationships" xmlns:p="http://schemas.openxmlformats.org/presentationml/2006/main">
  <p:tag name="ORIGINALHEIGHT" val="133.5187"/>
  <p:tag name="ORIGINALWIDTH" val="689.346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rvec{x}(t^\star)) = 0&#10;$$&#10;&#10;\end{document}"/>
  <p:tag name="IGUANATEXSIZE" val="24"/>
  <p:tag name="IGUANATEXCURSOR" val="798"/>
</p:tagLst>
</file>

<file path=ppt/tags/tag35.xml><?xml version="1.0" encoding="utf-8"?>
<p:tagLst xmlns:a="http://schemas.openxmlformats.org/drawingml/2006/main" xmlns:r="http://schemas.openxmlformats.org/officeDocument/2006/relationships" xmlns:p="http://schemas.openxmlformats.org/presentationml/2006/main">
  <p:tag name="ORIGINALHEIGHT" val="99.76394"/>
  <p:tag name="ORIGINALWIDTH" val="89.2624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t^\star&#10;$$&#10;&#10;\end{document}"/>
  <p:tag name="IGUANATEXSIZE" val="24"/>
  <p:tag name="IGUANATEXCURSOR" val="787"/>
</p:tagLst>
</file>

<file path=ppt/tags/tag36.xml><?xml version="1.0" encoding="utf-8"?>
<p:tagLst xmlns:a="http://schemas.openxmlformats.org/drawingml/2006/main" xmlns:r="http://schemas.openxmlformats.org/officeDocument/2006/relationships" xmlns:p="http://schemas.openxmlformats.org/presentationml/2006/main">
  <p:tag name="ORIGINALHEIGHT" val="126.7677"/>
  <p:tag name="ORIGINALWIDTH" val="674.344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star = \rvec{e} + \uvec{d} t^\star&#10;$$&#10;&#10;\end{document}"/>
  <p:tag name="IGUANATEXSIZE" val="24"/>
  <p:tag name="IGUANATEXCURSOR" val="816"/>
</p:tagLst>
</file>

<file path=ppt/tags/tag37.xml><?xml version="1.0" encoding="utf-8"?>
<p:tagLst xmlns:a="http://schemas.openxmlformats.org/drawingml/2006/main" xmlns:r="http://schemas.openxmlformats.org/officeDocument/2006/relationships" xmlns:p="http://schemas.openxmlformats.org/presentationml/2006/main">
  <p:tag name="ORIGINALHEIGHT" val="144.0201"/>
  <p:tag name="ORIGINALWIDTH" val="568.579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nabla f(\rvec{x}^\star))^\wedge&#10;$$&#10;&#10;\end{document}"/>
  <p:tag name="IGUANATEXSIZE" val="24"/>
  <p:tag name="IGUANATEXCURSOR" val="813"/>
</p:tagLst>
</file>

<file path=ppt/tags/tag38.xml><?xml version="1.0" encoding="utf-8"?>
<p:tagLst xmlns:a="http://schemas.openxmlformats.org/drawingml/2006/main" xmlns:r="http://schemas.openxmlformats.org/officeDocument/2006/relationships" xmlns:p="http://schemas.openxmlformats.org/presentationml/2006/main">
  <p:tag name="ORIGINALHEIGHT" val="156.7719"/>
  <p:tag name="ORIGINALWIDTH" val="3833.78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0 = f(x_\idx{x}, x_\idx{y}, x_\idx{z}) = f(x^\star_\idx{x} + (x_\idx{x} - x^\star_\idx{x}), x^\star_\idx{y} + ( x_\idx{y} - x^\star_\idx{y}), x^\star_\idx{z} + ( x_\idx{z} - x^\star_\idx{z})) \approx&#10;$$&#10;&#10;\end{document}"/>
  <p:tag name="IGUANATEXSIZE" val="24"/>
  <p:tag name="IGUANATEXCURSOR" val="961"/>
</p:tagLst>
</file>

<file path=ppt/tags/tag39.xml><?xml version="1.0" encoding="utf-8"?>
<p:tagLst xmlns:a="http://schemas.openxmlformats.org/drawingml/2006/main" xmlns:r="http://schemas.openxmlformats.org/officeDocument/2006/relationships" xmlns:p="http://schemas.openxmlformats.org/presentationml/2006/main">
  <p:tag name="ORIGINALHEIGHT" val="320.2947"/>
  <p:tag name="ORIGINALWIDTH" val="3842.03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x^\star_\idx{x}, x^\star_\idx{y}, x^\star_\idx{z})&#10;+ ( x_\idx{x} - x^\star_\idx{x}) \left. \frac{\partial f}{\partial x_\idx{x}}\right|_{\rvec{x}^\star}&#10;+ ( x_\idx{y} - x^\star_\idx{y}) \left. \frac{\partial f}{\partial x_\idx{y}}\right|_{\rvec{x}^\star} &#10;+ ( x_\idx{z} - x^\star_\idx{z}) \left. \frac{\partial f}{\partial x_\idx{z}}\right|_{\rvec{x}^\star}&#10;$$&#10;&#10;\end{document}"/>
  <p:tag name="IGUANATEXSIZE" val="24"/>
  <p:tag name="IGUANATEXCURSOR" val="1036"/>
</p:tagLst>
</file>

<file path=ppt/tags/tag4.xml><?xml version="1.0" encoding="utf-8"?>
<p:tagLst xmlns:a="http://schemas.openxmlformats.org/drawingml/2006/main" xmlns:r="http://schemas.openxmlformats.org/officeDocument/2006/relationships" xmlns:p="http://schemas.openxmlformats.org/presentationml/2006/main">
  <p:tag name="ORIGINALHEIGHT" val="60.75"/>
  <p:tag name="ORIGINALWIDTH" val="63.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10;$$&#10;&#10;\end{document}"/>
  <p:tag name="IGUANATEXSIZE" val="28"/>
  <p:tag name="IGUANATEXCURSOR" val="787"/>
</p:tagLst>
</file>

<file path=ppt/tags/tag40.xml><?xml version="1.0" encoding="utf-8"?>
<p:tagLst xmlns:a="http://schemas.openxmlformats.org/drawingml/2006/main" xmlns:r="http://schemas.openxmlformats.org/officeDocument/2006/relationships" xmlns:p="http://schemas.openxmlformats.org/presentationml/2006/main">
  <p:tag name="ORIGINALHEIGHT" val="156.7719"/>
  <p:tag name="ORIGINALWIDTH" val="2436.3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x^\star_\idx{x}, x^\star_\idx{y}, x^\star_\idx{z})&#10;+&#10;f(x_\idx{x} - x^\star_\idx{x}, x_\idx{y} - x^\star_\idx{y},  x_\idx{z} - x^\star_\idx{z}) \approx&#10;$$&#10;&#10;\end{document}"/>
  <p:tag name="IGUANATEXSIZE" val="24"/>
  <p:tag name="IGUANATEXCURSOR" val="932"/>
</p:tagLst>
</file>

<file path=ppt/tags/tag41.xml><?xml version="1.0" encoding="utf-8"?>
<p:tagLst xmlns:a="http://schemas.openxmlformats.org/drawingml/2006/main" xmlns:r="http://schemas.openxmlformats.org/officeDocument/2006/relationships" xmlns:p="http://schemas.openxmlformats.org/presentationml/2006/main">
  <p:tag name="ORIGINALHEIGHT" val="84.11315"/>
  <p:tag name="ORIGINALWIDTH" val="959.609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eft(&#10;x_\idx{x} - x^\star_\idx{x} ,&#10;x_\idx{y} - x^\star_\idx{y} ,&#10;x_\idx{z} - x^\star_\idx{z}&#10;\right) \cdot \left(&#10;\left. \frac{\partial f}{\partial x_\idx{x}}\right|_{\rvec{x}^\star} ,&#10;\left. \frac{\partial f}{\partial x_\idx{y}}\right|_{\rvec{x}^\star} ,&#10;\left. \frac{\partial f}{\partial x_\idx{z}}\right|_{\rvec{x}^\star}&#10;\right) = (\rvec{x} - \rvec{x}^\star) \cdot \nabla f |_{\rvec{x}^\star} = 0&#10;$$&#10;&#10;\end{document}"/>
  <p:tag name="IGUANATEXSIZE" val="120"/>
  <p:tag name="IGUANATEXCURSOR" val="1181"/>
</p:tagLst>
</file>

<file path=ppt/tags/tag42.xml><?xml version="1.0" encoding="utf-8"?>
<p:tagLst xmlns:a="http://schemas.openxmlformats.org/drawingml/2006/main" xmlns:r="http://schemas.openxmlformats.org/officeDocument/2006/relationships" xmlns:p="http://schemas.openxmlformats.org/presentationml/2006/main">
  <p:tag name="ORIGINALHEIGHT" val="149.2709"/>
  <p:tag name="ORIGINALWIDTH" val="700.597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 - \rvec{c}|^2 = R^2&#10;$$&#10;&#10;\end{document}"/>
  <p:tag name="IGUANATEXSIZE" val="24"/>
  <p:tag name="IGUANATEXCURSOR" val="809"/>
</p:tagLst>
</file>

<file path=ppt/tags/tag43.xml><?xml version="1.0" encoding="utf-8"?>
<p:tagLst xmlns:a="http://schemas.openxmlformats.org/drawingml/2006/main" xmlns:r="http://schemas.openxmlformats.org/officeDocument/2006/relationships" xmlns:p="http://schemas.openxmlformats.org/presentationml/2006/main">
  <p:tag name="ORIGINALHEIGHT" val="149.2709"/>
  <p:tag name="ORIGINALWIDTH" val="920.378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vec{x} - \rvec{c}|^2 - R^2 = 0 &#10;$$&#10;&#10;\end{document}"/>
  <p:tag name="IGUANATEXSIZE" val="24"/>
  <p:tag name="IGUANATEXCURSOR" val="813"/>
</p:tagLst>
</file>

<file path=ppt/tags/tag44.xml><?xml version="1.0" encoding="utf-8"?>
<p:tagLst xmlns:a="http://schemas.openxmlformats.org/drawingml/2006/main" xmlns:r="http://schemas.openxmlformats.org/officeDocument/2006/relationships" xmlns:p="http://schemas.openxmlformats.org/presentationml/2006/main">
  <p:tag name="ORIGINALHEIGHT" val="132.0184"/>
  <p:tag name="ORIGINALWIDTH" val="480.06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rvec{x}) = 0 &#10;$$&#10;&#10;\end{document}"/>
  <p:tag name="IGUANATEXSIZE" val="24"/>
  <p:tag name="IGUANATEXCURSOR" val="792"/>
</p:tagLst>
</file>

<file path=ppt/tags/tag45.xml><?xml version="1.0" encoding="utf-8"?>
<p:tagLst xmlns:a="http://schemas.openxmlformats.org/drawingml/2006/main" xmlns:r="http://schemas.openxmlformats.org/officeDocument/2006/relationships" xmlns:p="http://schemas.openxmlformats.org/presentationml/2006/main">
  <p:tag name="ORIGINALHEIGHT" val="47.12953"/>
  <p:tag name="ORIGINALWIDTH" val="961.573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x_\idx{x}, x_\idx{y}, x_\idx{z}) = (x_\idx{x} - c_\idx{x})^2 + (x_\idx{y} - c_\idx{y})^2 + (x_\idx{z} - c_\idx{z})^2 - R^2= 0&#10;$$&#10;&#10;\end{document}"/>
  <p:tag name="IGUANATEXSIZE" val="24"/>
  <p:tag name="IGUANATEXCURSOR" val="887"/>
  <p:tag name="TRANSPARENCY" val="True"/>
  <p:tag name="FILENAME" val=""/>
  <p:tag name="INPUTTYPE" val="0"/>
  <p:tag name="LATEXENGINEID" val="0"/>
  <p:tag name="TEMPFOLDER" val="c:\temp\"/>
</p:tagLst>
</file>

<file path=ppt/tags/tag46.xml><?xml version="1.0" encoding="utf-8"?>
<p:tagLst xmlns:a="http://schemas.openxmlformats.org/drawingml/2006/main" xmlns:r="http://schemas.openxmlformats.org/officeDocument/2006/relationships" xmlns:p="http://schemas.openxmlformats.org/presentationml/2006/main">
  <p:tag name="ORIGINALHEIGHT" val="296.25"/>
  <p:tag name="ORIGINALWIDTH" val="2095.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rac{\partial f(x_\idx{x}, x_\idx{y}, x_\idx{z})}{\partial x_\idx{x}} = 2 (x_\idx{x} - c_\idx{x}) + 0 + 0 - 0&#10;$$&#10;&#10;\end{document}"/>
  <p:tag name="IGUANATEXSIZE" val="24"/>
  <p:tag name="IGUANATEXCURSOR" val="869"/>
  <p:tag name="TRANSPARENCY" val="True"/>
  <p:tag name="FILENAME" val=""/>
  <p:tag name="INPUTTYPE" val="0"/>
  <p:tag name="LATEXENGINEID" val="0"/>
  <p:tag name="TEMPFOLDER" val="c:\temp\"/>
</p:tagLst>
</file>

<file path=ppt/tags/tag47.xml><?xml version="1.0" encoding="utf-8"?>
<p:tagLst xmlns:a="http://schemas.openxmlformats.org/drawingml/2006/main" xmlns:r="http://schemas.openxmlformats.org/officeDocument/2006/relationships" xmlns:p="http://schemas.openxmlformats.org/presentationml/2006/main">
  <p:tag name="ORIGINALHEIGHT" val="280.5"/>
  <p:tag name="ORIGINALWIDTH" val="912.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rac{\partial f}{\partial x_\idx{x}} = 2 (x_\idx{x} - c_\idx{x})&#10;$$&#10;&#10;\end{document}"/>
  <p:tag name="IGUANATEXSIZE" val="24"/>
  <p:tag name="IGUANATEXCURSOR" val="836"/>
  <p:tag name="TRANSPARENCY" val="True"/>
  <p:tag name="FILENAME" val=""/>
  <p:tag name="INPUTTYPE" val="0"/>
  <p:tag name="LATEXENGINEID" val="0"/>
  <p:tag name="TEMPFOLDER" val="c:\temp\"/>
</p:tagLst>
</file>

<file path=ppt/tags/tag48.xml><?xml version="1.0" encoding="utf-8"?>
<p:tagLst xmlns:a="http://schemas.openxmlformats.org/drawingml/2006/main" xmlns:r="http://schemas.openxmlformats.org/officeDocument/2006/relationships" xmlns:p="http://schemas.openxmlformats.org/presentationml/2006/main">
  <p:tag name="ORIGINALHEIGHT" val="306.75"/>
  <p:tag name="ORIGINALWIDTH" val="92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rac{\partial f}{\partial x_\idx{y}} = 2 (x_\idx{y} - c_\idx{y})&#10;$$&#10;&#10;\end{document}"/>
  <p:tag name="IGUANATEXSIZE" val="24"/>
  <p:tag name="IGUANATEXCURSOR" val="836"/>
  <p:tag name="TRANSPARENCY" val="True"/>
  <p:tag name="FILENAME" val=""/>
  <p:tag name="INPUTTYPE" val="0"/>
  <p:tag name="LATEXENGINEID" val="0"/>
  <p:tag name="TEMPFOLDER" val="c:\temp\"/>
</p:tagLst>
</file>

<file path=ppt/tags/tag49.xml><?xml version="1.0" encoding="utf-8"?>
<p:tagLst xmlns:a="http://schemas.openxmlformats.org/drawingml/2006/main" xmlns:r="http://schemas.openxmlformats.org/officeDocument/2006/relationships" xmlns:p="http://schemas.openxmlformats.org/presentationml/2006/main">
  <p:tag name="ORIGINALHEIGHT" val="280.5"/>
  <p:tag name="ORIGINALWIDTH" val="908.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rac{\partial f}{\partial x_\idx{z}} = 2 (x_\idx{z} - c_\idx{z})&#10;$$&#10;&#10;\end{document}"/>
  <p:tag name="IGUANATEXSIZE" val="24"/>
  <p:tag name="IGUANATEXCURSOR" val="836"/>
  <p:tag name="TRANSPARENCY" val="True"/>
  <p:tag name="FILENAME" val=""/>
  <p:tag name="INPUTTYPE" val="0"/>
  <p:tag name="LATEXENGINEID" val="0"/>
  <p:tag name="TEMPFOLDER" val="c:\temp\"/>
</p:tagLst>
</file>

<file path=ppt/tags/tag5.xml><?xml version="1.0" encoding="utf-8"?>
<p:tagLst xmlns:a="http://schemas.openxmlformats.org/drawingml/2006/main" xmlns:r="http://schemas.openxmlformats.org/officeDocument/2006/relationships" xmlns:p="http://schemas.openxmlformats.org/presentationml/2006/main">
  <p:tag name="ORIGINALHEIGHT" val="141.0197"/>
  <p:tag name="ORIGINALWIDTH" val="97.5136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theta_0'&#10;$$&#10;&#10;\end{document}"/>
  <p:tag name="IGUANATEXSIZE" val="28"/>
  <p:tag name="IGUANATEXCURSOR" val="788"/>
</p:tagLst>
</file>

<file path=ppt/tags/tag50.xml><?xml version="1.0" encoding="utf-8"?>
<p:tagLst xmlns:a="http://schemas.openxmlformats.org/drawingml/2006/main" xmlns:r="http://schemas.openxmlformats.org/officeDocument/2006/relationships" xmlns:p="http://schemas.openxmlformats.org/presentationml/2006/main">
  <p:tag name="ORIGINALHEIGHT" val="143.27"/>
  <p:tag name="ORIGINALWIDTH" val="2965.16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nabla f(x_\idx{x}, x_\idx{y}, x_\idx{z}) = 2 (x_\idx{x} - c_\idx{x}, x_\idx{y} - c_\idx{y}, x_\idx{z} - c_\idx{z}) = 2(\rvec{x} - \rvec{c})&#10;$$&#10;&#10;\end{document}"/>
  <p:tag name="IGUANATEXSIZE" val="24"/>
  <p:tag name="IGUANATEXCURSOR" val="918"/>
</p:tagLst>
</file>

<file path=ppt/tags/tag51.xml><?xml version="1.0" encoding="utf-8"?>
<p:tagLst xmlns:a="http://schemas.openxmlformats.org/drawingml/2006/main" xmlns:r="http://schemas.openxmlformats.org/officeDocument/2006/relationships" xmlns:p="http://schemas.openxmlformats.org/presentationml/2006/main">
  <p:tag name="ORIGINALHEIGHT" val="174.0242"/>
  <p:tag name="ORIGINALWIDTH" val="2761.88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a x^2_\idx{x} + b x_\idx{x}x_\idx{y} + c x_\idx{x}x_\idx{z} + d x_\idx{x} + e x_\idx{y} x_\idx{x} + f x^2_\idx{y} + \ldots = 0&#10;$$&#10;&#10;\end{document}"/>
  <p:tag name="IGUANATEXSIZE" val="32"/>
  <p:tag name="IGUANATEXCURSOR" val="906"/>
</p:tagLst>
</file>

<file path=ppt/tags/tag52.xml><?xml version="1.0" encoding="utf-8"?>
<p:tagLst xmlns:a="http://schemas.openxmlformats.org/drawingml/2006/main" xmlns:r="http://schemas.openxmlformats.org/officeDocument/2006/relationships" xmlns:p="http://schemas.openxmlformats.org/presentationml/2006/main">
  <p:tag name="ORIGINALHEIGHT" val="671.3437"/>
  <p:tag name="ORIGINALWIDTH" val="2329.8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x_\idx{x} &amp; x_\idx{y} &amp; x_\idx{z} &amp; 1 \end{bmatrix}&#10;\begin{bmatrix} a &amp; b &amp; c &amp; d \\ e &amp; f &amp; g &amp; h \\ i &amp; j &amp; k &amp; l \\ m &amp; n &amp; o &amp; p \end{bmatrix}&#10;\begin{bmatrix} x_\idx{x} \\ x_\idx{y} \\ x_\idx{z} \\ 1 \end{bmatrix}&#10;= 0&#10;$$&#10;&#10;\end{document}"/>
  <p:tag name="IGUANATEXSIZE" val="32"/>
  <p:tag name="IGUANATEXCURSOR" val="1017"/>
</p:tagLst>
</file>

<file path=ppt/tags/tag53.xml><?xml version="1.0" encoding="utf-8"?>
<p:tagLst xmlns:a="http://schemas.openxmlformats.org/drawingml/2006/main" xmlns:r="http://schemas.openxmlformats.org/officeDocument/2006/relationships" xmlns:p="http://schemas.openxmlformats.org/presentationml/2006/main">
  <p:tag name="ORIGINALHEIGHT" val="119.2666"/>
  <p:tag name="ORIGINALWIDTH" val="527.323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x} \rmx{A} \hvec{x}^\idx{T} = 0&#10;$$&#10;&#10;\end{document}"/>
  <p:tag name="IGUANATEXSIZE" val="32"/>
  <p:tag name="IGUANATEXCURSOR" val="840"/>
</p:tagLst>
</file>

<file path=ppt/tags/tag54.xml><?xml version="1.0" encoding="utf-8"?>
<p:tagLst xmlns:a="http://schemas.openxmlformats.org/drawingml/2006/main" xmlns:r="http://schemas.openxmlformats.org/officeDocument/2006/relationships" xmlns:p="http://schemas.openxmlformats.org/presentationml/2006/main">
  <p:tag name="ORIGINALHEIGHT" val="173.2742"/>
  <p:tag name="ORIGINALWIDTH" val="801.111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huvec}[1]{\bm{{\hat{\breve{#1}}}}}&#10;\newcommand{\cuvec}[1]{\mathbf{{\hat{#1}}}}&#10;%\newcommand{\rgb}[1]{\bm{#1}}&#10;\newcommand{\rgb}[1]{\bm{{\accentset{\color{red}.\color[rgb]{0, 0.5, 0}.\color{blue}.}{#1}}}}&#10;\newcommand{\idx}[1]{\mathrm{#1}}&#10;\pagestyle{empty}&#10;\begin{document}&#10;&#10;$$&#10;\hvec{x}(t) = \hvec{e} + \huvec{d} \cdot t&#10;$$&#10;&#10;\end{document}"/>
  <p:tag name="IGUANATEXSIZE" val="32"/>
  <p:tag name="IGUANATEXCURSOR" val="624"/>
</p:tagLst>
</file>

<file path=ppt/tags/tag55.xml><?xml version="1.0" encoding="utf-8"?>
<p:tagLst xmlns:a="http://schemas.openxmlformats.org/drawingml/2006/main" xmlns:r="http://schemas.openxmlformats.org/officeDocument/2006/relationships" xmlns:p="http://schemas.openxmlformats.org/presentationml/2006/main">
  <p:tag name="ORIGINALHEIGHT" val="143.27"/>
  <p:tag name="ORIGINALWIDTH" val="583.581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huvec}[1]{\bm{{\hat{\breve{#1}}}}}&#10;\newcommand{\cuvec}[1]{\mathbf{{\hat{#1}}}}&#10;%\newcommand{\rgb}[1]{\bm{#1}}&#10;\newcommand{\rgb}[1]{\bm{{\accentset{\color{red}.\color[rgb]{0, 0.5, 0}.\color{blue}.}{#1}}}}&#10;\newcommand{\idx}[1]{\mathrm{#1}}&#10;\pagestyle{empty}&#10;\begin{document}&#10;&#10;$$&#10;[e_\idx{x}, e_\idx{y}, e_\idx{z}, 1]&#10;$$&#10;&#10;\end{document}"/>
  <p:tag name="IGUANATEXSIZE" val="32"/>
  <p:tag name="IGUANATEXCURSOR" val="898"/>
</p:tagLst>
</file>

<file path=ppt/tags/tag56.xml><?xml version="1.0" encoding="utf-8"?>
<p:tagLst xmlns:a="http://schemas.openxmlformats.org/drawingml/2006/main" xmlns:r="http://schemas.openxmlformats.org/officeDocument/2006/relationships" xmlns:p="http://schemas.openxmlformats.org/presentationml/2006/main">
  <p:tag name="ORIGINALHEIGHT" val="162.0226"/>
  <p:tag name="ORIGINALWIDTH" val="627.08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huvec}[1]{\bm{{\hat{\breve{#1}}}}}&#10;\newcommand{\cuvec}[1]{\mathbf{{\hat{#1}}}}&#10;%\newcommand{\rgb}[1]{\bm{#1}}&#10;\newcommand{\rgb}[1]{\bm{{\accentset{\color{red}.\color[rgb]{0, 0.5, 0}.\color{blue}.}{#1}}}}&#10;\newcommand{\idx}[1]{\mathrm{#1}}&#10;\pagestyle{empty}&#10;\begin{document}&#10;&#10;$$&#10;[\hat{d}_\idx{x}, \hat{d}_\idx{y}, \hat{d}_\idx{z}, 0]&#10;$$&#10;&#10;\end{document}"/>
  <p:tag name="IGUANATEXSIZE" val="32"/>
  <p:tag name="IGUANATEXCURSOR" val="922"/>
</p:tagLst>
</file>

<file path=ppt/tags/tag57.xml><?xml version="1.0" encoding="utf-8"?>
<p:tagLst xmlns:a="http://schemas.openxmlformats.org/drawingml/2006/main" xmlns:r="http://schemas.openxmlformats.org/officeDocument/2006/relationships" xmlns:p="http://schemas.openxmlformats.org/presentationml/2006/main">
  <p:tag name="ORIGINALHEIGHT" val="173.2742"/>
  <p:tag name="ORIGINALWIDTH" val="1249.67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huvec}[1]{\bm{{\hat{\breve{#1}}}}}&#10;\newcommand{\cuvec}[1]{\mathbf{{\hat{#1}}}}&#10;%\newcommand{\rgb}[1]{\bm{#1}}&#10;\newcommand{\rgb}[1]{\bm{{\accentset{\color{red}.\color[rgb]{0, 0.5, 0}.\color{blue}.}{#1}}}}&#10;\newcommand{\idx}[1]{\mathrm{#1}}&#10;\pagestyle{empty}&#10;\begin{document}&#10;&#10;$$&#10;(\hvec{e} + \huvec{d} t) \rmx{A} (\hvec{e} + \huvec{d} t)^\idx{T} = 0&#10;$$&#10;&#10;\end{document}"/>
  <p:tag name="IGUANATEXSIZE" val="32"/>
  <p:tag name="IGUANATEXCURSOR" val="924"/>
</p:tagLst>
</file>

<file path=ppt/tags/tag58.xml><?xml version="1.0" encoding="utf-8"?>
<p:tagLst xmlns:a="http://schemas.openxmlformats.org/drawingml/2006/main" xmlns:r="http://schemas.openxmlformats.org/officeDocument/2006/relationships" xmlns:p="http://schemas.openxmlformats.org/presentationml/2006/main">
  <p:tag name="ORIGINALHEIGHT" val="173.2742"/>
  <p:tag name="ORIGINALWIDTH" val="1348.68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huvec}[1]{\bm{{\hat{\breve{#1}}}}}&#10;\newcommand{\cuvec}[1]{\mathbf{{\hat{#1}}}}&#10;%\newcommand{\rgb}[1]{\bm{#1}}&#10;\newcommand{\rgb}[1]{\bm{{\accentset{\color{red}.\color[rgb]{0, 0.5, 0}.\color{blue}.}{#1}}}}&#10;\newcommand{\idx}[1]{\mathrm{#1}}&#10;\pagestyle{empty}&#10;\begin{document}&#10;&#10;$$&#10;(\hvec{e} \rmx{A} + \huvec{d} t \rmx{A} )  (\hvec{e} + \huvec{d} t)^\idx{T} = 0&#10;$$&#10;&#10;\end{document}"/>
  <p:tag name="IGUANATEXSIZE" val="32"/>
  <p:tag name="IGUANATEXCURSOR" val="908"/>
</p:tagLst>
</file>

<file path=ppt/tags/tag59.xml><?xml version="1.0" encoding="utf-8"?>
<p:tagLst xmlns:a="http://schemas.openxmlformats.org/drawingml/2006/main" xmlns:r="http://schemas.openxmlformats.org/officeDocument/2006/relationships" xmlns:p="http://schemas.openxmlformats.org/presentationml/2006/main">
  <p:tag name="ORIGINALHEIGHT" val="181.5254"/>
  <p:tag name="ORIGINALWIDTH" val="2040.28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huvec}[1]{\bm{{\hat{\breve{#1}}}}}&#10;\newcommand{\cuvec}[1]{\mathbf{{\hat{#1}}}}&#10;%\newcommand{\rgb}[1]{\bm{#1}}&#10;\newcommand{\rgb}[1]{\bm{{\accentset{\color{red}.\color[rgb]{0, 0.5, 0}.\color{blue}.}{#1}}}}&#10;\newcommand{\idx}[1]{\mathrm{#1}}&#10;\pagestyle{empty}&#10;\begin{document}&#10;&#10;$$&#10;\hvec{e} \rmx{A} \hvec{e}^\idx{T} + \huvec{d} t \rmx{A} \hvec{e}^\idx{T} +&#10;\hvec{e} \rmx{A} \huvec{d}^\idx{T} t + \huvec{d} t \rmx{A} \huvec{d}^\idx{T} t = 0&#10;$$&#10;&#10;\end{document}"/>
  <p:tag name="IGUANATEXSIZE" val="32"/>
  <p:tag name="IGUANATEXCURSOR" val="1026"/>
</p:tagLst>
</file>

<file path=ppt/tags/tag6.xml><?xml version="1.0" encoding="utf-8"?>
<p:tagLst xmlns:a="http://schemas.openxmlformats.org/drawingml/2006/main" xmlns:r="http://schemas.openxmlformats.org/officeDocument/2006/relationships" xmlns:p="http://schemas.openxmlformats.org/presentationml/2006/main">
  <p:tag name="ORIGINALHEIGHT" val="141.0197"/>
  <p:tag name="ORIGINALWIDTH" val="93.0129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theta_1'&#10;$$&#10;&#10;\end{document}"/>
  <p:tag name="IGUANATEXSIZE" val="28"/>
  <p:tag name="IGUANATEXCURSOR" val="788"/>
</p:tagLst>
</file>

<file path=ppt/tags/tag60.xml><?xml version="1.0" encoding="utf-8"?>
<p:tagLst xmlns:a="http://schemas.openxmlformats.org/drawingml/2006/main" xmlns:r="http://schemas.openxmlformats.org/officeDocument/2006/relationships" xmlns:p="http://schemas.openxmlformats.org/presentationml/2006/main">
  <p:tag name="ORIGINALHEIGHT" val="203.2784"/>
  <p:tag name="ORIGINALWIDTH" val="2110.04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huvec}[1]{\bm{{\hat{\breve{#1}}}}}&#10;\newcommand{\cuvec}[1]{\mathbf{{\hat{#1}}}}&#10;%\newcommand{\rgb}[1]{\bm{#1}}&#10;\newcommand{\rgb}[1]{\bm{{\accentset{\color{red}.\color[rgb]{0, 0.5, 0}.\color{blue}.}{#1}}}}&#10;\newcommand{\idx}[1]{\mathrm{#1}}&#10;\pagestyle{empty}&#10;\begin{document}&#10;&#10;$$&#10;\huvec{d} \rmx{A} \huvec{d}^\idx{T} t^2&#10;+ (\huvec{d} \rmx{A} \hvec{e}^\idx{T} +&#10;\hvec{e} \rmx{A} \huvec{d}^\idx{T}) t + &#10; \hvec{e} \rmx{A} \hvec{e}^\idx{T} = 0&#10;$$&#10;&#10;\end{document}"/>
  <p:tag name="IGUANATEXSIZE" val="32"/>
  <p:tag name="IGUANATEXCURSOR" val="990"/>
</p:tagLst>
</file>

<file path=ppt/tags/tag61.xml><?xml version="1.0" encoding="utf-8"?>
<p:tagLst xmlns:a="http://schemas.openxmlformats.org/drawingml/2006/main" xmlns:r="http://schemas.openxmlformats.org/officeDocument/2006/relationships" xmlns:p="http://schemas.openxmlformats.org/presentationml/2006/main">
  <p:tag name="ORIGINALHEIGHT" val="671.3437"/>
  <p:tag name="ORIGINALWIDTH" val="1720.7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rac{\partial}{\partial x_\idx{x}}\begin{bmatrix} x_\idx{x} &amp; x_\idx{y} &amp; x_\idx{z} &amp; 1 \end{bmatrix}&#10;\rmx{A}&#10;\begin{bmatrix} x_\idx{x} \\ x_\idx{y} \\ x_\idx{z} \\ 1 \end{bmatrix}&#10;=&#10;$$&#10;&#10;\end{document}"/>
  <p:tag name="IGUANATEXSIZE" val="32"/>
  <p:tag name="IGUANATEXCURSOR" val="963"/>
</p:tagLst>
</file>

<file path=ppt/tags/tag62.xml><?xml version="1.0" encoding="utf-8"?>
<p:tagLst xmlns:a="http://schemas.openxmlformats.org/drawingml/2006/main" xmlns:r="http://schemas.openxmlformats.org/officeDocument/2006/relationships" xmlns:p="http://schemas.openxmlformats.org/presentationml/2006/main">
  <p:tag name="ORIGINALHEIGHT" val="671.3437"/>
  <p:tag name="ORIGINALWIDTH" val="2571.35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1 &amp; 0 &amp; 0 &amp; 0 \end{bmatrix}&#10;\rmx{A}&#10;\begin{bmatrix} x_\idx{x} \\ x_\idx{y} \\ x_\idx{z} \\ 1 \end{bmatrix}&#10;+&#10;\begin{bmatrix} x_\idx{x} &amp; x_\idx{y} &amp; x_\idx{z} &amp; 1 \end{bmatrix}&#10;\rmx{A}&#10;\begin{bmatrix} 1 \\ 0 \\ 0 \\ 0 \end{bmatrix}&#10;$$&#10;&#10;\end{document}"/>
  <p:tag name="IGUANATEXSIZE" val="32"/>
  <p:tag name="IGUANATEXCURSOR" val="1011"/>
</p:tagLst>
</file>

<file path=ppt/tags/tag63.xml><?xml version="1.0" encoding="utf-8"?>
<p:tagLst xmlns:a="http://schemas.openxmlformats.org/drawingml/2006/main" xmlns:r="http://schemas.openxmlformats.org/officeDocument/2006/relationships" xmlns:p="http://schemas.openxmlformats.org/presentationml/2006/main">
  <p:tag name="ORIGINALHEIGHT" val="671.3437"/>
  <p:tag name="ORIGINALWIDTH" val="2326.8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nabla \hvec{x} \rmx{A} \hvec{x}^\idx{T} =&#10;\rmx{A}&#10;\begin{bmatrix} x_\idx{x} \\ x_\idx{y} \\ x_\idx{z} \\ 1 \end{bmatrix}&#10;+&#10;\begin{bmatrix} x_\idx{x} &amp; x_\idx{y} &amp; x_\idx{z} &amp; 1 \end{bmatrix}&#10;\rmx{A} =&#10;$$&#10;&#10;\end{document}"/>
  <p:tag name="IGUANATEXSIZE" val="32"/>
  <p:tag name="IGUANATEXCURSOR" val="1022"/>
</p:tagLst>
</file>

<file path=ppt/tags/tag64.xml><?xml version="1.0" encoding="utf-8"?>
<p:tagLst xmlns:a="http://schemas.openxmlformats.org/drawingml/2006/main" xmlns:r="http://schemas.openxmlformats.org/officeDocument/2006/relationships" xmlns:p="http://schemas.openxmlformats.org/presentationml/2006/main">
  <p:tag name="ORIGINALHEIGHT" val="127.5178"/>
  <p:tag name="ORIGINALWIDTH" val="541.575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mx{A}&#10;\hvec{x}^\idx{T}&#10;+&#10;\hvec{x}&#10;\rmx{A}&#10;$$&#10;&#10;\end{document}"/>
  <p:tag name="IGUANATEXSIZE" val="32"/>
  <p:tag name="IGUANATEXCURSOR" val="856"/>
</p:tagLst>
</file>

<file path=ppt/tags/tag65.xml><?xml version="1.0" encoding="utf-8"?>
<p:tagLst xmlns:a="http://schemas.openxmlformats.org/drawingml/2006/main" xmlns:r="http://schemas.openxmlformats.org/officeDocument/2006/relationships" xmlns:p="http://schemas.openxmlformats.org/presentationml/2006/main">
  <p:tag name="ORIGINALHEIGHT" val="119.2666"/>
  <p:tag name="ORIGINALWIDTH" val="527.323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x} \rmx{A} \hvec{x}^\idx{T} = 0&#10;$$&#10;&#10;\end{document}"/>
  <p:tag name="IGUANATEXSIZE" val="32"/>
  <p:tag name="IGUANATEXCURSOR" val="840"/>
</p:tagLst>
</file>

<file path=ppt/tags/tag66.xml><?xml version="1.0" encoding="utf-8"?>
<p:tagLst xmlns:a="http://schemas.openxmlformats.org/drawingml/2006/main" xmlns:r="http://schemas.openxmlformats.org/officeDocument/2006/relationships" xmlns:p="http://schemas.openxmlformats.org/presentationml/2006/main">
  <p:tag name="ORIGINALHEIGHT" val="118.5165"/>
  <p:tag name="ORIGINALWIDTH" val="665.342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x}  \rightarrow \hvec{x} \rmx{T} = \hvec{y}&#10;$$&#10;&#10;\end{document}"/>
  <p:tag name="IGUANATEXSIZE" val="32"/>
  <p:tag name="IGUANATEXCURSOR" val="869"/>
</p:tagLst>
</file>

<file path=ppt/tags/tag67.xml><?xml version="1.0" encoding="utf-8"?>
<p:tagLst xmlns:a="http://schemas.openxmlformats.org/drawingml/2006/main" xmlns:r="http://schemas.openxmlformats.org/officeDocument/2006/relationships" xmlns:p="http://schemas.openxmlformats.org/presentationml/2006/main">
  <p:tag name="ORIGINALHEIGHT" val="252.7853"/>
  <p:tag name="ORIGINALWIDTH" val="1155.91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y}\rmx{T}^{-1} \rmx{A} \left(\hvec{y}\rmx{T}^{-1}\right)^\idx{T} = 0&#10;$$&#10;&#10;\end{document}"/>
  <p:tag name="IGUANATEXSIZE" val="32"/>
  <p:tag name="IGUANATEXCURSOR" val="863"/>
</p:tagLst>
</file>

<file path=ppt/tags/tag68.xml><?xml version="1.0" encoding="utf-8"?>
<p:tagLst xmlns:a="http://schemas.openxmlformats.org/drawingml/2006/main" xmlns:r="http://schemas.openxmlformats.org/officeDocument/2006/relationships" xmlns:p="http://schemas.openxmlformats.org/presentationml/2006/main">
  <p:tag name="ORIGINALHEIGHT" val="252.7853"/>
  <p:tag name="ORIGINALWIDTH" val="1240.67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y}\rmx{T}^{-1} \rmx{A} \left(\rmx{T}^{-1}\right)^\idx{T} \hvec{y}^\idx{T} = 0&#10;$$&#10;&#10;\end{document}"/>
  <p:tag name="IGUANATEXSIZE" val="32"/>
  <p:tag name="IGUANATEXCURSOR" val="828"/>
</p:tagLst>
</file>

<file path=ppt/tags/tag69.xml><?xml version="1.0" encoding="utf-8"?>
<p:tagLst xmlns:a="http://schemas.openxmlformats.org/drawingml/2006/main" xmlns:r="http://schemas.openxmlformats.org/officeDocument/2006/relationships" xmlns:p="http://schemas.openxmlformats.org/presentationml/2006/main">
  <p:tag name="ORIGINALHEIGHT" val="297.7916"/>
  <p:tag name="ORIGINALWIDTH" val="1398.94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y} \left[ \rmx{T}^{-1} \rmx{A} \left(\rmx{T}^{-1}\right)^\idx{T} \right] \hvec{y}^\idx{T} = 0&#10;$$&#10;&#10;\end{document}"/>
  <p:tag name="IGUANATEXSIZE" val="32"/>
  <p:tag name="IGUANATEXCURSOR" val="900"/>
</p:tagLst>
</file>

<file path=ppt/tags/tag7.xml><?xml version="1.0" encoding="utf-8"?>
<p:tagLst xmlns:a="http://schemas.openxmlformats.org/drawingml/2006/main" xmlns:r="http://schemas.openxmlformats.org/officeDocument/2006/relationships" xmlns:p="http://schemas.openxmlformats.org/presentationml/2006/main">
  <p:tag name="ORIGINALHEIGHT" val="139.5195"/>
  <p:tag name="ORIGINALWIDTH" val="79.511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l}_1&#10;$$&#10;&#10;\end{document}"/>
  <p:tag name="IGUANATEXSIZE" val="28"/>
  <p:tag name="IGUANATEXCURSOR" val="790"/>
</p:tagLst>
</file>

<file path=ppt/tags/tag8.xml><?xml version="1.0" encoding="utf-8"?>
<p:tagLst xmlns:a="http://schemas.openxmlformats.org/drawingml/2006/main" xmlns:r="http://schemas.openxmlformats.org/officeDocument/2006/relationships" xmlns:p="http://schemas.openxmlformats.org/presentationml/2006/main">
  <p:tag name="ORIGINALHEIGHT" val="252.7853"/>
  <p:tag name="ORIGINALWIDTH" val="1809.25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gb{L} \approx \sum_i \rgb{M}_i(\rvec{x}) \circ \rgb{f}_\idx{r}(\uvec{l}_i, \rvec{x}, \uvec{v}) \cos^+ \theta_i'&#10;$$&#10;&#10;\end{document}"/>
  <p:tag name="IGUANATEXSIZE" val="38"/>
  <p:tag name="IGUANATEXCURSOR" val="780"/>
</p:tagLst>
</file>

<file path=ppt/tags/tag9.xml><?xml version="1.0" encoding="utf-8"?>
<p:tagLst xmlns:a="http://schemas.openxmlformats.org/drawingml/2006/main" xmlns:r="http://schemas.openxmlformats.org/officeDocument/2006/relationships" xmlns:p="http://schemas.openxmlformats.org/presentationml/2006/main">
  <p:tag name="ORIGINALHEIGHT" val="139.5195"/>
  <p:tag name="ORIGINALWIDTH" val="83.261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uvec{l}_0&#10;$$&#10;&#10;\end{document}"/>
  <p:tag name="IGUANATEXSIZE" val="28"/>
  <p:tag name="IGUANATEXCURSOR" val="790"/>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16419</TotalTime>
  <Words>1814</Words>
  <Application>Microsoft Office PowerPoint</Application>
  <PresentationFormat>Widescreen</PresentationFormat>
  <Paragraphs>146</Paragraphs>
  <Slides>21</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0" baseType="lpstr">
      <vt:lpstr>Arial</vt:lpstr>
      <vt:lpstr>Calibri</vt:lpstr>
      <vt:lpstr>Component</vt:lpstr>
      <vt:lpstr>Courier New</vt:lpstr>
      <vt:lpstr>Symbol</vt:lpstr>
      <vt:lpstr>Times New Roman</vt:lpstr>
      <vt:lpstr>Whipsmart</vt:lpstr>
      <vt:lpstr>Office Theme</vt:lpstr>
      <vt:lpstr>Klip</vt:lpstr>
      <vt:lpstr>Vizualizáció és képszintézis</vt:lpstr>
      <vt:lpstr>Képalkotás sugárkövetéssel</vt:lpstr>
      <vt:lpstr>A sugárkövetés alapkoncepciója</vt:lpstr>
      <vt:lpstr>Lokális illumináció absztrakt fényforrásokkal</vt:lpstr>
      <vt:lpstr>Diffúz + Phong-Blinn</vt:lpstr>
      <vt:lpstr>Kameramodell</vt:lpstr>
      <vt:lpstr>Camera frame</vt:lpstr>
      <vt:lpstr>Sugáregyenlet</vt:lpstr>
      <vt:lpstr>Nézeti irány kiszámítása NDC-ből</vt:lpstr>
      <vt:lpstr>Láthatóság sugárkövetéssel</vt:lpstr>
      <vt:lpstr>Metszés gömbbel</vt:lpstr>
      <vt:lpstr>Implicit felületek általában</vt:lpstr>
      <vt:lpstr>Normál = gradiens</vt:lpstr>
      <vt:lpstr>Gömb normálvektora gradienssel</vt:lpstr>
      <vt:lpstr>Kvadratikus felületek - quadrics</vt:lpstr>
      <vt:lpstr>Kvadratikus felületek - quadrics</vt:lpstr>
      <vt:lpstr>Sugáregyenlet homogén koordinátákkal</vt:lpstr>
      <vt:lpstr>Sugár-quadric metszés</vt:lpstr>
      <vt:lpstr>Quadric parciális deriváltak</vt:lpstr>
      <vt:lpstr>Quadric normál</vt:lpstr>
      <vt:lpstr>Quadric homogén lineáris transzformálása</vt:lpstr>
    </vt:vector>
  </TitlesOfParts>
  <Company>Budapest University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László Szécsi</cp:lastModifiedBy>
  <cp:revision>89</cp:revision>
  <dcterms:created xsi:type="dcterms:W3CDTF">2014-12-27T20:04:49Z</dcterms:created>
  <dcterms:modified xsi:type="dcterms:W3CDTF">2020-05-04T01:03:29Z</dcterms:modified>
</cp:coreProperties>
</file>