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48" r:id="rId3"/>
    <p:sldId id="34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1" r:id="rId14"/>
    <p:sldId id="360" r:id="rId15"/>
    <p:sldId id="358" r:id="rId16"/>
    <p:sldId id="362" r:id="rId17"/>
    <p:sldId id="363" r:id="rId18"/>
    <p:sldId id="364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37A9FF"/>
    <a:srgbClr val="00C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2015-04-19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0.xml"/><Relationship Id="rId7" Type="http://schemas.openxmlformats.org/officeDocument/2006/relationships/image" Target="../media/image3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1.xm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4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9.png"/><Relationship Id="rId5" Type="http://schemas.openxmlformats.org/officeDocument/2006/relationships/tags" Target="../tags/tag47.xml"/><Relationship Id="rId15" Type="http://schemas.openxmlformats.org/officeDocument/2006/relationships/image" Target="../media/image43.png"/><Relationship Id="rId10" Type="http://schemas.openxmlformats.org/officeDocument/2006/relationships/image" Target="../media/image38.jpe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1.xml"/><Relationship Id="rId7" Type="http://schemas.openxmlformats.org/officeDocument/2006/relationships/image" Target="../media/image4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5.xml"/><Relationship Id="rId7" Type="http://schemas.openxmlformats.org/officeDocument/2006/relationships/image" Target="../media/image4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6.png"/><Relationship Id="rId5" Type="http://schemas.openxmlformats.org/officeDocument/2006/relationships/tags" Target="../tags/tag25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4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.jpeg"/><Relationship Id="rId18" Type="http://schemas.openxmlformats.org/officeDocument/2006/relationships/image" Target="../media/image8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.jpeg"/><Relationship Id="rId17" Type="http://schemas.openxmlformats.org/officeDocument/2006/relationships/image" Target="../media/image7.png"/><Relationship Id="rId2" Type="http://schemas.openxmlformats.org/officeDocument/2006/relationships/tags" Target="../tags/tag29.xml"/><Relationship Id="rId16" Type="http://schemas.openxmlformats.org/officeDocument/2006/relationships/image" Target="../media/image6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.png"/><Relationship Id="rId5" Type="http://schemas.openxmlformats.org/officeDocument/2006/relationships/tags" Target="../tags/tag3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Vizualizáció</a:t>
            </a:r>
            <a:br>
              <a:rPr lang="hu-HU" dirty="0" smtClean="0"/>
            </a:br>
            <a:r>
              <a:rPr lang="hu-HU" dirty="0" smtClean="0"/>
              <a:t>és</a:t>
            </a:r>
            <a:br>
              <a:rPr lang="hu-HU" dirty="0" smtClean="0"/>
            </a:br>
            <a:r>
              <a:rPr lang="hu-HU" dirty="0" smtClean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Globális illumináció</a:t>
            </a:r>
            <a:endParaRPr lang="hu-HU" dirty="0"/>
          </a:p>
          <a:p>
            <a:r>
              <a:rPr lang="hu-HU" dirty="0" smtClean="0"/>
              <a:t>Fotonkövetés</a:t>
            </a:r>
          </a:p>
          <a:p>
            <a:r>
              <a:rPr lang="hu-HU" dirty="0" smtClean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hu-HU" dirty="0" smtClean="0"/>
              <a:t>ényútgenerálás lokális mintavételezéssel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Gyűjtőséta</a:t>
            </a:r>
          </a:p>
          <a:p>
            <a:pPr lvl="1"/>
            <a:r>
              <a:rPr lang="hu-HU" dirty="0" smtClean="0"/>
              <a:t>szemből indított</a:t>
            </a:r>
          </a:p>
          <a:p>
            <a:pPr lvl="1"/>
            <a:r>
              <a:rPr lang="hu-HU" dirty="0" smtClean="0"/>
              <a:t>szóródási pontokon véletlenszerű/determinisztikus folytatás</a:t>
            </a:r>
          </a:p>
          <a:p>
            <a:pPr lvl="1"/>
            <a:r>
              <a:rPr lang="hu-HU" dirty="0" smtClean="0"/>
              <a:t>nem generál pozítív hozzájárulású fényutakat pl. pontfényre</a:t>
            </a:r>
          </a:p>
          <a:p>
            <a:r>
              <a:rPr lang="hu-HU" dirty="0" smtClean="0"/>
              <a:t>Lövőséta</a:t>
            </a:r>
          </a:p>
          <a:p>
            <a:pPr lvl="1"/>
            <a:r>
              <a:rPr lang="hu-HU" dirty="0" smtClean="0"/>
              <a:t>fényforrásból indított</a:t>
            </a:r>
          </a:p>
          <a:p>
            <a:pPr lvl="1"/>
            <a:r>
              <a:rPr lang="hu-HU" dirty="0"/>
              <a:t>szóródási pontokon véletlenszerű/determinisztikus </a:t>
            </a:r>
            <a:r>
              <a:rPr lang="hu-HU" dirty="0" smtClean="0"/>
              <a:t>folytatás</a:t>
            </a:r>
          </a:p>
          <a:p>
            <a:pPr lvl="1"/>
            <a:r>
              <a:rPr lang="hu-HU" dirty="0"/>
              <a:t>nem generál pozítív hozzájárulású fényutakat pl. </a:t>
            </a:r>
            <a:r>
              <a:rPr lang="hu-HU" dirty="0" smtClean="0"/>
              <a:t>lyukkamerára</a:t>
            </a:r>
          </a:p>
          <a:p>
            <a:r>
              <a:rPr lang="hu-HU" dirty="0" smtClean="0"/>
              <a:t>Közbülső fényút építése</a:t>
            </a:r>
          </a:p>
          <a:p>
            <a:pPr lvl="1"/>
            <a:r>
              <a:rPr lang="hu-HU" dirty="0" smtClean="0"/>
              <a:t>pl. kulcslyukból indított séták, ha tudjuk hogy csak azon jut át fény</a:t>
            </a:r>
            <a:endParaRPr lang="hu-HU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441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fényút generálására kombinált stratégiák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Gyűjtőséta n lépésben, lövőséta m lépésben, végpontok összekötése</a:t>
            </a:r>
          </a:p>
          <a:p>
            <a:r>
              <a:rPr lang="hu-HU" dirty="0" smtClean="0"/>
              <a:t>fényút generálásának valószínűsége</a:t>
            </a:r>
          </a:p>
          <a:p>
            <a:pPr lvl="1"/>
            <a:r>
              <a:rPr lang="hu-HU" dirty="0" smtClean="0"/>
              <a:t>séták valószínűségeinek szorzata</a:t>
            </a:r>
          </a:p>
          <a:p>
            <a:r>
              <a:rPr lang="hu-HU" dirty="0" smtClean="0"/>
              <a:t>séta hozzájárulása</a:t>
            </a:r>
          </a:p>
          <a:p>
            <a:pPr lvl="1"/>
            <a:r>
              <a:rPr lang="hu-HU" dirty="0" smtClean="0"/>
              <a:t>végpontok láthatósága</a:t>
            </a:r>
          </a:p>
          <a:p>
            <a:pPr lvl="1"/>
            <a:r>
              <a:rPr lang="hu-HU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Árnyalási egyenlet felületi integrálként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7" y="1846562"/>
            <a:ext cx="8906568" cy="2129768"/>
          </a:xfrm>
          <a:prstGeom prst="rect">
            <a:avLst/>
          </a:prstGeom>
        </p:spPr>
      </p:pic>
      <p:sp>
        <p:nvSpPr>
          <p:cNvPr id="5" name="Szövegdoboz 12"/>
          <p:cNvSpPr txBox="1"/>
          <p:nvPr/>
        </p:nvSpPr>
        <p:spPr>
          <a:xfrm>
            <a:off x="288384" y="5058878"/>
            <a:ext cx="27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Whipsmart" pitchFamily="34" charset="0"/>
              </a:rPr>
              <a:t>minden</a:t>
            </a:r>
            <a:r>
              <a:rPr lang="en-US" sz="3600" dirty="0" smtClean="0">
                <a:latin typeface="Whipsmart" pitchFamily="34" charset="0"/>
              </a:rPr>
              <a:t> </a:t>
            </a:r>
            <a:r>
              <a:rPr lang="en-US" sz="3600" dirty="0" err="1" smtClean="0">
                <a:latin typeface="Whipsmart" pitchFamily="34" charset="0"/>
              </a:rPr>
              <a:t>fel</a:t>
            </a:r>
            <a:r>
              <a:rPr lang="hu-HU" sz="3600" dirty="0" smtClean="0">
                <a:latin typeface="Whipsmart" pitchFamily="34" charset="0"/>
              </a:rPr>
              <a:t>ületre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485900" y="4123597"/>
            <a:ext cx="153717" cy="935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12"/>
          <p:cNvSpPr txBox="1"/>
          <p:nvPr/>
        </p:nvSpPr>
        <p:spPr>
          <a:xfrm>
            <a:off x="7470234" y="4820753"/>
            <a:ext cx="27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geometriai faktor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38975" y="3562351"/>
            <a:ext cx="1343025" cy="1258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Hárompontos forma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1846561"/>
            <a:ext cx="8349727" cy="2164212"/>
          </a:xfrm>
          <a:prstGeom prst="rect">
            <a:avLst/>
          </a:prstGeom>
        </p:spPr>
      </p:pic>
      <p:sp>
        <p:nvSpPr>
          <p:cNvPr id="5" name="Szövegdoboz 12"/>
          <p:cNvSpPr txBox="1"/>
          <p:nvPr/>
        </p:nvSpPr>
        <p:spPr>
          <a:xfrm>
            <a:off x="288384" y="5058878"/>
            <a:ext cx="27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Whipsmart" pitchFamily="34" charset="0"/>
              </a:rPr>
              <a:t>minden</a:t>
            </a:r>
            <a:r>
              <a:rPr lang="en-US" sz="3600" dirty="0" smtClean="0">
                <a:latin typeface="Whipsmart" pitchFamily="34" charset="0"/>
              </a:rPr>
              <a:t> </a:t>
            </a:r>
            <a:r>
              <a:rPr lang="en-US" sz="3600" dirty="0" err="1" smtClean="0">
                <a:latin typeface="Whipsmart" pitchFamily="34" charset="0"/>
              </a:rPr>
              <a:t>fel</a:t>
            </a:r>
            <a:r>
              <a:rPr lang="hu-HU" sz="3600" dirty="0" smtClean="0">
                <a:latin typeface="Whipsmart" pitchFamily="34" charset="0"/>
              </a:rPr>
              <a:t>ületre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485900" y="4123597"/>
            <a:ext cx="153717" cy="935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12"/>
          <p:cNvSpPr txBox="1"/>
          <p:nvPr/>
        </p:nvSpPr>
        <p:spPr>
          <a:xfrm>
            <a:off x="7470234" y="4820753"/>
            <a:ext cx="27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geometriai faktor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75600" y="3632200"/>
            <a:ext cx="406401" cy="1188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3"/>
          <p:cNvSpPr>
            <a:spLocks noChangeArrowheads="1"/>
          </p:cNvSpPr>
          <p:nvPr/>
        </p:nvSpPr>
        <p:spPr bwMode="auto">
          <a:xfrm rot="5400000">
            <a:off x="2000193" y="4837127"/>
            <a:ext cx="2632177" cy="443501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3812077" y="6037456"/>
            <a:ext cx="2632177" cy="443501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 rot="16200000">
            <a:off x="5679712" y="4971119"/>
            <a:ext cx="2632177" cy="443501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Egyenes összekötő 38"/>
          <p:cNvCxnSpPr/>
          <p:nvPr/>
        </p:nvCxnSpPr>
        <p:spPr>
          <a:xfrm flipH="1" flipV="1">
            <a:off x="3316281" y="4820753"/>
            <a:ext cx="1903524" cy="1438453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8"/>
          <p:cNvCxnSpPr/>
          <p:nvPr/>
        </p:nvCxnSpPr>
        <p:spPr>
          <a:xfrm flipH="1">
            <a:off x="5219805" y="5058878"/>
            <a:ext cx="1775996" cy="1215346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98" y="4720328"/>
            <a:ext cx="233204" cy="2194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45" y="5582847"/>
            <a:ext cx="340204" cy="3950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75" y="4507454"/>
            <a:ext cx="447204" cy="3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hu-HU" dirty="0" smtClean="0"/>
              <a:t>érési egyenlet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90" y="1664612"/>
            <a:ext cx="8496869" cy="1226596"/>
          </a:xfrm>
          <a:prstGeom prst="rect">
            <a:avLst/>
          </a:prstGeom>
        </p:spPr>
      </p:pic>
      <p:sp>
        <p:nvSpPr>
          <p:cNvPr id="5" name="Szövegdoboz 12"/>
          <p:cNvSpPr txBox="1"/>
          <p:nvPr/>
        </p:nvSpPr>
        <p:spPr>
          <a:xfrm>
            <a:off x="194809" y="4935108"/>
            <a:ext cx="2702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Whipsmart" pitchFamily="34" charset="0"/>
              </a:rPr>
              <a:t>j. </a:t>
            </a:r>
            <a:r>
              <a:rPr lang="hu-HU" sz="3600" dirty="0" smtClean="0">
                <a:latin typeface="Whipsmart" pitchFamily="34" charset="0"/>
              </a:rPr>
              <a:t>szenzor (pixel)</a:t>
            </a:r>
            <a:r>
              <a:rPr lang="en-US" sz="3600" dirty="0" smtClean="0">
                <a:latin typeface="Whipsmart" pitchFamily="34" charset="0"/>
              </a:rPr>
              <a:t> </a:t>
            </a:r>
            <a:r>
              <a:rPr lang="hu-HU" sz="3600" dirty="0" smtClean="0">
                <a:latin typeface="Whipsmart" pitchFamily="34" charset="0"/>
              </a:rPr>
              <a:t>mit mér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460500" y="2679700"/>
            <a:ext cx="85542" cy="2255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12"/>
          <p:cNvSpPr txBox="1"/>
          <p:nvPr/>
        </p:nvSpPr>
        <p:spPr>
          <a:xfrm>
            <a:off x="3667875" y="3445206"/>
            <a:ext cx="2702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szenzor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érzékenysége adott irányra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(a.k.a emittált importancia)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667875" y="2476500"/>
            <a:ext cx="1351233" cy="968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2"/>
          <p:cNvSpPr txBox="1"/>
          <p:nvPr/>
        </p:nvSpPr>
        <p:spPr>
          <a:xfrm>
            <a:off x="6079584" y="464283"/>
            <a:ext cx="27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radiancia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78501" y="1110614"/>
            <a:ext cx="939799" cy="694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12"/>
          <p:cNvSpPr txBox="1"/>
          <p:nvPr/>
        </p:nvSpPr>
        <p:spPr>
          <a:xfrm>
            <a:off x="6718300" y="3410378"/>
            <a:ext cx="27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geometriai faktor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632700" y="2476500"/>
            <a:ext cx="436833" cy="933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7709511" y="5710228"/>
            <a:ext cx="2907779" cy="720441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auto">
          <a:xfrm>
            <a:off x="6659379" y="4484731"/>
            <a:ext cx="2907779" cy="720441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Árnyalási egyenlet </a:t>
            </a:r>
            <a:r>
              <a:rPr lang="hu-HU" dirty="0" smtClean="0"/>
              <a:t>fényút-formája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0" y="1437547"/>
            <a:ext cx="11372016" cy="1778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884169">
            <a:off x="452108" y="4013009"/>
            <a:ext cx="772183" cy="680029"/>
          </a:xfrm>
          <a:prstGeom prst="rect">
            <a:avLst/>
          </a:prstGeom>
        </p:spPr>
      </p:pic>
      <p:pic>
        <p:nvPicPr>
          <p:cNvPr id="7" name="Picture 67" descr="http://www.psdgraphics.com/file/glossy-light-bulb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r="23761"/>
          <a:stretch/>
        </p:blipFill>
        <p:spPr bwMode="auto">
          <a:xfrm rot="10800000">
            <a:off x="10768344" y="3578194"/>
            <a:ext cx="600350" cy="9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413617" y="4923020"/>
            <a:ext cx="4999883" cy="1238787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Egyenes összekötő 38"/>
          <p:cNvCxnSpPr>
            <a:endCxn id="6" idx="3"/>
          </p:cNvCxnSpPr>
          <p:nvPr/>
        </p:nvCxnSpPr>
        <p:spPr>
          <a:xfrm flipH="1" flipV="1">
            <a:off x="1167738" y="4554198"/>
            <a:ext cx="3173395" cy="713483"/>
          </a:xfrm>
          <a:prstGeom prst="line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38"/>
          <p:cNvCxnSpPr/>
          <p:nvPr/>
        </p:nvCxnSpPr>
        <p:spPr>
          <a:xfrm flipH="1" flipV="1">
            <a:off x="7894062" y="4874350"/>
            <a:ext cx="1442775" cy="1287457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38"/>
          <p:cNvCxnSpPr/>
          <p:nvPr/>
        </p:nvCxnSpPr>
        <p:spPr>
          <a:xfrm flipH="1">
            <a:off x="9336838" y="4472334"/>
            <a:ext cx="1465003" cy="1740206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38"/>
          <p:cNvCxnSpPr/>
          <p:nvPr/>
        </p:nvCxnSpPr>
        <p:spPr>
          <a:xfrm flipH="1">
            <a:off x="4353226" y="4866329"/>
            <a:ext cx="3540836" cy="401352"/>
          </a:xfrm>
          <a:prstGeom prst="line">
            <a:avLst/>
          </a:prstGeom>
          <a:ln w="381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438" y="4724824"/>
            <a:ext cx="400563" cy="2990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29" y="5291840"/>
            <a:ext cx="384101" cy="2990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24" y="4325552"/>
            <a:ext cx="400563" cy="2935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63" y="5514894"/>
            <a:ext cx="400563" cy="29905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43" y="4092315"/>
            <a:ext cx="403306" cy="29905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171700" y="1437547"/>
            <a:ext cx="5892800" cy="7722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  <a:latin typeface="Whipsmart" panose="020B0502030203050204" pitchFamily="34" charset="0"/>
              </a:rPr>
              <a:t>l</a:t>
            </a:r>
            <a:r>
              <a:rPr lang="hu-HU" sz="5400" b="1" dirty="0" smtClean="0">
                <a:solidFill>
                  <a:srgbClr val="FFC000"/>
                </a:solidFill>
                <a:latin typeface="Whipsmart" panose="020B0502030203050204" pitchFamily="34" charset="0"/>
              </a:rPr>
              <a:t>övőséta</a:t>
            </a:r>
            <a:endParaRPr lang="en-US" sz="5400" b="1" dirty="0">
              <a:solidFill>
                <a:srgbClr val="FFC000"/>
              </a:solidFill>
              <a:latin typeface="Whipsmart" panose="020B050203020305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54499" y="2578622"/>
            <a:ext cx="3490867" cy="85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gyűjtőséta</a:t>
            </a:r>
            <a:endParaRPr lang="en-US" sz="5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Stratégiák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path tracing: 0 hosszú lövőséta</a:t>
            </a:r>
          </a:p>
          <a:p>
            <a:pPr lvl="1"/>
            <a:r>
              <a:rPr lang="hu-HU" dirty="0" smtClean="0"/>
              <a:t>next event estimation: minden szóródási pont összekötése a fénnyel</a:t>
            </a:r>
          </a:p>
          <a:p>
            <a:r>
              <a:rPr lang="hu-HU" dirty="0" smtClean="0"/>
              <a:t>particle tracing: 0 hosszú gyűjtőséta</a:t>
            </a:r>
          </a:p>
          <a:p>
            <a:pPr marL="685800" lvl="2">
              <a:spcBef>
                <a:spcPts val="1000"/>
              </a:spcBef>
            </a:pPr>
            <a:r>
              <a:rPr lang="hu-HU" dirty="0"/>
              <a:t>next event estimation: minden szóródási pont összekötése a </a:t>
            </a:r>
            <a:r>
              <a:rPr lang="hu-HU" dirty="0" smtClean="0"/>
              <a:t>szenzorral</a:t>
            </a:r>
          </a:p>
          <a:p>
            <a:r>
              <a:rPr lang="hu-HU" dirty="0" smtClean="0"/>
              <a:t>bidirectional path tracing: mindkét séta, összekötés</a:t>
            </a:r>
          </a:p>
          <a:p>
            <a:pPr lvl="1"/>
            <a:r>
              <a:rPr lang="hu-HU" dirty="0" smtClean="0"/>
              <a:t>minden szóródási pont összekötése a lövő és gyűjtőséták között!</a:t>
            </a:r>
          </a:p>
          <a:p>
            <a:pPr lvl="1"/>
            <a:r>
              <a:rPr lang="hu-HU" dirty="0" smtClean="0"/>
              <a:t>de mennyi így a fényút generálásnak valószínűsége???</a:t>
            </a:r>
          </a:p>
        </p:txBody>
      </p:sp>
    </p:spTree>
    <p:extLst>
      <p:ext uri="{BB962C8B-B14F-4D97-AF65-F5344CB8AC3E}">
        <p14:creationId xmlns:p14="http://schemas.microsoft.com/office/powerpoint/2010/main" val="2731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Többszörös fontosság szerinti mintavételezés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multiple importance sampling</a:t>
            </a:r>
            <a:endParaRPr lang="en-US" dirty="0"/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1323204" y="2119638"/>
            <a:ext cx="9876" cy="39834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 flipV="1">
            <a:off x="1323204" y="6103087"/>
            <a:ext cx="5817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1310036" y="5006815"/>
            <a:ext cx="5790813" cy="1083104"/>
          </a:xfrm>
          <a:custGeom>
            <a:avLst/>
            <a:gdLst>
              <a:gd name="T0" fmla="*/ 0 w 1759"/>
              <a:gd name="T1" fmla="*/ 329 h 329"/>
              <a:gd name="T2" fmla="*/ 241 w 1759"/>
              <a:gd name="T3" fmla="*/ 96 h 329"/>
              <a:gd name="T4" fmla="*/ 700 w 1759"/>
              <a:gd name="T5" fmla="*/ 220 h 329"/>
              <a:gd name="T6" fmla="*/ 1276 w 1759"/>
              <a:gd name="T7" fmla="*/ 3 h 329"/>
              <a:gd name="T8" fmla="*/ 1759 w 1759"/>
              <a:gd name="T9" fmla="*/ 236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9"/>
              <a:gd name="T16" fmla="*/ 0 h 329"/>
              <a:gd name="T17" fmla="*/ 1759 w 1759"/>
              <a:gd name="T18" fmla="*/ 329 h 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9" h="329">
                <a:moveTo>
                  <a:pt x="0" y="329"/>
                </a:moveTo>
                <a:cubicBezTo>
                  <a:pt x="62" y="221"/>
                  <a:pt x="124" y="114"/>
                  <a:pt x="241" y="96"/>
                </a:cubicBezTo>
                <a:cubicBezTo>
                  <a:pt x="358" y="78"/>
                  <a:pt x="528" y="235"/>
                  <a:pt x="700" y="220"/>
                </a:cubicBezTo>
                <a:cubicBezTo>
                  <a:pt x="872" y="205"/>
                  <a:pt x="1100" y="0"/>
                  <a:pt x="1276" y="3"/>
                </a:cubicBezTo>
                <a:cubicBezTo>
                  <a:pt x="1452" y="6"/>
                  <a:pt x="1479" y="108"/>
                  <a:pt x="1759" y="236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6"/>
          <p:cNvSpPr>
            <a:spLocks/>
          </p:cNvSpPr>
          <p:nvPr/>
        </p:nvSpPr>
        <p:spPr bwMode="auto">
          <a:xfrm>
            <a:off x="1326495" y="2159144"/>
            <a:ext cx="5744725" cy="3048490"/>
          </a:xfrm>
          <a:custGeom>
            <a:avLst/>
            <a:gdLst>
              <a:gd name="T0" fmla="*/ 0 w 1745"/>
              <a:gd name="T1" fmla="*/ 877 h 926"/>
              <a:gd name="T2" fmla="*/ 80 w 1745"/>
              <a:gd name="T3" fmla="*/ 829 h 926"/>
              <a:gd name="T4" fmla="*/ 297 w 1745"/>
              <a:gd name="T5" fmla="*/ 588 h 926"/>
              <a:gd name="T6" fmla="*/ 601 w 1745"/>
              <a:gd name="T7" fmla="*/ 876 h 926"/>
              <a:gd name="T8" fmla="*/ 1044 w 1745"/>
              <a:gd name="T9" fmla="*/ 285 h 926"/>
              <a:gd name="T10" fmla="*/ 1286 w 1745"/>
              <a:gd name="T11" fmla="*/ 604 h 926"/>
              <a:gd name="T12" fmla="*/ 1480 w 1745"/>
              <a:gd name="T13" fmla="*/ 316 h 926"/>
              <a:gd name="T14" fmla="*/ 1745 w 1745"/>
              <a:gd name="T15" fmla="*/ 113 h 9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45"/>
              <a:gd name="T25" fmla="*/ 0 h 926"/>
              <a:gd name="T26" fmla="*/ 1745 w 1745"/>
              <a:gd name="T27" fmla="*/ 926 h 9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45" h="926">
                <a:moveTo>
                  <a:pt x="0" y="877"/>
                </a:moveTo>
                <a:cubicBezTo>
                  <a:pt x="13" y="869"/>
                  <a:pt x="30" y="877"/>
                  <a:pt x="80" y="829"/>
                </a:cubicBezTo>
                <a:cubicBezTo>
                  <a:pt x="130" y="781"/>
                  <a:pt x="210" y="580"/>
                  <a:pt x="297" y="588"/>
                </a:cubicBezTo>
                <a:cubicBezTo>
                  <a:pt x="384" y="596"/>
                  <a:pt x="477" y="926"/>
                  <a:pt x="601" y="876"/>
                </a:cubicBezTo>
                <a:cubicBezTo>
                  <a:pt x="725" y="826"/>
                  <a:pt x="930" y="330"/>
                  <a:pt x="1044" y="285"/>
                </a:cubicBezTo>
                <a:cubicBezTo>
                  <a:pt x="1158" y="240"/>
                  <a:pt x="1213" y="599"/>
                  <a:pt x="1286" y="604"/>
                </a:cubicBezTo>
                <a:cubicBezTo>
                  <a:pt x="1359" y="609"/>
                  <a:pt x="1403" y="398"/>
                  <a:pt x="1480" y="316"/>
                </a:cubicBezTo>
                <a:cubicBezTo>
                  <a:pt x="1557" y="234"/>
                  <a:pt x="1600" y="0"/>
                  <a:pt x="1745" y="113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auto">
          <a:xfrm>
            <a:off x="2011255" y="4065273"/>
            <a:ext cx="220571" cy="238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1642539" y="4539336"/>
            <a:ext cx="220571" cy="23811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2570913" y="4345103"/>
            <a:ext cx="220571" cy="238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49"/>
          <p:cNvSpPr>
            <a:spLocks noChangeArrowheads="1"/>
          </p:cNvSpPr>
          <p:nvPr/>
        </p:nvSpPr>
        <p:spPr bwMode="auto">
          <a:xfrm>
            <a:off x="4272931" y="3334425"/>
            <a:ext cx="220571" cy="23811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50"/>
          <p:cNvSpPr>
            <a:spLocks noChangeArrowheads="1"/>
          </p:cNvSpPr>
          <p:nvPr/>
        </p:nvSpPr>
        <p:spPr bwMode="auto">
          <a:xfrm>
            <a:off x="4875387" y="3034845"/>
            <a:ext cx="220571" cy="23811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51"/>
          <p:cNvSpPr>
            <a:spLocks noChangeArrowheads="1"/>
          </p:cNvSpPr>
          <p:nvPr/>
        </p:nvSpPr>
        <p:spPr bwMode="auto">
          <a:xfrm>
            <a:off x="5504178" y="4019183"/>
            <a:ext cx="220571" cy="238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78" y="2440206"/>
            <a:ext cx="915630" cy="505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18" y="5143602"/>
            <a:ext cx="1087849" cy="5051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59" y="2559809"/>
            <a:ext cx="2864572" cy="950071"/>
          </a:xfrm>
          <a:prstGeom prst="rect">
            <a:avLst/>
          </a:prstGeom>
        </p:spPr>
      </p:pic>
      <p:sp>
        <p:nvSpPr>
          <p:cNvPr id="22" name="Freeform 43"/>
          <p:cNvSpPr>
            <a:spLocks/>
          </p:cNvSpPr>
          <p:nvPr/>
        </p:nvSpPr>
        <p:spPr bwMode="auto">
          <a:xfrm>
            <a:off x="1310036" y="3921437"/>
            <a:ext cx="5790813" cy="2165499"/>
          </a:xfrm>
          <a:custGeom>
            <a:avLst/>
            <a:gdLst>
              <a:gd name="T0" fmla="*/ 0 w 1759"/>
              <a:gd name="T1" fmla="*/ 329 h 329"/>
              <a:gd name="T2" fmla="*/ 241 w 1759"/>
              <a:gd name="T3" fmla="*/ 96 h 329"/>
              <a:gd name="T4" fmla="*/ 700 w 1759"/>
              <a:gd name="T5" fmla="*/ 220 h 329"/>
              <a:gd name="T6" fmla="*/ 1276 w 1759"/>
              <a:gd name="T7" fmla="*/ 3 h 329"/>
              <a:gd name="T8" fmla="*/ 1759 w 1759"/>
              <a:gd name="T9" fmla="*/ 236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9"/>
              <a:gd name="T16" fmla="*/ 0 h 329"/>
              <a:gd name="T17" fmla="*/ 1759 w 1759"/>
              <a:gd name="T18" fmla="*/ 329 h 329"/>
              <a:gd name="connsiteX0" fmla="*/ 0 w 10000"/>
              <a:gd name="connsiteY0" fmla="*/ 9911 h 9911"/>
              <a:gd name="connsiteX1" fmla="*/ 1699 w 10000"/>
              <a:gd name="connsiteY1" fmla="*/ 7636 h 9911"/>
              <a:gd name="connsiteX2" fmla="*/ 3980 w 10000"/>
              <a:gd name="connsiteY2" fmla="*/ 6598 h 9911"/>
              <a:gd name="connsiteX3" fmla="*/ 7254 w 10000"/>
              <a:gd name="connsiteY3" fmla="*/ 2 h 9911"/>
              <a:gd name="connsiteX4" fmla="*/ 10000 w 10000"/>
              <a:gd name="connsiteY4" fmla="*/ 7084 h 9911"/>
              <a:gd name="connsiteX0" fmla="*/ 0 w 10000"/>
              <a:gd name="connsiteY0" fmla="*/ 10000 h 10000"/>
              <a:gd name="connsiteX1" fmla="*/ 1699 w 10000"/>
              <a:gd name="connsiteY1" fmla="*/ 7705 h 10000"/>
              <a:gd name="connsiteX2" fmla="*/ 3870 w 10000"/>
              <a:gd name="connsiteY2" fmla="*/ 4646 h 10000"/>
              <a:gd name="connsiteX3" fmla="*/ 7254 w 10000"/>
              <a:gd name="connsiteY3" fmla="*/ 2 h 10000"/>
              <a:gd name="connsiteX4" fmla="*/ 10000 w 10000"/>
              <a:gd name="connsiteY4" fmla="*/ 7148 h 10000"/>
              <a:gd name="connsiteX0" fmla="*/ 0 w 10000"/>
              <a:gd name="connsiteY0" fmla="*/ 20173 h 20173"/>
              <a:gd name="connsiteX1" fmla="*/ 1699 w 10000"/>
              <a:gd name="connsiteY1" fmla="*/ 17878 h 20173"/>
              <a:gd name="connsiteX2" fmla="*/ 3870 w 10000"/>
              <a:gd name="connsiteY2" fmla="*/ 14819 h 20173"/>
              <a:gd name="connsiteX3" fmla="*/ 5960 w 10000"/>
              <a:gd name="connsiteY3" fmla="*/ 0 h 20173"/>
              <a:gd name="connsiteX4" fmla="*/ 10000 w 10000"/>
              <a:gd name="connsiteY4" fmla="*/ 17321 h 2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20173">
                <a:moveTo>
                  <a:pt x="0" y="20173"/>
                </a:moveTo>
                <a:cubicBezTo>
                  <a:pt x="352" y="16861"/>
                  <a:pt x="1054" y="18770"/>
                  <a:pt x="1699" y="17878"/>
                </a:cubicBezTo>
                <a:cubicBezTo>
                  <a:pt x="2344" y="16986"/>
                  <a:pt x="3160" y="17799"/>
                  <a:pt x="3870" y="14819"/>
                </a:cubicBezTo>
                <a:cubicBezTo>
                  <a:pt x="4580" y="11839"/>
                  <a:pt x="4960" y="-92"/>
                  <a:pt x="5960" y="0"/>
                </a:cubicBezTo>
                <a:cubicBezTo>
                  <a:pt x="6961" y="92"/>
                  <a:pt x="8408" y="13396"/>
                  <a:pt x="10000" y="17321"/>
                </a:cubicBezTo>
              </a:path>
            </a:pathLst>
          </a:custGeom>
          <a:noFill/>
          <a:ln w="254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92" y="4157063"/>
            <a:ext cx="1087849" cy="5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Többszörös fontosság szerinti mintavételezés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59" y="1493009"/>
            <a:ext cx="2864572" cy="9500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59" y="2620893"/>
            <a:ext cx="9767676" cy="1153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59" y="4208398"/>
            <a:ext cx="3826128" cy="496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5222585"/>
            <a:ext cx="7161429" cy="11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Súlyfüggvények választási lehetőségei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konstans</a:t>
            </a:r>
          </a:p>
          <a:p>
            <a:pPr lvl="1"/>
            <a:r>
              <a:rPr lang="hu-HU" dirty="0" smtClean="0"/>
              <a:t>a szórások összeadódnak!!</a:t>
            </a:r>
          </a:p>
          <a:p>
            <a:r>
              <a:rPr lang="hu-HU" dirty="0" smtClean="0"/>
              <a:t>egyszerre csak egy súlyfüggvény pozitív</a:t>
            </a:r>
          </a:p>
          <a:p>
            <a:pPr lvl="1"/>
            <a:r>
              <a:rPr lang="hu-HU" dirty="0" smtClean="0"/>
              <a:t>vagyis 1</a:t>
            </a:r>
          </a:p>
          <a:p>
            <a:pPr lvl="1"/>
            <a:r>
              <a:rPr lang="hu-HU" dirty="0" smtClean="0"/>
              <a:t>a tartomány felosztása</a:t>
            </a:r>
          </a:p>
          <a:p>
            <a:pPr lvl="1"/>
            <a:r>
              <a:rPr lang="hu-HU" dirty="0" smtClean="0"/>
              <a:t>ha tudjuk, melyik sűrűségfüggvény hol jó, akkor jó lehet</a:t>
            </a:r>
          </a:p>
          <a:p>
            <a:r>
              <a:rPr lang="hu-HU" dirty="0" smtClean="0"/>
              <a:t>sűrűségfüggvény véletlen választása -</a:t>
            </a:r>
            <a:r>
              <a:rPr lang="en-US" dirty="0" smtClean="0"/>
              <a:t>&gt; 1 </a:t>
            </a:r>
            <a:r>
              <a:rPr lang="en-US" dirty="0" err="1" smtClean="0"/>
              <a:t>kombin</a:t>
            </a:r>
            <a:r>
              <a:rPr lang="hu-HU" dirty="0" smtClean="0"/>
              <a:t>ált sűrűségfüggvény</a:t>
            </a:r>
          </a:p>
          <a:p>
            <a:pPr lvl="1"/>
            <a:r>
              <a:rPr lang="hu-HU" dirty="0" smtClean="0"/>
              <a:t>a súly a választás valószínűsége</a:t>
            </a:r>
          </a:p>
          <a:p>
            <a:pPr lvl="1"/>
            <a:r>
              <a:rPr lang="hu-HU" dirty="0" smtClean="0"/>
              <a:t>mennyire valószínű, hogy ez a mintát ez a súlyfüggvény generálta?</a:t>
            </a:r>
          </a:p>
          <a:p>
            <a:pPr lvl="1"/>
            <a:r>
              <a:rPr lang="hu-HU" dirty="0" smtClean="0"/>
              <a:t>neve: egyensúlyi heurisztika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59" y="5706233"/>
            <a:ext cx="3585021" cy="941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59" y="4971789"/>
            <a:ext cx="289902" cy="3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13617" y="4923020"/>
            <a:ext cx="7352201" cy="1238787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41842" y="4866329"/>
            <a:ext cx="2034797" cy="1344148"/>
          </a:xfrm>
          <a:prstGeom prst="ellipse">
            <a:avLst/>
          </a:prstGeom>
          <a:gradFill flip="none" rotWithShape="1">
            <a:gsLst>
              <a:gs pos="0">
                <a:srgbClr val="FFFF00">
                  <a:lumMod val="89000"/>
                  <a:lumOff val="11000"/>
                </a:srgbClr>
              </a:gs>
              <a:gs pos="57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Fényútkövetésben rosszul mintavételezett fényút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884169">
            <a:off x="1388137" y="2216440"/>
            <a:ext cx="1285315" cy="1131923"/>
          </a:xfrm>
          <a:prstGeom prst="rect">
            <a:avLst/>
          </a:prstGeom>
        </p:spPr>
      </p:pic>
      <p:pic>
        <p:nvPicPr>
          <p:cNvPr id="6" name="Picture 67" descr="http://www.psdgraphics.com/file/glossy-light-bulb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r="23761"/>
          <a:stretch/>
        </p:blipFill>
        <p:spPr bwMode="auto">
          <a:xfrm rot="10800000">
            <a:off x="9555971" y="1431403"/>
            <a:ext cx="867196" cy="13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2.cccme.org.cn/i_supply/2009/6/2/201012290158168265_17405459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17" y="2512612"/>
            <a:ext cx="2308560" cy="23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38"/>
          <p:cNvCxnSpPr>
            <a:endCxn id="4" idx="3"/>
          </p:cNvCxnSpPr>
          <p:nvPr/>
        </p:nvCxnSpPr>
        <p:spPr>
          <a:xfrm flipH="1" flipV="1">
            <a:off x="2579319" y="3117260"/>
            <a:ext cx="3779921" cy="2421143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38"/>
          <p:cNvCxnSpPr/>
          <p:nvPr/>
        </p:nvCxnSpPr>
        <p:spPr>
          <a:xfrm flipH="1">
            <a:off x="6989197" y="2961472"/>
            <a:ext cx="1447556" cy="1085141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38"/>
          <p:cNvCxnSpPr/>
          <p:nvPr/>
        </p:nvCxnSpPr>
        <p:spPr>
          <a:xfrm flipH="1">
            <a:off x="8428383" y="2512612"/>
            <a:ext cx="1224501" cy="448860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38"/>
          <p:cNvCxnSpPr/>
          <p:nvPr/>
        </p:nvCxnSpPr>
        <p:spPr>
          <a:xfrm flipH="1">
            <a:off x="6359240" y="4045835"/>
            <a:ext cx="629958" cy="1492568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03" y="2117983"/>
            <a:ext cx="256068" cy="3505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27" y="2437091"/>
            <a:ext cx="240826" cy="3658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60" y="3686568"/>
            <a:ext cx="240826" cy="3658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07" y="5674820"/>
            <a:ext cx="365812" cy="3505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60" y="2720991"/>
            <a:ext cx="271310" cy="3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étirányú fényútkövetés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véletlen lövőséta</a:t>
            </a:r>
          </a:p>
          <a:p>
            <a:r>
              <a:rPr lang="hu-HU" dirty="0" smtClean="0"/>
              <a:t>véletlen gyűjtőséta</a:t>
            </a:r>
          </a:p>
          <a:p>
            <a:r>
              <a:rPr lang="hu-HU" dirty="0" smtClean="0"/>
              <a:t>összes lehetséges összeköttetés</a:t>
            </a:r>
          </a:p>
          <a:p>
            <a:r>
              <a:rPr lang="hu-HU" dirty="0" smtClean="0"/>
              <a:t>minden így kapott fényúton</a:t>
            </a:r>
          </a:p>
          <a:p>
            <a:pPr lvl="1"/>
            <a:r>
              <a:rPr lang="hu-HU" dirty="0" smtClean="0"/>
              <a:t>kombinált valószínűség kiszámolása</a:t>
            </a:r>
          </a:p>
          <a:p>
            <a:pPr lvl="1"/>
            <a:r>
              <a:rPr lang="hu-HU" dirty="0" smtClean="0"/>
              <a:t>hozzájárulás számítása</a:t>
            </a:r>
          </a:p>
          <a:p>
            <a:pPr lvl="1"/>
            <a:endParaRPr lang="hu-HU" dirty="0"/>
          </a:p>
          <a:p>
            <a:r>
              <a:rPr lang="hu-HU" dirty="0" smtClean="0"/>
              <a:t>bonyolult</a:t>
            </a:r>
          </a:p>
          <a:p>
            <a:r>
              <a:rPr lang="hu-HU" smtClean="0"/>
              <a:t>körüményes implementálni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2050" name="Picture 2" descr="http://celarek.at/wp/wp-content/uploads/2014/06/veach_sce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25" y="3124200"/>
            <a:ext cx="5845850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Fotontérkép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gyártsunk sok lövősétát</a:t>
            </a:r>
          </a:p>
          <a:p>
            <a:r>
              <a:rPr lang="hu-HU" dirty="0" smtClean="0"/>
              <a:t>a gyűjtősétát kössük össze az összes lövőséta összes szóródási pontjával</a:t>
            </a:r>
            <a:endParaRPr lang="en-US" dirty="0"/>
          </a:p>
        </p:txBody>
      </p:sp>
      <p:cxnSp>
        <p:nvCxnSpPr>
          <p:cNvPr id="15" name="Egyenes összekötő 20"/>
          <p:cNvCxnSpPr/>
          <p:nvPr/>
        </p:nvCxnSpPr>
        <p:spPr>
          <a:xfrm rot="10800000">
            <a:off x="2163808" y="5658642"/>
            <a:ext cx="3071834" cy="48974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21"/>
          <p:cNvCxnSpPr/>
          <p:nvPr/>
        </p:nvCxnSpPr>
        <p:spPr>
          <a:xfrm rot="10800000">
            <a:off x="1949494" y="5005381"/>
            <a:ext cx="1643074" cy="867575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22"/>
          <p:cNvCxnSpPr/>
          <p:nvPr/>
        </p:nvCxnSpPr>
        <p:spPr>
          <a:xfrm rot="10800000" flipV="1">
            <a:off x="3235378" y="4219562"/>
            <a:ext cx="2643206" cy="1031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/>
          <p:cNvCxnSpPr/>
          <p:nvPr/>
        </p:nvCxnSpPr>
        <p:spPr>
          <a:xfrm rot="10800000" flipV="1">
            <a:off x="5521394" y="5615778"/>
            <a:ext cx="3071834" cy="56118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24"/>
          <p:cNvCxnSpPr/>
          <p:nvPr/>
        </p:nvCxnSpPr>
        <p:spPr>
          <a:xfrm rot="10800000">
            <a:off x="5878584" y="4648190"/>
            <a:ext cx="2714644" cy="1588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25"/>
          <p:cNvSpPr txBox="1"/>
          <p:nvPr/>
        </p:nvSpPr>
        <p:spPr>
          <a:xfrm>
            <a:off x="6307212" y="3995679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Whipsmart" pitchFamily="34" charset="0"/>
              </a:defRPr>
            </a:lvl1pPr>
          </a:lstStyle>
          <a:p>
            <a:r>
              <a:rPr lang="hu-HU" dirty="0"/>
              <a:t>fényforrás</a:t>
            </a:r>
            <a:endParaRPr lang="hu-HU" dirty="0"/>
          </a:p>
        </p:txBody>
      </p:sp>
      <p:cxnSp>
        <p:nvCxnSpPr>
          <p:cNvPr id="21" name="Egyenes összekötő 26"/>
          <p:cNvCxnSpPr/>
          <p:nvPr/>
        </p:nvCxnSpPr>
        <p:spPr>
          <a:xfrm rot="5400000">
            <a:off x="6123446" y="4974808"/>
            <a:ext cx="1367665" cy="714380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7"/>
          <p:cNvCxnSpPr/>
          <p:nvPr/>
        </p:nvCxnSpPr>
        <p:spPr>
          <a:xfrm rot="10800000">
            <a:off x="4521262" y="4219565"/>
            <a:ext cx="1928826" cy="1796267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9"/>
          <p:cNvCxnSpPr/>
          <p:nvPr/>
        </p:nvCxnSpPr>
        <p:spPr>
          <a:xfrm rot="5400000">
            <a:off x="3265938" y="4546192"/>
            <a:ext cx="1653395" cy="1000134"/>
          </a:xfrm>
          <a:prstGeom prst="line">
            <a:avLst/>
          </a:prstGeom>
          <a:ln w="38100" cap="rnd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ap 30"/>
          <p:cNvSpPr/>
          <p:nvPr/>
        </p:nvSpPr>
        <p:spPr>
          <a:xfrm>
            <a:off x="4449824" y="408700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Egyenes összekötő 31"/>
          <p:cNvCxnSpPr/>
          <p:nvPr/>
        </p:nvCxnSpPr>
        <p:spPr>
          <a:xfrm rot="5400000">
            <a:off x="6557245" y="5265732"/>
            <a:ext cx="1214446" cy="1588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32"/>
          <p:cNvCxnSpPr/>
          <p:nvPr/>
        </p:nvCxnSpPr>
        <p:spPr>
          <a:xfrm rot="10800000">
            <a:off x="3806882" y="4229881"/>
            <a:ext cx="3357586" cy="1643074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Nap 33"/>
          <p:cNvSpPr/>
          <p:nvPr/>
        </p:nvSpPr>
        <p:spPr>
          <a:xfrm>
            <a:off x="3664006" y="408700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49"/>
          <p:cNvCxnSpPr/>
          <p:nvPr/>
        </p:nvCxnSpPr>
        <p:spPr>
          <a:xfrm rot="5400000">
            <a:off x="2873029" y="4949422"/>
            <a:ext cx="1653393" cy="214314"/>
          </a:xfrm>
          <a:prstGeom prst="line">
            <a:avLst/>
          </a:prstGeom>
          <a:ln w="38100" cap="rnd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p 56"/>
          <p:cNvSpPr/>
          <p:nvPr/>
        </p:nvSpPr>
        <p:spPr>
          <a:xfrm>
            <a:off x="6307212" y="587295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Nap 57"/>
          <p:cNvSpPr/>
          <p:nvPr/>
        </p:nvSpPr>
        <p:spPr>
          <a:xfrm>
            <a:off x="7021592" y="5730079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Egyenes összekötő 58"/>
          <p:cNvCxnSpPr/>
          <p:nvPr/>
        </p:nvCxnSpPr>
        <p:spPr>
          <a:xfrm rot="10800000">
            <a:off x="3592568" y="5872955"/>
            <a:ext cx="2857522" cy="142878"/>
          </a:xfrm>
          <a:prstGeom prst="line">
            <a:avLst/>
          </a:prstGeom>
          <a:ln w="38100" cap="rnd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59"/>
          <p:cNvCxnSpPr/>
          <p:nvPr/>
        </p:nvCxnSpPr>
        <p:spPr>
          <a:xfrm rot="10800000" flipV="1">
            <a:off x="3592568" y="5872952"/>
            <a:ext cx="3571900" cy="1"/>
          </a:xfrm>
          <a:prstGeom prst="line">
            <a:avLst/>
          </a:prstGeom>
          <a:ln w="38100" cap="rnd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884169">
            <a:off x="1056696" y="4370931"/>
            <a:ext cx="772183" cy="6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Direkt fotontérkép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közeli fotontalálatokat egybeesőnek tekintjük</a:t>
            </a:r>
          </a:p>
          <a:p>
            <a:r>
              <a:rPr lang="hu-HU" dirty="0" smtClean="0"/>
              <a:t>nem kell láthatóságot vizsgálni</a:t>
            </a:r>
          </a:p>
          <a:p>
            <a:r>
              <a:rPr lang="hu-HU" dirty="0" smtClean="0"/>
              <a:t>de hatékony közelségi keresés kell</a:t>
            </a:r>
            <a:endParaRPr lang="en-US" dirty="0"/>
          </a:p>
        </p:txBody>
      </p:sp>
      <p:cxnSp>
        <p:nvCxnSpPr>
          <p:cNvPr id="5" name="Egyenes összekötő 21"/>
          <p:cNvCxnSpPr/>
          <p:nvPr/>
        </p:nvCxnSpPr>
        <p:spPr>
          <a:xfrm flipH="1">
            <a:off x="1949494" y="4229881"/>
            <a:ext cx="2368064" cy="775501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22"/>
          <p:cNvCxnSpPr/>
          <p:nvPr/>
        </p:nvCxnSpPr>
        <p:spPr>
          <a:xfrm rot="10800000" flipV="1">
            <a:off x="3235378" y="4219562"/>
            <a:ext cx="2643206" cy="1031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23"/>
          <p:cNvCxnSpPr/>
          <p:nvPr/>
        </p:nvCxnSpPr>
        <p:spPr>
          <a:xfrm rot="10800000" flipV="1">
            <a:off x="5521394" y="5615778"/>
            <a:ext cx="3071834" cy="56118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24"/>
          <p:cNvCxnSpPr/>
          <p:nvPr/>
        </p:nvCxnSpPr>
        <p:spPr>
          <a:xfrm rot="10800000">
            <a:off x="5878584" y="4648190"/>
            <a:ext cx="2714644" cy="1588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25"/>
          <p:cNvSpPr txBox="1"/>
          <p:nvPr/>
        </p:nvSpPr>
        <p:spPr>
          <a:xfrm>
            <a:off x="6307212" y="3995679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Whipsmart" pitchFamily="34" charset="0"/>
              </a:defRPr>
            </a:lvl1pPr>
          </a:lstStyle>
          <a:p>
            <a:r>
              <a:rPr lang="hu-HU" dirty="0"/>
              <a:t>fényforrás</a:t>
            </a:r>
            <a:endParaRPr lang="hu-HU" dirty="0"/>
          </a:p>
        </p:txBody>
      </p:sp>
      <p:cxnSp>
        <p:nvCxnSpPr>
          <p:cNvPr id="10" name="Egyenes összekötő 26"/>
          <p:cNvCxnSpPr/>
          <p:nvPr/>
        </p:nvCxnSpPr>
        <p:spPr>
          <a:xfrm rot="5400000">
            <a:off x="6123446" y="4974808"/>
            <a:ext cx="1367665" cy="714380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27"/>
          <p:cNvCxnSpPr/>
          <p:nvPr/>
        </p:nvCxnSpPr>
        <p:spPr>
          <a:xfrm rot="10800000">
            <a:off x="4521262" y="4219565"/>
            <a:ext cx="1928826" cy="1796267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ap 30"/>
          <p:cNvSpPr/>
          <p:nvPr/>
        </p:nvSpPr>
        <p:spPr>
          <a:xfrm>
            <a:off x="4449824" y="408700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31"/>
          <p:cNvCxnSpPr/>
          <p:nvPr/>
        </p:nvCxnSpPr>
        <p:spPr>
          <a:xfrm rot="5400000">
            <a:off x="6557245" y="5265732"/>
            <a:ext cx="1214446" cy="1588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2"/>
          <p:cNvCxnSpPr/>
          <p:nvPr/>
        </p:nvCxnSpPr>
        <p:spPr>
          <a:xfrm rot="10800000">
            <a:off x="3806882" y="4229881"/>
            <a:ext cx="3357586" cy="1643074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ap 33"/>
          <p:cNvSpPr/>
          <p:nvPr/>
        </p:nvSpPr>
        <p:spPr>
          <a:xfrm>
            <a:off x="3664006" y="408700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Nap 56"/>
          <p:cNvSpPr/>
          <p:nvPr/>
        </p:nvSpPr>
        <p:spPr>
          <a:xfrm>
            <a:off x="6307212" y="5872955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ap 57"/>
          <p:cNvSpPr/>
          <p:nvPr/>
        </p:nvSpPr>
        <p:spPr>
          <a:xfrm>
            <a:off x="7021592" y="5730079"/>
            <a:ext cx="285752" cy="285752"/>
          </a:xfrm>
          <a:prstGeom prst="sun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50731">
            <a:off x="1206214" y="4741365"/>
            <a:ext cx="772183" cy="680029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592749" y="3586039"/>
            <a:ext cx="1296313" cy="1296313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Direkt vs. indirekt fotontérkép</a:t>
            </a:r>
            <a:endParaRPr lang="en-US" dirty="0"/>
          </a:p>
        </p:txBody>
      </p:sp>
      <p:pic>
        <p:nvPicPr>
          <p:cNvPr id="1026" name="Picture 2" descr="http://http.developer.nvidia.com/GPUGems2/elementLinks/38_parthenon_0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33" y="2227256"/>
            <a:ext cx="6044237" cy="294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ytimg.com/vi/ILET8tRcmIo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15" y="3159301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25"/>
          <p:cNvSpPr txBox="1"/>
          <p:nvPr/>
        </p:nvSpPr>
        <p:spPr>
          <a:xfrm>
            <a:off x="8688570" y="1358808"/>
            <a:ext cx="334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Whipsmart" pitchFamily="34" charset="0"/>
              </a:defRPr>
            </a:lvl1pPr>
          </a:lstStyle>
          <a:p>
            <a:r>
              <a:rPr lang="hu-HU" dirty="0" smtClean="0"/>
              <a:t>a.k.a. instant radiosity</a:t>
            </a:r>
            <a:endParaRPr lang="hu-HU" dirty="0"/>
          </a:p>
        </p:txBody>
      </p:sp>
      <p:sp>
        <p:nvSpPr>
          <p:cNvPr id="7" name="Szövegdoboz 25"/>
          <p:cNvSpPr txBox="1"/>
          <p:nvPr/>
        </p:nvSpPr>
        <p:spPr>
          <a:xfrm>
            <a:off x="8753506" y="2559137"/>
            <a:ext cx="334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Whipsmart" pitchFamily="34" charset="0"/>
              </a:defRPr>
            </a:lvl1pPr>
          </a:lstStyle>
          <a:p>
            <a:r>
              <a:rPr lang="hu-HU" dirty="0" smtClean="0"/>
              <a:t>a.k.a. virtual point lights (VPL)</a:t>
            </a:r>
            <a:endParaRPr lang="hu-HU" dirty="0"/>
          </a:p>
        </p:txBody>
      </p:sp>
      <p:sp>
        <p:nvSpPr>
          <p:cNvPr id="8" name="Szövegdoboz 25"/>
          <p:cNvSpPr txBox="1"/>
          <p:nvPr/>
        </p:nvSpPr>
        <p:spPr>
          <a:xfrm>
            <a:off x="8753506" y="3789514"/>
            <a:ext cx="334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Whipsmart" pitchFamily="34" charset="0"/>
              </a:defRPr>
            </a:lvl1pPr>
          </a:lstStyle>
          <a:p>
            <a:r>
              <a:rPr lang="hu-HU" dirty="0" smtClean="0"/>
              <a:t>a.k.a. manylights method</a:t>
            </a:r>
            <a:endParaRPr lang="hu-HU" dirty="0"/>
          </a:p>
        </p:txBody>
      </p:sp>
      <p:pic>
        <p:nvPicPr>
          <p:cNvPr id="1030" name="Picture 6" descr="http://i.ytimg.com/vi/nVC4XCFY3eo/hq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8" t="6259" r="13640" b="6713"/>
          <a:stretch/>
        </p:blipFill>
        <p:spPr bwMode="auto">
          <a:xfrm>
            <a:off x="5666451" y="2227256"/>
            <a:ext cx="3161395" cy="294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Foton: teljesítménycsomag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13" y="2183805"/>
            <a:ext cx="3777332" cy="1150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56" y="4228615"/>
            <a:ext cx="4116030" cy="11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Foton-fel</a:t>
            </a:r>
            <a:r>
              <a:rPr lang="hu-HU" dirty="0" smtClean="0"/>
              <a:t>ület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szeretnénk különböző teljesítményű fotonokat</a:t>
            </a:r>
          </a:p>
          <a:p>
            <a:pPr lvl="1"/>
            <a:r>
              <a:rPr lang="hu-HU" dirty="0" smtClean="0"/>
              <a:t>kicsikkel minek vacakolni</a:t>
            </a:r>
          </a:p>
          <a:p>
            <a:pPr lvl="1"/>
            <a:r>
              <a:rPr lang="hu-HU" dirty="0" smtClean="0"/>
              <a:t>nagyok nagy hibát is jelentenek</a:t>
            </a:r>
          </a:p>
          <a:p>
            <a:pPr lvl="1"/>
            <a:r>
              <a:rPr lang="hu-HU" dirty="0" smtClean="0"/>
              <a:t>akkor a legjobb a közelítés ha a fotonok azonos teljesítményűek</a:t>
            </a:r>
          </a:p>
          <a:p>
            <a:r>
              <a:rPr lang="hu-HU" dirty="0" smtClean="0"/>
              <a:t>Orosz rulett</a:t>
            </a:r>
          </a:p>
          <a:p>
            <a:pPr lvl="1"/>
            <a:r>
              <a:rPr lang="hu-HU" dirty="0" smtClean="0"/>
              <a:t>reflektanciávla arányosan választunk BRDF modellt (ha több van)</a:t>
            </a:r>
          </a:p>
          <a:p>
            <a:pPr lvl="1"/>
            <a:r>
              <a:rPr lang="hu-HU" dirty="0" smtClean="0"/>
              <a:t>1-összreflektancia eséllyel elnyelődött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Fotontalálatok tárolása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nem-spekuláris felületeken</a:t>
            </a:r>
          </a:p>
          <a:p>
            <a:r>
              <a:rPr lang="hu-HU" dirty="0" smtClean="0"/>
              <a:t>tároljuk</a:t>
            </a:r>
          </a:p>
          <a:p>
            <a:pPr lvl="1"/>
            <a:r>
              <a:rPr lang="hu-HU" dirty="0" smtClean="0"/>
              <a:t>pozíciót</a:t>
            </a:r>
          </a:p>
          <a:p>
            <a:pPr lvl="1"/>
            <a:r>
              <a:rPr lang="hu-HU" dirty="0" smtClean="0"/>
              <a:t>bejövő teljesítményt</a:t>
            </a:r>
          </a:p>
          <a:p>
            <a:pPr lvl="1"/>
            <a:r>
              <a:rPr lang="hu-HU" dirty="0" smtClean="0"/>
              <a:t>irányt</a:t>
            </a:r>
          </a:p>
          <a:p>
            <a:r>
              <a:rPr lang="hu-HU" dirty="0" smtClean="0"/>
              <a:t>adatszerkezet</a:t>
            </a:r>
          </a:p>
          <a:p>
            <a:pPr lvl="1"/>
            <a:r>
              <a:rPr lang="hu-HU" dirty="0" smtClean="0"/>
              <a:t>közelségi keresés</a:t>
            </a:r>
          </a:p>
          <a:p>
            <a:pPr lvl="1"/>
            <a:r>
              <a:rPr lang="hu-HU" dirty="0" smtClean="0"/>
              <a:t>kiegyensúlyozott kd-fa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Fotontérkép-fajták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Globális</a:t>
            </a:r>
          </a:p>
          <a:p>
            <a:r>
              <a:rPr lang="hu-HU" dirty="0" smtClean="0"/>
              <a:t>Térfogati</a:t>
            </a:r>
          </a:p>
          <a:p>
            <a:r>
              <a:rPr lang="hu-HU" dirty="0" smtClean="0"/>
              <a:t>Kausztikus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Fényutak kategorizálása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Heckbert-féle jelölés reguláris kifejezéssel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66" y="2498010"/>
            <a:ext cx="2295464" cy="570055"/>
          </a:xfrm>
          <a:prstGeom prst="rect">
            <a:avLst/>
          </a:prstGeom>
        </p:spPr>
      </p:pic>
      <p:sp>
        <p:nvSpPr>
          <p:cNvPr id="7" name="Szövegdoboz 12"/>
          <p:cNvSpPr txBox="1"/>
          <p:nvPr/>
        </p:nvSpPr>
        <p:spPr>
          <a:xfrm>
            <a:off x="188515" y="3174254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>
                <a:latin typeface="Whipsmart" pitchFamily="34" charset="0"/>
              </a:rPr>
              <a:t>pont a</a:t>
            </a:r>
          </a:p>
          <a:p>
            <a:pPr algn="ctr"/>
            <a:r>
              <a:rPr lang="en-US" sz="3600" dirty="0">
                <a:latin typeface="Whipsmart" pitchFamily="34" charset="0"/>
              </a:rPr>
              <a:t>f</a:t>
            </a:r>
            <a:r>
              <a:rPr lang="hu-HU" sz="3600" dirty="0">
                <a:latin typeface="Whipsmart" pitchFamily="34" charset="0"/>
              </a:rPr>
              <a:t>ényforráson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1393332" y="2808514"/>
            <a:ext cx="1877327" cy="365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2"/>
          <p:cNvSpPr txBox="1"/>
          <p:nvPr/>
        </p:nvSpPr>
        <p:spPr>
          <a:xfrm>
            <a:off x="8635426" y="4222647"/>
            <a:ext cx="1972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>
                <a:latin typeface="Whipsmart" pitchFamily="34" charset="0"/>
              </a:rPr>
              <a:t>pont a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szenzoron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5847893" y="2808514"/>
            <a:ext cx="3773541" cy="1414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2"/>
          <p:cNvSpPr txBox="1"/>
          <p:nvPr/>
        </p:nvSpPr>
        <p:spPr>
          <a:xfrm>
            <a:off x="366693" y="4819175"/>
            <a:ext cx="4350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véletlen szóródási pont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„</a:t>
            </a:r>
            <a:r>
              <a:rPr lang="hu-HU" sz="3600" b="1" dirty="0" smtClean="0">
                <a:latin typeface="Whipsmart" pitchFamily="34" charset="0"/>
              </a:rPr>
              <a:t>D</a:t>
            </a:r>
            <a:r>
              <a:rPr lang="hu-HU" sz="3600" dirty="0" smtClean="0">
                <a:latin typeface="Whipsmart" pitchFamily="34" charset="0"/>
              </a:rPr>
              <a:t>iffúz”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2542128" y="3068065"/>
            <a:ext cx="1600661" cy="1751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2"/>
          <p:cNvSpPr txBox="1"/>
          <p:nvPr/>
        </p:nvSpPr>
        <p:spPr>
          <a:xfrm>
            <a:off x="5049114" y="5419340"/>
            <a:ext cx="6548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determinisztikus visszaverődési pont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„</a:t>
            </a:r>
            <a:r>
              <a:rPr lang="hu-HU" sz="3600" b="1" dirty="0" smtClean="0">
                <a:latin typeface="Whipsmart" pitchFamily="34" charset="0"/>
              </a:rPr>
              <a:t>S</a:t>
            </a:r>
            <a:r>
              <a:rPr lang="hu-HU" sz="3600" dirty="0" smtClean="0">
                <a:latin typeface="Whipsmart" pitchFamily="34" charset="0"/>
              </a:rPr>
              <a:t>pekuláris”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15299" y="3174254"/>
            <a:ext cx="2137850" cy="2185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Képszintézis-algoritmusok által kezelt fényutak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lokális illumináció</a:t>
            </a:r>
          </a:p>
          <a:p>
            <a:r>
              <a:rPr lang="hu-HU" dirty="0" smtClean="0"/>
              <a:t>rekurzív sugárkövetés</a:t>
            </a:r>
            <a:endParaRPr lang="en-US" dirty="0" smtClean="0"/>
          </a:p>
          <a:p>
            <a:r>
              <a:rPr lang="en-US" dirty="0" err="1" smtClean="0"/>
              <a:t>radiosity</a:t>
            </a:r>
            <a:endParaRPr lang="hu-HU" dirty="0" smtClean="0"/>
          </a:p>
          <a:p>
            <a:r>
              <a:rPr lang="hu-HU" dirty="0" smtClean="0"/>
              <a:t>fényútkövetés </a:t>
            </a:r>
            <a:r>
              <a:rPr lang="en-US" dirty="0" smtClean="0"/>
              <a:t>[path tracing]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09" y="1919289"/>
            <a:ext cx="802346" cy="280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09" y="2452690"/>
            <a:ext cx="1224248" cy="32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88" y="2960983"/>
            <a:ext cx="992568" cy="3170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09" y="3462113"/>
            <a:ext cx="1699802" cy="4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hu-HU" dirty="0" smtClean="0"/>
              <a:t>ényforrások és szenzorok kategorizálása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pozícionális és iránybeli szabadság alapján</a:t>
            </a:r>
          </a:p>
          <a:p>
            <a:pPr lvl="1"/>
            <a:r>
              <a:rPr lang="hu-HU" dirty="0" smtClean="0"/>
              <a:t>D: van kiterjedése, mintavételezhető</a:t>
            </a:r>
          </a:p>
          <a:p>
            <a:pPr lvl="1"/>
            <a:r>
              <a:rPr lang="hu-HU" dirty="0" smtClean="0"/>
              <a:t>S: nincs kiterjedése determinisztikus</a:t>
            </a:r>
            <a:endParaRPr lang="en-US" dirty="0"/>
          </a:p>
          <a:p>
            <a:endParaRPr lang="hu-HU" dirty="0"/>
          </a:p>
          <a:p>
            <a:r>
              <a:rPr lang="hu-HU" dirty="0" smtClean="0"/>
              <a:t>fényforrástípusok reguláris kifejezéssel</a:t>
            </a:r>
            <a:endParaRPr lang="en-US" dirty="0" smtClean="0"/>
          </a:p>
          <a:p>
            <a:endParaRPr lang="hu-HU" dirty="0" smtClean="0"/>
          </a:p>
          <a:p>
            <a:r>
              <a:rPr lang="en-US" dirty="0" err="1" smtClean="0"/>
              <a:t>szenzort</a:t>
            </a:r>
            <a:r>
              <a:rPr lang="hu-HU" dirty="0" smtClean="0"/>
              <a:t>ípusok reguláris kifejezéssel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01" y="3545797"/>
            <a:ext cx="2272907" cy="421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65" y="4589997"/>
            <a:ext cx="2258275" cy="421902"/>
          </a:xfrm>
          <a:prstGeom prst="rect">
            <a:avLst/>
          </a:prstGeom>
        </p:spPr>
      </p:pic>
      <p:sp>
        <p:nvSpPr>
          <p:cNvPr id="8" name="Szövegdoboz 12"/>
          <p:cNvSpPr txBox="1"/>
          <p:nvPr/>
        </p:nvSpPr>
        <p:spPr>
          <a:xfrm>
            <a:off x="6995174" y="131750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területi/pontszerű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8661656" y="1963838"/>
            <a:ext cx="0" cy="14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8775680" y="190565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multidirekcionális/</a:t>
            </a:r>
          </a:p>
          <a:p>
            <a:pPr algn="ctr"/>
            <a:r>
              <a:rPr lang="hu-HU" sz="3600" dirty="0" smtClean="0">
                <a:latin typeface="Whipsmart" pitchFamily="34" charset="0"/>
              </a:rPr>
              <a:t>irányított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3600" y="3105979"/>
            <a:ext cx="304800" cy="341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2"/>
          <p:cNvSpPr txBox="1"/>
          <p:nvPr/>
        </p:nvSpPr>
        <p:spPr>
          <a:xfrm>
            <a:off x="3899370" y="5853797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lencsés/lyukkamera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68143" y="5011899"/>
            <a:ext cx="1857422" cy="841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12"/>
          <p:cNvSpPr txBox="1"/>
          <p:nvPr/>
        </p:nvSpPr>
        <p:spPr>
          <a:xfrm>
            <a:off x="8298146" y="5790605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térszög-/iránymérő</a:t>
            </a:r>
            <a:endParaRPr lang="en-US" sz="3600" dirty="0">
              <a:latin typeface="Whipsmart" pitchFamily="34" charset="0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9906000" y="5088099"/>
            <a:ext cx="152404" cy="702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Fényforrástípusok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0" y="1825625"/>
            <a:ext cx="8741229" cy="4351338"/>
          </a:xfrm>
        </p:spPr>
        <p:txBody>
          <a:bodyPr/>
          <a:lstStyle/>
          <a:p>
            <a:r>
              <a:rPr lang="hu-HU" dirty="0" smtClean="0"/>
              <a:t>„diffúz” területi fényforrás</a:t>
            </a:r>
          </a:p>
          <a:p>
            <a:r>
              <a:rPr lang="hu-HU" dirty="0" smtClean="0"/>
              <a:t>pontszerű spot</a:t>
            </a:r>
          </a:p>
          <a:p>
            <a:r>
              <a:rPr lang="hu-HU" dirty="0" smtClean="0"/>
              <a:t>ablak, amin irányított napfény jön be</a:t>
            </a:r>
          </a:p>
          <a:p>
            <a:r>
              <a:rPr lang="hu-HU" dirty="0" smtClean="0"/>
              <a:t>lézer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4" y="1934483"/>
            <a:ext cx="873070" cy="28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9" y="2458733"/>
            <a:ext cx="773081" cy="292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58" y="2995177"/>
            <a:ext cx="770642" cy="2926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9" y="3531621"/>
            <a:ext cx="668215" cy="292649"/>
          </a:xfrm>
          <a:prstGeom prst="rect">
            <a:avLst/>
          </a:prstGeom>
        </p:spPr>
      </p:pic>
      <p:sp>
        <p:nvSpPr>
          <p:cNvPr id="14" name="Szövegdoboz 12"/>
          <p:cNvSpPr txBox="1"/>
          <p:nvPr/>
        </p:nvSpPr>
        <p:spPr>
          <a:xfrm>
            <a:off x="8636819" y="2428216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nincs lágy árnyék</a:t>
            </a:r>
            <a:endParaRPr lang="en-US" sz="3600" dirty="0">
              <a:latin typeface="Whipsmart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8251371" y="2214938"/>
            <a:ext cx="228600" cy="1224948"/>
          </a:xfrm>
          <a:prstGeom prst="rightBrace">
            <a:avLst>
              <a:gd name="adj1" fmla="val 3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Szenzortípusok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0" y="1825625"/>
            <a:ext cx="8741229" cy="4351338"/>
          </a:xfrm>
        </p:spPr>
        <p:txBody>
          <a:bodyPr/>
          <a:lstStyle/>
          <a:p>
            <a:r>
              <a:rPr lang="hu-HU" dirty="0" smtClean="0"/>
              <a:t>véges apertúrájú lencse</a:t>
            </a:r>
          </a:p>
          <a:p>
            <a:r>
              <a:rPr lang="hu-HU" dirty="0" smtClean="0"/>
              <a:t>lyukkamera </a:t>
            </a:r>
          </a:p>
          <a:p>
            <a:r>
              <a:rPr lang="hu-HU" dirty="0" smtClean="0"/>
              <a:t>síkra vetítés</a:t>
            </a:r>
          </a:p>
          <a:p>
            <a:r>
              <a:rPr lang="hu-HU" dirty="0" smtClean="0"/>
              <a:t>idealizált vonalmérő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3" y="1924726"/>
            <a:ext cx="897457" cy="280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8" y="2965906"/>
            <a:ext cx="797469" cy="29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72" y="2451413"/>
            <a:ext cx="795029" cy="292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0" y="3544288"/>
            <a:ext cx="695041" cy="292649"/>
          </a:xfrm>
          <a:prstGeom prst="rect">
            <a:avLst/>
          </a:prstGeom>
        </p:spPr>
      </p:pic>
      <p:sp>
        <p:nvSpPr>
          <p:cNvPr id="14" name="Szövegdoboz 12"/>
          <p:cNvSpPr txBox="1"/>
          <p:nvPr/>
        </p:nvSpPr>
        <p:spPr>
          <a:xfrm>
            <a:off x="7292280" y="2642740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>
                <a:latin typeface="Whipsmart" pitchFamily="34" charset="0"/>
              </a:rPr>
              <a:t>nincs mélységélesség</a:t>
            </a:r>
            <a:endParaRPr lang="en-US" sz="3600" dirty="0">
              <a:latin typeface="Whipsmart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868884" y="2418128"/>
            <a:ext cx="228600" cy="1224948"/>
          </a:xfrm>
          <a:prstGeom prst="rightBrace">
            <a:avLst>
              <a:gd name="adj1" fmla="val 3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fényutak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lokális illumináció</a:t>
            </a:r>
          </a:p>
          <a:p>
            <a:r>
              <a:rPr lang="hu-HU" dirty="0" smtClean="0"/>
              <a:t>rekurzív sugárkövetés</a:t>
            </a:r>
            <a:endParaRPr lang="en-US" dirty="0" smtClean="0"/>
          </a:p>
          <a:p>
            <a:r>
              <a:rPr lang="en-US" dirty="0" err="1" smtClean="0"/>
              <a:t>radiosity</a:t>
            </a:r>
            <a:endParaRPr lang="hu-HU" dirty="0" smtClean="0"/>
          </a:p>
          <a:p>
            <a:r>
              <a:rPr lang="hu-HU" dirty="0" smtClean="0"/>
              <a:t>fényútkövetés </a:t>
            </a:r>
            <a:r>
              <a:rPr lang="en-US" dirty="0" smtClean="0"/>
              <a:t>[path tracing]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10" y="1919289"/>
            <a:ext cx="4040995" cy="421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09" y="2479750"/>
            <a:ext cx="4465337" cy="421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09" y="2994217"/>
            <a:ext cx="3284985" cy="4219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11" y="3538315"/>
            <a:ext cx="3511787" cy="4584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63" y="4757515"/>
            <a:ext cx="1846127" cy="2926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84" y="5333020"/>
            <a:ext cx="2416793" cy="2926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85" y="5913700"/>
            <a:ext cx="2416793" cy="2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884169">
            <a:off x="600323" y="1598303"/>
            <a:ext cx="2273207" cy="2001918"/>
          </a:xfrm>
          <a:prstGeom prst="rect">
            <a:avLst/>
          </a:prstGeom>
        </p:spPr>
      </p:pic>
      <p:pic>
        <p:nvPicPr>
          <p:cNvPr id="6" name="Picture 67" descr="http://www.psdgraphics.com/file/glossy-light-bulb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r="23761"/>
          <a:stretch/>
        </p:blipFill>
        <p:spPr bwMode="auto">
          <a:xfrm rot="10800000">
            <a:off x="9918046" y="290276"/>
            <a:ext cx="1797829" cy="28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13617" y="4923020"/>
            <a:ext cx="7352201" cy="1238787"/>
          </a:xfrm>
          <a:prstGeom prst="parallelogram">
            <a:avLst>
              <a:gd name="adj" fmla="val 17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41842" y="4866329"/>
            <a:ext cx="2034797" cy="1344148"/>
          </a:xfrm>
          <a:prstGeom prst="ellipse">
            <a:avLst/>
          </a:prstGeom>
          <a:gradFill flip="none" rotWithShape="1">
            <a:gsLst>
              <a:gs pos="0">
                <a:srgbClr val="FFFF00">
                  <a:lumMod val="89000"/>
                  <a:lumOff val="11000"/>
                </a:srgbClr>
              </a:gs>
              <a:gs pos="57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fényforrás- és szenzorkategóriák egyenértékűek a szóródási eseményekkel</a:t>
            </a:r>
            <a:endParaRPr lang="en-US" dirty="0"/>
          </a:p>
        </p:txBody>
      </p:sp>
      <p:pic>
        <p:nvPicPr>
          <p:cNvPr id="1026" name="Picture 2" descr="http://image2.cccme.org.cn/i_supply/2009/6/2/201012290158168265_17405459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17" y="2512612"/>
            <a:ext cx="2308560" cy="23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38"/>
          <p:cNvCxnSpPr>
            <a:endCxn id="36" idx="5"/>
          </p:cNvCxnSpPr>
          <p:nvPr/>
        </p:nvCxnSpPr>
        <p:spPr>
          <a:xfrm flipH="1" flipV="1">
            <a:off x="2162908" y="2900780"/>
            <a:ext cx="3995492" cy="2295962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38"/>
          <p:cNvCxnSpPr>
            <a:endCxn id="33" idx="7"/>
          </p:cNvCxnSpPr>
          <p:nvPr/>
        </p:nvCxnSpPr>
        <p:spPr>
          <a:xfrm flipH="1">
            <a:off x="7164836" y="2961472"/>
            <a:ext cx="1271917" cy="932095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38"/>
          <p:cNvCxnSpPr/>
          <p:nvPr/>
        </p:nvCxnSpPr>
        <p:spPr>
          <a:xfrm flipH="1">
            <a:off x="8601045" y="2155819"/>
            <a:ext cx="1487018" cy="695810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38"/>
          <p:cNvCxnSpPr/>
          <p:nvPr/>
        </p:nvCxnSpPr>
        <p:spPr>
          <a:xfrm flipH="1">
            <a:off x="6437456" y="4045835"/>
            <a:ext cx="551742" cy="1289781"/>
          </a:xfrm>
          <a:prstGeom prst="line">
            <a:avLst/>
          </a:prstGeom>
          <a:ln w="38100" cap="rnd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807" y="355816"/>
            <a:ext cx="256068" cy="3505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27" y="2437091"/>
            <a:ext cx="240826" cy="3658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60" y="3686568"/>
            <a:ext cx="240826" cy="3658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07" y="5674820"/>
            <a:ext cx="365812" cy="3505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0" y="1854043"/>
            <a:ext cx="271310" cy="35056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678539" y="1918791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gyenes összekötő 38"/>
          <p:cNvCxnSpPr>
            <a:stCxn id="9" idx="2"/>
            <a:endCxn id="26" idx="6"/>
          </p:cNvCxnSpPr>
          <p:nvPr/>
        </p:nvCxnSpPr>
        <p:spPr>
          <a:xfrm flipH="1">
            <a:off x="10260118" y="2057212"/>
            <a:ext cx="418421" cy="98607"/>
          </a:xfrm>
          <a:prstGeom prst="line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83276" y="2017398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85" y="1503474"/>
            <a:ext cx="365812" cy="3505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52" y="1699229"/>
            <a:ext cx="365812" cy="35056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8298332" y="2823051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28537" y="3853024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0819" y="5335616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26609" y="2664481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gyenes összekötő 38"/>
          <p:cNvCxnSpPr>
            <a:stCxn id="36" idx="1"/>
            <a:endCxn id="39" idx="5"/>
          </p:cNvCxnSpPr>
          <p:nvPr/>
        </p:nvCxnSpPr>
        <p:spPr>
          <a:xfrm flipH="1" flipV="1">
            <a:off x="1687183" y="2689297"/>
            <a:ext cx="279969" cy="15727"/>
          </a:xfrm>
          <a:prstGeom prst="line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450884" y="2452998"/>
            <a:ext cx="276842" cy="276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2331349"/>
            <a:ext cx="240826" cy="3658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58" y="2786187"/>
            <a:ext cx="365812" cy="3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3.0088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&#10;$$&#10;&#10;\end{document}"/>
  <p:tag name="IGUANATEXSIZE" val="40"/>
  <p:tag name="IGUANATEXCURSOR" val="6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522.823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D|S)^*E&#10;$$&#10;&#10;\end{document}"/>
  <p:tag name="IGUANATEXSIZE" val="32"/>
  <p:tag name="IGUANATEXCURSOR" val="6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699.0975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D|S)(D|S)&#10;$$&#10;&#10;\end{document}"/>
  <p:tag name="IGUANATEXSIZE" val="32"/>
  <p:tag name="IGUANATEXCURSOR" val="6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694.5969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D|S)(D|S)S&#10;$$&#10;&#10;\end{document}"/>
  <p:tag name="IGUANATEXSIZE" val="32"/>
  <p:tag name="IGUANATEXCURSOR" val="6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68.5375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DD&#10;$$&#10;&#10;\end{document}"/>
  <p:tag name="IGUANATEXSIZE" val="32"/>
  <p:tag name="IGUANATEXCURSOR" val="6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37.7831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SD&#10;$$&#10;&#10;\end{document}"/>
  <p:tag name="IGUANATEXSIZE" val="32"/>
  <p:tag name="IGUANATEXCURSOR" val="6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37.0331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DS&#10;$$&#10;&#10;\end{document}"/>
  <p:tag name="IGUANATEXSIZE" val="32"/>
  <p:tag name="IGUANATEXCURSOR" val="6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05.528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SS&#10;$$&#10;&#10;\end{document}"/>
  <p:tag name="IGUANATEXSIZE" val="32"/>
  <p:tag name="IGUANATEXCURSOR" val="6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76.0385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DE&#10;$$&#10;&#10;\end{document}"/>
  <p:tag name="IGUANATEXSIZE" val="32"/>
  <p:tag name="IGUANATEXCURSOR" val="64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45.2843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DE&#10;$$&#10;&#10;\end{document}"/>
  <p:tag name="IGUANATEXSIZE" val="32"/>
  <p:tag name="IGUANATEXCURSOR" val="64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44.5341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SE&#10;$$&#10;&#10;\end{document}"/>
  <p:tag name="IGUANATEXSIZE" val="32"/>
  <p:tag name="IGUANATEXCURSOR" val="6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&#10;\end{document}"/>
  <p:tag name="IGUANATEXSIZE" val="40"/>
  <p:tag name="IGUANATEXCURSOR" val="64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213.7798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SE&#10;$$&#10;&#10;\end{document}"/>
  <p:tag name="IGUANATEXSIZE" val="32"/>
  <p:tag name="IGUANATEXCURSOR" val="6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242.923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red}L(SD|DS)\color{black}D\color{red}(SD|DS)E\color{black}&#10;$$&#10;&#10;\end{document}"/>
  <p:tag name="IGUANATEXSIZE" val="32"/>
  <p:tag name="IGUANATEXCURSOR" val="69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373.44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red}L(SD|DS)\color{black}DS^*\color{red}(SD|DS)E\color{black}&#10;$$&#10;&#10;\end{document}"/>
  <p:tag name="IGUANATEXSIZE" val="32"/>
  <p:tag name="IGUANATEXCURSOR" val="6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010.391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red}LDD\color{black}D^*\color{red}(SD|DS)E\color{black}&#10;$$&#10;&#10;\end{document}"/>
  <p:tag name="IGUANATEXSIZE" val="32"/>
  <p:tag name="IGUANATEXCURSOR" val="6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0197"/>
  <p:tag name="ORIGINALWIDTH" val="1080.151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S|D)DD(S|D)^+E&#10;$$&#10;&#10;\end{document}"/>
  <p:tag name="IGUANATEXSIZE" val="32"/>
  <p:tag name="IGUANATEXCURSOR" val="64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67.829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SDSDSE&#10;$$&#10;&#10;\end{document}"/>
  <p:tag name="IGUANATEXSIZE" val="32"/>
  <p:tag name="IGUANATEXCURSOR" val="6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743.353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SDSSDSDE&#10;$$&#10;&#10;\end{document}"/>
  <p:tag name="IGUANATEXSIZE" val="32"/>
  <p:tag name="IGUANATEXCURSOR" val="64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743.353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SDSDSDSE&#10;$$&#10;&#10;\end{document}"/>
  <p:tag name="IGUANATEXSIZE" val="32"/>
  <p:tag name="IGUANATEXCURSOR" val="6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3.0088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&#10;$$&#10;&#10;\end{document}"/>
  <p:tag name="IGUANATEXSIZE" val="40"/>
  <p:tag name="IGUANATEXCURSOR" val="64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&#10;\end{document}"/>
  <p:tag name="IGUANATEXSIZE" val="40"/>
  <p:tag name="IGUANATEXCURSOR" val="6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&#10;\end{document}"/>
  <p:tag name="IGUANATEXSIZE" val="40"/>
  <p:tag name="IGUANATEXCURSOR" val="6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&#10;\end{document}"/>
  <p:tag name="IGUANATEXSIZE" val="40"/>
  <p:tag name="IGUANATEXCURSOR" val="6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90.0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&#10;$$&#10;&#10;\end{document}"/>
  <p:tag name="IGUANATEXSIZE" val="40"/>
  <p:tag name="IGUANATEXCURSOR" val="64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6.75929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E&#10;$$&#10;&#10;\end{document}"/>
  <p:tag name="IGUANATEXSIZE" val="40"/>
  <p:tag name="IGUANATEXCURSOR" val="6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90.0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&#10;$$&#10;&#10;\end{document}"/>
  <p:tag name="IGUANATEXSIZE" val="40"/>
  <p:tag name="IGUANATEXCURSOR" val="6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90.0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&#10;$$&#10;&#10;\end{document}"/>
  <p:tag name="IGUANATEXSIZE" val="40"/>
  <p:tag name="IGUANATEXCURSOR" val="6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&#10;\end{document}"/>
  <p:tag name="IGUANATEXSIZE" val="40"/>
  <p:tag name="IGUANATEXCURSOR" val="6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90.0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&#10;$$&#10;&#10;\end{document}"/>
  <p:tag name="IGUANATEXSIZE" val="40"/>
  <p:tag name="IGUANATEXCURSOR" val="6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6.5776"/>
  <p:tag name="ORIGINALWIDTH" val="2327.5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\rvec{x}, \omega) = L_\idx{e}(\rvec{x}, \omega) + &#10;$$&#10;$$&#10;\color{red} \int\limits_{\mathcal{S}} \color{black} L(\rvec{x}', -\omega') f_\mathrm{r}(\omega', \rvec{x}, \omega) \mathit{\Gamma}(\rvec{x}, \rvec{x}') v(\rvec{x},\rvec{x}') \color{red} \mathrm{d}A'&#10;$$&#10;&#10;\end{document}"/>
  <p:tag name="IGUANATEXSIZE" val="36"/>
  <p:tag name="IGUANATEXCURSOR" val="9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5.5789"/>
  <p:tag name="ORIGINALWIDTH" val="2182.0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\rvec{x}' \rightarrow \rvec{x}'') = (\rvec{x}' \rightarrow \rvec{x}'') + &#10;$$&#10;$$&#10;\color{red} \int\limits_{\mathcal{S}} \color{black} &#10;L(\rvec{x} \rightarrow \rvec{x}') &#10;f_\mathrm{r}(\rvec{x} \rightarrow \rvec{x}' \rightarrow \rvec{x}'') &#10;\mathit{\Gamma}(\rvec{x}, \rvec{x}') &#10;\color{red} \mathrm{d}A&#10;$$&#10;&#10;\end{document}"/>
  <p:tag name="IGUANATEXSIZE" val="36"/>
  <p:tag name="IGUANATEXCURSOR" val="108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835"/>
  <p:tag name="ORIGINALWIDTH" val="63.75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&#10;$$&#10;&#10;\end{document}"/>
  <p:tag name="IGUANATEXSIZE" val="36"/>
  <p:tag name="IGUANATEXCURSOR" val="7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90.0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D&#10;$$&#10;&#10;\end{document}"/>
  <p:tag name="IGUANATEXSIZE" val="40"/>
  <p:tag name="IGUANATEXCURSOR" val="64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015"/>
  <p:tag name="ORIGINALWIDTH" val="93.012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'&#10;$$&#10;&#10;\end{document}"/>
  <p:tag name="IGUANATEXSIZE" val="36"/>
  <p:tag name="IGUANATEXCURSOR" val="7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015"/>
  <p:tag name="ORIGINALWIDTH" val="122.267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''&#10;$$&#10;&#10;\end{document}"/>
  <p:tag name="IGUANATEXSIZE" val="36"/>
  <p:tag name="IGUANATEXCURSOR" val="7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0.2989"/>
  <p:tag name="ORIGINALWIDTH" val="2426.5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_j = \int\limits_{\mathcal{S}^2} &#10;W_{\idx{e},j}(\rvec{x} \rightarrow \rvec{x}')&#10;L(\rvec{x} \rightarrow \rvec{x}')&#10;\mathit{\Gamma}(\rvec{x}, \rvec{x}')&#10;\mathrm{d}A \mathrm{d}A'&#10;$$&#10;&#10;\end{document}"/>
  <p:tag name="IGUANATEXSIZE" val="36"/>
  <p:tag name="IGUANATEXCURSOR" val="8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2254"/>
  <p:tag name="ORIGINALWIDTH" val="960.591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_{j,5} =&#10;= &#10;\int\limits_{\mathcal{S}^5}&#10;L_\idx{e}(\rvec{x}_0 \rightarrow \rvec{x}_1) &#10;f_\mathrm{r}(\rvec{x}_0 \rightarrow \rvec{x}_1 \rightarrow \rvec{x}_2)&#10;\mathit{\Gamma}(\rvec{x}_1, \rvec{x}_2)&#10;f_\mathrm{r}(\rvec{x}_1 \rightarrow \rvec{x}_2 \rightarrow \rvec{x}_3)&#10;\mathit{\Gamma}(\rvec{x}_2, \rvec{x}_3)&#10;$$&#10;$$&#10;f_\mathrm{r}(\rvec{x}_2 \rightarrow \rvec{x}_3 \rightarrow \rvec{x}_4)&#10;\mathit{\Gamma}(\rvec{x}_3, \rvec{x}_4)&#10;W_{\idx{e},j}(\rvec{x}_3 \rightarrow \rvec{x}_4) &#10;\mathrm{d}A(\rvec{x}_0) \ldots \mathrm{d}A(\rvec{x}_4)&#10;$$&#10;&#10;\end{document}"/>
  <p:tag name="IGUANATEXSIZE" val="36"/>
  <p:tag name="IGUANATEXCURSOR" val="10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6141"/>
  <p:tag name="ORIGINALWIDTH" val="109.51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0&#10;$$&#10;&#10;\end{document}"/>
  <p:tag name="IGUANATEXSIZE" val="36"/>
  <p:tag name="IGUANATEXCURSOR" val="79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6141"/>
  <p:tag name="ORIGINALWIDTH" val="105.014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1&#10;$$&#10;&#10;\end{document}"/>
  <p:tag name="IGUANATEXSIZE" val="36"/>
  <p:tag name="IGUANATEXCURSOR" val="7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6118"/>
  <p:tag name="ORIGINALWIDTH" val="109.51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2&#10;$$&#10;&#10;\end{document}"/>
  <p:tag name="IGUANATEXSIZE" val="36"/>
  <p:tag name="IGUANATEXCURSOR" val="79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6141"/>
  <p:tag name="ORIGINALWIDTH" val="109.51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3&#10;$$&#10;&#10;\end{document}"/>
  <p:tag name="IGUANATEXSIZE" val="36"/>
  <p:tag name="IGUANATEXCURSOR" val="79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6141"/>
  <p:tag name="ORIGINALWIDTH" val="110.26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4&#10;$$&#10;&#10;\end{document}"/>
  <p:tag name="IGUANATEXSIZE" val="36"/>
  <p:tag name="IGUANATEXCURSOR" val="79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0184"/>
  <p:tag name="ORIGINALWIDTH" val="239.28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u)&#10;$$&#10;&#10;\end{document}"/>
  <p:tag name="IGUANATEXSIZE" val="36"/>
  <p:tag name="IGUANATEXCURSOR" val="7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6.75929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E&#10;$$&#10;&#10;\end{document}"/>
  <p:tag name="IGUANATEXSIZE" val="40"/>
  <p:tag name="IGUANATEXCURSOR" val="6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0184"/>
  <p:tag name="ORIGINALWIDTH" val="284.289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p_0(u)&#10;$$&#10;&#10;\end{document}"/>
  <p:tag name="IGUANATEXSIZE" val="36"/>
  <p:tag name="IGUANATEXCURSOR" val="7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2847"/>
  <p:tag name="ORIGINALWIDTH" val="748.60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 = \int f(u) \mathrm{d}u &#10;$$&#10;&#10;\end{document}"/>
  <p:tag name="IGUANATEXSIZE" val="36"/>
  <p:tag name="IGUANATEXCURSOR" val="80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0184"/>
  <p:tag name="ORIGINALWIDTH" val="284.289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p_1(u)&#10;$$&#10;&#10;\end{document}"/>
  <p:tag name="IGUANATEXSIZE" val="36"/>
  <p:tag name="IGUANATEXCURSOR" val="78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2847"/>
  <p:tag name="ORIGINALWIDTH" val="748.60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 = \int f(u) \mathrm{d}u &#10;$$&#10;&#10;\end{document}"/>
  <p:tag name="IGUANATEXSIZE" val="36"/>
  <p:tag name="IGUANATEXCURSOR" val="80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1.5421"/>
  <p:tag name="ORIGINALWIDTH" val="2552.60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 = \int \chi_0(u) p_0(u) \frac{f(u)}{p_0(u)} + &#10;\chi_1(u) p_1(u) \frac{f(u)}{p_1(u)} \mathrm{d}u &#10;$$&#10;&#10;\end{document}"/>
  <p:tag name="IGUANATEXSIZE" val="36"/>
  <p:tag name="IGUANATEXCURSOR" val="8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999.88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hi_0(u) + \chi_1(u) \equiv 1&#10;$$&#10;&#10;\end{document}"/>
  <p:tag name="IGUANATEXSIZE" val="36"/>
  <p:tag name="IGUANATEXCURSOR" val="79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1.5421"/>
  <p:tag name="ORIGINALWIDTH" val="1871.51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I = E\left[ \chi_0(u) \frac{f(u)}{p_0(u)} + &#10;\chi_1(u) \frac{f(u)}{p_1(u)} \right]&#10;$$&#10;&#10;\end{document}"/>
  <p:tag name="IGUANATEXSIZE" val="36"/>
  <p:tag name="IGUANATEXCURSOR" val="79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6.0343"/>
  <p:tag name="ORIGINALWIDTH" val="936.880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tilde{p}(u) = \sum_i c_i p_i(u)&#10;$$&#10;&#10;\end{document}"/>
  <p:tag name="IGUANATEXSIZE" val="36"/>
  <p:tag name="IGUANATEXCURSOR" val="8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1197"/>
  <p:tag name="ORIGINALWIDTH" val="75.7605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c_i&#10;$$&#10;&#10;\end{document}"/>
  <p:tag name="IGUANATEXSIZE" val="36"/>
  <p:tag name="IGUANATEXCURSOR" val="7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.792"/>
  <p:tag name="ORIGINALWIDTH" val="987.137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it{\Phi}_\idx{photon} = \frac{\mathit{\Phi}_\idx{light}}{n_\idx{emitted}}&#10;$$&#10;&#10;\end{document}"/>
  <p:tag name="IGUANATEXSIZE" val="36"/>
  <p:tag name="IGUANATEXCURSOR" val="8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564.8288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\left(D | S \right)^* E&#10;$$&#10;&#10;\end{document}"/>
  <p:tag name="IGUANATEXSIZE" val="40"/>
  <p:tag name="IGUANATEXCURSOR" val="66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1.5421"/>
  <p:tag name="ORIGINALWIDTH" val="1075.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it{\Phi}_\idx{photon} = \frac{L(\rvec{x}_s, \omega_s)}{p(\rvec{x}_s, \omega_s)}&#10;$$&#10;&#10;\end{document}"/>
  <p:tag name="IGUANATEXSIZE" val="36"/>
  <p:tag name="IGUANATEXCURSOR" val="8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46.7844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DE&#10;$$&#10;&#10;\end{document}"/>
  <p:tag name="IGUANATEXSIZE" val="32"/>
  <p:tag name="IGUANATEXCURSOR" val="6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01378"/>
  <p:tag name="ORIGINALWIDTH" val="376.5525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DS^*E&#10;$$&#10;&#10;\end{document}"/>
  <p:tag name="IGUANATEXSIZE" val="32"/>
  <p:tag name="IGUANATEXCURSOR" val="6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51362"/>
  <p:tag name="ORIGINALWIDTH" val="305.29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D^*E&#10;$$&#10;&#10;\end{document}"/>
  <p:tag name="IGUANATEXSIZE" val="32"/>
  <p:tag name="IGUANATEXCURSOR" val="645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523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Component</vt:lpstr>
      <vt:lpstr>Tahoma</vt:lpstr>
      <vt:lpstr>Whipsmart</vt:lpstr>
      <vt:lpstr>Office Theme</vt:lpstr>
      <vt:lpstr>Vizualizáció és képszintézis</vt:lpstr>
      <vt:lpstr>Fényútkövetésben rosszul mintavételezett fényút</vt:lpstr>
      <vt:lpstr>Fényutak kategorizálása</vt:lpstr>
      <vt:lpstr>Képszintézis-algoritmusok által kezelt fényutak</vt:lpstr>
      <vt:lpstr>Fényforrások és szenzorok kategorizálása</vt:lpstr>
      <vt:lpstr>Fényforrástípusok</vt:lpstr>
      <vt:lpstr>Szenzortípusok</vt:lpstr>
      <vt:lpstr>Teljes fényutak </vt:lpstr>
      <vt:lpstr>A fényforrás- és szenzorkategóriák egyenértékűek a szóródási eseményekkel</vt:lpstr>
      <vt:lpstr>Fényútgenerálás lokális mintavételezéssel</vt:lpstr>
      <vt:lpstr>Teljes fényút generálására kombinált stratégiák</vt:lpstr>
      <vt:lpstr>Árnyalási egyenlet felületi integrálként</vt:lpstr>
      <vt:lpstr>Hárompontos forma</vt:lpstr>
      <vt:lpstr>Mérési egyenlet</vt:lpstr>
      <vt:lpstr>Árnyalási egyenlet fényút-formája</vt:lpstr>
      <vt:lpstr>Stratégiák</vt:lpstr>
      <vt:lpstr>Többszörös fontosság szerinti mintavételezés</vt:lpstr>
      <vt:lpstr>Többszörös fontosság szerinti mintavételezés</vt:lpstr>
      <vt:lpstr>Súlyfüggvények választási lehetőségei</vt:lpstr>
      <vt:lpstr>Kétirányú fényútkövetés</vt:lpstr>
      <vt:lpstr>Fotontérkép</vt:lpstr>
      <vt:lpstr>Direkt fotontérkép</vt:lpstr>
      <vt:lpstr>Direkt vs. indirekt fotontérkép</vt:lpstr>
      <vt:lpstr>Foton: teljesítménycsomag</vt:lpstr>
      <vt:lpstr>Foton-felület</vt:lpstr>
      <vt:lpstr>Fotontalálatok tárolása</vt:lpstr>
      <vt:lpstr>Fotontérkép-fajták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137</cp:revision>
  <dcterms:created xsi:type="dcterms:W3CDTF">2014-12-27T20:04:49Z</dcterms:created>
  <dcterms:modified xsi:type="dcterms:W3CDTF">2015-04-19T21:24:12Z</dcterms:modified>
</cp:coreProperties>
</file>