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437" r:id="rId2"/>
    <p:sldId id="257" r:id="rId3"/>
    <p:sldId id="259" r:id="rId4"/>
    <p:sldId id="465" r:id="rId5"/>
    <p:sldId id="466" r:id="rId6"/>
    <p:sldId id="467" r:id="rId7"/>
    <p:sldId id="468"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89" r:id="rId23"/>
    <p:sldId id="287" r:id="rId24"/>
    <p:sldId id="472" r:id="rId25"/>
    <p:sldId id="288" r:id="rId26"/>
    <p:sldId id="474" r:id="rId27"/>
    <p:sldId id="475" r:id="rId28"/>
    <p:sldId id="27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69" autoAdjust="0"/>
    <p:restoredTop sz="82376" autoAdjust="0"/>
  </p:normalViewPr>
  <p:slideViewPr>
    <p:cSldViewPr snapToGrid="0">
      <p:cViewPr varScale="1">
        <p:scale>
          <a:sx n="68" d="100"/>
          <a:sy n="68" d="100"/>
        </p:scale>
        <p:origin x="1171" y="53"/>
      </p:cViewPr>
      <p:guideLst/>
    </p:cSldViewPr>
  </p:slideViewPr>
  <p:outlineViewPr>
    <p:cViewPr>
      <p:scale>
        <a:sx n="33" d="100"/>
        <a:sy n="33" d="100"/>
      </p:scale>
      <p:origin x="0" y="0"/>
    </p:cViewPr>
  </p:outlin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0DAFD6-FAC2-42B7-869F-67A360C20BEA}" type="datetimeFigureOut">
              <a:rPr lang="en-US" smtClean="0"/>
              <a:t>3/6/2023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414422-304B-4EC6-ABD9-7288B98B5903}" type="slidenum">
              <a:rPr lang="en-US" smtClean="0"/>
              <a:t>‹#›</a:t>
            </a:fld>
            <a:endParaRPr lang="en-US"/>
          </a:p>
        </p:txBody>
      </p:sp>
    </p:spTree>
    <p:extLst>
      <p:ext uri="{BB962C8B-B14F-4D97-AF65-F5344CB8AC3E}">
        <p14:creationId xmlns:p14="http://schemas.microsoft.com/office/powerpoint/2010/main" val="3971050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w="9525"/>
        </p:spPr>
        <p:txBody>
          <a:bodyPr/>
          <a:lstStyle/>
          <a:p>
            <a:r>
              <a:rPr lang="en-US" dirty="0"/>
              <a:t>If texture mapping is enabled with </a:t>
            </a:r>
            <a:r>
              <a:rPr lang="hu-HU" b="1" dirty="0" err="1">
                <a:solidFill>
                  <a:schemeClr val="accent2"/>
                </a:solidFill>
              </a:rPr>
              <a:t>glEnable</a:t>
            </a:r>
            <a:r>
              <a:rPr lang="hu-HU" b="1" dirty="0">
                <a:solidFill>
                  <a:schemeClr val="accent2"/>
                </a:solidFill>
              </a:rPr>
              <a:t>(GL_TEXTURE_2D)</a:t>
            </a:r>
            <a:r>
              <a:rPr lang="en-US" dirty="0"/>
              <a:t> texture coordinates are interpolated during </a:t>
            </a:r>
            <a:r>
              <a:rPr lang="en-US" dirty="0" err="1"/>
              <a:t>rasterization</a:t>
            </a:r>
            <a:r>
              <a:rPr lang="en-US" dirty="0"/>
              <a:t>, and the pixel color will be the color fetched from the texture image using the interpolated texture coordinates as an address. The color interpolated from the colors of the vertices is either ignored in replacing texture environment mode, </a:t>
            </a:r>
            <a:r>
              <a:rPr lang="hu-HU" b="1" dirty="0" err="1">
                <a:solidFill>
                  <a:schemeClr val="accent2"/>
                </a:solidFill>
              </a:rPr>
              <a:t>glTexEnvi</a:t>
            </a:r>
            <a:r>
              <a:rPr lang="hu-HU" b="1" dirty="0">
                <a:solidFill>
                  <a:schemeClr val="accent2"/>
                </a:solidFill>
              </a:rPr>
              <a:t>(GL_TEXTURE_ENV, GL_TEXTURE_ENV_MODE, </a:t>
            </a:r>
            <a:r>
              <a:rPr lang="en-US" b="1" dirty="0">
                <a:solidFill>
                  <a:schemeClr val="accent2"/>
                </a:solidFill>
              </a:rPr>
              <a:t> </a:t>
            </a:r>
            <a:r>
              <a:rPr lang="hu-HU" b="1" u="sng" dirty="0">
                <a:solidFill>
                  <a:schemeClr val="accent2"/>
                </a:solidFill>
              </a:rPr>
              <a:t>GL_REPLACE</a:t>
            </a:r>
            <a:r>
              <a:rPr lang="hu-HU" b="1" dirty="0">
                <a:solidFill>
                  <a:schemeClr val="accent2"/>
                </a:solidFill>
              </a:rPr>
              <a:t>)</a:t>
            </a:r>
            <a:r>
              <a:rPr lang="en-US" dirty="0">
                <a:solidFill>
                  <a:schemeClr val="accent2"/>
                </a:solidFill>
              </a:rPr>
              <a:t>, </a:t>
            </a:r>
          </a:p>
          <a:p>
            <a:r>
              <a:rPr lang="en-US" dirty="0"/>
              <a:t>or multiplied with the texture color in modulating texture environment mode, </a:t>
            </a:r>
            <a:r>
              <a:rPr lang="hu-HU" b="1" dirty="0" err="1">
                <a:solidFill>
                  <a:schemeClr val="accent2"/>
                </a:solidFill>
              </a:rPr>
              <a:t>glTexEnvi</a:t>
            </a:r>
            <a:r>
              <a:rPr lang="hu-HU" b="1" dirty="0">
                <a:solidFill>
                  <a:schemeClr val="accent2"/>
                </a:solidFill>
              </a:rPr>
              <a:t>(GL_TEXTURE_ENV, GL_TEXTURE_ENV_MODE, </a:t>
            </a:r>
            <a:r>
              <a:rPr lang="en-US" b="1" dirty="0">
                <a:solidFill>
                  <a:schemeClr val="accent2"/>
                </a:solidFill>
              </a:rPr>
              <a:t> </a:t>
            </a:r>
            <a:r>
              <a:rPr lang="hu-HU" b="1" u="sng" dirty="0">
                <a:solidFill>
                  <a:schemeClr val="accent2"/>
                </a:solidFill>
              </a:rPr>
              <a:t>GL_</a:t>
            </a:r>
            <a:r>
              <a:rPr lang="en-US" b="1" u="sng" dirty="0">
                <a:solidFill>
                  <a:schemeClr val="accent2"/>
                </a:solidFill>
              </a:rPr>
              <a:t>MODULATE</a:t>
            </a:r>
            <a:r>
              <a:rPr lang="hu-HU" b="1" dirty="0">
                <a:solidFill>
                  <a:schemeClr val="accent2"/>
                </a:solidFill>
              </a:rPr>
              <a:t>)</a:t>
            </a:r>
            <a:r>
              <a:rPr lang="en-US" dirty="0">
                <a:solidFill>
                  <a:schemeClr val="accent2"/>
                </a:solidFill>
              </a:rPr>
              <a:t>. </a:t>
            </a:r>
          </a:p>
          <a:p>
            <a:endParaRPr lang="en-US" dirty="0">
              <a:solidFill>
                <a:schemeClr val="accent2"/>
              </a:solidFill>
            </a:endParaRPr>
          </a:p>
          <a:p>
            <a:r>
              <a:rPr lang="en-US" dirty="0">
                <a:solidFill>
                  <a:schemeClr val="accent2"/>
                </a:solidFill>
              </a:rPr>
              <a:t>OpenGL may simultaneously store many textures, so we should select which texture to be applied or which texture is to be modified by  </a:t>
            </a:r>
            <a:r>
              <a:rPr lang="hu-HU" b="1" dirty="0" err="1">
                <a:solidFill>
                  <a:schemeClr val="accent2"/>
                </a:solidFill>
              </a:rPr>
              <a:t>glBindTexture</a:t>
            </a:r>
            <a:r>
              <a:rPr lang="hu-HU" b="1" dirty="0">
                <a:solidFill>
                  <a:schemeClr val="accent2"/>
                </a:solidFill>
              </a:rPr>
              <a:t>(GL_TEXTURE_2D, </a:t>
            </a:r>
            <a:r>
              <a:rPr lang="hu-HU" b="1" dirty="0" err="1">
                <a:solidFill>
                  <a:schemeClr val="accent2"/>
                </a:solidFill>
              </a:rPr>
              <a:t>id</a:t>
            </a:r>
            <a:r>
              <a:rPr lang="hu-HU" b="1" dirty="0">
                <a:solidFill>
                  <a:schemeClr val="accent2"/>
                </a:solidFill>
              </a:rPr>
              <a:t>)</a:t>
            </a:r>
            <a:r>
              <a:rPr lang="en-US" dirty="0">
                <a:solidFill>
                  <a:schemeClr val="accent2"/>
                </a:solidFill>
              </a:rPr>
              <a:t>,  where id is the integer identifier of the texture.</a:t>
            </a:r>
            <a:endParaRPr lang="hu-HU" dirty="0">
              <a:solidFill>
                <a:schemeClr val="accent2"/>
              </a:solidFill>
            </a:endParaRPr>
          </a:p>
          <a:p>
            <a:endParaRPr lang="hu-HU" dirty="0"/>
          </a:p>
        </p:txBody>
      </p:sp>
    </p:spTree>
    <p:extLst>
      <p:ext uri="{BB962C8B-B14F-4D97-AF65-F5344CB8AC3E}">
        <p14:creationId xmlns:p14="http://schemas.microsoft.com/office/powerpoint/2010/main" val="1819817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a:ln w="9525"/>
        </p:spPr>
        <p:txBody>
          <a:bodyPr/>
          <a:lstStyle/>
          <a:p>
            <a:endParaRPr lang="hu-HU" dirty="0"/>
          </a:p>
        </p:txBody>
      </p:sp>
    </p:spTree>
    <p:extLst>
      <p:ext uri="{BB962C8B-B14F-4D97-AF65-F5344CB8AC3E}">
        <p14:creationId xmlns:p14="http://schemas.microsoft.com/office/powerpoint/2010/main" val="687360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en-US" dirty="0"/>
              <a:t>We may always</a:t>
            </a:r>
            <a:r>
              <a:rPr lang="en-US" baseline="0" dirty="0"/>
              <a:t> use the color of the </a:t>
            </a:r>
            <a:r>
              <a:rPr lang="en-US" baseline="0" dirty="0" err="1"/>
              <a:t>texel</a:t>
            </a:r>
            <a:r>
              <a:rPr lang="en-US" baseline="0" dirty="0"/>
              <a:t> in which the pixel center is mapped. However, if we zoom in on the surface, </a:t>
            </a:r>
            <a:r>
              <a:rPr lang="en-US" baseline="0" dirty="0" err="1"/>
              <a:t>texels</a:t>
            </a:r>
            <a:r>
              <a:rPr lang="en-US" baseline="0" dirty="0"/>
              <a:t> will cover large groups of pixels. The pixels in one </a:t>
            </a:r>
            <a:r>
              <a:rPr lang="en-US" baseline="0" dirty="0" err="1"/>
              <a:t>texel</a:t>
            </a:r>
            <a:r>
              <a:rPr lang="en-US" baseline="0" dirty="0"/>
              <a:t> will have uniform color, and if the neighboring </a:t>
            </a:r>
            <a:r>
              <a:rPr lang="en-US" baseline="0" dirty="0" err="1"/>
              <a:t>texel</a:t>
            </a:r>
            <a:r>
              <a:rPr lang="en-US" baseline="0" dirty="0"/>
              <a:t> has just slightly different color, the boundary between them will be very much visible. </a:t>
            </a:r>
            <a:endParaRPr lang="en-US" dirty="0"/>
          </a:p>
        </p:txBody>
      </p:sp>
      <p:sp>
        <p:nvSpPr>
          <p:cNvPr id="4" name="Dia számának helye 3"/>
          <p:cNvSpPr>
            <a:spLocks noGrp="1"/>
          </p:cNvSpPr>
          <p:nvPr>
            <p:ph type="sldNum" sz="quarter" idx="10"/>
          </p:nvPr>
        </p:nvSpPr>
        <p:spPr/>
        <p:txBody>
          <a:bodyPr/>
          <a:lstStyle/>
          <a:p>
            <a:fld id="{B8DEB2F1-7F94-47B6-A80E-BC079ECFD669}" type="slidenum">
              <a:rPr lang="en-US" smtClean="0"/>
              <a:pPr/>
              <a:t>24</a:t>
            </a:fld>
            <a:endParaRPr lang="en-US"/>
          </a:p>
        </p:txBody>
      </p:sp>
    </p:spTree>
    <p:extLst>
      <p:ext uri="{BB962C8B-B14F-4D97-AF65-F5344CB8AC3E}">
        <p14:creationId xmlns:p14="http://schemas.microsoft.com/office/powerpoint/2010/main" val="3085595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a:ln w="9525"/>
        </p:spPr>
        <p:txBody>
          <a:bodyPr/>
          <a:lstStyle/>
          <a:p>
            <a:r>
              <a:rPr lang="en-US"/>
              <a:t>Rasterization visits pixels inside the projection of the triangle and maps the center of the pixel from screen space to texture space to look up the texture color. This mapping will result in a point that is in between the texel centers. More importantly, this mapping may be a magnification, which means that a single step in screen space results in a larger step in texture space, so we may skip texels, and the result will be a mess or noise. </a:t>
            </a:r>
          </a:p>
          <a:p>
            <a:endParaRPr lang="en-US"/>
          </a:p>
          <a:p>
            <a:r>
              <a:rPr lang="en-US"/>
              <a:t>From signal processing point of view, in this case, the texture is a high frequency signal which is sampled too rarely, resulting in sampling artifacts.</a:t>
            </a:r>
            <a:endParaRPr lang="hu-HU"/>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en-US" dirty="0"/>
              <a:t>This</a:t>
            </a:r>
            <a:r>
              <a:rPr lang="en-US" baseline="0" dirty="0"/>
              <a:t> is a bit better, if not perfect. But what is going in back there, far away?</a:t>
            </a:r>
            <a:endParaRPr lang="en-US" dirty="0"/>
          </a:p>
        </p:txBody>
      </p:sp>
      <p:sp>
        <p:nvSpPr>
          <p:cNvPr id="4" name="Dia számának helye 3"/>
          <p:cNvSpPr>
            <a:spLocks noGrp="1"/>
          </p:cNvSpPr>
          <p:nvPr>
            <p:ph type="sldNum" sz="quarter" idx="10"/>
          </p:nvPr>
        </p:nvSpPr>
        <p:spPr/>
        <p:txBody>
          <a:bodyPr/>
          <a:lstStyle/>
          <a:p>
            <a:fld id="{B8DEB2F1-7F94-47B6-A80E-BC079ECFD669}" type="slidenum">
              <a:rPr lang="en-US" smtClean="0"/>
              <a:pPr/>
              <a:t>26</a:t>
            </a:fld>
            <a:endParaRPr lang="en-US"/>
          </a:p>
        </p:txBody>
      </p:sp>
    </p:spTree>
    <p:extLst>
      <p:ext uri="{BB962C8B-B14F-4D97-AF65-F5344CB8AC3E}">
        <p14:creationId xmlns:p14="http://schemas.microsoft.com/office/powerpoint/2010/main" val="29166034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en-US" dirty="0"/>
              <a:t>That is some pretty</a:t>
            </a:r>
            <a:r>
              <a:rPr lang="en-US" baseline="0" dirty="0"/>
              <a:t> random mess there. Even worse, if we move the camera a bit, we get a completely different random pattern. This is because a lot of </a:t>
            </a:r>
            <a:r>
              <a:rPr lang="en-US" baseline="0" dirty="0" err="1"/>
              <a:t>texels</a:t>
            </a:r>
            <a:r>
              <a:rPr lang="en-US" baseline="0" dirty="0"/>
              <a:t> are mapped to a single pixel, and we essentially choose between them on random, according to which </a:t>
            </a:r>
            <a:r>
              <a:rPr lang="en-US" baseline="0" dirty="0" err="1"/>
              <a:t>texel</a:t>
            </a:r>
            <a:r>
              <a:rPr lang="en-US" baseline="0" dirty="0"/>
              <a:t> the pixel center is mapped to. What we should be doing instead is to average all the </a:t>
            </a:r>
            <a:r>
              <a:rPr lang="en-US" baseline="0" dirty="0" err="1"/>
              <a:t>texel</a:t>
            </a:r>
            <a:r>
              <a:rPr lang="en-US" baseline="0" dirty="0"/>
              <a:t> colors in the pixel.</a:t>
            </a:r>
            <a:endParaRPr lang="en-US" dirty="0"/>
          </a:p>
        </p:txBody>
      </p:sp>
      <p:sp>
        <p:nvSpPr>
          <p:cNvPr id="4" name="Dia számának helye 3"/>
          <p:cNvSpPr>
            <a:spLocks noGrp="1"/>
          </p:cNvSpPr>
          <p:nvPr>
            <p:ph type="sldNum" sz="quarter" idx="10"/>
          </p:nvPr>
        </p:nvSpPr>
        <p:spPr/>
        <p:txBody>
          <a:bodyPr/>
          <a:lstStyle/>
          <a:p>
            <a:fld id="{B8DEB2F1-7F94-47B6-A80E-BC079ECFD669}" type="slidenum">
              <a:rPr lang="en-US" smtClean="0"/>
              <a:pPr/>
              <a:t>27</a:t>
            </a:fld>
            <a:endParaRPr lang="en-US"/>
          </a:p>
        </p:txBody>
      </p:sp>
    </p:spTree>
    <p:extLst>
      <p:ext uri="{BB962C8B-B14F-4D97-AF65-F5344CB8AC3E}">
        <p14:creationId xmlns:p14="http://schemas.microsoft.com/office/powerpoint/2010/main" val="35506358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Orthodox Herbertarian" panose="04030A05080202020503" pitchFamily="82"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38A3FAA-9C6C-4F9E-8590-40D8D97A52B8}" type="datetimeFigureOut">
              <a:rPr lang="en-US" smtClean="0"/>
              <a:t>3/6/2023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684519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8A3FAA-9C6C-4F9E-8590-40D8D97A52B8}" type="datetimeFigureOut">
              <a:rPr lang="en-US" smtClean="0"/>
              <a:t>3/6/2023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620987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8A3FAA-9C6C-4F9E-8590-40D8D97A52B8}" type="datetimeFigureOut">
              <a:rPr lang="en-US" smtClean="0"/>
              <a:t>3/6/2023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295600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8A3FAA-9C6C-4F9E-8590-40D8D97A52B8}" type="datetimeFigureOut">
              <a:rPr lang="en-US" smtClean="0"/>
              <a:t>3/6/2023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51423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8A3FAA-9C6C-4F9E-8590-40D8D97A52B8}" type="datetimeFigureOut">
              <a:rPr lang="en-US" smtClean="0"/>
              <a:t>3/6/2023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841327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38A3FAA-9C6C-4F9E-8590-40D8D97A52B8}" type="datetimeFigureOut">
              <a:rPr lang="en-US" smtClean="0"/>
              <a:t>3/6/2023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845741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38A3FAA-9C6C-4F9E-8590-40D8D97A52B8}" type="datetimeFigureOut">
              <a:rPr lang="en-US" smtClean="0"/>
              <a:t>3/6/2023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3150440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38A3FAA-9C6C-4F9E-8590-40D8D97A52B8}" type="datetimeFigureOut">
              <a:rPr lang="en-US" smtClean="0"/>
              <a:t>3/6/2023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729499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8A3FAA-9C6C-4F9E-8590-40D8D97A52B8}" type="datetimeFigureOut">
              <a:rPr lang="en-US" smtClean="0"/>
              <a:t>3/6/2023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3196118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8A3FAA-9C6C-4F9E-8590-40D8D97A52B8}" type="datetimeFigureOut">
              <a:rPr lang="en-US" smtClean="0"/>
              <a:t>3/6/2023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62185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8A3FAA-9C6C-4F9E-8590-40D8D97A52B8}" type="datetimeFigureOut">
              <a:rPr lang="en-US" smtClean="0"/>
              <a:t>3/6/2023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1574379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8A3FAA-9C6C-4F9E-8590-40D8D97A52B8}" type="datetimeFigureOut">
              <a:rPr lang="en-US" smtClean="0"/>
              <a:t>3/6/2023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5044BC-9736-40F5-8466-EB5F93A9C1F3}" type="slidenum">
              <a:rPr lang="en-US" smtClean="0"/>
              <a:t>‹#›</a:t>
            </a:fld>
            <a:endParaRPr lang="en-US"/>
          </a:p>
        </p:txBody>
      </p:sp>
    </p:spTree>
    <p:extLst>
      <p:ext uri="{BB962C8B-B14F-4D97-AF65-F5344CB8AC3E}">
        <p14:creationId xmlns:p14="http://schemas.microsoft.com/office/powerpoint/2010/main" val="40391220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rgbClr val="FF0000"/>
          </a:solidFill>
          <a:latin typeface="Whipsmart" panose="020B050203020305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Whipsmart" panose="020B050203020305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Whipsmart" panose="020B050203020305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Whipsmart" panose="020B050203020305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6.xml"/><Relationship Id="rId13" Type="http://schemas.openxmlformats.org/officeDocument/2006/relationships/image" Target="../media/image5.png"/><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image" Target="../media/image4.png"/><Relationship Id="rId2" Type="http://schemas.openxmlformats.org/officeDocument/2006/relationships/tags" Target="../tags/tag2.xml"/><Relationship Id="rId16" Type="http://schemas.openxmlformats.org/officeDocument/2006/relationships/image" Target="../media/image8.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3.png"/><Relationship Id="rId5" Type="http://schemas.openxmlformats.org/officeDocument/2006/relationships/tags" Target="../tags/tag5.xml"/><Relationship Id="rId15" Type="http://schemas.openxmlformats.org/officeDocument/2006/relationships/image" Target="../media/image7.png"/><Relationship Id="rId10" Type="http://schemas.openxmlformats.org/officeDocument/2006/relationships/image" Target="../media/image2.png"/><Relationship Id="rId4" Type="http://schemas.openxmlformats.org/officeDocument/2006/relationships/tags" Target="../tags/tag4.xml"/><Relationship Id="rId9" Type="http://schemas.openxmlformats.org/officeDocument/2006/relationships/notesSlide" Target="../notesSlides/notesSlide1.xml"/><Relationship Id="rId1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hu-HU" dirty="0">
                <a:solidFill>
                  <a:srgbClr val="C00000"/>
                </a:solidFill>
              </a:rPr>
              <a:t>Képszintézis</a:t>
            </a:r>
            <a:br>
              <a:rPr lang="en-US" dirty="0"/>
            </a:br>
            <a:r>
              <a:rPr lang="hu-HU" dirty="0"/>
              <a:t>Textúrák</a:t>
            </a:r>
            <a:endParaRPr lang="en-US" dirty="0"/>
          </a:p>
        </p:txBody>
      </p:sp>
      <p:sp>
        <p:nvSpPr>
          <p:cNvPr id="5" name="Subtitle 4"/>
          <p:cNvSpPr>
            <a:spLocks noGrp="1"/>
          </p:cNvSpPr>
          <p:nvPr>
            <p:ph type="subTitle" idx="1"/>
          </p:nvPr>
        </p:nvSpPr>
        <p:spPr/>
        <p:txBody>
          <a:bodyPr/>
          <a:lstStyle/>
          <a:p>
            <a:r>
              <a:rPr lang="hu-HU" dirty="0"/>
              <a:t>László Szécsi  </a:t>
            </a:r>
          </a:p>
          <a:p>
            <a:r>
              <a:rPr lang="en-US" altLang="en-US" dirty="0" err="1"/>
              <a:t>szecsi</a:t>
            </a:r>
            <a:r>
              <a:rPr lang="hu-HU" altLang="en-US" dirty="0"/>
              <a:t>@iit.bme.hu</a:t>
            </a:r>
          </a:p>
          <a:p>
            <a:endParaRPr lang="hu-HU" altLang="en-US" dirty="0"/>
          </a:p>
        </p:txBody>
      </p:sp>
    </p:spTree>
    <p:extLst>
      <p:ext uri="{BB962C8B-B14F-4D97-AF65-F5344CB8AC3E}">
        <p14:creationId xmlns:p14="http://schemas.microsoft.com/office/powerpoint/2010/main" val="1128834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US"/>
              <a:t>Modellez</a:t>
            </a:r>
            <a:r>
              <a:rPr lang="hu-HU"/>
              <a:t>és textúrákkal</a:t>
            </a:r>
            <a:endParaRPr lang="en-US"/>
          </a:p>
        </p:txBody>
      </p:sp>
      <p:sp>
        <p:nvSpPr>
          <p:cNvPr id="105475" name="Rectangle 3"/>
          <p:cNvSpPr>
            <a:spLocks noGrp="1" noChangeArrowheads="1"/>
          </p:cNvSpPr>
          <p:nvPr>
            <p:ph type="body" idx="1"/>
          </p:nvPr>
        </p:nvSpPr>
        <p:spPr/>
        <p:txBody>
          <a:bodyPr/>
          <a:lstStyle/>
          <a:p>
            <a:r>
              <a:rPr lang="hu-HU"/>
              <a:t>UV koordináták hozzárendelése</a:t>
            </a:r>
          </a:p>
          <a:p>
            <a:r>
              <a:rPr lang="hu-HU"/>
              <a:t>2D festés</a:t>
            </a:r>
          </a:p>
          <a:p>
            <a:pPr lvl="1"/>
            <a:r>
              <a:rPr lang="hu-HU"/>
              <a:t>2D-ben az élek megrajzolása (szabásminta)</a:t>
            </a:r>
          </a:p>
          <a:p>
            <a:pPr lvl="1"/>
            <a:r>
              <a:rPr lang="hu-HU"/>
              <a:t>rajzolóprogrammal 2D-ben</a:t>
            </a:r>
          </a:p>
          <a:p>
            <a:r>
              <a:rPr lang="hu-HU"/>
              <a:t>3D festés</a:t>
            </a:r>
          </a:p>
          <a:p>
            <a:pPr lvl="1"/>
            <a:r>
              <a:rPr lang="hu-HU"/>
              <a:t>3D modellen kijelölt pont</a:t>
            </a:r>
          </a:p>
          <a:p>
            <a:pPr lvl="1"/>
            <a:r>
              <a:rPr lang="hu-HU"/>
              <a:t>felület </a:t>
            </a:r>
            <a:r>
              <a:rPr lang="en-US">
                <a:cs typeface="Arial" charset="0"/>
              </a:rPr>
              <a:t>→ text</a:t>
            </a:r>
            <a:r>
              <a:rPr lang="hu-HU">
                <a:cs typeface="Arial" charset="0"/>
              </a:rPr>
              <a:t>úratér</a:t>
            </a:r>
          </a:p>
          <a:p>
            <a:r>
              <a:rPr lang="hu-HU">
                <a:cs typeface="Arial" charset="0"/>
              </a:rPr>
              <a:t>részletes geometriai modell alapján</a:t>
            </a:r>
          </a:p>
          <a:p>
            <a:pPr lvl="1"/>
            <a:r>
              <a:rPr lang="hu-HU">
                <a:cs typeface="Arial" charset="0"/>
              </a:rPr>
              <a:t>egyszerű modell </a:t>
            </a:r>
            <a:r>
              <a:rPr lang="en-US">
                <a:cs typeface="Arial" charset="0"/>
              </a:rPr>
              <a:t>+ r</a:t>
            </a:r>
            <a:r>
              <a:rPr lang="hu-HU">
                <a:cs typeface="Arial" charset="0"/>
              </a:rPr>
              <a:t>észletek textúrában</a:t>
            </a:r>
            <a:endParaRPr lang="en-US">
              <a:cs typeface="Arial"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en-US"/>
              <a:t>Term</a:t>
            </a:r>
            <a:r>
              <a:rPr lang="hu-HU"/>
              <a:t>észetes paraméterezés</a:t>
            </a:r>
          </a:p>
        </p:txBody>
      </p:sp>
      <p:sp>
        <p:nvSpPr>
          <p:cNvPr id="131075" name="Rectangle 3"/>
          <p:cNvSpPr>
            <a:spLocks noGrp="1" noChangeArrowheads="1"/>
          </p:cNvSpPr>
          <p:nvPr>
            <p:ph type="body" idx="1"/>
          </p:nvPr>
        </p:nvSpPr>
        <p:spPr/>
        <p:txBody>
          <a:bodyPr/>
          <a:lstStyle/>
          <a:p>
            <a:r>
              <a:rPr lang="hu-HU"/>
              <a:t>felület paraméteres egyenletéből</a:t>
            </a:r>
          </a:p>
        </p:txBody>
      </p:sp>
      <p:pic>
        <p:nvPicPr>
          <p:cNvPr id="131076" name="Picture 4"/>
          <p:cNvPicPr>
            <a:picLocks noChangeAspect="1" noChangeArrowheads="1"/>
          </p:cNvPicPr>
          <p:nvPr/>
        </p:nvPicPr>
        <p:blipFill>
          <a:blip r:embed="rId2" cstate="print"/>
          <a:srcRect/>
          <a:stretch>
            <a:fillRect/>
          </a:stretch>
        </p:blipFill>
        <p:spPr bwMode="auto">
          <a:xfrm>
            <a:off x="4629151" y="3352801"/>
            <a:ext cx="3305175" cy="3370263"/>
          </a:xfrm>
          <a:prstGeom prst="rect">
            <a:avLst/>
          </a:prstGeom>
          <a:noFill/>
          <a:ln w="12700">
            <a:noFill/>
            <a:miter lim="800000"/>
            <a:headEnd/>
            <a:tailEnd type="none" w="lg" len="med"/>
          </a:ln>
          <a:effectLst/>
        </p:spPr>
      </p:pic>
      <p:pic>
        <p:nvPicPr>
          <p:cNvPr id="131077" name="Picture 5"/>
          <p:cNvPicPr>
            <a:picLocks noChangeAspect="1" noChangeArrowheads="1"/>
          </p:cNvPicPr>
          <p:nvPr/>
        </p:nvPicPr>
        <p:blipFill>
          <a:blip r:embed="rId3" cstate="print"/>
          <a:srcRect/>
          <a:stretch>
            <a:fillRect/>
          </a:stretch>
        </p:blipFill>
        <p:spPr bwMode="auto">
          <a:xfrm>
            <a:off x="6661150" y="2542120"/>
            <a:ext cx="3549650" cy="2733675"/>
          </a:xfrm>
          <a:prstGeom prst="rect">
            <a:avLst/>
          </a:prstGeom>
          <a:noFill/>
          <a:ln w="12700">
            <a:noFill/>
            <a:miter lim="800000"/>
            <a:headEnd/>
            <a:tailEnd type="none" w="lg" len="med"/>
          </a:ln>
          <a:effectLst/>
        </p:spPr>
      </p:pic>
      <p:pic>
        <p:nvPicPr>
          <p:cNvPr id="131078" name="Picture 6"/>
          <p:cNvPicPr>
            <a:picLocks noChangeAspect="1" noChangeArrowheads="1"/>
          </p:cNvPicPr>
          <p:nvPr/>
        </p:nvPicPr>
        <p:blipFill>
          <a:blip r:embed="rId4" cstate="print"/>
          <a:srcRect/>
          <a:stretch>
            <a:fillRect/>
          </a:stretch>
        </p:blipFill>
        <p:spPr bwMode="auto">
          <a:xfrm>
            <a:off x="1838326" y="2418294"/>
            <a:ext cx="3452813" cy="3257550"/>
          </a:xfrm>
          <a:prstGeom prst="rect">
            <a:avLst/>
          </a:prstGeom>
          <a:noFill/>
          <a:ln w="12700">
            <a:noFill/>
            <a:miter lim="800000"/>
            <a:headEnd/>
            <a:tailEnd type="none" w="lg" len="me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hu-HU"/>
              <a:t>Textúrázás Mayában</a:t>
            </a:r>
            <a:endParaRPr lang="en-US"/>
          </a:p>
        </p:txBody>
      </p:sp>
      <p:pic>
        <p:nvPicPr>
          <p:cNvPr id="106499" name="Picture 3" descr="POLIGON7"/>
          <p:cNvPicPr>
            <a:picLocks noChangeAspect="1" noChangeArrowheads="1"/>
          </p:cNvPicPr>
          <p:nvPr/>
        </p:nvPicPr>
        <p:blipFill>
          <a:blip r:embed="rId2" cstate="print"/>
          <a:srcRect/>
          <a:stretch>
            <a:fillRect/>
          </a:stretch>
        </p:blipFill>
        <p:spPr bwMode="auto">
          <a:xfrm>
            <a:off x="2286000" y="1714501"/>
            <a:ext cx="7581900" cy="4791075"/>
          </a:xfrm>
          <a:prstGeom prst="rect">
            <a:avLst/>
          </a:prstGeom>
          <a:noFill/>
        </p:spPr>
      </p:pic>
      <p:sp>
        <p:nvSpPr>
          <p:cNvPr id="106500" name="Line 4"/>
          <p:cNvSpPr>
            <a:spLocks noChangeShapeType="1"/>
          </p:cNvSpPr>
          <p:nvPr/>
        </p:nvSpPr>
        <p:spPr bwMode="auto">
          <a:xfrm flipV="1">
            <a:off x="3810000" y="3848100"/>
            <a:ext cx="0" cy="1524000"/>
          </a:xfrm>
          <a:prstGeom prst="line">
            <a:avLst/>
          </a:prstGeom>
          <a:noFill/>
          <a:ln w="76200">
            <a:solidFill>
              <a:schemeClr val="tx1"/>
            </a:solidFill>
            <a:round/>
            <a:headEnd/>
            <a:tailEnd type="triangle" w="med" len="med"/>
          </a:ln>
          <a:effectLst/>
        </p:spPr>
        <p:txBody>
          <a:bodyPr wrap="none" anchor="ctr"/>
          <a:lstStyle/>
          <a:p>
            <a:endParaRPr lang="en-US"/>
          </a:p>
        </p:txBody>
      </p:sp>
      <p:sp>
        <p:nvSpPr>
          <p:cNvPr id="106501" name="Line 5"/>
          <p:cNvSpPr>
            <a:spLocks noChangeShapeType="1"/>
          </p:cNvSpPr>
          <p:nvPr/>
        </p:nvSpPr>
        <p:spPr bwMode="auto">
          <a:xfrm flipV="1">
            <a:off x="4953000" y="3314700"/>
            <a:ext cx="0" cy="914400"/>
          </a:xfrm>
          <a:prstGeom prst="line">
            <a:avLst/>
          </a:prstGeom>
          <a:noFill/>
          <a:ln w="76200">
            <a:solidFill>
              <a:schemeClr val="tx1"/>
            </a:solidFill>
            <a:round/>
            <a:headEnd/>
            <a:tailEnd type="triangle" w="med" len="med"/>
          </a:ln>
          <a:effectLst/>
        </p:spPr>
        <p:txBody>
          <a:bodyPr wrap="none" anchor="ctr"/>
          <a:lstStyle/>
          <a:p>
            <a:endParaRPr lang="en-US"/>
          </a:p>
        </p:txBody>
      </p:sp>
      <p:sp>
        <p:nvSpPr>
          <p:cNvPr id="106502" name="Freeform 6"/>
          <p:cNvSpPr>
            <a:spLocks/>
          </p:cNvSpPr>
          <p:nvPr/>
        </p:nvSpPr>
        <p:spPr bwMode="auto">
          <a:xfrm>
            <a:off x="2819400" y="2095501"/>
            <a:ext cx="6553200" cy="2308225"/>
          </a:xfrm>
          <a:custGeom>
            <a:avLst/>
            <a:gdLst/>
            <a:ahLst/>
            <a:cxnLst>
              <a:cxn ang="0">
                <a:pos x="1647" y="0"/>
              </a:cxn>
              <a:cxn ang="0">
                <a:pos x="0" y="782"/>
              </a:cxn>
              <a:cxn ang="0">
                <a:pos x="2784" y="1454"/>
              </a:cxn>
              <a:cxn ang="0">
                <a:pos x="4128" y="542"/>
              </a:cxn>
              <a:cxn ang="0">
                <a:pos x="1647" y="0"/>
              </a:cxn>
            </a:cxnLst>
            <a:rect l="0" t="0" r="r" b="b"/>
            <a:pathLst>
              <a:path w="4128" h="1454">
                <a:moveTo>
                  <a:pt x="1647" y="0"/>
                </a:moveTo>
                <a:lnTo>
                  <a:pt x="0" y="782"/>
                </a:lnTo>
                <a:lnTo>
                  <a:pt x="2784" y="1454"/>
                </a:lnTo>
                <a:lnTo>
                  <a:pt x="4128" y="542"/>
                </a:lnTo>
                <a:lnTo>
                  <a:pt x="1647" y="0"/>
                </a:lnTo>
                <a:close/>
              </a:path>
            </a:pathLst>
          </a:custGeom>
          <a:solidFill>
            <a:srgbClr val="800080">
              <a:alpha val="50000"/>
            </a:srgbClr>
          </a:solidFill>
          <a:ln w="12700" cap="flat" cmpd="sng">
            <a:solidFill>
              <a:schemeClr val="tx1"/>
            </a:solidFill>
            <a:prstDash val="solid"/>
            <a:round/>
            <a:headEnd/>
            <a:tailEnd/>
          </a:ln>
          <a:effectLst/>
        </p:spPr>
        <p:txBody>
          <a:bodyPr wrap="none" anchor="ctr"/>
          <a:lstStyle/>
          <a:p>
            <a:endParaRPr lang="en-US"/>
          </a:p>
        </p:txBody>
      </p:sp>
      <p:sp>
        <p:nvSpPr>
          <p:cNvPr id="106503" name="Text Box 7"/>
          <p:cNvSpPr txBox="1">
            <a:spLocks noChangeArrowheads="1"/>
          </p:cNvSpPr>
          <p:nvPr/>
        </p:nvSpPr>
        <p:spPr bwMode="auto">
          <a:xfrm>
            <a:off x="3276600" y="3009900"/>
            <a:ext cx="768350" cy="457200"/>
          </a:xfrm>
          <a:prstGeom prst="rect">
            <a:avLst/>
          </a:prstGeom>
          <a:noFill/>
          <a:ln w="12700">
            <a:noFill/>
            <a:miter lim="800000"/>
            <a:headEnd/>
            <a:tailEnd/>
          </a:ln>
          <a:effectLst/>
        </p:spPr>
        <p:txBody>
          <a:bodyPr wrap="none">
            <a:spAutoFit/>
          </a:bodyPr>
          <a:lstStyle/>
          <a:p>
            <a:pPr eaLnBrk="0" hangingPunct="0"/>
            <a:r>
              <a:rPr lang="hu-HU" sz="2400">
                <a:latin typeface="Times New Roman" pitchFamily="18" charset="0"/>
              </a:rPr>
              <a:t>(0,0)</a:t>
            </a:r>
          </a:p>
        </p:txBody>
      </p:sp>
      <p:sp>
        <p:nvSpPr>
          <p:cNvPr id="106504" name="Rectangle 8"/>
          <p:cNvSpPr>
            <a:spLocks noChangeArrowheads="1"/>
          </p:cNvSpPr>
          <p:nvPr/>
        </p:nvSpPr>
        <p:spPr bwMode="auto">
          <a:xfrm>
            <a:off x="8229600" y="2781300"/>
            <a:ext cx="768350" cy="457200"/>
          </a:xfrm>
          <a:prstGeom prst="rect">
            <a:avLst/>
          </a:prstGeom>
          <a:noFill/>
          <a:ln w="12700">
            <a:noFill/>
            <a:miter lim="800000"/>
            <a:headEnd/>
            <a:tailEnd/>
          </a:ln>
          <a:effectLst/>
        </p:spPr>
        <p:txBody>
          <a:bodyPr wrap="none">
            <a:spAutoFit/>
          </a:bodyPr>
          <a:lstStyle/>
          <a:p>
            <a:pPr eaLnBrk="0" hangingPunct="0"/>
            <a:r>
              <a:rPr lang="hu-HU" sz="2400">
                <a:latin typeface="Times New Roman" pitchFamily="18" charset="0"/>
              </a:rPr>
              <a:t>(1,1)</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r>
              <a:rPr lang="hu-HU"/>
              <a:t>Planar mapping</a:t>
            </a:r>
          </a:p>
        </p:txBody>
      </p:sp>
      <p:pic>
        <p:nvPicPr>
          <p:cNvPr id="132104" name="Picture 8"/>
          <p:cNvPicPr>
            <a:picLocks noChangeAspect="1" noChangeArrowheads="1"/>
          </p:cNvPicPr>
          <p:nvPr/>
        </p:nvPicPr>
        <p:blipFill>
          <a:blip r:embed="rId2" cstate="print"/>
          <a:srcRect/>
          <a:stretch>
            <a:fillRect/>
          </a:stretch>
        </p:blipFill>
        <p:spPr bwMode="auto">
          <a:xfrm>
            <a:off x="3328989" y="1824039"/>
            <a:ext cx="5534025" cy="4695825"/>
          </a:xfrm>
          <a:prstGeom prst="rect">
            <a:avLst/>
          </a:prstGeom>
          <a:noFill/>
          <a:ln w="12700">
            <a:noFill/>
            <a:miter lim="800000"/>
            <a:headEnd/>
            <a:tailEnd type="none" w="lg" len="me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hu-HU"/>
              <a:t>Textúrázás Mayában</a:t>
            </a:r>
            <a:endParaRPr lang="en-US"/>
          </a:p>
        </p:txBody>
      </p:sp>
      <p:pic>
        <p:nvPicPr>
          <p:cNvPr id="107523" name="Picture 3" descr="POLIGON7"/>
          <p:cNvPicPr>
            <a:picLocks noChangeAspect="1" noChangeArrowheads="1"/>
          </p:cNvPicPr>
          <p:nvPr/>
        </p:nvPicPr>
        <p:blipFill>
          <a:blip r:embed="rId2" cstate="print"/>
          <a:srcRect/>
          <a:stretch>
            <a:fillRect/>
          </a:stretch>
        </p:blipFill>
        <p:spPr bwMode="auto">
          <a:xfrm>
            <a:off x="2286000" y="1778001"/>
            <a:ext cx="7581900" cy="4791075"/>
          </a:xfrm>
          <a:prstGeom prst="rect">
            <a:avLst/>
          </a:prstGeom>
          <a:noFill/>
        </p:spPr>
      </p:pic>
      <p:sp>
        <p:nvSpPr>
          <p:cNvPr id="107524" name="Oval 4"/>
          <p:cNvSpPr>
            <a:spLocks noChangeArrowheads="1"/>
          </p:cNvSpPr>
          <p:nvPr/>
        </p:nvSpPr>
        <p:spPr bwMode="auto">
          <a:xfrm>
            <a:off x="7467600" y="1930400"/>
            <a:ext cx="1981200" cy="2590800"/>
          </a:xfrm>
          <a:prstGeom prst="ellipse">
            <a:avLst/>
          </a:prstGeom>
          <a:noFill/>
          <a:ln w="12700">
            <a:solidFill>
              <a:schemeClr val="tx1"/>
            </a:solidFill>
            <a:round/>
            <a:headEnd/>
            <a:tailEnd/>
          </a:ln>
          <a:effectLst/>
        </p:spPr>
        <p:txBody>
          <a:bodyPr wrap="none" anchor="ctr"/>
          <a:lstStyle/>
          <a:p>
            <a:endParaRPr lang="en-US"/>
          </a:p>
        </p:txBody>
      </p:sp>
      <p:sp>
        <p:nvSpPr>
          <p:cNvPr id="107525" name="Oval 5"/>
          <p:cNvSpPr>
            <a:spLocks noChangeArrowheads="1"/>
          </p:cNvSpPr>
          <p:nvPr/>
        </p:nvSpPr>
        <p:spPr bwMode="auto">
          <a:xfrm>
            <a:off x="3276600" y="3454400"/>
            <a:ext cx="1981200" cy="2590800"/>
          </a:xfrm>
          <a:prstGeom prst="ellipse">
            <a:avLst/>
          </a:prstGeom>
          <a:noFill/>
          <a:ln w="12700">
            <a:solidFill>
              <a:schemeClr val="tx1"/>
            </a:solidFill>
            <a:round/>
            <a:headEnd/>
            <a:tailEnd/>
          </a:ln>
          <a:effectLst/>
        </p:spPr>
        <p:txBody>
          <a:bodyPr wrap="none" anchor="ctr"/>
          <a:lstStyle/>
          <a:p>
            <a:endParaRPr lang="en-US"/>
          </a:p>
        </p:txBody>
      </p:sp>
      <p:sp>
        <p:nvSpPr>
          <p:cNvPr id="107526" name="Line 6"/>
          <p:cNvSpPr>
            <a:spLocks noChangeShapeType="1"/>
          </p:cNvSpPr>
          <p:nvPr/>
        </p:nvSpPr>
        <p:spPr bwMode="auto">
          <a:xfrm flipV="1">
            <a:off x="4191000" y="3683000"/>
            <a:ext cx="0" cy="1219200"/>
          </a:xfrm>
          <a:prstGeom prst="line">
            <a:avLst/>
          </a:prstGeom>
          <a:noFill/>
          <a:ln w="57150">
            <a:solidFill>
              <a:schemeClr val="tx1"/>
            </a:solidFill>
            <a:round/>
            <a:headEnd/>
            <a:tailEnd type="triangle" w="med" len="med"/>
          </a:ln>
          <a:effectLst/>
        </p:spPr>
        <p:txBody>
          <a:bodyPr wrap="none" anchor="ctr"/>
          <a:lstStyle/>
          <a:p>
            <a:endParaRPr lang="en-US"/>
          </a:p>
        </p:txBody>
      </p:sp>
      <p:sp>
        <p:nvSpPr>
          <p:cNvPr id="107527" name="Line 7"/>
          <p:cNvSpPr>
            <a:spLocks noChangeShapeType="1"/>
          </p:cNvSpPr>
          <p:nvPr/>
        </p:nvSpPr>
        <p:spPr bwMode="auto">
          <a:xfrm flipH="1" flipV="1">
            <a:off x="3657600" y="4140200"/>
            <a:ext cx="533400" cy="762000"/>
          </a:xfrm>
          <a:prstGeom prst="line">
            <a:avLst/>
          </a:prstGeom>
          <a:noFill/>
          <a:ln w="57150">
            <a:solidFill>
              <a:schemeClr val="tx1"/>
            </a:solidFill>
            <a:round/>
            <a:headEnd/>
            <a:tailEnd type="triangle" w="med" len="med"/>
          </a:ln>
          <a:effectLst/>
        </p:spPr>
        <p:txBody>
          <a:bodyPr wrap="none" anchor="ctr"/>
          <a:lstStyle/>
          <a:p>
            <a:endParaRPr lang="en-US"/>
          </a:p>
        </p:txBody>
      </p:sp>
      <p:sp>
        <p:nvSpPr>
          <p:cNvPr id="107528" name="Line 8"/>
          <p:cNvSpPr>
            <a:spLocks noChangeShapeType="1"/>
          </p:cNvSpPr>
          <p:nvPr/>
        </p:nvSpPr>
        <p:spPr bwMode="auto">
          <a:xfrm>
            <a:off x="4800600" y="4673600"/>
            <a:ext cx="838200" cy="0"/>
          </a:xfrm>
          <a:prstGeom prst="line">
            <a:avLst/>
          </a:prstGeom>
          <a:noFill/>
          <a:ln w="57150">
            <a:solidFill>
              <a:schemeClr val="tx1"/>
            </a:solidFill>
            <a:round/>
            <a:headEnd/>
            <a:tailEnd type="triangle" w="med" len="med"/>
          </a:ln>
          <a:effectLst/>
        </p:spPr>
        <p:txBody>
          <a:bodyPr wrap="none" anchor="ctr"/>
          <a:lstStyle/>
          <a:p>
            <a:endParaRPr lang="en-US"/>
          </a:p>
        </p:txBody>
      </p:sp>
      <p:sp>
        <p:nvSpPr>
          <p:cNvPr id="107529" name="Freeform 9"/>
          <p:cNvSpPr>
            <a:spLocks/>
          </p:cNvSpPr>
          <p:nvPr/>
        </p:nvSpPr>
        <p:spPr bwMode="auto">
          <a:xfrm>
            <a:off x="4191000" y="1930400"/>
            <a:ext cx="5257800" cy="4114800"/>
          </a:xfrm>
          <a:custGeom>
            <a:avLst/>
            <a:gdLst/>
            <a:ahLst/>
            <a:cxnLst>
              <a:cxn ang="0">
                <a:pos x="2640" y="0"/>
              </a:cxn>
              <a:cxn ang="0">
                <a:pos x="0" y="960"/>
              </a:cxn>
              <a:cxn ang="0">
                <a:pos x="192" y="960"/>
              </a:cxn>
              <a:cxn ang="0">
                <a:pos x="336" y="1056"/>
              </a:cxn>
              <a:cxn ang="0">
                <a:pos x="480" y="1200"/>
              </a:cxn>
              <a:cxn ang="0">
                <a:pos x="624" y="1440"/>
              </a:cxn>
              <a:cxn ang="0">
                <a:pos x="672" y="1728"/>
              </a:cxn>
              <a:cxn ang="0">
                <a:pos x="672" y="1968"/>
              </a:cxn>
              <a:cxn ang="0">
                <a:pos x="576" y="2208"/>
              </a:cxn>
              <a:cxn ang="0">
                <a:pos x="480" y="2352"/>
              </a:cxn>
              <a:cxn ang="0">
                <a:pos x="336" y="2496"/>
              </a:cxn>
              <a:cxn ang="0">
                <a:pos x="240" y="2544"/>
              </a:cxn>
              <a:cxn ang="0">
                <a:pos x="96" y="2592"/>
              </a:cxn>
              <a:cxn ang="0">
                <a:pos x="2880" y="1584"/>
              </a:cxn>
              <a:cxn ang="0">
                <a:pos x="3072" y="1440"/>
              </a:cxn>
              <a:cxn ang="0">
                <a:pos x="3216" y="1296"/>
              </a:cxn>
              <a:cxn ang="0">
                <a:pos x="3312" y="1008"/>
              </a:cxn>
              <a:cxn ang="0">
                <a:pos x="3312" y="720"/>
              </a:cxn>
              <a:cxn ang="0">
                <a:pos x="3264" y="480"/>
              </a:cxn>
              <a:cxn ang="0">
                <a:pos x="3120" y="240"/>
              </a:cxn>
              <a:cxn ang="0">
                <a:pos x="2976" y="96"/>
              </a:cxn>
              <a:cxn ang="0">
                <a:pos x="2832" y="0"/>
              </a:cxn>
              <a:cxn ang="0">
                <a:pos x="2736" y="0"/>
              </a:cxn>
              <a:cxn ang="0">
                <a:pos x="2640" y="0"/>
              </a:cxn>
            </a:cxnLst>
            <a:rect l="0" t="0" r="r" b="b"/>
            <a:pathLst>
              <a:path w="3312" h="2592">
                <a:moveTo>
                  <a:pt x="2640" y="0"/>
                </a:moveTo>
                <a:lnTo>
                  <a:pt x="0" y="960"/>
                </a:lnTo>
                <a:lnTo>
                  <a:pt x="192" y="960"/>
                </a:lnTo>
                <a:lnTo>
                  <a:pt x="336" y="1056"/>
                </a:lnTo>
                <a:lnTo>
                  <a:pt x="480" y="1200"/>
                </a:lnTo>
                <a:lnTo>
                  <a:pt x="624" y="1440"/>
                </a:lnTo>
                <a:lnTo>
                  <a:pt x="672" y="1728"/>
                </a:lnTo>
                <a:lnTo>
                  <a:pt x="672" y="1968"/>
                </a:lnTo>
                <a:lnTo>
                  <a:pt x="576" y="2208"/>
                </a:lnTo>
                <a:lnTo>
                  <a:pt x="480" y="2352"/>
                </a:lnTo>
                <a:lnTo>
                  <a:pt x="336" y="2496"/>
                </a:lnTo>
                <a:lnTo>
                  <a:pt x="240" y="2544"/>
                </a:lnTo>
                <a:lnTo>
                  <a:pt x="96" y="2592"/>
                </a:lnTo>
                <a:lnTo>
                  <a:pt x="2880" y="1584"/>
                </a:lnTo>
                <a:lnTo>
                  <a:pt x="3072" y="1440"/>
                </a:lnTo>
                <a:lnTo>
                  <a:pt x="3216" y="1296"/>
                </a:lnTo>
                <a:lnTo>
                  <a:pt x="3312" y="1008"/>
                </a:lnTo>
                <a:lnTo>
                  <a:pt x="3312" y="720"/>
                </a:lnTo>
                <a:lnTo>
                  <a:pt x="3264" y="480"/>
                </a:lnTo>
                <a:lnTo>
                  <a:pt x="3120" y="240"/>
                </a:lnTo>
                <a:lnTo>
                  <a:pt x="2976" y="96"/>
                </a:lnTo>
                <a:lnTo>
                  <a:pt x="2832" y="0"/>
                </a:lnTo>
                <a:lnTo>
                  <a:pt x="2736" y="0"/>
                </a:lnTo>
                <a:lnTo>
                  <a:pt x="2640" y="0"/>
                </a:lnTo>
                <a:close/>
              </a:path>
            </a:pathLst>
          </a:custGeom>
          <a:solidFill>
            <a:srgbClr val="800080">
              <a:alpha val="50000"/>
            </a:srgbClr>
          </a:solidFill>
          <a:ln w="12700" cap="flat" cmpd="sng">
            <a:solidFill>
              <a:schemeClr val="tx1"/>
            </a:solidFill>
            <a:prstDash val="solid"/>
            <a:round/>
            <a:headEnd/>
            <a:tailEnd/>
          </a:ln>
          <a:effectLst/>
        </p:spPr>
        <p:txBody>
          <a:bodyPr wrap="none" anchor="ct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r>
              <a:rPr lang="hu-HU"/>
              <a:t>Cylindrical mapping</a:t>
            </a:r>
          </a:p>
        </p:txBody>
      </p:sp>
      <p:pic>
        <p:nvPicPr>
          <p:cNvPr id="133124" name="Picture 4"/>
          <p:cNvPicPr>
            <a:picLocks noChangeAspect="1" noChangeArrowheads="1"/>
          </p:cNvPicPr>
          <p:nvPr/>
        </p:nvPicPr>
        <p:blipFill>
          <a:blip r:embed="rId2" cstate="print"/>
          <a:srcRect/>
          <a:stretch>
            <a:fillRect/>
          </a:stretch>
        </p:blipFill>
        <p:spPr bwMode="auto">
          <a:xfrm>
            <a:off x="3457575" y="1866900"/>
            <a:ext cx="5276850" cy="4343400"/>
          </a:xfrm>
          <a:prstGeom prst="rect">
            <a:avLst/>
          </a:prstGeom>
          <a:noFill/>
          <a:ln w="12700">
            <a:noFill/>
            <a:miter lim="800000"/>
            <a:headEnd/>
            <a:tailEnd type="none" w="lg" len="me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r>
              <a:rPr lang="hu-HU"/>
              <a:t>Spherical mapping</a:t>
            </a:r>
          </a:p>
        </p:txBody>
      </p:sp>
      <p:pic>
        <p:nvPicPr>
          <p:cNvPr id="134150" name="Picture 6"/>
          <p:cNvPicPr>
            <a:picLocks noChangeAspect="1" noChangeArrowheads="1"/>
          </p:cNvPicPr>
          <p:nvPr/>
        </p:nvPicPr>
        <p:blipFill>
          <a:blip r:embed="rId2" cstate="print"/>
          <a:srcRect/>
          <a:stretch>
            <a:fillRect/>
          </a:stretch>
        </p:blipFill>
        <p:spPr bwMode="auto">
          <a:xfrm>
            <a:off x="5880100" y="1809751"/>
            <a:ext cx="4573588" cy="3933825"/>
          </a:xfrm>
          <a:prstGeom prst="rect">
            <a:avLst/>
          </a:prstGeom>
          <a:noFill/>
          <a:ln w="12700">
            <a:noFill/>
            <a:miter lim="800000"/>
            <a:headEnd/>
            <a:tailEnd type="none" w="lg" len="med"/>
          </a:ln>
          <a:effectLst/>
        </p:spPr>
      </p:pic>
      <p:pic>
        <p:nvPicPr>
          <p:cNvPr id="134148" name="Picture 4"/>
          <p:cNvPicPr>
            <a:picLocks noChangeAspect="1" noChangeArrowheads="1"/>
          </p:cNvPicPr>
          <p:nvPr/>
        </p:nvPicPr>
        <p:blipFill>
          <a:blip r:embed="rId3" cstate="print"/>
          <a:srcRect/>
          <a:stretch>
            <a:fillRect/>
          </a:stretch>
        </p:blipFill>
        <p:spPr bwMode="auto">
          <a:xfrm>
            <a:off x="1747839" y="2846389"/>
            <a:ext cx="4605337" cy="3754437"/>
          </a:xfrm>
          <a:prstGeom prst="rect">
            <a:avLst/>
          </a:prstGeom>
          <a:noFill/>
          <a:ln w="12700">
            <a:noFill/>
            <a:miter lim="800000"/>
            <a:headEnd/>
            <a:tailEnd type="none" w="lg" len="me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r>
              <a:rPr lang="hu-HU"/>
              <a:t>Per face automatic mapping</a:t>
            </a:r>
          </a:p>
        </p:txBody>
      </p:sp>
      <p:pic>
        <p:nvPicPr>
          <p:cNvPr id="135172" name="Picture 4"/>
          <p:cNvPicPr>
            <a:picLocks noChangeAspect="1" noChangeArrowheads="1"/>
          </p:cNvPicPr>
          <p:nvPr/>
        </p:nvPicPr>
        <p:blipFill>
          <a:blip r:embed="rId2" cstate="print"/>
          <a:srcRect/>
          <a:stretch>
            <a:fillRect/>
          </a:stretch>
        </p:blipFill>
        <p:spPr bwMode="auto">
          <a:xfrm>
            <a:off x="1766888" y="1947863"/>
            <a:ext cx="4494212" cy="3643312"/>
          </a:xfrm>
          <a:prstGeom prst="rect">
            <a:avLst/>
          </a:prstGeom>
          <a:noFill/>
          <a:ln w="12700">
            <a:noFill/>
            <a:miter lim="800000"/>
            <a:headEnd/>
            <a:tailEnd type="none" w="lg" len="med"/>
          </a:ln>
          <a:effectLst/>
        </p:spPr>
      </p:pic>
      <p:pic>
        <p:nvPicPr>
          <p:cNvPr id="135173" name="Picture 5"/>
          <p:cNvPicPr>
            <a:picLocks noChangeAspect="1" noChangeArrowheads="1"/>
          </p:cNvPicPr>
          <p:nvPr/>
        </p:nvPicPr>
        <p:blipFill>
          <a:blip r:embed="rId3" cstate="print"/>
          <a:srcRect/>
          <a:stretch>
            <a:fillRect/>
          </a:stretch>
        </p:blipFill>
        <p:spPr bwMode="auto">
          <a:xfrm>
            <a:off x="6143626" y="2647950"/>
            <a:ext cx="4467225" cy="4210050"/>
          </a:xfrm>
          <a:prstGeom prst="rect">
            <a:avLst/>
          </a:prstGeom>
          <a:noFill/>
          <a:ln w="12700">
            <a:noFill/>
            <a:miter lim="800000"/>
            <a:headEnd/>
            <a:tailEnd type="none" w="lg" len="me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hu-HU"/>
              <a:t>UV atlas</a:t>
            </a:r>
            <a:endParaRPr lang="en-US"/>
          </a:p>
        </p:txBody>
      </p:sp>
      <p:sp>
        <p:nvSpPr>
          <p:cNvPr id="108547" name="Rectangle 3"/>
          <p:cNvSpPr>
            <a:spLocks noGrp="1" noChangeArrowheads="1"/>
          </p:cNvSpPr>
          <p:nvPr>
            <p:ph type="body" idx="1"/>
          </p:nvPr>
        </p:nvSpPr>
        <p:spPr/>
        <p:txBody>
          <a:bodyPr/>
          <a:lstStyle/>
          <a:p>
            <a:r>
              <a:rPr lang="hu-HU"/>
              <a:t>általában megengedett, hogy több felületi ponthoz ugyanaz a textúrakoordináta tartozzon</a:t>
            </a:r>
          </a:p>
          <a:p>
            <a:pPr lvl="1"/>
            <a:r>
              <a:rPr lang="hu-HU"/>
              <a:t>model bal és jobb oldala nem kell kétszer</a:t>
            </a:r>
          </a:p>
          <a:p>
            <a:r>
              <a:rPr lang="hu-HU"/>
              <a:t>de</a:t>
            </a:r>
          </a:p>
          <a:p>
            <a:pPr lvl="1"/>
            <a:r>
              <a:rPr lang="hu-HU"/>
              <a:t>3D festés (máshol ne legyen változás csak ahova festek)</a:t>
            </a:r>
          </a:p>
          <a:p>
            <a:pPr lvl="1"/>
            <a:r>
              <a:rPr lang="hu-HU"/>
              <a:t>számított textúra (pl. light map)</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hu-HU"/>
              <a:t>UV atlas </a:t>
            </a:r>
            <a:r>
              <a:rPr lang="en-US"/>
              <a:t>= </a:t>
            </a:r>
            <a:r>
              <a:rPr lang="hu-HU"/>
              <a:t>átfedés nélküli kiterítés</a:t>
            </a:r>
            <a:endParaRPr lang="en-US"/>
          </a:p>
        </p:txBody>
      </p:sp>
      <p:pic>
        <p:nvPicPr>
          <p:cNvPr id="109571" name="Picture 3" descr="suntextura2"/>
          <p:cNvPicPr>
            <a:picLocks noChangeAspect="1" noChangeArrowheads="1"/>
          </p:cNvPicPr>
          <p:nvPr/>
        </p:nvPicPr>
        <p:blipFill>
          <a:blip r:embed="rId2" cstate="print"/>
          <a:srcRect/>
          <a:stretch>
            <a:fillRect/>
          </a:stretch>
        </p:blipFill>
        <p:spPr bwMode="auto">
          <a:xfrm>
            <a:off x="5116514" y="4084638"/>
            <a:ext cx="2732087" cy="2736850"/>
          </a:xfrm>
          <a:prstGeom prst="rect">
            <a:avLst/>
          </a:prstGeom>
          <a:noFill/>
          <a:ln w="9525">
            <a:noFill/>
            <a:miter lim="800000"/>
            <a:headEnd/>
            <a:tailEnd/>
          </a:ln>
          <a:effectLst/>
        </p:spPr>
      </p:pic>
      <p:pic>
        <p:nvPicPr>
          <p:cNvPr id="109572" name="Picture 4" descr="suntexture1"/>
          <p:cNvPicPr>
            <a:picLocks noChangeAspect="1" noChangeArrowheads="1"/>
          </p:cNvPicPr>
          <p:nvPr/>
        </p:nvPicPr>
        <p:blipFill>
          <a:blip r:embed="rId3" cstate="print"/>
          <a:srcRect/>
          <a:stretch>
            <a:fillRect/>
          </a:stretch>
        </p:blipFill>
        <p:spPr bwMode="auto">
          <a:xfrm>
            <a:off x="1981200" y="4084638"/>
            <a:ext cx="2768600" cy="2773362"/>
          </a:xfrm>
          <a:prstGeom prst="rect">
            <a:avLst/>
          </a:prstGeom>
          <a:noFill/>
          <a:ln w="9525">
            <a:noFill/>
            <a:miter lim="800000"/>
            <a:headEnd/>
            <a:tailEnd/>
          </a:ln>
          <a:effectLst/>
        </p:spPr>
      </p:pic>
      <p:pic>
        <p:nvPicPr>
          <p:cNvPr id="109573" name="Picture 5" descr="suntextura3"/>
          <p:cNvPicPr>
            <a:picLocks noChangeAspect="1" noChangeArrowheads="1"/>
          </p:cNvPicPr>
          <p:nvPr/>
        </p:nvPicPr>
        <p:blipFill>
          <a:blip r:embed="rId4" cstate="print">
            <a:clrChange>
              <a:clrFrom>
                <a:srgbClr val="FEFEFE"/>
              </a:clrFrom>
              <a:clrTo>
                <a:srgbClr val="FEFEFE">
                  <a:alpha val="0"/>
                </a:srgbClr>
              </a:clrTo>
            </a:clrChange>
          </a:blip>
          <a:srcRect/>
          <a:stretch>
            <a:fillRect/>
          </a:stretch>
        </p:blipFill>
        <p:spPr bwMode="auto">
          <a:xfrm>
            <a:off x="7246938" y="1916113"/>
            <a:ext cx="3421062" cy="3860800"/>
          </a:xfrm>
          <a:prstGeom prst="rect">
            <a:avLst/>
          </a:prstGeom>
          <a:noFill/>
          <a:ln w="9525">
            <a:noFill/>
            <a:miter lim="800000"/>
            <a:headEnd/>
            <a:tailEnd/>
          </a:ln>
          <a:effectLst/>
        </p:spPr>
      </p:pic>
      <p:pic>
        <p:nvPicPr>
          <p:cNvPr id="109574" name="Picture 6"/>
          <p:cNvPicPr>
            <a:picLocks noChangeAspect="1" noChangeArrowheads="1"/>
          </p:cNvPicPr>
          <p:nvPr/>
        </p:nvPicPr>
        <p:blipFill>
          <a:blip r:embed="rId5" cstate="print">
            <a:clrChange>
              <a:clrFrom>
                <a:srgbClr val="000000"/>
              </a:clrFrom>
              <a:clrTo>
                <a:srgbClr val="000000">
                  <a:alpha val="0"/>
                </a:srgbClr>
              </a:clrTo>
            </a:clrChange>
            <a:lum bright="-90000" contrast="64000"/>
          </a:blip>
          <a:srcRect/>
          <a:stretch>
            <a:fillRect/>
          </a:stretch>
        </p:blipFill>
        <p:spPr bwMode="auto">
          <a:xfrm>
            <a:off x="1524000" y="442914"/>
            <a:ext cx="4032250" cy="3794125"/>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t>Text</a:t>
            </a:r>
            <a:r>
              <a:rPr lang="hu-HU"/>
              <a:t>úra interpretációk</a:t>
            </a:r>
            <a:endParaRPr lang="en-US"/>
          </a:p>
        </p:txBody>
      </p:sp>
      <p:sp>
        <p:nvSpPr>
          <p:cNvPr id="100355" name="Rectangle 3"/>
          <p:cNvSpPr>
            <a:spLocks noGrp="1" noChangeArrowheads="1"/>
          </p:cNvSpPr>
          <p:nvPr>
            <p:ph type="body" idx="1"/>
          </p:nvPr>
        </p:nvSpPr>
        <p:spPr/>
        <p:txBody>
          <a:bodyPr/>
          <a:lstStyle/>
          <a:p>
            <a:r>
              <a:rPr lang="hu-HU" dirty="0"/>
              <a:t>kép a memóriában</a:t>
            </a:r>
          </a:p>
          <a:p>
            <a:pPr lvl="1"/>
            <a:r>
              <a:rPr lang="hu-HU" dirty="0"/>
              <a:t>ugyanolyan mint a </a:t>
            </a:r>
            <a:r>
              <a:rPr lang="hu-HU" dirty="0" err="1"/>
              <a:t>frame</a:t>
            </a:r>
            <a:r>
              <a:rPr lang="hu-HU" dirty="0"/>
              <a:t> </a:t>
            </a:r>
            <a:r>
              <a:rPr lang="hu-HU" dirty="0" err="1"/>
              <a:t>buffer</a:t>
            </a:r>
            <a:endParaRPr lang="hu-HU" dirty="0"/>
          </a:p>
          <a:p>
            <a:pPr lvl="1"/>
            <a:r>
              <a:rPr lang="hu-HU" dirty="0"/>
              <a:t>pixel </a:t>
            </a:r>
            <a:r>
              <a:rPr lang="en-US" dirty="0" err="1"/>
              <a:t>helyett</a:t>
            </a:r>
            <a:r>
              <a:rPr lang="en-US" dirty="0"/>
              <a:t> </a:t>
            </a:r>
            <a:r>
              <a:rPr lang="en-US" dirty="0" err="1"/>
              <a:t>texel</a:t>
            </a:r>
            <a:endParaRPr lang="en-US" dirty="0"/>
          </a:p>
          <a:p>
            <a:r>
              <a:rPr lang="hu-HU" dirty="0"/>
              <a:t>adatok tömbje</a:t>
            </a:r>
          </a:p>
          <a:p>
            <a:pPr lvl="1"/>
            <a:r>
              <a:rPr lang="hu-HU" dirty="0"/>
              <a:t>1D, 2D, 3D tömb</a:t>
            </a:r>
          </a:p>
          <a:p>
            <a:pPr lvl="1"/>
            <a:r>
              <a:rPr lang="hu-HU" dirty="0"/>
              <a:t>pl. RGB rekordok</a:t>
            </a:r>
          </a:p>
          <a:p>
            <a:r>
              <a:rPr lang="hu-HU" dirty="0"/>
              <a:t>függvény diszkrét mintapontjai rácson</a:t>
            </a:r>
          </a:p>
          <a:p>
            <a:pPr lvl="1"/>
            <a:r>
              <a:rPr lang="hu-HU" dirty="0"/>
              <a:t>rekonstrukció: szűrés</a:t>
            </a:r>
          </a:p>
          <a:p>
            <a:pPr lvl="1"/>
            <a:r>
              <a:rPr lang="hu-HU" dirty="0"/>
              <a:t>függvény a 3D felületi pontok felett?</a:t>
            </a:r>
            <a:endParaRPr lang="en-US" dirty="0">
              <a:cs typeface="Arial" charset="0"/>
            </a:endParaRPr>
          </a:p>
        </p:txBody>
      </p:sp>
      <p:sp>
        <p:nvSpPr>
          <p:cNvPr id="100356" name="Rectangle 4"/>
          <p:cNvSpPr>
            <a:spLocks noChangeArrowheads="1"/>
          </p:cNvSpPr>
          <p:nvPr/>
        </p:nvSpPr>
        <p:spPr bwMode="auto">
          <a:xfrm>
            <a:off x="8915400" y="5638800"/>
            <a:ext cx="1143000" cy="914400"/>
          </a:xfrm>
          <a:prstGeom prst="rect">
            <a:avLst/>
          </a:prstGeom>
          <a:noFill/>
          <a:ln w="12700">
            <a:solidFill>
              <a:schemeClr val="tx1"/>
            </a:solidFill>
            <a:miter lim="800000"/>
            <a:headEnd/>
            <a:tailEnd type="none" w="lg" len="med"/>
          </a:ln>
          <a:effectLst/>
        </p:spPr>
        <p:txBody>
          <a:bodyPr wrap="none" anchor="ctr"/>
          <a:lstStyle/>
          <a:p>
            <a:endParaRPr lang="en-US"/>
          </a:p>
        </p:txBody>
      </p:sp>
      <p:sp>
        <p:nvSpPr>
          <p:cNvPr id="100357" name="Rectangle 5"/>
          <p:cNvSpPr>
            <a:spLocks noChangeArrowheads="1"/>
          </p:cNvSpPr>
          <p:nvPr/>
        </p:nvSpPr>
        <p:spPr bwMode="auto">
          <a:xfrm>
            <a:off x="9144000" y="5638800"/>
            <a:ext cx="685800" cy="914400"/>
          </a:xfrm>
          <a:prstGeom prst="rect">
            <a:avLst/>
          </a:prstGeom>
          <a:noFill/>
          <a:ln w="12700">
            <a:solidFill>
              <a:schemeClr val="tx1"/>
            </a:solidFill>
            <a:miter lim="800000"/>
            <a:headEnd/>
            <a:tailEnd type="none" w="lg" len="med"/>
          </a:ln>
          <a:effectLst/>
        </p:spPr>
        <p:txBody>
          <a:bodyPr wrap="none" anchor="ctr"/>
          <a:lstStyle/>
          <a:p>
            <a:endParaRPr lang="en-US"/>
          </a:p>
        </p:txBody>
      </p:sp>
      <p:sp>
        <p:nvSpPr>
          <p:cNvPr id="100358" name="Rectangle 6"/>
          <p:cNvSpPr>
            <a:spLocks noChangeArrowheads="1"/>
          </p:cNvSpPr>
          <p:nvPr/>
        </p:nvSpPr>
        <p:spPr bwMode="auto">
          <a:xfrm>
            <a:off x="9372600" y="5638800"/>
            <a:ext cx="685800" cy="914400"/>
          </a:xfrm>
          <a:prstGeom prst="rect">
            <a:avLst/>
          </a:prstGeom>
          <a:noFill/>
          <a:ln w="12700">
            <a:solidFill>
              <a:schemeClr val="tx1"/>
            </a:solidFill>
            <a:miter lim="800000"/>
            <a:headEnd/>
            <a:tailEnd type="none" w="lg" len="med"/>
          </a:ln>
          <a:effectLst/>
        </p:spPr>
        <p:txBody>
          <a:bodyPr wrap="none" anchor="ctr"/>
          <a:lstStyle/>
          <a:p>
            <a:endParaRPr lang="en-US"/>
          </a:p>
        </p:txBody>
      </p:sp>
      <p:sp>
        <p:nvSpPr>
          <p:cNvPr id="100359" name="Rectangle 7"/>
          <p:cNvSpPr>
            <a:spLocks noChangeArrowheads="1"/>
          </p:cNvSpPr>
          <p:nvPr/>
        </p:nvSpPr>
        <p:spPr bwMode="auto">
          <a:xfrm>
            <a:off x="9601200" y="5638800"/>
            <a:ext cx="685800" cy="914400"/>
          </a:xfrm>
          <a:prstGeom prst="rect">
            <a:avLst/>
          </a:prstGeom>
          <a:noFill/>
          <a:ln w="12700">
            <a:solidFill>
              <a:schemeClr val="tx1"/>
            </a:solidFill>
            <a:miter lim="800000"/>
            <a:headEnd/>
            <a:tailEnd type="none" w="lg" len="med"/>
          </a:ln>
          <a:effectLst/>
        </p:spPr>
        <p:txBody>
          <a:bodyPr wrap="none" anchor="ctr"/>
          <a:lstStyle/>
          <a:p>
            <a:endParaRPr lang="en-US"/>
          </a:p>
        </p:txBody>
      </p:sp>
      <p:sp>
        <p:nvSpPr>
          <p:cNvPr id="100360" name="Line 8"/>
          <p:cNvSpPr>
            <a:spLocks noChangeShapeType="1"/>
          </p:cNvSpPr>
          <p:nvPr/>
        </p:nvSpPr>
        <p:spPr bwMode="auto">
          <a:xfrm>
            <a:off x="8915400" y="5867400"/>
            <a:ext cx="1371600" cy="0"/>
          </a:xfrm>
          <a:prstGeom prst="line">
            <a:avLst/>
          </a:prstGeom>
          <a:noFill/>
          <a:ln w="12700">
            <a:solidFill>
              <a:schemeClr val="tx1"/>
            </a:solidFill>
            <a:round/>
            <a:headEnd/>
            <a:tailEnd type="none" w="lg" len="med"/>
          </a:ln>
          <a:effectLst/>
        </p:spPr>
        <p:txBody>
          <a:bodyPr/>
          <a:lstStyle/>
          <a:p>
            <a:endParaRPr lang="en-US"/>
          </a:p>
        </p:txBody>
      </p:sp>
      <p:sp>
        <p:nvSpPr>
          <p:cNvPr id="100361" name="Line 9"/>
          <p:cNvSpPr>
            <a:spLocks noChangeShapeType="1"/>
          </p:cNvSpPr>
          <p:nvPr/>
        </p:nvSpPr>
        <p:spPr bwMode="auto">
          <a:xfrm>
            <a:off x="8915400" y="6096000"/>
            <a:ext cx="1371600" cy="0"/>
          </a:xfrm>
          <a:prstGeom prst="line">
            <a:avLst/>
          </a:prstGeom>
          <a:noFill/>
          <a:ln w="12700">
            <a:solidFill>
              <a:schemeClr val="tx1"/>
            </a:solidFill>
            <a:round/>
            <a:headEnd/>
            <a:tailEnd type="none" w="lg" len="med"/>
          </a:ln>
          <a:effectLst/>
        </p:spPr>
        <p:txBody>
          <a:bodyPr/>
          <a:lstStyle/>
          <a:p>
            <a:endParaRPr lang="en-US"/>
          </a:p>
        </p:txBody>
      </p:sp>
      <p:sp>
        <p:nvSpPr>
          <p:cNvPr id="100362" name="Line 10"/>
          <p:cNvSpPr>
            <a:spLocks noChangeShapeType="1"/>
          </p:cNvSpPr>
          <p:nvPr/>
        </p:nvSpPr>
        <p:spPr bwMode="auto">
          <a:xfrm>
            <a:off x="8915400" y="6324600"/>
            <a:ext cx="1371600" cy="0"/>
          </a:xfrm>
          <a:prstGeom prst="line">
            <a:avLst/>
          </a:prstGeom>
          <a:noFill/>
          <a:ln w="12700">
            <a:solidFill>
              <a:schemeClr val="tx1"/>
            </a:solidFill>
            <a:round/>
            <a:headEnd/>
            <a:tailEnd type="none" w="lg" len="med"/>
          </a:ln>
          <a:effectLst/>
        </p:spPr>
        <p:txBody>
          <a:bodyPr/>
          <a:lstStyle/>
          <a:p>
            <a:endParaRPr lang="en-US"/>
          </a:p>
        </p:txBody>
      </p:sp>
      <p:sp>
        <p:nvSpPr>
          <p:cNvPr id="100363" name="Oval 11"/>
          <p:cNvSpPr>
            <a:spLocks noChangeArrowheads="1"/>
          </p:cNvSpPr>
          <p:nvPr/>
        </p:nvSpPr>
        <p:spPr bwMode="auto">
          <a:xfrm>
            <a:off x="8839200" y="5562600"/>
            <a:ext cx="152400" cy="152400"/>
          </a:xfrm>
          <a:prstGeom prst="ellipse">
            <a:avLst/>
          </a:prstGeom>
          <a:solidFill>
            <a:srgbClr val="FF0000"/>
          </a:solidFill>
          <a:ln w="12700">
            <a:solidFill>
              <a:schemeClr val="tx1"/>
            </a:solidFill>
            <a:round/>
            <a:headEnd/>
            <a:tailEnd type="none" w="lg" len="med"/>
          </a:ln>
          <a:effectLst/>
        </p:spPr>
        <p:txBody>
          <a:bodyPr wrap="none" anchor="ctr"/>
          <a:lstStyle/>
          <a:p>
            <a:endParaRPr lang="en-US"/>
          </a:p>
        </p:txBody>
      </p:sp>
      <p:sp>
        <p:nvSpPr>
          <p:cNvPr id="100364" name="Oval 12"/>
          <p:cNvSpPr>
            <a:spLocks noChangeArrowheads="1"/>
          </p:cNvSpPr>
          <p:nvPr/>
        </p:nvSpPr>
        <p:spPr bwMode="auto">
          <a:xfrm>
            <a:off x="9067800" y="5562600"/>
            <a:ext cx="152400" cy="152400"/>
          </a:xfrm>
          <a:prstGeom prst="ellipse">
            <a:avLst/>
          </a:prstGeom>
          <a:solidFill>
            <a:srgbClr val="FF0000"/>
          </a:solidFill>
          <a:ln w="12700">
            <a:solidFill>
              <a:schemeClr val="tx1"/>
            </a:solidFill>
            <a:round/>
            <a:headEnd/>
            <a:tailEnd type="none" w="lg" len="med"/>
          </a:ln>
          <a:effectLst/>
        </p:spPr>
        <p:txBody>
          <a:bodyPr wrap="none" anchor="ctr"/>
          <a:lstStyle/>
          <a:p>
            <a:endParaRPr lang="en-US"/>
          </a:p>
        </p:txBody>
      </p:sp>
      <p:sp>
        <p:nvSpPr>
          <p:cNvPr id="100365" name="Oval 13"/>
          <p:cNvSpPr>
            <a:spLocks noChangeArrowheads="1"/>
          </p:cNvSpPr>
          <p:nvPr/>
        </p:nvSpPr>
        <p:spPr bwMode="auto">
          <a:xfrm>
            <a:off x="9296400" y="5562600"/>
            <a:ext cx="152400" cy="152400"/>
          </a:xfrm>
          <a:prstGeom prst="ellipse">
            <a:avLst/>
          </a:prstGeom>
          <a:solidFill>
            <a:srgbClr val="FF00FF"/>
          </a:solidFill>
          <a:ln w="12700">
            <a:solidFill>
              <a:schemeClr val="tx1"/>
            </a:solidFill>
            <a:round/>
            <a:headEnd/>
            <a:tailEnd type="none" w="lg" len="med"/>
          </a:ln>
          <a:effectLst/>
        </p:spPr>
        <p:txBody>
          <a:bodyPr wrap="none" anchor="ctr"/>
          <a:lstStyle/>
          <a:p>
            <a:endParaRPr lang="en-US"/>
          </a:p>
        </p:txBody>
      </p:sp>
      <p:sp>
        <p:nvSpPr>
          <p:cNvPr id="100366" name="Oval 14"/>
          <p:cNvSpPr>
            <a:spLocks noChangeArrowheads="1"/>
          </p:cNvSpPr>
          <p:nvPr/>
        </p:nvSpPr>
        <p:spPr bwMode="auto">
          <a:xfrm>
            <a:off x="9525000" y="5562600"/>
            <a:ext cx="152400" cy="152400"/>
          </a:xfrm>
          <a:prstGeom prst="ellipse">
            <a:avLst/>
          </a:prstGeom>
          <a:solidFill>
            <a:srgbClr val="00FFFF"/>
          </a:solidFill>
          <a:ln w="12700">
            <a:solidFill>
              <a:schemeClr val="tx1"/>
            </a:solidFill>
            <a:round/>
            <a:headEnd/>
            <a:tailEnd type="none" w="lg" len="med"/>
          </a:ln>
          <a:effectLst/>
        </p:spPr>
        <p:txBody>
          <a:bodyPr wrap="none" anchor="ctr"/>
          <a:lstStyle/>
          <a:p>
            <a:endParaRPr lang="en-US"/>
          </a:p>
        </p:txBody>
      </p:sp>
      <p:sp>
        <p:nvSpPr>
          <p:cNvPr id="100367" name="Oval 15"/>
          <p:cNvSpPr>
            <a:spLocks noChangeArrowheads="1"/>
          </p:cNvSpPr>
          <p:nvPr/>
        </p:nvSpPr>
        <p:spPr bwMode="auto">
          <a:xfrm>
            <a:off x="9753600" y="5562600"/>
            <a:ext cx="152400" cy="152400"/>
          </a:xfrm>
          <a:prstGeom prst="ellipse">
            <a:avLst/>
          </a:prstGeom>
          <a:solidFill>
            <a:srgbClr val="FF00FF"/>
          </a:solidFill>
          <a:ln w="12700">
            <a:solidFill>
              <a:schemeClr val="tx1"/>
            </a:solidFill>
            <a:round/>
            <a:headEnd/>
            <a:tailEnd type="none" w="lg" len="med"/>
          </a:ln>
          <a:effectLst/>
        </p:spPr>
        <p:txBody>
          <a:bodyPr wrap="none" anchor="ctr"/>
          <a:lstStyle/>
          <a:p>
            <a:endParaRPr lang="en-US"/>
          </a:p>
        </p:txBody>
      </p:sp>
      <p:sp>
        <p:nvSpPr>
          <p:cNvPr id="100368" name="Oval 16"/>
          <p:cNvSpPr>
            <a:spLocks noChangeArrowheads="1"/>
          </p:cNvSpPr>
          <p:nvPr/>
        </p:nvSpPr>
        <p:spPr bwMode="auto">
          <a:xfrm>
            <a:off x="9982200" y="5562600"/>
            <a:ext cx="152400" cy="152400"/>
          </a:xfrm>
          <a:prstGeom prst="ellipse">
            <a:avLst/>
          </a:prstGeom>
          <a:solidFill>
            <a:srgbClr val="FF00FF"/>
          </a:solidFill>
          <a:ln w="12700">
            <a:solidFill>
              <a:schemeClr val="tx1"/>
            </a:solidFill>
            <a:round/>
            <a:headEnd/>
            <a:tailEnd type="none" w="lg" len="med"/>
          </a:ln>
          <a:effectLst/>
        </p:spPr>
        <p:txBody>
          <a:bodyPr wrap="none" anchor="ctr"/>
          <a:lstStyle/>
          <a:p>
            <a:endParaRPr lang="en-US"/>
          </a:p>
        </p:txBody>
      </p:sp>
      <p:sp>
        <p:nvSpPr>
          <p:cNvPr id="100369" name="Oval 17"/>
          <p:cNvSpPr>
            <a:spLocks noChangeArrowheads="1"/>
          </p:cNvSpPr>
          <p:nvPr/>
        </p:nvSpPr>
        <p:spPr bwMode="auto">
          <a:xfrm>
            <a:off x="10210800" y="5562600"/>
            <a:ext cx="152400" cy="152400"/>
          </a:xfrm>
          <a:prstGeom prst="ellipse">
            <a:avLst/>
          </a:prstGeom>
          <a:solidFill>
            <a:schemeClr val="accent1"/>
          </a:solidFill>
          <a:ln w="12700">
            <a:solidFill>
              <a:schemeClr val="tx1"/>
            </a:solidFill>
            <a:round/>
            <a:headEnd/>
            <a:tailEnd type="none" w="lg" len="med"/>
          </a:ln>
          <a:effectLst/>
        </p:spPr>
        <p:txBody>
          <a:bodyPr wrap="none" anchor="ctr"/>
          <a:lstStyle/>
          <a:p>
            <a:endParaRPr lang="en-US"/>
          </a:p>
        </p:txBody>
      </p:sp>
      <p:sp>
        <p:nvSpPr>
          <p:cNvPr id="100370" name="Oval 18"/>
          <p:cNvSpPr>
            <a:spLocks noChangeArrowheads="1"/>
          </p:cNvSpPr>
          <p:nvPr/>
        </p:nvSpPr>
        <p:spPr bwMode="auto">
          <a:xfrm>
            <a:off x="8839200" y="5791200"/>
            <a:ext cx="152400" cy="152400"/>
          </a:xfrm>
          <a:prstGeom prst="ellipse">
            <a:avLst/>
          </a:prstGeom>
          <a:solidFill>
            <a:schemeClr val="accent1"/>
          </a:solidFill>
          <a:ln w="12700">
            <a:solidFill>
              <a:schemeClr val="tx1"/>
            </a:solidFill>
            <a:round/>
            <a:headEnd/>
            <a:tailEnd type="none" w="lg" len="med"/>
          </a:ln>
          <a:effectLst/>
        </p:spPr>
        <p:txBody>
          <a:bodyPr wrap="none" anchor="ctr"/>
          <a:lstStyle/>
          <a:p>
            <a:endParaRPr lang="en-US"/>
          </a:p>
        </p:txBody>
      </p:sp>
      <p:sp>
        <p:nvSpPr>
          <p:cNvPr id="100371" name="Oval 19"/>
          <p:cNvSpPr>
            <a:spLocks noChangeArrowheads="1"/>
          </p:cNvSpPr>
          <p:nvPr/>
        </p:nvSpPr>
        <p:spPr bwMode="auto">
          <a:xfrm>
            <a:off x="9067800" y="5791200"/>
            <a:ext cx="152400" cy="152400"/>
          </a:xfrm>
          <a:prstGeom prst="ellipse">
            <a:avLst/>
          </a:prstGeom>
          <a:solidFill>
            <a:srgbClr val="FFFF00"/>
          </a:solidFill>
          <a:ln w="12700">
            <a:solidFill>
              <a:schemeClr val="tx1"/>
            </a:solidFill>
            <a:round/>
            <a:headEnd/>
            <a:tailEnd type="none" w="lg" len="med"/>
          </a:ln>
          <a:effectLst/>
        </p:spPr>
        <p:txBody>
          <a:bodyPr wrap="none" anchor="ctr"/>
          <a:lstStyle/>
          <a:p>
            <a:endParaRPr lang="en-US"/>
          </a:p>
        </p:txBody>
      </p:sp>
      <p:sp>
        <p:nvSpPr>
          <p:cNvPr id="100372" name="Oval 20"/>
          <p:cNvSpPr>
            <a:spLocks noChangeArrowheads="1"/>
          </p:cNvSpPr>
          <p:nvPr/>
        </p:nvSpPr>
        <p:spPr bwMode="auto">
          <a:xfrm>
            <a:off x="9296400" y="5791200"/>
            <a:ext cx="152400" cy="152400"/>
          </a:xfrm>
          <a:prstGeom prst="ellipse">
            <a:avLst/>
          </a:prstGeom>
          <a:solidFill>
            <a:srgbClr val="FF00FF"/>
          </a:solidFill>
          <a:ln w="12700">
            <a:solidFill>
              <a:schemeClr val="tx1"/>
            </a:solidFill>
            <a:round/>
            <a:headEnd/>
            <a:tailEnd type="none" w="lg" len="med"/>
          </a:ln>
          <a:effectLst/>
        </p:spPr>
        <p:txBody>
          <a:bodyPr wrap="none" anchor="ctr"/>
          <a:lstStyle/>
          <a:p>
            <a:endParaRPr lang="en-US"/>
          </a:p>
        </p:txBody>
      </p:sp>
      <p:sp>
        <p:nvSpPr>
          <p:cNvPr id="100373" name="Oval 21"/>
          <p:cNvSpPr>
            <a:spLocks noChangeArrowheads="1"/>
          </p:cNvSpPr>
          <p:nvPr/>
        </p:nvSpPr>
        <p:spPr bwMode="auto">
          <a:xfrm>
            <a:off x="9525000" y="5791200"/>
            <a:ext cx="152400" cy="152400"/>
          </a:xfrm>
          <a:prstGeom prst="ellipse">
            <a:avLst/>
          </a:prstGeom>
          <a:solidFill>
            <a:srgbClr val="FF0000"/>
          </a:solidFill>
          <a:ln w="12700">
            <a:solidFill>
              <a:schemeClr val="tx1"/>
            </a:solidFill>
            <a:round/>
            <a:headEnd/>
            <a:tailEnd type="none" w="lg" len="med"/>
          </a:ln>
          <a:effectLst/>
        </p:spPr>
        <p:txBody>
          <a:bodyPr wrap="none" anchor="ctr"/>
          <a:lstStyle/>
          <a:p>
            <a:endParaRPr lang="en-US"/>
          </a:p>
        </p:txBody>
      </p:sp>
      <p:sp>
        <p:nvSpPr>
          <p:cNvPr id="100374" name="Oval 22"/>
          <p:cNvSpPr>
            <a:spLocks noChangeArrowheads="1"/>
          </p:cNvSpPr>
          <p:nvPr/>
        </p:nvSpPr>
        <p:spPr bwMode="auto">
          <a:xfrm>
            <a:off x="9753600" y="5791200"/>
            <a:ext cx="152400" cy="152400"/>
          </a:xfrm>
          <a:prstGeom prst="ellipse">
            <a:avLst/>
          </a:prstGeom>
          <a:solidFill>
            <a:srgbClr val="FF0000"/>
          </a:solidFill>
          <a:ln w="12700">
            <a:solidFill>
              <a:schemeClr val="tx1"/>
            </a:solidFill>
            <a:round/>
            <a:headEnd/>
            <a:tailEnd type="none" w="lg" len="med"/>
          </a:ln>
          <a:effectLst/>
        </p:spPr>
        <p:txBody>
          <a:bodyPr wrap="none" anchor="ctr"/>
          <a:lstStyle/>
          <a:p>
            <a:endParaRPr lang="en-US"/>
          </a:p>
        </p:txBody>
      </p:sp>
      <p:sp>
        <p:nvSpPr>
          <p:cNvPr id="100375" name="Oval 23"/>
          <p:cNvSpPr>
            <a:spLocks noChangeArrowheads="1"/>
          </p:cNvSpPr>
          <p:nvPr/>
        </p:nvSpPr>
        <p:spPr bwMode="auto">
          <a:xfrm>
            <a:off x="9982200" y="5791200"/>
            <a:ext cx="152400" cy="152400"/>
          </a:xfrm>
          <a:prstGeom prst="ellipse">
            <a:avLst/>
          </a:prstGeom>
          <a:solidFill>
            <a:srgbClr val="00FFFF"/>
          </a:solidFill>
          <a:ln w="12700">
            <a:solidFill>
              <a:schemeClr val="tx1"/>
            </a:solidFill>
            <a:round/>
            <a:headEnd/>
            <a:tailEnd type="none" w="lg" len="med"/>
          </a:ln>
          <a:effectLst/>
        </p:spPr>
        <p:txBody>
          <a:bodyPr wrap="none" anchor="ctr"/>
          <a:lstStyle/>
          <a:p>
            <a:endParaRPr lang="en-US"/>
          </a:p>
        </p:txBody>
      </p:sp>
      <p:sp>
        <p:nvSpPr>
          <p:cNvPr id="100376" name="Oval 24"/>
          <p:cNvSpPr>
            <a:spLocks noChangeArrowheads="1"/>
          </p:cNvSpPr>
          <p:nvPr/>
        </p:nvSpPr>
        <p:spPr bwMode="auto">
          <a:xfrm>
            <a:off x="10210800" y="5791200"/>
            <a:ext cx="152400" cy="152400"/>
          </a:xfrm>
          <a:prstGeom prst="ellipse">
            <a:avLst/>
          </a:prstGeom>
          <a:solidFill>
            <a:srgbClr val="00FFFF"/>
          </a:solidFill>
          <a:ln w="12700">
            <a:solidFill>
              <a:schemeClr val="tx1"/>
            </a:solidFill>
            <a:round/>
            <a:headEnd/>
            <a:tailEnd type="none" w="lg" len="med"/>
          </a:ln>
          <a:effectLst/>
        </p:spPr>
        <p:txBody>
          <a:bodyPr wrap="none" anchor="ctr"/>
          <a:lstStyle/>
          <a:p>
            <a:endParaRPr lang="en-US"/>
          </a:p>
        </p:txBody>
      </p:sp>
      <p:sp>
        <p:nvSpPr>
          <p:cNvPr id="100377" name="Oval 25"/>
          <p:cNvSpPr>
            <a:spLocks noChangeArrowheads="1"/>
          </p:cNvSpPr>
          <p:nvPr/>
        </p:nvSpPr>
        <p:spPr bwMode="auto">
          <a:xfrm>
            <a:off x="8839200" y="6019800"/>
            <a:ext cx="152400" cy="152400"/>
          </a:xfrm>
          <a:prstGeom prst="ellipse">
            <a:avLst/>
          </a:prstGeom>
          <a:solidFill>
            <a:srgbClr val="00FFFF"/>
          </a:solidFill>
          <a:ln w="12700">
            <a:solidFill>
              <a:schemeClr val="tx1"/>
            </a:solidFill>
            <a:round/>
            <a:headEnd/>
            <a:tailEnd type="none" w="lg" len="med"/>
          </a:ln>
          <a:effectLst/>
        </p:spPr>
        <p:txBody>
          <a:bodyPr wrap="none" anchor="ctr"/>
          <a:lstStyle/>
          <a:p>
            <a:endParaRPr lang="en-US"/>
          </a:p>
        </p:txBody>
      </p:sp>
      <p:sp>
        <p:nvSpPr>
          <p:cNvPr id="100378" name="Oval 26"/>
          <p:cNvSpPr>
            <a:spLocks noChangeArrowheads="1"/>
          </p:cNvSpPr>
          <p:nvPr/>
        </p:nvSpPr>
        <p:spPr bwMode="auto">
          <a:xfrm>
            <a:off x="9067800" y="6019800"/>
            <a:ext cx="152400" cy="152400"/>
          </a:xfrm>
          <a:prstGeom prst="ellipse">
            <a:avLst/>
          </a:prstGeom>
          <a:solidFill>
            <a:srgbClr val="FF00FF"/>
          </a:solidFill>
          <a:ln w="12700">
            <a:solidFill>
              <a:schemeClr val="tx1"/>
            </a:solidFill>
            <a:round/>
            <a:headEnd/>
            <a:tailEnd type="none" w="lg" len="med"/>
          </a:ln>
          <a:effectLst/>
        </p:spPr>
        <p:txBody>
          <a:bodyPr wrap="none" anchor="ctr"/>
          <a:lstStyle/>
          <a:p>
            <a:endParaRPr lang="en-US"/>
          </a:p>
        </p:txBody>
      </p:sp>
      <p:sp>
        <p:nvSpPr>
          <p:cNvPr id="100379" name="Oval 27"/>
          <p:cNvSpPr>
            <a:spLocks noChangeArrowheads="1"/>
          </p:cNvSpPr>
          <p:nvPr/>
        </p:nvSpPr>
        <p:spPr bwMode="auto">
          <a:xfrm>
            <a:off x="9296400" y="6019800"/>
            <a:ext cx="152400" cy="152400"/>
          </a:xfrm>
          <a:prstGeom prst="ellipse">
            <a:avLst/>
          </a:prstGeom>
          <a:solidFill>
            <a:srgbClr val="FF00FF"/>
          </a:solidFill>
          <a:ln w="12700">
            <a:solidFill>
              <a:schemeClr val="tx1"/>
            </a:solidFill>
            <a:round/>
            <a:headEnd/>
            <a:tailEnd type="none" w="lg" len="med"/>
          </a:ln>
          <a:effectLst/>
        </p:spPr>
        <p:txBody>
          <a:bodyPr wrap="none" anchor="ctr"/>
          <a:lstStyle/>
          <a:p>
            <a:endParaRPr lang="en-US"/>
          </a:p>
        </p:txBody>
      </p:sp>
      <p:sp>
        <p:nvSpPr>
          <p:cNvPr id="100380" name="Oval 28"/>
          <p:cNvSpPr>
            <a:spLocks noChangeArrowheads="1"/>
          </p:cNvSpPr>
          <p:nvPr/>
        </p:nvSpPr>
        <p:spPr bwMode="auto">
          <a:xfrm>
            <a:off x="9525000" y="6019800"/>
            <a:ext cx="152400" cy="152400"/>
          </a:xfrm>
          <a:prstGeom prst="ellipse">
            <a:avLst/>
          </a:prstGeom>
          <a:solidFill>
            <a:srgbClr val="FFFF00"/>
          </a:solidFill>
          <a:ln w="12700">
            <a:solidFill>
              <a:schemeClr val="tx1"/>
            </a:solidFill>
            <a:round/>
            <a:headEnd/>
            <a:tailEnd type="none" w="lg" len="med"/>
          </a:ln>
          <a:effectLst/>
        </p:spPr>
        <p:txBody>
          <a:bodyPr wrap="none" anchor="ctr"/>
          <a:lstStyle/>
          <a:p>
            <a:endParaRPr lang="en-US"/>
          </a:p>
        </p:txBody>
      </p:sp>
      <p:sp>
        <p:nvSpPr>
          <p:cNvPr id="100381" name="Oval 29"/>
          <p:cNvSpPr>
            <a:spLocks noChangeArrowheads="1"/>
          </p:cNvSpPr>
          <p:nvPr/>
        </p:nvSpPr>
        <p:spPr bwMode="auto">
          <a:xfrm>
            <a:off x="9753600" y="6019800"/>
            <a:ext cx="152400" cy="152400"/>
          </a:xfrm>
          <a:prstGeom prst="ellipse">
            <a:avLst/>
          </a:prstGeom>
          <a:solidFill>
            <a:srgbClr val="FF0000"/>
          </a:solidFill>
          <a:ln w="12700">
            <a:solidFill>
              <a:schemeClr val="tx1"/>
            </a:solidFill>
            <a:round/>
            <a:headEnd/>
            <a:tailEnd type="none" w="lg" len="med"/>
          </a:ln>
          <a:effectLst/>
        </p:spPr>
        <p:txBody>
          <a:bodyPr wrap="none" anchor="ctr"/>
          <a:lstStyle/>
          <a:p>
            <a:endParaRPr lang="en-US"/>
          </a:p>
        </p:txBody>
      </p:sp>
      <p:sp>
        <p:nvSpPr>
          <p:cNvPr id="100382" name="Oval 30"/>
          <p:cNvSpPr>
            <a:spLocks noChangeArrowheads="1"/>
          </p:cNvSpPr>
          <p:nvPr/>
        </p:nvSpPr>
        <p:spPr bwMode="auto">
          <a:xfrm>
            <a:off x="9982200" y="6019800"/>
            <a:ext cx="152400" cy="152400"/>
          </a:xfrm>
          <a:prstGeom prst="ellipse">
            <a:avLst/>
          </a:prstGeom>
          <a:solidFill>
            <a:srgbClr val="00FFFF"/>
          </a:solidFill>
          <a:ln w="12700">
            <a:solidFill>
              <a:schemeClr val="tx1"/>
            </a:solidFill>
            <a:round/>
            <a:headEnd/>
            <a:tailEnd type="none" w="lg" len="med"/>
          </a:ln>
          <a:effectLst/>
        </p:spPr>
        <p:txBody>
          <a:bodyPr wrap="none" anchor="ctr"/>
          <a:lstStyle/>
          <a:p>
            <a:endParaRPr lang="en-US"/>
          </a:p>
        </p:txBody>
      </p:sp>
      <p:sp>
        <p:nvSpPr>
          <p:cNvPr id="100383" name="Oval 31"/>
          <p:cNvSpPr>
            <a:spLocks noChangeArrowheads="1"/>
          </p:cNvSpPr>
          <p:nvPr/>
        </p:nvSpPr>
        <p:spPr bwMode="auto">
          <a:xfrm>
            <a:off x="10210800" y="6019800"/>
            <a:ext cx="152400" cy="152400"/>
          </a:xfrm>
          <a:prstGeom prst="ellipse">
            <a:avLst/>
          </a:prstGeom>
          <a:solidFill>
            <a:schemeClr val="accent1"/>
          </a:solidFill>
          <a:ln w="12700">
            <a:solidFill>
              <a:schemeClr val="tx1"/>
            </a:solidFill>
            <a:round/>
            <a:headEnd/>
            <a:tailEnd type="none" w="lg" len="med"/>
          </a:ln>
          <a:effectLst/>
        </p:spPr>
        <p:txBody>
          <a:bodyPr wrap="none" anchor="ctr"/>
          <a:lstStyle/>
          <a:p>
            <a:endParaRPr lang="en-US"/>
          </a:p>
        </p:txBody>
      </p:sp>
      <p:sp>
        <p:nvSpPr>
          <p:cNvPr id="100384" name="Oval 32"/>
          <p:cNvSpPr>
            <a:spLocks noChangeArrowheads="1"/>
          </p:cNvSpPr>
          <p:nvPr/>
        </p:nvSpPr>
        <p:spPr bwMode="auto">
          <a:xfrm>
            <a:off x="8839200" y="6248400"/>
            <a:ext cx="152400" cy="152400"/>
          </a:xfrm>
          <a:prstGeom prst="ellipse">
            <a:avLst/>
          </a:prstGeom>
          <a:solidFill>
            <a:srgbClr val="00FFFF"/>
          </a:solidFill>
          <a:ln w="12700">
            <a:solidFill>
              <a:schemeClr val="tx1"/>
            </a:solidFill>
            <a:round/>
            <a:headEnd/>
            <a:tailEnd type="none" w="lg" len="med"/>
          </a:ln>
          <a:effectLst/>
        </p:spPr>
        <p:txBody>
          <a:bodyPr wrap="none" anchor="ctr"/>
          <a:lstStyle/>
          <a:p>
            <a:endParaRPr lang="en-US"/>
          </a:p>
        </p:txBody>
      </p:sp>
      <p:sp>
        <p:nvSpPr>
          <p:cNvPr id="100385" name="Oval 33"/>
          <p:cNvSpPr>
            <a:spLocks noChangeArrowheads="1"/>
          </p:cNvSpPr>
          <p:nvPr/>
        </p:nvSpPr>
        <p:spPr bwMode="auto">
          <a:xfrm>
            <a:off x="9067800" y="6248400"/>
            <a:ext cx="152400" cy="152400"/>
          </a:xfrm>
          <a:prstGeom prst="ellipse">
            <a:avLst/>
          </a:prstGeom>
          <a:solidFill>
            <a:srgbClr val="FFFF00"/>
          </a:solidFill>
          <a:ln w="12700">
            <a:solidFill>
              <a:schemeClr val="tx1"/>
            </a:solidFill>
            <a:round/>
            <a:headEnd/>
            <a:tailEnd type="none" w="lg" len="med"/>
          </a:ln>
          <a:effectLst/>
        </p:spPr>
        <p:txBody>
          <a:bodyPr wrap="none" anchor="ctr"/>
          <a:lstStyle/>
          <a:p>
            <a:endParaRPr lang="en-US"/>
          </a:p>
        </p:txBody>
      </p:sp>
      <p:sp>
        <p:nvSpPr>
          <p:cNvPr id="100386" name="Oval 34"/>
          <p:cNvSpPr>
            <a:spLocks noChangeArrowheads="1"/>
          </p:cNvSpPr>
          <p:nvPr/>
        </p:nvSpPr>
        <p:spPr bwMode="auto">
          <a:xfrm>
            <a:off x="9296400" y="6248400"/>
            <a:ext cx="152400" cy="152400"/>
          </a:xfrm>
          <a:prstGeom prst="ellipse">
            <a:avLst/>
          </a:prstGeom>
          <a:solidFill>
            <a:schemeClr val="accent1"/>
          </a:solidFill>
          <a:ln w="12700">
            <a:solidFill>
              <a:schemeClr val="tx1"/>
            </a:solidFill>
            <a:round/>
            <a:headEnd/>
            <a:tailEnd type="none" w="lg" len="med"/>
          </a:ln>
          <a:effectLst/>
        </p:spPr>
        <p:txBody>
          <a:bodyPr wrap="none" anchor="ctr"/>
          <a:lstStyle/>
          <a:p>
            <a:endParaRPr lang="en-US"/>
          </a:p>
        </p:txBody>
      </p:sp>
      <p:sp>
        <p:nvSpPr>
          <p:cNvPr id="100387" name="Oval 35"/>
          <p:cNvSpPr>
            <a:spLocks noChangeArrowheads="1"/>
          </p:cNvSpPr>
          <p:nvPr/>
        </p:nvSpPr>
        <p:spPr bwMode="auto">
          <a:xfrm>
            <a:off x="9525000" y="6248400"/>
            <a:ext cx="152400" cy="152400"/>
          </a:xfrm>
          <a:prstGeom prst="ellipse">
            <a:avLst/>
          </a:prstGeom>
          <a:solidFill>
            <a:schemeClr val="accent1"/>
          </a:solidFill>
          <a:ln w="12700">
            <a:solidFill>
              <a:schemeClr val="tx1"/>
            </a:solidFill>
            <a:round/>
            <a:headEnd/>
            <a:tailEnd type="none" w="lg" len="med"/>
          </a:ln>
          <a:effectLst/>
        </p:spPr>
        <p:txBody>
          <a:bodyPr wrap="none" anchor="ctr"/>
          <a:lstStyle/>
          <a:p>
            <a:endParaRPr lang="en-US"/>
          </a:p>
        </p:txBody>
      </p:sp>
      <p:sp>
        <p:nvSpPr>
          <p:cNvPr id="100388" name="Oval 36"/>
          <p:cNvSpPr>
            <a:spLocks noChangeArrowheads="1"/>
          </p:cNvSpPr>
          <p:nvPr/>
        </p:nvSpPr>
        <p:spPr bwMode="auto">
          <a:xfrm>
            <a:off x="9753600" y="6248400"/>
            <a:ext cx="152400" cy="152400"/>
          </a:xfrm>
          <a:prstGeom prst="ellipse">
            <a:avLst/>
          </a:prstGeom>
          <a:solidFill>
            <a:srgbClr val="FF0000"/>
          </a:solidFill>
          <a:ln w="12700">
            <a:solidFill>
              <a:schemeClr val="tx1"/>
            </a:solidFill>
            <a:round/>
            <a:headEnd/>
            <a:tailEnd type="none" w="lg" len="med"/>
          </a:ln>
          <a:effectLst/>
        </p:spPr>
        <p:txBody>
          <a:bodyPr wrap="none" anchor="ctr"/>
          <a:lstStyle/>
          <a:p>
            <a:endParaRPr lang="en-US"/>
          </a:p>
        </p:txBody>
      </p:sp>
      <p:sp>
        <p:nvSpPr>
          <p:cNvPr id="100389" name="Oval 37"/>
          <p:cNvSpPr>
            <a:spLocks noChangeArrowheads="1"/>
          </p:cNvSpPr>
          <p:nvPr/>
        </p:nvSpPr>
        <p:spPr bwMode="auto">
          <a:xfrm>
            <a:off x="9982200" y="6248400"/>
            <a:ext cx="152400" cy="152400"/>
          </a:xfrm>
          <a:prstGeom prst="ellipse">
            <a:avLst/>
          </a:prstGeom>
          <a:solidFill>
            <a:srgbClr val="00FFFF"/>
          </a:solidFill>
          <a:ln w="12700">
            <a:solidFill>
              <a:schemeClr val="tx1"/>
            </a:solidFill>
            <a:round/>
            <a:headEnd/>
            <a:tailEnd type="none" w="lg" len="med"/>
          </a:ln>
          <a:effectLst/>
        </p:spPr>
        <p:txBody>
          <a:bodyPr wrap="none" anchor="ctr"/>
          <a:lstStyle/>
          <a:p>
            <a:endParaRPr lang="en-US"/>
          </a:p>
        </p:txBody>
      </p:sp>
      <p:sp>
        <p:nvSpPr>
          <p:cNvPr id="100390" name="Oval 38"/>
          <p:cNvSpPr>
            <a:spLocks noChangeArrowheads="1"/>
          </p:cNvSpPr>
          <p:nvPr/>
        </p:nvSpPr>
        <p:spPr bwMode="auto">
          <a:xfrm>
            <a:off x="10210800" y="6248400"/>
            <a:ext cx="152400" cy="152400"/>
          </a:xfrm>
          <a:prstGeom prst="ellipse">
            <a:avLst/>
          </a:prstGeom>
          <a:solidFill>
            <a:schemeClr val="accent1"/>
          </a:solidFill>
          <a:ln w="12700">
            <a:solidFill>
              <a:schemeClr val="tx1"/>
            </a:solidFill>
            <a:round/>
            <a:headEnd/>
            <a:tailEnd type="none" w="lg" len="med"/>
          </a:ln>
          <a:effectLst/>
        </p:spPr>
        <p:txBody>
          <a:bodyPr wrap="none" anchor="ctr"/>
          <a:lstStyle/>
          <a:p>
            <a:endParaRPr lang="en-US"/>
          </a:p>
        </p:txBody>
      </p:sp>
      <p:sp>
        <p:nvSpPr>
          <p:cNvPr id="100391" name="Oval 39"/>
          <p:cNvSpPr>
            <a:spLocks noChangeArrowheads="1"/>
          </p:cNvSpPr>
          <p:nvPr/>
        </p:nvSpPr>
        <p:spPr bwMode="auto">
          <a:xfrm>
            <a:off x="8839200" y="6477000"/>
            <a:ext cx="152400" cy="152400"/>
          </a:xfrm>
          <a:prstGeom prst="ellipse">
            <a:avLst/>
          </a:prstGeom>
          <a:solidFill>
            <a:srgbClr val="00FFFF"/>
          </a:solidFill>
          <a:ln w="12700">
            <a:solidFill>
              <a:schemeClr val="tx1"/>
            </a:solidFill>
            <a:round/>
            <a:headEnd/>
            <a:tailEnd type="none" w="lg" len="med"/>
          </a:ln>
          <a:effectLst/>
        </p:spPr>
        <p:txBody>
          <a:bodyPr wrap="none" anchor="ctr"/>
          <a:lstStyle/>
          <a:p>
            <a:endParaRPr lang="en-US"/>
          </a:p>
        </p:txBody>
      </p:sp>
      <p:sp>
        <p:nvSpPr>
          <p:cNvPr id="100392" name="Oval 40"/>
          <p:cNvSpPr>
            <a:spLocks noChangeArrowheads="1"/>
          </p:cNvSpPr>
          <p:nvPr/>
        </p:nvSpPr>
        <p:spPr bwMode="auto">
          <a:xfrm>
            <a:off x="9067800" y="6477000"/>
            <a:ext cx="152400" cy="152400"/>
          </a:xfrm>
          <a:prstGeom prst="ellipse">
            <a:avLst/>
          </a:prstGeom>
          <a:solidFill>
            <a:srgbClr val="00FFFF"/>
          </a:solidFill>
          <a:ln w="12700">
            <a:solidFill>
              <a:schemeClr val="tx1"/>
            </a:solidFill>
            <a:round/>
            <a:headEnd/>
            <a:tailEnd type="none" w="lg" len="med"/>
          </a:ln>
          <a:effectLst/>
        </p:spPr>
        <p:txBody>
          <a:bodyPr wrap="none" anchor="ctr"/>
          <a:lstStyle/>
          <a:p>
            <a:endParaRPr lang="en-US"/>
          </a:p>
        </p:txBody>
      </p:sp>
      <p:sp>
        <p:nvSpPr>
          <p:cNvPr id="100393" name="Oval 41"/>
          <p:cNvSpPr>
            <a:spLocks noChangeArrowheads="1"/>
          </p:cNvSpPr>
          <p:nvPr/>
        </p:nvSpPr>
        <p:spPr bwMode="auto">
          <a:xfrm>
            <a:off x="9296400" y="6477000"/>
            <a:ext cx="152400" cy="152400"/>
          </a:xfrm>
          <a:prstGeom prst="ellipse">
            <a:avLst/>
          </a:prstGeom>
          <a:solidFill>
            <a:srgbClr val="00FFFF"/>
          </a:solidFill>
          <a:ln w="12700">
            <a:solidFill>
              <a:schemeClr val="tx1"/>
            </a:solidFill>
            <a:round/>
            <a:headEnd/>
            <a:tailEnd type="none" w="lg" len="med"/>
          </a:ln>
          <a:effectLst/>
        </p:spPr>
        <p:txBody>
          <a:bodyPr wrap="none" anchor="ctr"/>
          <a:lstStyle/>
          <a:p>
            <a:endParaRPr lang="en-US"/>
          </a:p>
        </p:txBody>
      </p:sp>
      <p:sp>
        <p:nvSpPr>
          <p:cNvPr id="100394" name="Oval 42"/>
          <p:cNvSpPr>
            <a:spLocks noChangeArrowheads="1"/>
          </p:cNvSpPr>
          <p:nvPr/>
        </p:nvSpPr>
        <p:spPr bwMode="auto">
          <a:xfrm>
            <a:off x="9525000" y="6477000"/>
            <a:ext cx="152400" cy="152400"/>
          </a:xfrm>
          <a:prstGeom prst="ellipse">
            <a:avLst/>
          </a:prstGeom>
          <a:solidFill>
            <a:srgbClr val="FFFF00"/>
          </a:solidFill>
          <a:ln w="12700">
            <a:solidFill>
              <a:schemeClr val="tx1"/>
            </a:solidFill>
            <a:round/>
            <a:headEnd/>
            <a:tailEnd type="none" w="lg" len="med"/>
          </a:ln>
          <a:effectLst/>
        </p:spPr>
        <p:txBody>
          <a:bodyPr wrap="none" anchor="ctr"/>
          <a:lstStyle/>
          <a:p>
            <a:endParaRPr lang="en-US"/>
          </a:p>
        </p:txBody>
      </p:sp>
      <p:sp>
        <p:nvSpPr>
          <p:cNvPr id="100395" name="Oval 43"/>
          <p:cNvSpPr>
            <a:spLocks noChangeArrowheads="1"/>
          </p:cNvSpPr>
          <p:nvPr/>
        </p:nvSpPr>
        <p:spPr bwMode="auto">
          <a:xfrm>
            <a:off x="9753600" y="6477000"/>
            <a:ext cx="152400" cy="152400"/>
          </a:xfrm>
          <a:prstGeom prst="ellipse">
            <a:avLst/>
          </a:prstGeom>
          <a:solidFill>
            <a:srgbClr val="FF0000"/>
          </a:solidFill>
          <a:ln w="12700">
            <a:solidFill>
              <a:schemeClr val="tx1"/>
            </a:solidFill>
            <a:round/>
            <a:headEnd/>
            <a:tailEnd type="none" w="lg" len="med"/>
          </a:ln>
          <a:effectLst/>
        </p:spPr>
        <p:txBody>
          <a:bodyPr wrap="none" anchor="ctr"/>
          <a:lstStyle/>
          <a:p>
            <a:endParaRPr lang="en-US"/>
          </a:p>
        </p:txBody>
      </p:sp>
      <p:sp>
        <p:nvSpPr>
          <p:cNvPr id="100396" name="Oval 44"/>
          <p:cNvSpPr>
            <a:spLocks noChangeArrowheads="1"/>
          </p:cNvSpPr>
          <p:nvPr/>
        </p:nvSpPr>
        <p:spPr bwMode="auto">
          <a:xfrm>
            <a:off x="9982200" y="6477000"/>
            <a:ext cx="152400" cy="152400"/>
          </a:xfrm>
          <a:prstGeom prst="ellipse">
            <a:avLst/>
          </a:prstGeom>
          <a:solidFill>
            <a:schemeClr val="accent1"/>
          </a:solidFill>
          <a:ln w="12700">
            <a:solidFill>
              <a:schemeClr val="tx1"/>
            </a:solidFill>
            <a:round/>
            <a:headEnd/>
            <a:tailEnd type="none" w="lg" len="med"/>
          </a:ln>
          <a:effectLst/>
        </p:spPr>
        <p:txBody>
          <a:bodyPr wrap="none" anchor="ctr"/>
          <a:lstStyle/>
          <a:p>
            <a:endParaRPr lang="en-US"/>
          </a:p>
        </p:txBody>
      </p:sp>
      <p:sp>
        <p:nvSpPr>
          <p:cNvPr id="100397" name="Oval 45"/>
          <p:cNvSpPr>
            <a:spLocks noChangeArrowheads="1"/>
          </p:cNvSpPr>
          <p:nvPr/>
        </p:nvSpPr>
        <p:spPr bwMode="auto">
          <a:xfrm>
            <a:off x="10210800" y="6477000"/>
            <a:ext cx="152400" cy="152400"/>
          </a:xfrm>
          <a:prstGeom prst="ellipse">
            <a:avLst/>
          </a:prstGeom>
          <a:solidFill>
            <a:schemeClr val="accent1"/>
          </a:solidFill>
          <a:ln w="12700">
            <a:solidFill>
              <a:schemeClr val="tx1"/>
            </a:solidFill>
            <a:round/>
            <a:headEnd/>
            <a:tailEnd type="none" w="lg" len="med"/>
          </a:ln>
          <a:effectLst/>
        </p:spPr>
        <p:txBody>
          <a:bodyPr wrap="none" anchor="ctr"/>
          <a:lstStyle/>
          <a:p>
            <a:endParaRPr lang="en-US"/>
          </a:p>
        </p:txBody>
      </p:sp>
      <p:sp>
        <p:nvSpPr>
          <p:cNvPr id="100398" name="Rectangle 46"/>
          <p:cNvSpPr>
            <a:spLocks noChangeArrowheads="1"/>
          </p:cNvSpPr>
          <p:nvPr/>
        </p:nvSpPr>
        <p:spPr bwMode="auto">
          <a:xfrm>
            <a:off x="7696200" y="3505200"/>
            <a:ext cx="457200" cy="381000"/>
          </a:xfrm>
          <a:prstGeom prst="rect">
            <a:avLst/>
          </a:prstGeom>
          <a:solidFill>
            <a:srgbClr val="FF0000"/>
          </a:solidFill>
          <a:ln w="12700">
            <a:solidFill>
              <a:schemeClr val="tx1"/>
            </a:solidFill>
            <a:miter lim="800000"/>
            <a:headEnd/>
            <a:tailEnd type="none" w="lg" len="med"/>
          </a:ln>
          <a:effectLst/>
        </p:spPr>
        <p:txBody>
          <a:bodyPr wrap="none" anchor="ctr"/>
          <a:lstStyle/>
          <a:p>
            <a:pPr algn="ctr"/>
            <a:r>
              <a:rPr lang="en-US"/>
              <a:t>R</a:t>
            </a:r>
          </a:p>
        </p:txBody>
      </p:sp>
      <p:sp>
        <p:nvSpPr>
          <p:cNvPr id="100399" name="Rectangle 47"/>
          <p:cNvSpPr>
            <a:spLocks noChangeArrowheads="1"/>
          </p:cNvSpPr>
          <p:nvPr/>
        </p:nvSpPr>
        <p:spPr bwMode="auto">
          <a:xfrm>
            <a:off x="8153400" y="3505200"/>
            <a:ext cx="457200" cy="381000"/>
          </a:xfrm>
          <a:prstGeom prst="rect">
            <a:avLst/>
          </a:prstGeom>
          <a:solidFill>
            <a:srgbClr val="00FF00"/>
          </a:solidFill>
          <a:ln w="12700">
            <a:solidFill>
              <a:schemeClr val="tx1"/>
            </a:solidFill>
            <a:miter lim="800000"/>
            <a:headEnd/>
            <a:tailEnd type="none" w="lg" len="med"/>
          </a:ln>
          <a:effectLst/>
        </p:spPr>
        <p:txBody>
          <a:bodyPr wrap="none" anchor="ctr"/>
          <a:lstStyle/>
          <a:p>
            <a:pPr algn="ctr"/>
            <a:r>
              <a:rPr lang="en-US"/>
              <a:t>G</a:t>
            </a:r>
          </a:p>
        </p:txBody>
      </p:sp>
      <p:sp>
        <p:nvSpPr>
          <p:cNvPr id="100400" name="Rectangle 48"/>
          <p:cNvSpPr>
            <a:spLocks noChangeArrowheads="1"/>
          </p:cNvSpPr>
          <p:nvPr/>
        </p:nvSpPr>
        <p:spPr bwMode="auto">
          <a:xfrm>
            <a:off x="8610600" y="3505200"/>
            <a:ext cx="457200" cy="381000"/>
          </a:xfrm>
          <a:prstGeom prst="rect">
            <a:avLst/>
          </a:prstGeom>
          <a:solidFill>
            <a:srgbClr val="0000FF"/>
          </a:solidFill>
          <a:ln w="12700">
            <a:solidFill>
              <a:schemeClr val="tx1"/>
            </a:solidFill>
            <a:miter lim="800000"/>
            <a:headEnd/>
            <a:tailEnd type="none" w="lg" len="med"/>
          </a:ln>
          <a:effectLst/>
        </p:spPr>
        <p:txBody>
          <a:bodyPr wrap="none" anchor="ctr"/>
          <a:lstStyle/>
          <a:p>
            <a:pPr algn="ctr"/>
            <a:r>
              <a:rPr lang="en-US"/>
              <a:t>B</a:t>
            </a:r>
          </a:p>
        </p:txBody>
      </p:sp>
      <p:sp>
        <p:nvSpPr>
          <p:cNvPr id="100401" name="Rectangle 49"/>
          <p:cNvSpPr>
            <a:spLocks noChangeArrowheads="1"/>
          </p:cNvSpPr>
          <p:nvPr/>
        </p:nvSpPr>
        <p:spPr bwMode="auto">
          <a:xfrm>
            <a:off x="7696200" y="3505200"/>
            <a:ext cx="1371600" cy="381000"/>
          </a:xfrm>
          <a:prstGeom prst="rect">
            <a:avLst/>
          </a:prstGeom>
          <a:noFill/>
          <a:ln w="38100">
            <a:solidFill>
              <a:schemeClr val="tx1"/>
            </a:solidFill>
            <a:miter lim="800000"/>
            <a:headEnd/>
            <a:tailEnd type="none" w="lg" len="med"/>
          </a:ln>
          <a:effectLst/>
        </p:spPr>
        <p:txBody>
          <a:bodyPr wrap="none" anchor="ctr"/>
          <a:lstStyle/>
          <a:p>
            <a:endParaRPr lang="en-US"/>
          </a:p>
        </p:txBody>
      </p:sp>
      <p:sp>
        <p:nvSpPr>
          <p:cNvPr id="100402" name="Rectangle 50"/>
          <p:cNvSpPr>
            <a:spLocks noChangeArrowheads="1"/>
          </p:cNvSpPr>
          <p:nvPr/>
        </p:nvSpPr>
        <p:spPr bwMode="auto">
          <a:xfrm>
            <a:off x="7696200" y="3886200"/>
            <a:ext cx="457200" cy="381000"/>
          </a:xfrm>
          <a:prstGeom prst="rect">
            <a:avLst/>
          </a:prstGeom>
          <a:solidFill>
            <a:srgbClr val="FF0000"/>
          </a:solidFill>
          <a:ln w="12700">
            <a:solidFill>
              <a:schemeClr val="tx1"/>
            </a:solidFill>
            <a:miter lim="800000"/>
            <a:headEnd/>
            <a:tailEnd type="none" w="lg" len="med"/>
          </a:ln>
          <a:effectLst/>
        </p:spPr>
        <p:txBody>
          <a:bodyPr wrap="none" anchor="ctr"/>
          <a:lstStyle/>
          <a:p>
            <a:pPr algn="ctr"/>
            <a:r>
              <a:rPr lang="en-US"/>
              <a:t>R</a:t>
            </a:r>
          </a:p>
        </p:txBody>
      </p:sp>
      <p:sp>
        <p:nvSpPr>
          <p:cNvPr id="100403" name="Rectangle 51"/>
          <p:cNvSpPr>
            <a:spLocks noChangeArrowheads="1"/>
          </p:cNvSpPr>
          <p:nvPr/>
        </p:nvSpPr>
        <p:spPr bwMode="auto">
          <a:xfrm>
            <a:off x="8153400" y="3886200"/>
            <a:ext cx="457200" cy="381000"/>
          </a:xfrm>
          <a:prstGeom prst="rect">
            <a:avLst/>
          </a:prstGeom>
          <a:solidFill>
            <a:srgbClr val="00FF00"/>
          </a:solidFill>
          <a:ln w="12700">
            <a:solidFill>
              <a:schemeClr val="tx1"/>
            </a:solidFill>
            <a:miter lim="800000"/>
            <a:headEnd/>
            <a:tailEnd type="none" w="lg" len="med"/>
          </a:ln>
          <a:effectLst/>
        </p:spPr>
        <p:txBody>
          <a:bodyPr wrap="none" anchor="ctr"/>
          <a:lstStyle/>
          <a:p>
            <a:pPr algn="ctr"/>
            <a:r>
              <a:rPr lang="en-US"/>
              <a:t>G</a:t>
            </a:r>
          </a:p>
        </p:txBody>
      </p:sp>
      <p:sp>
        <p:nvSpPr>
          <p:cNvPr id="100404" name="Rectangle 52"/>
          <p:cNvSpPr>
            <a:spLocks noChangeArrowheads="1"/>
          </p:cNvSpPr>
          <p:nvPr/>
        </p:nvSpPr>
        <p:spPr bwMode="auto">
          <a:xfrm>
            <a:off x="8610600" y="3886200"/>
            <a:ext cx="457200" cy="381000"/>
          </a:xfrm>
          <a:prstGeom prst="rect">
            <a:avLst/>
          </a:prstGeom>
          <a:solidFill>
            <a:srgbClr val="0000FF"/>
          </a:solidFill>
          <a:ln w="12700">
            <a:solidFill>
              <a:schemeClr val="tx1"/>
            </a:solidFill>
            <a:miter lim="800000"/>
            <a:headEnd/>
            <a:tailEnd type="none" w="lg" len="med"/>
          </a:ln>
          <a:effectLst/>
        </p:spPr>
        <p:txBody>
          <a:bodyPr wrap="none" anchor="ctr"/>
          <a:lstStyle/>
          <a:p>
            <a:pPr algn="ctr"/>
            <a:r>
              <a:rPr lang="en-US"/>
              <a:t>B</a:t>
            </a:r>
          </a:p>
        </p:txBody>
      </p:sp>
      <p:sp>
        <p:nvSpPr>
          <p:cNvPr id="100405" name="Rectangle 53"/>
          <p:cNvSpPr>
            <a:spLocks noChangeArrowheads="1"/>
          </p:cNvSpPr>
          <p:nvPr/>
        </p:nvSpPr>
        <p:spPr bwMode="auto">
          <a:xfrm>
            <a:off x="7696200" y="3886200"/>
            <a:ext cx="1371600" cy="381000"/>
          </a:xfrm>
          <a:prstGeom prst="rect">
            <a:avLst/>
          </a:prstGeom>
          <a:noFill/>
          <a:ln w="38100">
            <a:solidFill>
              <a:schemeClr val="tx1"/>
            </a:solidFill>
            <a:miter lim="800000"/>
            <a:headEnd/>
            <a:tailEnd type="none" w="lg" len="med"/>
          </a:ln>
          <a:effectLst/>
        </p:spPr>
        <p:txBody>
          <a:bodyPr wrap="none" anchor="ctr"/>
          <a:lstStyle/>
          <a:p>
            <a:endParaRPr lang="en-US"/>
          </a:p>
        </p:txBody>
      </p:sp>
      <p:sp>
        <p:nvSpPr>
          <p:cNvPr id="100406" name="Rectangle 54"/>
          <p:cNvSpPr>
            <a:spLocks noChangeArrowheads="1"/>
          </p:cNvSpPr>
          <p:nvPr/>
        </p:nvSpPr>
        <p:spPr bwMode="auto">
          <a:xfrm>
            <a:off x="7696200" y="4267200"/>
            <a:ext cx="457200" cy="381000"/>
          </a:xfrm>
          <a:prstGeom prst="rect">
            <a:avLst/>
          </a:prstGeom>
          <a:solidFill>
            <a:srgbClr val="FF0000"/>
          </a:solidFill>
          <a:ln w="12700">
            <a:solidFill>
              <a:schemeClr val="tx1"/>
            </a:solidFill>
            <a:miter lim="800000"/>
            <a:headEnd/>
            <a:tailEnd type="none" w="lg" len="med"/>
          </a:ln>
          <a:effectLst/>
        </p:spPr>
        <p:txBody>
          <a:bodyPr wrap="none" anchor="ctr"/>
          <a:lstStyle/>
          <a:p>
            <a:pPr algn="ctr"/>
            <a:r>
              <a:rPr lang="en-US"/>
              <a:t>R</a:t>
            </a:r>
          </a:p>
        </p:txBody>
      </p:sp>
      <p:sp>
        <p:nvSpPr>
          <p:cNvPr id="100407" name="Rectangle 55"/>
          <p:cNvSpPr>
            <a:spLocks noChangeArrowheads="1"/>
          </p:cNvSpPr>
          <p:nvPr/>
        </p:nvSpPr>
        <p:spPr bwMode="auto">
          <a:xfrm>
            <a:off x="8153400" y="4267200"/>
            <a:ext cx="457200" cy="381000"/>
          </a:xfrm>
          <a:prstGeom prst="rect">
            <a:avLst/>
          </a:prstGeom>
          <a:solidFill>
            <a:srgbClr val="00FF00"/>
          </a:solidFill>
          <a:ln w="12700">
            <a:solidFill>
              <a:schemeClr val="tx1"/>
            </a:solidFill>
            <a:miter lim="800000"/>
            <a:headEnd/>
            <a:tailEnd type="none" w="lg" len="med"/>
          </a:ln>
          <a:effectLst/>
        </p:spPr>
        <p:txBody>
          <a:bodyPr wrap="none" anchor="ctr"/>
          <a:lstStyle/>
          <a:p>
            <a:pPr algn="ctr"/>
            <a:r>
              <a:rPr lang="en-US"/>
              <a:t>G</a:t>
            </a:r>
          </a:p>
        </p:txBody>
      </p:sp>
      <p:sp>
        <p:nvSpPr>
          <p:cNvPr id="100408" name="Rectangle 56"/>
          <p:cNvSpPr>
            <a:spLocks noChangeArrowheads="1"/>
          </p:cNvSpPr>
          <p:nvPr/>
        </p:nvSpPr>
        <p:spPr bwMode="auto">
          <a:xfrm>
            <a:off x="8610600" y="4267200"/>
            <a:ext cx="457200" cy="381000"/>
          </a:xfrm>
          <a:prstGeom prst="rect">
            <a:avLst/>
          </a:prstGeom>
          <a:solidFill>
            <a:srgbClr val="0000FF"/>
          </a:solidFill>
          <a:ln w="12700">
            <a:solidFill>
              <a:schemeClr val="tx1"/>
            </a:solidFill>
            <a:miter lim="800000"/>
            <a:headEnd/>
            <a:tailEnd type="none" w="lg" len="med"/>
          </a:ln>
          <a:effectLst/>
        </p:spPr>
        <p:txBody>
          <a:bodyPr wrap="none" anchor="ctr"/>
          <a:lstStyle/>
          <a:p>
            <a:pPr algn="ctr"/>
            <a:r>
              <a:rPr lang="en-US"/>
              <a:t>B</a:t>
            </a:r>
          </a:p>
        </p:txBody>
      </p:sp>
      <p:sp>
        <p:nvSpPr>
          <p:cNvPr id="100409" name="Rectangle 57"/>
          <p:cNvSpPr>
            <a:spLocks noChangeArrowheads="1"/>
          </p:cNvSpPr>
          <p:nvPr/>
        </p:nvSpPr>
        <p:spPr bwMode="auto">
          <a:xfrm>
            <a:off x="7696200" y="4267200"/>
            <a:ext cx="1371600" cy="381000"/>
          </a:xfrm>
          <a:prstGeom prst="rect">
            <a:avLst/>
          </a:prstGeom>
          <a:noFill/>
          <a:ln w="38100">
            <a:solidFill>
              <a:schemeClr val="tx1"/>
            </a:solidFill>
            <a:miter lim="800000"/>
            <a:headEnd/>
            <a:tailEnd type="none" w="lg" len="med"/>
          </a:ln>
          <a:effectLst/>
        </p:spPr>
        <p:txBody>
          <a:bodyPr wrap="none" anchor="ctr"/>
          <a:lstStyle/>
          <a:p>
            <a:endParaRPr lang="en-US"/>
          </a:p>
        </p:txBody>
      </p:sp>
      <p:sp>
        <p:nvSpPr>
          <p:cNvPr id="100410" name="Rectangle 58"/>
          <p:cNvSpPr>
            <a:spLocks noChangeArrowheads="1"/>
          </p:cNvSpPr>
          <p:nvPr/>
        </p:nvSpPr>
        <p:spPr bwMode="auto">
          <a:xfrm>
            <a:off x="9067800" y="3505200"/>
            <a:ext cx="457200" cy="381000"/>
          </a:xfrm>
          <a:prstGeom prst="rect">
            <a:avLst/>
          </a:prstGeom>
          <a:solidFill>
            <a:srgbClr val="FF0000"/>
          </a:solidFill>
          <a:ln w="12700">
            <a:solidFill>
              <a:schemeClr val="tx1"/>
            </a:solidFill>
            <a:miter lim="800000"/>
            <a:headEnd/>
            <a:tailEnd type="none" w="lg" len="med"/>
          </a:ln>
          <a:effectLst/>
        </p:spPr>
        <p:txBody>
          <a:bodyPr wrap="none" anchor="ctr"/>
          <a:lstStyle/>
          <a:p>
            <a:pPr algn="ctr"/>
            <a:r>
              <a:rPr lang="en-US"/>
              <a:t>R</a:t>
            </a:r>
          </a:p>
        </p:txBody>
      </p:sp>
      <p:sp>
        <p:nvSpPr>
          <p:cNvPr id="100411" name="Rectangle 59"/>
          <p:cNvSpPr>
            <a:spLocks noChangeArrowheads="1"/>
          </p:cNvSpPr>
          <p:nvPr/>
        </p:nvSpPr>
        <p:spPr bwMode="auto">
          <a:xfrm>
            <a:off x="9525000" y="3505200"/>
            <a:ext cx="457200" cy="381000"/>
          </a:xfrm>
          <a:prstGeom prst="rect">
            <a:avLst/>
          </a:prstGeom>
          <a:solidFill>
            <a:srgbClr val="00FF00"/>
          </a:solidFill>
          <a:ln w="12700">
            <a:solidFill>
              <a:schemeClr val="tx1"/>
            </a:solidFill>
            <a:miter lim="800000"/>
            <a:headEnd/>
            <a:tailEnd type="none" w="lg" len="med"/>
          </a:ln>
          <a:effectLst/>
        </p:spPr>
        <p:txBody>
          <a:bodyPr wrap="none" anchor="ctr"/>
          <a:lstStyle/>
          <a:p>
            <a:pPr algn="ctr"/>
            <a:r>
              <a:rPr lang="en-US"/>
              <a:t>G</a:t>
            </a:r>
          </a:p>
        </p:txBody>
      </p:sp>
      <p:sp>
        <p:nvSpPr>
          <p:cNvPr id="100412" name="Rectangle 60"/>
          <p:cNvSpPr>
            <a:spLocks noChangeArrowheads="1"/>
          </p:cNvSpPr>
          <p:nvPr/>
        </p:nvSpPr>
        <p:spPr bwMode="auto">
          <a:xfrm>
            <a:off x="9982200" y="3505200"/>
            <a:ext cx="457200" cy="381000"/>
          </a:xfrm>
          <a:prstGeom prst="rect">
            <a:avLst/>
          </a:prstGeom>
          <a:solidFill>
            <a:srgbClr val="0000FF"/>
          </a:solidFill>
          <a:ln w="12700">
            <a:solidFill>
              <a:schemeClr val="tx1"/>
            </a:solidFill>
            <a:miter lim="800000"/>
            <a:headEnd/>
            <a:tailEnd type="none" w="lg" len="med"/>
          </a:ln>
          <a:effectLst/>
        </p:spPr>
        <p:txBody>
          <a:bodyPr wrap="none" anchor="ctr"/>
          <a:lstStyle/>
          <a:p>
            <a:pPr algn="ctr"/>
            <a:r>
              <a:rPr lang="en-US"/>
              <a:t>B</a:t>
            </a:r>
          </a:p>
        </p:txBody>
      </p:sp>
      <p:sp>
        <p:nvSpPr>
          <p:cNvPr id="100413" name="Rectangle 61"/>
          <p:cNvSpPr>
            <a:spLocks noChangeArrowheads="1"/>
          </p:cNvSpPr>
          <p:nvPr/>
        </p:nvSpPr>
        <p:spPr bwMode="auto">
          <a:xfrm>
            <a:off x="9067800" y="3505200"/>
            <a:ext cx="1371600" cy="381000"/>
          </a:xfrm>
          <a:prstGeom prst="rect">
            <a:avLst/>
          </a:prstGeom>
          <a:noFill/>
          <a:ln w="38100">
            <a:solidFill>
              <a:schemeClr val="tx1"/>
            </a:solidFill>
            <a:miter lim="800000"/>
            <a:headEnd/>
            <a:tailEnd type="none" w="lg" len="med"/>
          </a:ln>
          <a:effectLst/>
        </p:spPr>
        <p:txBody>
          <a:bodyPr wrap="none" anchor="ctr"/>
          <a:lstStyle/>
          <a:p>
            <a:endParaRPr lang="en-US"/>
          </a:p>
        </p:txBody>
      </p:sp>
      <p:sp>
        <p:nvSpPr>
          <p:cNvPr id="100414" name="Rectangle 62"/>
          <p:cNvSpPr>
            <a:spLocks noChangeArrowheads="1"/>
          </p:cNvSpPr>
          <p:nvPr/>
        </p:nvSpPr>
        <p:spPr bwMode="auto">
          <a:xfrm>
            <a:off x="9067800" y="3886200"/>
            <a:ext cx="457200" cy="381000"/>
          </a:xfrm>
          <a:prstGeom prst="rect">
            <a:avLst/>
          </a:prstGeom>
          <a:solidFill>
            <a:srgbClr val="FF0000"/>
          </a:solidFill>
          <a:ln w="12700">
            <a:solidFill>
              <a:schemeClr val="tx1"/>
            </a:solidFill>
            <a:miter lim="800000"/>
            <a:headEnd/>
            <a:tailEnd type="none" w="lg" len="med"/>
          </a:ln>
          <a:effectLst/>
        </p:spPr>
        <p:txBody>
          <a:bodyPr wrap="none" anchor="ctr"/>
          <a:lstStyle/>
          <a:p>
            <a:pPr algn="ctr"/>
            <a:r>
              <a:rPr lang="en-US"/>
              <a:t>R</a:t>
            </a:r>
          </a:p>
        </p:txBody>
      </p:sp>
      <p:sp>
        <p:nvSpPr>
          <p:cNvPr id="100415" name="Rectangle 63"/>
          <p:cNvSpPr>
            <a:spLocks noChangeArrowheads="1"/>
          </p:cNvSpPr>
          <p:nvPr/>
        </p:nvSpPr>
        <p:spPr bwMode="auto">
          <a:xfrm>
            <a:off x="9525000" y="3886200"/>
            <a:ext cx="457200" cy="381000"/>
          </a:xfrm>
          <a:prstGeom prst="rect">
            <a:avLst/>
          </a:prstGeom>
          <a:solidFill>
            <a:srgbClr val="00FF00"/>
          </a:solidFill>
          <a:ln w="12700">
            <a:solidFill>
              <a:schemeClr val="tx1"/>
            </a:solidFill>
            <a:miter lim="800000"/>
            <a:headEnd/>
            <a:tailEnd type="none" w="lg" len="med"/>
          </a:ln>
          <a:effectLst/>
        </p:spPr>
        <p:txBody>
          <a:bodyPr wrap="none" anchor="ctr"/>
          <a:lstStyle/>
          <a:p>
            <a:pPr algn="ctr"/>
            <a:r>
              <a:rPr lang="en-US"/>
              <a:t>G</a:t>
            </a:r>
          </a:p>
        </p:txBody>
      </p:sp>
      <p:sp>
        <p:nvSpPr>
          <p:cNvPr id="100416" name="Rectangle 64"/>
          <p:cNvSpPr>
            <a:spLocks noChangeArrowheads="1"/>
          </p:cNvSpPr>
          <p:nvPr/>
        </p:nvSpPr>
        <p:spPr bwMode="auto">
          <a:xfrm>
            <a:off x="9982200" y="3886200"/>
            <a:ext cx="457200" cy="381000"/>
          </a:xfrm>
          <a:prstGeom prst="rect">
            <a:avLst/>
          </a:prstGeom>
          <a:solidFill>
            <a:srgbClr val="0000FF"/>
          </a:solidFill>
          <a:ln w="12700">
            <a:solidFill>
              <a:schemeClr val="tx1"/>
            </a:solidFill>
            <a:miter lim="800000"/>
            <a:headEnd/>
            <a:tailEnd type="none" w="lg" len="med"/>
          </a:ln>
          <a:effectLst/>
        </p:spPr>
        <p:txBody>
          <a:bodyPr wrap="none" anchor="ctr"/>
          <a:lstStyle/>
          <a:p>
            <a:pPr algn="ctr"/>
            <a:r>
              <a:rPr lang="en-US"/>
              <a:t>B</a:t>
            </a:r>
          </a:p>
        </p:txBody>
      </p:sp>
      <p:sp>
        <p:nvSpPr>
          <p:cNvPr id="100417" name="Rectangle 65"/>
          <p:cNvSpPr>
            <a:spLocks noChangeArrowheads="1"/>
          </p:cNvSpPr>
          <p:nvPr/>
        </p:nvSpPr>
        <p:spPr bwMode="auto">
          <a:xfrm>
            <a:off x="9067800" y="3886200"/>
            <a:ext cx="1371600" cy="381000"/>
          </a:xfrm>
          <a:prstGeom prst="rect">
            <a:avLst/>
          </a:prstGeom>
          <a:noFill/>
          <a:ln w="38100">
            <a:solidFill>
              <a:schemeClr val="tx1"/>
            </a:solidFill>
            <a:miter lim="800000"/>
            <a:headEnd/>
            <a:tailEnd type="none" w="lg" len="med"/>
          </a:ln>
          <a:effectLst/>
        </p:spPr>
        <p:txBody>
          <a:bodyPr wrap="none" anchor="ctr"/>
          <a:lstStyle/>
          <a:p>
            <a:endParaRPr lang="en-US"/>
          </a:p>
        </p:txBody>
      </p:sp>
      <p:sp>
        <p:nvSpPr>
          <p:cNvPr id="100418" name="Rectangle 66"/>
          <p:cNvSpPr>
            <a:spLocks noChangeArrowheads="1"/>
          </p:cNvSpPr>
          <p:nvPr/>
        </p:nvSpPr>
        <p:spPr bwMode="auto">
          <a:xfrm>
            <a:off x="9067800" y="4267200"/>
            <a:ext cx="457200" cy="381000"/>
          </a:xfrm>
          <a:prstGeom prst="rect">
            <a:avLst/>
          </a:prstGeom>
          <a:solidFill>
            <a:srgbClr val="FF0000"/>
          </a:solidFill>
          <a:ln w="12700">
            <a:solidFill>
              <a:schemeClr val="tx1"/>
            </a:solidFill>
            <a:miter lim="800000"/>
            <a:headEnd/>
            <a:tailEnd type="none" w="lg" len="med"/>
          </a:ln>
          <a:effectLst/>
        </p:spPr>
        <p:txBody>
          <a:bodyPr wrap="none" anchor="ctr"/>
          <a:lstStyle/>
          <a:p>
            <a:pPr algn="ctr"/>
            <a:r>
              <a:rPr lang="en-US"/>
              <a:t>R</a:t>
            </a:r>
          </a:p>
        </p:txBody>
      </p:sp>
      <p:sp>
        <p:nvSpPr>
          <p:cNvPr id="100419" name="Rectangle 67"/>
          <p:cNvSpPr>
            <a:spLocks noChangeArrowheads="1"/>
          </p:cNvSpPr>
          <p:nvPr/>
        </p:nvSpPr>
        <p:spPr bwMode="auto">
          <a:xfrm>
            <a:off x="9525000" y="4267200"/>
            <a:ext cx="457200" cy="381000"/>
          </a:xfrm>
          <a:prstGeom prst="rect">
            <a:avLst/>
          </a:prstGeom>
          <a:solidFill>
            <a:srgbClr val="00FF00"/>
          </a:solidFill>
          <a:ln w="12700">
            <a:solidFill>
              <a:schemeClr val="tx1"/>
            </a:solidFill>
            <a:miter lim="800000"/>
            <a:headEnd/>
            <a:tailEnd type="none" w="lg" len="med"/>
          </a:ln>
          <a:effectLst/>
        </p:spPr>
        <p:txBody>
          <a:bodyPr wrap="none" anchor="ctr"/>
          <a:lstStyle/>
          <a:p>
            <a:pPr algn="ctr"/>
            <a:r>
              <a:rPr lang="en-US"/>
              <a:t>G</a:t>
            </a:r>
          </a:p>
        </p:txBody>
      </p:sp>
      <p:sp>
        <p:nvSpPr>
          <p:cNvPr id="100420" name="Rectangle 68"/>
          <p:cNvSpPr>
            <a:spLocks noChangeArrowheads="1"/>
          </p:cNvSpPr>
          <p:nvPr/>
        </p:nvSpPr>
        <p:spPr bwMode="auto">
          <a:xfrm>
            <a:off x="9982200" y="4267200"/>
            <a:ext cx="457200" cy="381000"/>
          </a:xfrm>
          <a:prstGeom prst="rect">
            <a:avLst/>
          </a:prstGeom>
          <a:solidFill>
            <a:srgbClr val="0000FF"/>
          </a:solidFill>
          <a:ln w="12700">
            <a:solidFill>
              <a:schemeClr val="tx1"/>
            </a:solidFill>
            <a:miter lim="800000"/>
            <a:headEnd/>
            <a:tailEnd type="none" w="lg" len="med"/>
          </a:ln>
          <a:effectLst/>
        </p:spPr>
        <p:txBody>
          <a:bodyPr wrap="none" anchor="ctr"/>
          <a:lstStyle/>
          <a:p>
            <a:pPr algn="ctr"/>
            <a:r>
              <a:rPr lang="en-US"/>
              <a:t>B</a:t>
            </a:r>
          </a:p>
        </p:txBody>
      </p:sp>
      <p:sp>
        <p:nvSpPr>
          <p:cNvPr id="100421" name="Rectangle 69"/>
          <p:cNvSpPr>
            <a:spLocks noChangeArrowheads="1"/>
          </p:cNvSpPr>
          <p:nvPr/>
        </p:nvSpPr>
        <p:spPr bwMode="auto">
          <a:xfrm>
            <a:off x="9067800" y="4267200"/>
            <a:ext cx="1371600" cy="381000"/>
          </a:xfrm>
          <a:prstGeom prst="rect">
            <a:avLst/>
          </a:prstGeom>
          <a:noFill/>
          <a:ln w="38100">
            <a:solidFill>
              <a:schemeClr val="tx1"/>
            </a:solidFill>
            <a:miter lim="800000"/>
            <a:headEnd/>
            <a:tailEnd type="none" w="lg" len="med"/>
          </a:ln>
          <a:effectLst/>
        </p:spPr>
        <p:txBody>
          <a:bodyPr wrap="none" anchor="ctr"/>
          <a:lstStyle/>
          <a:p>
            <a:endParaRPr lang="en-US"/>
          </a:p>
        </p:txBody>
      </p:sp>
      <p:pic>
        <p:nvPicPr>
          <p:cNvPr id="100422" name="Picture 70" descr="new body uvmap copy"/>
          <p:cNvPicPr>
            <a:picLocks noChangeAspect="1" noChangeArrowheads="1"/>
          </p:cNvPicPr>
          <p:nvPr/>
        </p:nvPicPr>
        <p:blipFill>
          <a:blip r:embed="rId2" cstate="print"/>
          <a:srcRect/>
          <a:stretch>
            <a:fillRect/>
          </a:stretch>
        </p:blipFill>
        <p:spPr bwMode="auto">
          <a:xfrm>
            <a:off x="8686800" y="1676400"/>
            <a:ext cx="1676400" cy="1676400"/>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hu-HU"/>
              <a:t>Textúrák szűrése</a:t>
            </a:r>
            <a:endParaRPr lang="en-US"/>
          </a:p>
        </p:txBody>
      </p:sp>
      <p:sp>
        <p:nvSpPr>
          <p:cNvPr id="110595" name="Rectangle 3"/>
          <p:cNvSpPr>
            <a:spLocks noGrp="1" noChangeArrowheads="1"/>
          </p:cNvSpPr>
          <p:nvPr>
            <p:ph type="body" idx="1"/>
          </p:nvPr>
        </p:nvSpPr>
        <p:spPr/>
        <p:txBody>
          <a:bodyPr/>
          <a:lstStyle/>
          <a:p>
            <a:r>
              <a:rPr lang="hu-HU"/>
              <a:t>texel </a:t>
            </a:r>
            <a:r>
              <a:rPr lang="en-US"/>
              <a:t>&gt; pixel (k</a:t>
            </a:r>
            <a:r>
              <a:rPr lang="hu-HU"/>
              <a:t>özeli felület</a:t>
            </a:r>
            <a:r>
              <a:rPr lang="en-US"/>
              <a:t>)</a:t>
            </a:r>
            <a:endParaRPr lang="hu-HU"/>
          </a:p>
          <a:p>
            <a:pPr lvl="1"/>
            <a:r>
              <a:rPr lang="hu-HU"/>
              <a:t>texel-értékek egy folytonos függvény mintapontjai</a:t>
            </a:r>
          </a:p>
          <a:p>
            <a:pPr lvl="1"/>
            <a:r>
              <a:rPr lang="hu-HU"/>
              <a:t>nearest</a:t>
            </a:r>
          </a:p>
          <a:p>
            <a:pPr lvl="2"/>
            <a:r>
              <a:rPr lang="hu-HU"/>
              <a:t>a legközelebbi texel értékét használjuk</a:t>
            </a:r>
          </a:p>
          <a:p>
            <a:pPr lvl="1"/>
            <a:r>
              <a:rPr lang="hu-HU"/>
              <a:t>bilineáris</a:t>
            </a:r>
          </a:p>
          <a:p>
            <a:pPr lvl="2"/>
            <a:r>
              <a:rPr lang="hu-HU"/>
              <a:t>4 legközelebbi között interpolálunk</a:t>
            </a:r>
          </a:p>
          <a:p>
            <a:pPr lvl="2"/>
            <a:r>
              <a:rPr lang="hu-HU"/>
              <a:t>elkeni a texel-éleket a felületen</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hu-HU"/>
              <a:t>Textúrák szűrése</a:t>
            </a:r>
            <a:endParaRPr lang="en-US"/>
          </a:p>
        </p:txBody>
      </p:sp>
      <p:sp>
        <p:nvSpPr>
          <p:cNvPr id="111619" name="Rectangle 3"/>
          <p:cNvSpPr>
            <a:spLocks noGrp="1" noChangeArrowheads="1"/>
          </p:cNvSpPr>
          <p:nvPr>
            <p:ph type="body" idx="1"/>
          </p:nvPr>
        </p:nvSpPr>
        <p:spPr/>
        <p:txBody>
          <a:bodyPr/>
          <a:lstStyle/>
          <a:p>
            <a:r>
              <a:rPr lang="hu-HU"/>
              <a:t>texel </a:t>
            </a:r>
            <a:r>
              <a:rPr lang="en-US"/>
              <a:t>&lt; pixel</a:t>
            </a:r>
            <a:r>
              <a:rPr lang="hu-HU"/>
              <a:t> (</a:t>
            </a:r>
            <a:r>
              <a:rPr lang="en-US"/>
              <a:t>t</a:t>
            </a:r>
            <a:r>
              <a:rPr lang="hu-HU"/>
              <a:t>ávoli felület)</a:t>
            </a:r>
          </a:p>
          <a:p>
            <a:pPr lvl="1"/>
            <a:r>
              <a:rPr lang="hu-HU"/>
              <a:t>egy pixelbe sok texel esik, átlagolni kellene</a:t>
            </a:r>
          </a:p>
          <a:p>
            <a:pPr lvl="1"/>
            <a:r>
              <a:rPr lang="hu-HU"/>
              <a:t>ha a pixelközép textúrakooriniátájához legközelebbit vesszük, akkor gyakorlatilag véletlenül választunk egy texelt az átlag helyett</a:t>
            </a:r>
          </a:p>
          <a:p>
            <a:pPr lvl="1"/>
            <a:r>
              <a:rPr lang="hu-HU"/>
              <a:t>kameramozgásnál változik, melyiket</a:t>
            </a:r>
          </a:p>
          <a:p>
            <a:pPr lvl="1"/>
            <a:r>
              <a:rPr lang="hu-HU"/>
              <a:t>megoldás</a:t>
            </a:r>
          </a:p>
          <a:p>
            <a:pPr lvl="2"/>
            <a:r>
              <a:rPr lang="hu-HU"/>
              <a:t>átlagok előre kiszámolása: mipmappek</a:t>
            </a:r>
          </a:p>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a:t>Mipmap</a:t>
            </a:r>
            <a:r>
              <a:rPr lang="hu-HU" dirty="0"/>
              <a:t> szint kiválasztása</a:t>
            </a:r>
            <a:endParaRPr lang="en-US" dirty="0"/>
          </a:p>
        </p:txBody>
      </p:sp>
      <p:sp>
        <p:nvSpPr>
          <p:cNvPr id="3" name="Tartalom helye 2"/>
          <p:cNvSpPr>
            <a:spLocks noGrp="1"/>
          </p:cNvSpPr>
          <p:nvPr>
            <p:ph idx="1"/>
          </p:nvPr>
        </p:nvSpPr>
        <p:spPr/>
        <p:txBody>
          <a:bodyPr/>
          <a:lstStyle/>
          <a:p>
            <a:r>
              <a:rPr lang="hu-HU" dirty="0"/>
              <a:t>vagy megadjuk a </a:t>
            </a:r>
            <a:r>
              <a:rPr lang="hu-HU" dirty="0" err="1"/>
              <a:t>shader</a:t>
            </a:r>
            <a:r>
              <a:rPr lang="hu-HU" dirty="0"/>
              <a:t> kódból </a:t>
            </a:r>
            <a:r>
              <a:rPr lang="en-US" dirty="0"/>
              <a:t>[</a:t>
            </a:r>
            <a:r>
              <a:rPr lang="en-US" dirty="0" err="1"/>
              <a:t>SampleLevel</a:t>
            </a:r>
            <a:r>
              <a:rPr lang="en-US" dirty="0"/>
              <a:t>]</a:t>
            </a:r>
            <a:endParaRPr lang="hu-HU" dirty="0"/>
          </a:p>
          <a:p>
            <a:r>
              <a:rPr lang="hu-HU" dirty="0"/>
              <a:t>vagy automatikus</a:t>
            </a:r>
            <a:r>
              <a:rPr lang="en-US" dirty="0"/>
              <a:t> [Sample]</a:t>
            </a:r>
            <a:endParaRPr lang="hu-HU" dirty="0"/>
          </a:p>
          <a:p>
            <a:pPr lvl="1"/>
            <a:r>
              <a:rPr lang="hu-HU" dirty="0" err="1"/>
              <a:t>textúrakoordinátákat</a:t>
            </a:r>
            <a:r>
              <a:rPr lang="hu-HU" dirty="0"/>
              <a:t> a </a:t>
            </a:r>
            <a:r>
              <a:rPr lang="hu-HU" b="1" dirty="0" err="1"/>
              <a:t>raszterizáló</a:t>
            </a:r>
            <a:r>
              <a:rPr lang="hu-HU" b="1" dirty="0"/>
              <a:t> </a:t>
            </a:r>
            <a:r>
              <a:rPr lang="hu-HU" dirty="0"/>
              <a:t>lineárisan interpolálja</a:t>
            </a:r>
          </a:p>
          <a:p>
            <a:pPr lvl="1"/>
            <a:r>
              <a:rPr lang="hu-HU" dirty="0"/>
              <a:t>ehhez a pixelenkénti növekményt meg kell határoznia</a:t>
            </a:r>
          </a:p>
          <a:p>
            <a:pPr lvl="1"/>
            <a:r>
              <a:rPr lang="hu-HU" dirty="0"/>
              <a:t>ez nem más, mint a </a:t>
            </a:r>
            <a:r>
              <a:rPr lang="hu-HU" dirty="0" err="1"/>
              <a:t>texel</a:t>
            </a:r>
            <a:r>
              <a:rPr lang="hu-HU" dirty="0"/>
              <a:t>/pixel arány</a:t>
            </a:r>
          </a:p>
          <a:p>
            <a:pPr lvl="1"/>
            <a:r>
              <a:rPr lang="hu-HU" dirty="0"/>
              <a:t>ez alapján lehet választani</a:t>
            </a:r>
          </a:p>
          <a:p>
            <a:pPr lvl="1"/>
            <a:r>
              <a:rPr lang="hu-HU" dirty="0"/>
              <a:t>tehát ez csak a </a:t>
            </a:r>
            <a:r>
              <a:rPr lang="hu-HU" b="1" dirty="0"/>
              <a:t>pixel </a:t>
            </a:r>
            <a:r>
              <a:rPr lang="hu-HU" b="1" dirty="0" err="1"/>
              <a:t>shaderben</a:t>
            </a:r>
            <a:r>
              <a:rPr lang="hu-HU" b="1" dirty="0"/>
              <a:t> </a:t>
            </a:r>
            <a:r>
              <a:rPr lang="hu-HU" dirty="0"/>
              <a:t>működhet</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Szűrések </a:t>
            </a:r>
            <a:r>
              <a:rPr lang="en-US" dirty="0"/>
              <a:t>hat</a:t>
            </a:r>
            <a:r>
              <a:rPr lang="hu-HU" dirty="0" err="1"/>
              <a:t>ása</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2667000" y="1524000"/>
            <a:ext cx="6248400" cy="4933950"/>
          </a:xfrm>
          <a:prstGeom prst="rect">
            <a:avLst/>
          </a:prstGeom>
          <a:noFill/>
          <a:ln w="9525">
            <a:noFill/>
            <a:miter lim="800000"/>
            <a:headEnd/>
            <a:tailEnd/>
          </a:ln>
        </p:spPr>
      </p:pic>
      <p:sp>
        <p:nvSpPr>
          <p:cNvPr id="5" name="Ellipszis 4"/>
          <p:cNvSpPr/>
          <p:nvPr/>
        </p:nvSpPr>
        <p:spPr>
          <a:xfrm>
            <a:off x="5791200" y="2209800"/>
            <a:ext cx="1295400" cy="838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Ellipszis 5"/>
          <p:cNvSpPr/>
          <p:nvPr/>
        </p:nvSpPr>
        <p:spPr>
          <a:xfrm>
            <a:off x="3352800" y="5638800"/>
            <a:ext cx="1295400" cy="838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t>Magnification without filtering</a:t>
            </a:r>
          </a:p>
        </p:txBody>
      </p:sp>
      <p:pic>
        <p:nvPicPr>
          <p:cNvPr id="2050" name="Picture 2"/>
          <p:cNvPicPr>
            <a:picLocks noChangeAspect="1" noChangeArrowheads="1"/>
          </p:cNvPicPr>
          <p:nvPr/>
        </p:nvPicPr>
        <p:blipFill>
          <a:blip r:embed="rId3" cstate="print"/>
          <a:srcRect/>
          <a:stretch>
            <a:fillRect/>
          </a:stretch>
        </p:blipFill>
        <p:spPr bwMode="auto">
          <a:xfrm>
            <a:off x="3810000" y="1524001"/>
            <a:ext cx="4762500" cy="4932589"/>
          </a:xfrm>
          <a:prstGeom prst="rect">
            <a:avLst/>
          </a:prstGeom>
          <a:noFill/>
          <a:ln w="9525">
            <a:noFill/>
            <a:miter lim="800000"/>
            <a:headEnd/>
            <a:tailEnd/>
          </a:ln>
        </p:spPr>
      </p:pic>
    </p:spTree>
    <p:extLst>
      <p:ext uri="{BB962C8B-B14F-4D97-AF65-F5344CB8AC3E}">
        <p14:creationId xmlns:p14="http://schemas.microsoft.com/office/powerpoint/2010/main" val="16096617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églalap 72"/>
          <p:cNvSpPr>
            <a:spLocks noChangeArrowheads="1"/>
          </p:cNvSpPr>
          <p:nvPr/>
        </p:nvSpPr>
        <p:spPr bwMode="auto">
          <a:xfrm>
            <a:off x="3111500" y="2060576"/>
            <a:ext cx="2160588" cy="2016125"/>
          </a:xfrm>
          <a:prstGeom prst="rect">
            <a:avLst/>
          </a:prstGeom>
          <a:solidFill>
            <a:srgbClr val="FF0000"/>
          </a:solidFill>
          <a:ln w="12700" algn="ctr">
            <a:solidFill>
              <a:schemeClr val="tx1"/>
            </a:solidFill>
            <a:round/>
            <a:headEnd/>
            <a:tailEnd/>
          </a:ln>
        </p:spPr>
        <p:txBody>
          <a:bodyPr/>
          <a:lstStyle/>
          <a:p>
            <a:endParaRPr lang="en-US"/>
          </a:p>
        </p:txBody>
      </p:sp>
      <p:sp>
        <p:nvSpPr>
          <p:cNvPr id="217090" name="Rectangle 2"/>
          <p:cNvSpPr>
            <a:spLocks noGrp="1" noChangeArrowheads="1"/>
          </p:cNvSpPr>
          <p:nvPr>
            <p:ph type="title"/>
          </p:nvPr>
        </p:nvSpPr>
        <p:spPr/>
        <p:txBody>
          <a:bodyPr/>
          <a:lstStyle/>
          <a:p>
            <a:pPr>
              <a:defRPr/>
            </a:pPr>
            <a:r>
              <a:rPr lang="hu-HU" dirty="0" err="1">
                <a:latin typeface="+mn-lt"/>
              </a:rPr>
              <a:t>Bilineáris</a:t>
            </a:r>
            <a:r>
              <a:rPr lang="hu-HU" dirty="0">
                <a:latin typeface="+mn-lt"/>
              </a:rPr>
              <a:t> szűrés</a:t>
            </a:r>
          </a:p>
        </p:txBody>
      </p:sp>
      <p:sp>
        <p:nvSpPr>
          <p:cNvPr id="23556" name="Rectangle 4"/>
          <p:cNvSpPr>
            <a:spLocks noChangeArrowheads="1"/>
          </p:cNvSpPr>
          <p:nvPr/>
        </p:nvSpPr>
        <p:spPr bwMode="auto">
          <a:xfrm>
            <a:off x="2027239" y="2062163"/>
            <a:ext cx="1081087" cy="2952750"/>
          </a:xfrm>
          <a:prstGeom prst="rect">
            <a:avLst/>
          </a:prstGeom>
          <a:noFill/>
          <a:ln w="12700">
            <a:solidFill>
              <a:schemeClr val="tx1"/>
            </a:solidFill>
            <a:miter lim="800000"/>
            <a:headEnd/>
            <a:tailEnd/>
          </a:ln>
        </p:spPr>
        <p:txBody>
          <a:bodyPr wrap="none" anchor="ctr"/>
          <a:lstStyle/>
          <a:p>
            <a:endParaRPr lang="en-US"/>
          </a:p>
        </p:txBody>
      </p:sp>
      <p:sp>
        <p:nvSpPr>
          <p:cNvPr id="23557" name="Rectangle 5"/>
          <p:cNvSpPr>
            <a:spLocks noChangeArrowheads="1"/>
          </p:cNvSpPr>
          <p:nvPr/>
        </p:nvSpPr>
        <p:spPr bwMode="auto">
          <a:xfrm>
            <a:off x="3108325" y="2062163"/>
            <a:ext cx="1081088" cy="2952750"/>
          </a:xfrm>
          <a:prstGeom prst="rect">
            <a:avLst/>
          </a:prstGeom>
          <a:noFill/>
          <a:ln w="12700">
            <a:solidFill>
              <a:schemeClr val="tx1"/>
            </a:solidFill>
            <a:miter lim="800000"/>
            <a:headEnd/>
            <a:tailEnd/>
          </a:ln>
        </p:spPr>
        <p:txBody>
          <a:bodyPr wrap="none" anchor="ctr"/>
          <a:lstStyle/>
          <a:p>
            <a:endParaRPr lang="en-US"/>
          </a:p>
        </p:txBody>
      </p:sp>
      <p:sp>
        <p:nvSpPr>
          <p:cNvPr id="23558" name="Rectangle 6"/>
          <p:cNvSpPr>
            <a:spLocks noChangeArrowheads="1"/>
          </p:cNvSpPr>
          <p:nvPr/>
        </p:nvSpPr>
        <p:spPr bwMode="auto">
          <a:xfrm>
            <a:off x="4189414" y="2062163"/>
            <a:ext cx="1081087" cy="2952750"/>
          </a:xfrm>
          <a:prstGeom prst="rect">
            <a:avLst/>
          </a:prstGeom>
          <a:noFill/>
          <a:ln w="12700">
            <a:solidFill>
              <a:schemeClr val="tx1"/>
            </a:solidFill>
            <a:miter lim="800000"/>
            <a:headEnd/>
            <a:tailEnd/>
          </a:ln>
        </p:spPr>
        <p:txBody>
          <a:bodyPr wrap="none" anchor="ctr"/>
          <a:lstStyle/>
          <a:p>
            <a:endParaRPr lang="en-US"/>
          </a:p>
        </p:txBody>
      </p:sp>
      <p:sp>
        <p:nvSpPr>
          <p:cNvPr id="23559" name="Rectangle 7"/>
          <p:cNvSpPr>
            <a:spLocks noChangeArrowheads="1"/>
          </p:cNvSpPr>
          <p:nvPr/>
        </p:nvSpPr>
        <p:spPr bwMode="auto">
          <a:xfrm>
            <a:off x="5270500" y="2062163"/>
            <a:ext cx="1081088" cy="2952750"/>
          </a:xfrm>
          <a:prstGeom prst="rect">
            <a:avLst/>
          </a:prstGeom>
          <a:noFill/>
          <a:ln w="12700">
            <a:solidFill>
              <a:schemeClr val="tx1"/>
            </a:solidFill>
            <a:miter lim="800000"/>
            <a:headEnd/>
            <a:tailEnd/>
          </a:ln>
        </p:spPr>
        <p:txBody>
          <a:bodyPr wrap="none" anchor="ctr"/>
          <a:lstStyle/>
          <a:p>
            <a:endParaRPr lang="en-US"/>
          </a:p>
        </p:txBody>
      </p:sp>
      <p:sp>
        <p:nvSpPr>
          <p:cNvPr id="23560" name="Rectangle 8"/>
          <p:cNvSpPr>
            <a:spLocks noChangeArrowheads="1"/>
          </p:cNvSpPr>
          <p:nvPr/>
        </p:nvSpPr>
        <p:spPr bwMode="auto">
          <a:xfrm>
            <a:off x="2027239" y="3143251"/>
            <a:ext cx="4321175" cy="936625"/>
          </a:xfrm>
          <a:prstGeom prst="rect">
            <a:avLst/>
          </a:prstGeom>
          <a:noFill/>
          <a:ln w="12700">
            <a:solidFill>
              <a:schemeClr val="tx1"/>
            </a:solidFill>
            <a:miter lim="800000"/>
            <a:headEnd/>
            <a:tailEnd/>
          </a:ln>
        </p:spPr>
        <p:txBody>
          <a:bodyPr wrap="none" anchor="ctr"/>
          <a:lstStyle/>
          <a:p>
            <a:endParaRPr lang="en-US"/>
          </a:p>
        </p:txBody>
      </p:sp>
      <p:sp>
        <p:nvSpPr>
          <p:cNvPr id="23561" name="Oval 10"/>
          <p:cNvSpPr>
            <a:spLocks noChangeArrowheads="1"/>
          </p:cNvSpPr>
          <p:nvPr/>
        </p:nvSpPr>
        <p:spPr bwMode="auto">
          <a:xfrm>
            <a:off x="3541713" y="3575051"/>
            <a:ext cx="144462" cy="144463"/>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3562" name="Oval 11"/>
          <p:cNvSpPr>
            <a:spLocks noChangeArrowheads="1"/>
          </p:cNvSpPr>
          <p:nvPr/>
        </p:nvSpPr>
        <p:spPr bwMode="auto">
          <a:xfrm>
            <a:off x="4622801" y="3575051"/>
            <a:ext cx="144463" cy="144463"/>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3563" name="Oval 12"/>
          <p:cNvSpPr>
            <a:spLocks noChangeArrowheads="1"/>
          </p:cNvSpPr>
          <p:nvPr/>
        </p:nvSpPr>
        <p:spPr bwMode="auto">
          <a:xfrm>
            <a:off x="5703888" y="3575051"/>
            <a:ext cx="144462" cy="144463"/>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3564" name="Oval 13"/>
          <p:cNvSpPr>
            <a:spLocks noChangeArrowheads="1"/>
          </p:cNvSpPr>
          <p:nvPr/>
        </p:nvSpPr>
        <p:spPr bwMode="auto">
          <a:xfrm>
            <a:off x="2462213" y="3575051"/>
            <a:ext cx="144462" cy="144463"/>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3565" name="Oval 14"/>
          <p:cNvSpPr>
            <a:spLocks noChangeArrowheads="1"/>
          </p:cNvSpPr>
          <p:nvPr/>
        </p:nvSpPr>
        <p:spPr bwMode="auto">
          <a:xfrm>
            <a:off x="3540126" y="4438651"/>
            <a:ext cx="144463" cy="144463"/>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3566" name="Oval 15"/>
          <p:cNvSpPr>
            <a:spLocks noChangeArrowheads="1"/>
          </p:cNvSpPr>
          <p:nvPr/>
        </p:nvSpPr>
        <p:spPr bwMode="auto">
          <a:xfrm>
            <a:off x="4621213" y="4438651"/>
            <a:ext cx="144462" cy="144463"/>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3567" name="Oval 16"/>
          <p:cNvSpPr>
            <a:spLocks noChangeArrowheads="1"/>
          </p:cNvSpPr>
          <p:nvPr/>
        </p:nvSpPr>
        <p:spPr bwMode="auto">
          <a:xfrm>
            <a:off x="5702301" y="4438651"/>
            <a:ext cx="144463" cy="144463"/>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3568" name="Oval 17"/>
          <p:cNvSpPr>
            <a:spLocks noChangeArrowheads="1"/>
          </p:cNvSpPr>
          <p:nvPr/>
        </p:nvSpPr>
        <p:spPr bwMode="auto">
          <a:xfrm>
            <a:off x="2460626" y="4438651"/>
            <a:ext cx="144463" cy="144463"/>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3569" name="Oval 18"/>
          <p:cNvSpPr>
            <a:spLocks noChangeArrowheads="1"/>
          </p:cNvSpPr>
          <p:nvPr/>
        </p:nvSpPr>
        <p:spPr bwMode="auto">
          <a:xfrm>
            <a:off x="3541713" y="2566988"/>
            <a:ext cx="144462" cy="144462"/>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3570" name="Oval 19"/>
          <p:cNvSpPr>
            <a:spLocks noChangeArrowheads="1"/>
          </p:cNvSpPr>
          <p:nvPr/>
        </p:nvSpPr>
        <p:spPr bwMode="auto">
          <a:xfrm>
            <a:off x="4622801" y="2566988"/>
            <a:ext cx="144463" cy="144462"/>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3571" name="Oval 20"/>
          <p:cNvSpPr>
            <a:spLocks noChangeArrowheads="1"/>
          </p:cNvSpPr>
          <p:nvPr/>
        </p:nvSpPr>
        <p:spPr bwMode="auto">
          <a:xfrm>
            <a:off x="5703888" y="2566988"/>
            <a:ext cx="144462" cy="144462"/>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3572" name="Oval 21"/>
          <p:cNvSpPr>
            <a:spLocks noChangeArrowheads="1"/>
          </p:cNvSpPr>
          <p:nvPr/>
        </p:nvSpPr>
        <p:spPr bwMode="auto">
          <a:xfrm>
            <a:off x="2462213" y="2566988"/>
            <a:ext cx="144462" cy="144462"/>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4" name="AutoShape 23"/>
          <p:cNvSpPr>
            <a:spLocks noChangeArrowheads="1"/>
          </p:cNvSpPr>
          <p:nvPr/>
        </p:nvSpPr>
        <p:spPr bwMode="auto">
          <a:xfrm>
            <a:off x="2714626" y="3213100"/>
            <a:ext cx="288925" cy="266700"/>
          </a:xfrm>
          <a:prstGeom prst="star5">
            <a:avLst/>
          </a:prstGeom>
          <a:solidFill>
            <a:schemeClr val="accent2"/>
          </a:solidFill>
          <a:ln w="12700">
            <a:solidFill>
              <a:schemeClr val="tx1"/>
            </a:solidFill>
            <a:miter lim="800000"/>
            <a:headEnd/>
            <a:tailEnd/>
          </a:ln>
          <a:effectLst/>
        </p:spPr>
        <p:txBody>
          <a:bodyPr wrap="none" anchor="ctr"/>
          <a:lstStyle/>
          <a:p>
            <a:pPr>
              <a:defRPr/>
            </a:pPr>
            <a:endParaRPr lang="hu-HU"/>
          </a:p>
        </p:txBody>
      </p:sp>
      <p:sp>
        <p:nvSpPr>
          <p:cNvPr id="23574" name="Freeform 26"/>
          <p:cNvSpPr>
            <a:spLocks/>
          </p:cNvSpPr>
          <p:nvPr/>
        </p:nvSpPr>
        <p:spPr bwMode="auto">
          <a:xfrm>
            <a:off x="7359650" y="2493963"/>
            <a:ext cx="2438400" cy="3097212"/>
          </a:xfrm>
          <a:custGeom>
            <a:avLst/>
            <a:gdLst>
              <a:gd name="T0" fmla="*/ 2147483647 w 1536"/>
              <a:gd name="T1" fmla="*/ 2147483647 h 2352"/>
              <a:gd name="T2" fmla="*/ 0 w 1536"/>
              <a:gd name="T3" fmla="*/ 2147483647 h 2352"/>
              <a:gd name="T4" fmla="*/ 2147483647 w 1536"/>
              <a:gd name="T5" fmla="*/ 0 h 2352"/>
              <a:gd name="T6" fmla="*/ 2147483647 w 1536"/>
              <a:gd name="T7" fmla="*/ 2147483647 h 2352"/>
              <a:gd name="T8" fmla="*/ 0 60000 65536"/>
              <a:gd name="T9" fmla="*/ 0 60000 65536"/>
              <a:gd name="T10" fmla="*/ 0 60000 65536"/>
              <a:gd name="T11" fmla="*/ 0 60000 65536"/>
              <a:gd name="T12" fmla="*/ 0 w 1536"/>
              <a:gd name="T13" fmla="*/ 0 h 2352"/>
              <a:gd name="T14" fmla="*/ 1536 w 1536"/>
              <a:gd name="T15" fmla="*/ 2352 h 2352"/>
            </a:gdLst>
            <a:ahLst/>
            <a:cxnLst>
              <a:cxn ang="T8">
                <a:pos x="T0" y="T1"/>
              </a:cxn>
              <a:cxn ang="T9">
                <a:pos x="T2" y="T3"/>
              </a:cxn>
              <a:cxn ang="T10">
                <a:pos x="T4" y="T5"/>
              </a:cxn>
              <a:cxn ang="T11">
                <a:pos x="T6" y="T7"/>
              </a:cxn>
            </a:cxnLst>
            <a:rect l="T12" t="T13" r="T14" b="T15"/>
            <a:pathLst>
              <a:path w="1536" h="2352">
                <a:moveTo>
                  <a:pt x="912" y="2352"/>
                </a:moveTo>
                <a:lnTo>
                  <a:pt x="0" y="1440"/>
                </a:lnTo>
                <a:lnTo>
                  <a:pt x="1536" y="0"/>
                </a:lnTo>
                <a:lnTo>
                  <a:pt x="912" y="2352"/>
                </a:lnTo>
                <a:close/>
              </a:path>
            </a:pathLst>
          </a:custGeom>
          <a:solidFill>
            <a:schemeClr val="accent1">
              <a:alpha val="50195"/>
            </a:schemeClr>
          </a:solidFill>
          <a:ln w="12700" cap="flat" cmpd="sng">
            <a:solidFill>
              <a:schemeClr val="tx1"/>
            </a:solidFill>
            <a:prstDash val="solid"/>
            <a:round/>
            <a:headEnd/>
            <a:tailEnd/>
          </a:ln>
        </p:spPr>
        <p:txBody>
          <a:bodyPr wrap="none" anchor="ctr"/>
          <a:lstStyle/>
          <a:p>
            <a:endParaRPr lang="en-US"/>
          </a:p>
        </p:txBody>
      </p:sp>
      <p:sp>
        <p:nvSpPr>
          <p:cNvPr id="23575" name="Rectangle 27"/>
          <p:cNvSpPr>
            <a:spLocks noChangeArrowheads="1"/>
          </p:cNvSpPr>
          <p:nvPr/>
        </p:nvSpPr>
        <p:spPr bwMode="auto">
          <a:xfrm>
            <a:off x="8134350" y="4133850"/>
            <a:ext cx="304800" cy="304800"/>
          </a:xfrm>
          <a:prstGeom prst="rect">
            <a:avLst/>
          </a:prstGeom>
          <a:noFill/>
          <a:ln w="28575">
            <a:solidFill>
              <a:schemeClr val="tx1"/>
            </a:solidFill>
            <a:miter lim="800000"/>
            <a:headEnd/>
            <a:tailEnd/>
          </a:ln>
        </p:spPr>
        <p:txBody>
          <a:bodyPr wrap="none" anchor="ctr"/>
          <a:lstStyle/>
          <a:p>
            <a:endParaRPr lang="en-US"/>
          </a:p>
        </p:txBody>
      </p:sp>
      <p:sp>
        <p:nvSpPr>
          <p:cNvPr id="23576" name="Rectangle 28"/>
          <p:cNvSpPr>
            <a:spLocks noChangeArrowheads="1"/>
          </p:cNvSpPr>
          <p:nvPr/>
        </p:nvSpPr>
        <p:spPr bwMode="auto">
          <a:xfrm>
            <a:off x="8439150" y="4133850"/>
            <a:ext cx="304800" cy="304800"/>
          </a:xfrm>
          <a:prstGeom prst="rect">
            <a:avLst/>
          </a:prstGeom>
          <a:noFill/>
          <a:ln w="28575">
            <a:solidFill>
              <a:schemeClr val="tx1"/>
            </a:solidFill>
            <a:miter lim="800000"/>
            <a:headEnd/>
            <a:tailEnd/>
          </a:ln>
        </p:spPr>
        <p:txBody>
          <a:bodyPr wrap="none" anchor="ctr"/>
          <a:lstStyle/>
          <a:p>
            <a:endParaRPr lang="en-US"/>
          </a:p>
        </p:txBody>
      </p:sp>
      <p:sp>
        <p:nvSpPr>
          <p:cNvPr id="23577" name="Rectangle 29"/>
          <p:cNvSpPr>
            <a:spLocks noChangeArrowheads="1"/>
          </p:cNvSpPr>
          <p:nvPr/>
        </p:nvSpPr>
        <p:spPr bwMode="auto">
          <a:xfrm>
            <a:off x="7829550" y="4133850"/>
            <a:ext cx="304800" cy="304800"/>
          </a:xfrm>
          <a:prstGeom prst="rect">
            <a:avLst/>
          </a:prstGeom>
          <a:noFill/>
          <a:ln w="28575">
            <a:solidFill>
              <a:schemeClr val="tx1"/>
            </a:solidFill>
            <a:miter lim="800000"/>
            <a:headEnd/>
            <a:tailEnd/>
          </a:ln>
        </p:spPr>
        <p:txBody>
          <a:bodyPr wrap="none" anchor="ctr"/>
          <a:lstStyle/>
          <a:p>
            <a:endParaRPr lang="en-US"/>
          </a:p>
        </p:txBody>
      </p:sp>
      <p:sp>
        <p:nvSpPr>
          <p:cNvPr id="23578" name="Rectangle 30"/>
          <p:cNvSpPr>
            <a:spLocks noChangeArrowheads="1"/>
          </p:cNvSpPr>
          <p:nvPr/>
        </p:nvSpPr>
        <p:spPr bwMode="auto">
          <a:xfrm>
            <a:off x="8743950" y="4133850"/>
            <a:ext cx="304800" cy="304800"/>
          </a:xfrm>
          <a:prstGeom prst="rect">
            <a:avLst/>
          </a:prstGeom>
          <a:noFill/>
          <a:ln w="28575">
            <a:solidFill>
              <a:schemeClr val="tx1"/>
            </a:solidFill>
            <a:miter lim="800000"/>
            <a:headEnd/>
            <a:tailEnd/>
          </a:ln>
        </p:spPr>
        <p:txBody>
          <a:bodyPr wrap="none" anchor="ctr"/>
          <a:lstStyle/>
          <a:p>
            <a:endParaRPr lang="en-US"/>
          </a:p>
        </p:txBody>
      </p:sp>
      <p:sp>
        <p:nvSpPr>
          <p:cNvPr id="23579" name="Rectangle 31"/>
          <p:cNvSpPr>
            <a:spLocks noChangeArrowheads="1"/>
          </p:cNvSpPr>
          <p:nvPr/>
        </p:nvSpPr>
        <p:spPr bwMode="auto">
          <a:xfrm>
            <a:off x="8134350" y="4438650"/>
            <a:ext cx="304800" cy="304800"/>
          </a:xfrm>
          <a:prstGeom prst="rect">
            <a:avLst/>
          </a:prstGeom>
          <a:noFill/>
          <a:ln w="28575">
            <a:solidFill>
              <a:schemeClr val="tx1"/>
            </a:solidFill>
            <a:miter lim="800000"/>
            <a:headEnd/>
            <a:tailEnd/>
          </a:ln>
        </p:spPr>
        <p:txBody>
          <a:bodyPr wrap="none" anchor="ctr"/>
          <a:lstStyle/>
          <a:p>
            <a:endParaRPr lang="en-US"/>
          </a:p>
        </p:txBody>
      </p:sp>
      <p:sp>
        <p:nvSpPr>
          <p:cNvPr id="23580" name="Rectangle 32"/>
          <p:cNvSpPr>
            <a:spLocks noChangeArrowheads="1"/>
          </p:cNvSpPr>
          <p:nvPr/>
        </p:nvSpPr>
        <p:spPr bwMode="auto">
          <a:xfrm>
            <a:off x="8439150" y="4438650"/>
            <a:ext cx="304800" cy="304800"/>
          </a:xfrm>
          <a:prstGeom prst="rect">
            <a:avLst/>
          </a:prstGeom>
          <a:noFill/>
          <a:ln w="28575">
            <a:solidFill>
              <a:schemeClr val="tx1"/>
            </a:solidFill>
            <a:miter lim="800000"/>
            <a:headEnd/>
            <a:tailEnd/>
          </a:ln>
        </p:spPr>
        <p:txBody>
          <a:bodyPr wrap="none" anchor="ctr"/>
          <a:lstStyle/>
          <a:p>
            <a:endParaRPr lang="en-US"/>
          </a:p>
        </p:txBody>
      </p:sp>
      <p:sp>
        <p:nvSpPr>
          <p:cNvPr id="23581" name="Line 34"/>
          <p:cNvSpPr>
            <a:spLocks noChangeShapeType="1"/>
          </p:cNvSpPr>
          <p:nvPr/>
        </p:nvSpPr>
        <p:spPr bwMode="auto">
          <a:xfrm flipH="1" flipV="1">
            <a:off x="2930525" y="3392488"/>
            <a:ext cx="5005388" cy="901700"/>
          </a:xfrm>
          <a:prstGeom prst="line">
            <a:avLst/>
          </a:prstGeom>
          <a:noFill/>
          <a:ln w="38100">
            <a:solidFill>
              <a:schemeClr val="tx1"/>
            </a:solidFill>
            <a:round/>
            <a:headEnd/>
            <a:tailEnd type="stealth" w="lg" len="lg"/>
          </a:ln>
        </p:spPr>
        <p:txBody>
          <a:bodyPr/>
          <a:lstStyle/>
          <a:p>
            <a:endParaRPr lang="en-US"/>
          </a:p>
        </p:txBody>
      </p:sp>
      <p:grpSp>
        <p:nvGrpSpPr>
          <p:cNvPr id="2" name="Group 36"/>
          <p:cNvGrpSpPr>
            <a:grpSpLocks/>
          </p:cNvGrpSpPr>
          <p:nvPr/>
        </p:nvGrpSpPr>
        <p:grpSpPr bwMode="auto">
          <a:xfrm>
            <a:off x="5991225" y="2854326"/>
            <a:ext cx="2305050" cy="1439863"/>
            <a:chOff x="2880" y="1616"/>
            <a:chExt cx="1452" cy="907"/>
          </a:xfrm>
        </p:grpSpPr>
        <p:sp>
          <p:nvSpPr>
            <p:cNvPr id="64" name="AutoShape 33"/>
            <p:cNvSpPr>
              <a:spLocks noChangeArrowheads="1"/>
            </p:cNvSpPr>
            <p:nvPr/>
          </p:nvSpPr>
          <p:spPr bwMode="auto">
            <a:xfrm>
              <a:off x="2880" y="1616"/>
              <a:ext cx="151" cy="122"/>
            </a:xfrm>
            <a:prstGeom prst="star5">
              <a:avLst/>
            </a:prstGeom>
            <a:solidFill>
              <a:schemeClr val="accent2"/>
            </a:solidFill>
            <a:ln w="12700">
              <a:solidFill>
                <a:schemeClr val="tx1"/>
              </a:solidFill>
              <a:miter lim="800000"/>
              <a:headEnd/>
              <a:tailEnd/>
            </a:ln>
            <a:effectLst/>
          </p:spPr>
          <p:txBody>
            <a:bodyPr wrap="none" anchor="ctr"/>
            <a:lstStyle/>
            <a:p>
              <a:pPr>
                <a:defRPr/>
              </a:pPr>
              <a:endParaRPr lang="hu-HU"/>
            </a:p>
          </p:txBody>
        </p:sp>
        <p:sp>
          <p:nvSpPr>
            <p:cNvPr id="23586" name="Line 35"/>
            <p:cNvSpPr>
              <a:spLocks noChangeShapeType="1"/>
            </p:cNvSpPr>
            <p:nvPr/>
          </p:nvSpPr>
          <p:spPr bwMode="auto">
            <a:xfrm flipH="1" flipV="1">
              <a:off x="3016" y="1706"/>
              <a:ext cx="1316" cy="817"/>
            </a:xfrm>
            <a:prstGeom prst="line">
              <a:avLst/>
            </a:prstGeom>
            <a:noFill/>
            <a:ln w="38100">
              <a:solidFill>
                <a:schemeClr val="tx1"/>
              </a:solidFill>
              <a:round/>
              <a:headEnd/>
              <a:tailEnd type="stealth" w="lg" len="lg"/>
            </a:ln>
          </p:spPr>
          <p:txBody>
            <a:bodyPr/>
            <a:lstStyle/>
            <a:p>
              <a:endParaRPr lang="en-US"/>
            </a:p>
          </p:txBody>
        </p:sp>
      </p:grpSp>
      <p:sp>
        <p:nvSpPr>
          <p:cNvPr id="23583" name="Szövegdoboz 73"/>
          <p:cNvSpPr txBox="1">
            <a:spLocks noChangeArrowheads="1"/>
          </p:cNvSpPr>
          <p:nvPr/>
        </p:nvSpPr>
        <p:spPr bwMode="auto">
          <a:xfrm>
            <a:off x="3074989" y="5768975"/>
            <a:ext cx="1644617" cy="523220"/>
          </a:xfrm>
          <a:prstGeom prst="rect">
            <a:avLst/>
          </a:prstGeom>
          <a:noFill/>
          <a:ln w="9525">
            <a:noFill/>
            <a:miter lim="800000"/>
            <a:headEnd/>
            <a:tailEnd/>
          </a:ln>
        </p:spPr>
        <p:txBody>
          <a:bodyPr wrap="none">
            <a:spAutoFit/>
          </a:bodyPr>
          <a:lstStyle/>
          <a:p>
            <a:r>
              <a:rPr lang="hu-HU" sz="2800" dirty="0" err="1"/>
              <a:t>textúratér</a:t>
            </a:r>
            <a:endParaRPr lang="hu-HU" sz="2800" dirty="0"/>
          </a:p>
        </p:txBody>
      </p:sp>
      <p:sp>
        <p:nvSpPr>
          <p:cNvPr id="23584" name="Szövegdoboz 74"/>
          <p:cNvSpPr txBox="1">
            <a:spLocks noChangeArrowheads="1"/>
          </p:cNvSpPr>
          <p:nvPr/>
        </p:nvSpPr>
        <p:spPr bwMode="auto">
          <a:xfrm>
            <a:off x="8174940" y="5713413"/>
            <a:ext cx="1121461" cy="523220"/>
          </a:xfrm>
          <a:prstGeom prst="rect">
            <a:avLst/>
          </a:prstGeom>
          <a:noFill/>
          <a:ln w="9525">
            <a:noFill/>
            <a:miter lim="800000"/>
            <a:headEnd/>
            <a:tailEnd/>
          </a:ln>
        </p:spPr>
        <p:txBody>
          <a:bodyPr wrap="none">
            <a:spAutoFit/>
          </a:bodyPr>
          <a:lstStyle/>
          <a:p>
            <a:r>
              <a:rPr lang="hu-HU" sz="2800" dirty="0"/>
              <a:t>képtér</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t>Magnification with </a:t>
            </a:r>
            <a:r>
              <a:rPr lang="en-US" dirty="0" err="1"/>
              <a:t>binilear</a:t>
            </a:r>
            <a:r>
              <a:rPr lang="en-US" dirty="0"/>
              <a:t> filtering</a:t>
            </a:r>
          </a:p>
        </p:txBody>
      </p:sp>
      <p:pic>
        <p:nvPicPr>
          <p:cNvPr id="3074" name="Picture 2"/>
          <p:cNvPicPr>
            <a:picLocks noChangeAspect="1" noChangeArrowheads="1"/>
          </p:cNvPicPr>
          <p:nvPr/>
        </p:nvPicPr>
        <p:blipFill>
          <a:blip r:embed="rId3" cstate="print"/>
          <a:srcRect/>
          <a:stretch>
            <a:fillRect/>
          </a:stretch>
        </p:blipFill>
        <p:spPr bwMode="auto">
          <a:xfrm>
            <a:off x="3800168" y="1690690"/>
            <a:ext cx="4953000" cy="5129893"/>
          </a:xfrm>
          <a:prstGeom prst="rect">
            <a:avLst/>
          </a:prstGeom>
          <a:noFill/>
          <a:ln w="9525">
            <a:noFill/>
            <a:miter lim="800000"/>
            <a:headEnd/>
            <a:tailEnd/>
          </a:ln>
        </p:spPr>
      </p:pic>
    </p:spTree>
    <p:extLst>
      <p:ext uri="{BB962C8B-B14F-4D97-AF65-F5344CB8AC3E}">
        <p14:creationId xmlns:p14="http://schemas.microsoft.com/office/powerpoint/2010/main" val="36504887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err="1"/>
              <a:t>Minification</a:t>
            </a:r>
            <a:endParaRPr lang="en-US" dirty="0"/>
          </a:p>
        </p:txBody>
      </p:sp>
      <p:pic>
        <p:nvPicPr>
          <p:cNvPr id="3074" name="Picture 2"/>
          <p:cNvPicPr>
            <a:picLocks noChangeAspect="1" noChangeArrowheads="1"/>
          </p:cNvPicPr>
          <p:nvPr/>
        </p:nvPicPr>
        <p:blipFill>
          <a:blip r:embed="rId3" cstate="print"/>
          <a:srcRect l="81538" t="43077" r="3077" b="31671"/>
          <a:stretch>
            <a:fillRect/>
          </a:stretch>
        </p:blipFill>
        <p:spPr bwMode="auto">
          <a:xfrm>
            <a:off x="6019800" y="0"/>
            <a:ext cx="3810000" cy="6477000"/>
          </a:xfrm>
          <a:prstGeom prst="rect">
            <a:avLst/>
          </a:prstGeom>
          <a:noFill/>
          <a:ln w="9525">
            <a:noFill/>
            <a:miter lim="800000"/>
            <a:headEnd/>
            <a:tailEnd/>
          </a:ln>
        </p:spPr>
      </p:pic>
    </p:spTree>
    <p:extLst>
      <p:ext uri="{BB962C8B-B14F-4D97-AF65-F5344CB8AC3E}">
        <p14:creationId xmlns:p14="http://schemas.microsoft.com/office/powerpoint/2010/main" val="32945881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hu-HU"/>
              <a:t>Mipmap</a:t>
            </a:r>
            <a:endParaRPr lang="en-US"/>
          </a:p>
        </p:txBody>
      </p:sp>
      <p:sp>
        <p:nvSpPr>
          <p:cNvPr id="112643" name="Rectangle 3"/>
          <p:cNvSpPr>
            <a:spLocks noGrp="1" noChangeArrowheads="1"/>
          </p:cNvSpPr>
          <p:nvPr>
            <p:ph type="body" idx="1"/>
          </p:nvPr>
        </p:nvSpPr>
        <p:spPr/>
        <p:txBody>
          <a:bodyPr/>
          <a:lstStyle/>
          <a:p>
            <a:r>
              <a:rPr lang="hu-HU"/>
              <a:t>u, v, m</a:t>
            </a:r>
          </a:p>
          <a:p>
            <a:r>
              <a:rPr lang="hu-HU"/>
              <a:t>trilineáris szűrés</a:t>
            </a:r>
          </a:p>
          <a:p>
            <a:pPr lvl="1"/>
            <a:r>
              <a:rPr lang="hu-HU"/>
              <a:t>u,v két szinten</a:t>
            </a:r>
          </a:p>
          <a:p>
            <a:pPr lvl="1"/>
            <a:r>
              <a:rPr lang="hu-HU"/>
              <a:t>kettő között</a:t>
            </a:r>
          </a:p>
          <a:p>
            <a:pPr lvl="1">
              <a:buFont typeface="Arial" charset="0"/>
              <a:buNone/>
            </a:pPr>
            <a:r>
              <a:rPr lang="hu-HU"/>
              <a:t>interpolálás</a:t>
            </a:r>
            <a:endParaRPr lang="en-US"/>
          </a:p>
        </p:txBody>
      </p:sp>
      <p:pic>
        <p:nvPicPr>
          <p:cNvPr id="112644" name="Picture 4" descr="mip-map"/>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5357814" y="2451101"/>
            <a:ext cx="4852987" cy="3929063"/>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hu-HU"/>
              <a:t>Textúra leképezés</a:t>
            </a:r>
            <a:endParaRPr lang="en-US"/>
          </a:p>
        </p:txBody>
      </p:sp>
      <p:sp>
        <p:nvSpPr>
          <p:cNvPr id="102403" name="Rectangle 3"/>
          <p:cNvSpPr>
            <a:spLocks noGrp="1" noChangeArrowheads="1"/>
          </p:cNvSpPr>
          <p:nvPr>
            <p:ph type="body" idx="1"/>
          </p:nvPr>
        </p:nvSpPr>
        <p:spPr>
          <a:xfrm>
            <a:off x="1151467" y="1600201"/>
            <a:ext cx="9516533" cy="4525963"/>
          </a:xfrm>
        </p:spPr>
        <p:txBody>
          <a:bodyPr>
            <a:normAutofit/>
          </a:bodyPr>
          <a:lstStyle/>
          <a:p>
            <a:r>
              <a:rPr lang="hu-HU"/>
              <a:t>3D felületi pont </a:t>
            </a:r>
            <a:r>
              <a:rPr lang="hu-HU">
                <a:cs typeface="Arial" charset="0"/>
              </a:rPr>
              <a:t>→ 2D textúratérbeli pont</a:t>
            </a:r>
          </a:p>
          <a:p>
            <a:pPr lvl="1">
              <a:buFont typeface="Arial" charset="0"/>
              <a:buNone/>
            </a:pPr>
            <a:r>
              <a:rPr lang="hu-HU" b="1">
                <a:cs typeface="Arial" charset="0"/>
              </a:rPr>
              <a:t>u</a:t>
            </a:r>
            <a:r>
              <a:rPr lang="hu-HU">
                <a:cs typeface="Arial" charset="0"/>
              </a:rPr>
              <a:t> </a:t>
            </a:r>
            <a:r>
              <a:rPr lang="en-US">
                <a:cs typeface="Arial" charset="0"/>
              </a:rPr>
              <a:t>= </a:t>
            </a:r>
            <a:r>
              <a:rPr lang="hu-HU">
                <a:cs typeface="Arial" charset="0"/>
              </a:rPr>
              <a:t>T(</a:t>
            </a:r>
            <a:r>
              <a:rPr lang="hu-HU" b="1">
                <a:cs typeface="Arial" charset="0"/>
              </a:rPr>
              <a:t>x</a:t>
            </a:r>
            <a:r>
              <a:rPr lang="hu-HU">
                <a:cs typeface="Arial" charset="0"/>
              </a:rPr>
              <a:t>)</a:t>
            </a:r>
            <a:endParaRPr lang="en-US">
              <a:cs typeface="Arial" charset="0"/>
            </a:endParaRPr>
          </a:p>
          <a:p>
            <a:r>
              <a:rPr lang="en-US">
                <a:cs typeface="Arial" charset="0"/>
              </a:rPr>
              <a:t>tetsz</a:t>
            </a:r>
            <a:r>
              <a:rPr lang="hu-HU">
                <a:cs typeface="Arial" charset="0"/>
              </a:rPr>
              <a:t>őleges f(</a:t>
            </a:r>
            <a:r>
              <a:rPr lang="hu-HU" b="1">
                <a:cs typeface="Arial" charset="0"/>
              </a:rPr>
              <a:t>x</a:t>
            </a:r>
            <a:r>
              <a:rPr lang="hu-HU">
                <a:cs typeface="Arial" charset="0"/>
              </a:rPr>
              <a:t>) tárolható textúrában</a:t>
            </a:r>
          </a:p>
          <a:p>
            <a:pPr lvl="1">
              <a:buFont typeface="Arial" charset="0"/>
              <a:buNone/>
            </a:pPr>
            <a:r>
              <a:rPr lang="hu-HU">
                <a:cs typeface="Arial" charset="0"/>
              </a:rPr>
              <a:t>f(</a:t>
            </a:r>
            <a:r>
              <a:rPr lang="hu-HU" b="1">
                <a:cs typeface="Arial" charset="0"/>
              </a:rPr>
              <a:t>x</a:t>
            </a:r>
            <a:r>
              <a:rPr lang="hu-HU">
                <a:cs typeface="Arial" charset="0"/>
              </a:rPr>
              <a:t>) </a:t>
            </a:r>
            <a:r>
              <a:rPr lang="en-US">
                <a:cs typeface="Arial" charset="0"/>
              </a:rPr>
              <a:t>= f(</a:t>
            </a:r>
            <a:r>
              <a:rPr lang="en-US" b="1">
                <a:cs typeface="Arial" charset="0"/>
              </a:rPr>
              <a:t>u</a:t>
            </a:r>
            <a:r>
              <a:rPr lang="en-US">
                <a:cs typeface="Arial" charset="0"/>
              </a:rPr>
              <a:t>) = f(T(</a:t>
            </a:r>
            <a:r>
              <a:rPr lang="en-US" b="1">
                <a:cs typeface="Arial" charset="0"/>
              </a:rPr>
              <a:t>x</a:t>
            </a:r>
            <a:r>
              <a:rPr lang="en-US">
                <a:cs typeface="Arial" charset="0"/>
              </a:rPr>
              <a:t>))</a:t>
            </a:r>
          </a:p>
          <a:p>
            <a:pPr lvl="1"/>
            <a:r>
              <a:rPr lang="en-US">
                <a:cs typeface="Arial" charset="0"/>
              </a:rPr>
              <a:t>megkeress</a:t>
            </a:r>
            <a:r>
              <a:rPr lang="hu-HU">
                <a:cs typeface="Arial" charset="0"/>
              </a:rPr>
              <a:t>ük a pont textúrakoordinátáját</a:t>
            </a:r>
          </a:p>
          <a:p>
            <a:pPr lvl="1"/>
            <a:r>
              <a:rPr lang="hu-HU">
                <a:cs typeface="Arial" charset="0"/>
              </a:rPr>
              <a:t>értéket kiolvassuk a textúra megfelelő texeléből</a:t>
            </a:r>
          </a:p>
          <a:p>
            <a:r>
              <a:rPr lang="hu-HU">
                <a:cs typeface="Arial" charset="0"/>
              </a:rPr>
              <a:t>árnyaláshoz a felületi jellemzőket tárolhatjuk</a:t>
            </a:r>
          </a:p>
          <a:p>
            <a:pPr lvl="1"/>
            <a:r>
              <a:rPr lang="hu-HU">
                <a:cs typeface="Arial" charset="0"/>
              </a:rPr>
              <a:t>BRDF paraméterek: kd, ks, shininess, kr</a:t>
            </a:r>
          </a:p>
          <a:p>
            <a:pPr lvl="1"/>
            <a:r>
              <a:rPr lang="hu-HU">
                <a:cs typeface="Arial" charset="0"/>
              </a:rPr>
              <a:t>normálvektor: bump map, normal map</a:t>
            </a:r>
            <a:endParaRPr lang="en-US">
              <a:cs typeface="Arial"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5"/>
          <p:cNvSpPr>
            <a:spLocks noChangeArrowheads="1"/>
          </p:cNvSpPr>
          <p:nvPr/>
        </p:nvSpPr>
        <p:spPr bwMode="auto">
          <a:xfrm>
            <a:off x="1921529" y="1914433"/>
            <a:ext cx="2971800" cy="2895600"/>
          </a:xfrm>
          <a:prstGeom prst="rect">
            <a:avLst/>
          </a:prstGeom>
          <a:solidFill>
            <a:srgbClr val="993300"/>
          </a:solidFill>
          <a:ln w="12700">
            <a:solidFill>
              <a:schemeClr val="tx1"/>
            </a:solidFill>
            <a:miter lim="800000"/>
            <a:headEnd/>
            <a:tailEnd/>
          </a:ln>
        </p:spPr>
        <p:txBody>
          <a:bodyPr wrap="none" anchor="ctr"/>
          <a:lstStyle/>
          <a:p>
            <a:endParaRPr lang="en-US"/>
          </a:p>
        </p:txBody>
      </p:sp>
      <p:sp>
        <p:nvSpPr>
          <p:cNvPr id="22532" name="Oval 24"/>
          <p:cNvSpPr>
            <a:spLocks noChangeArrowheads="1"/>
          </p:cNvSpPr>
          <p:nvPr/>
        </p:nvSpPr>
        <p:spPr bwMode="auto">
          <a:xfrm>
            <a:off x="1997729" y="1990633"/>
            <a:ext cx="2743200" cy="2743200"/>
          </a:xfrm>
          <a:prstGeom prst="ellipse">
            <a:avLst/>
          </a:prstGeom>
          <a:solidFill>
            <a:srgbClr val="FFFF00"/>
          </a:solidFill>
          <a:ln w="12700">
            <a:solidFill>
              <a:schemeClr val="tx1"/>
            </a:solidFill>
            <a:round/>
            <a:headEnd/>
            <a:tailEnd/>
          </a:ln>
        </p:spPr>
        <p:txBody>
          <a:bodyPr wrap="none" anchor="ctr"/>
          <a:lstStyle/>
          <a:p>
            <a:endParaRPr lang="en-US"/>
          </a:p>
        </p:txBody>
      </p:sp>
      <p:sp>
        <p:nvSpPr>
          <p:cNvPr id="22533" name="Freeform 25"/>
          <p:cNvSpPr>
            <a:spLocks/>
          </p:cNvSpPr>
          <p:nvPr/>
        </p:nvSpPr>
        <p:spPr bwMode="auto">
          <a:xfrm>
            <a:off x="2607329" y="3895633"/>
            <a:ext cx="1524000" cy="457200"/>
          </a:xfrm>
          <a:custGeom>
            <a:avLst/>
            <a:gdLst>
              <a:gd name="T0" fmla="*/ 0 w 960"/>
              <a:gd name="T1" fmla="*/ 0 h 288"/>
              <a:gd name="T2" fmla="*/ 2147483647 w 960"/>
              <a:gd name="T3" fmla="*/ 2147483647 h 288"/>
              <a:gd name="T4" fmla="*/ 2147483647 w 960"/>
              <a:gd name="T5" fmla="*/ 0 h 288"/>
              <a:gd name="T6" fmla="*/ 0 60000 65536"/>
              <a:gd name="T7" fmla="*/ 0 60000 65536"/>
              <a:gd name="T8" fmla="*/ 0 60000 65536"/>
              <a:gd name="T9" fmla="*/ 0 w 960"/>
              <a:gd name="T10" fmla="*/ 0 h 288"/>
              <a:gd name="T11" fmla="*/ 960 w 960"/>
              <a:gd name="T12" fmla="*/ 288 h 288"/>
            </a:gdLst>
            <a:ahLst/>
            <a:cxnLst>
              <a:cxn ang="T6">
                <a:pos x="T0" y="T1"/>
              </a:cxn>
              <a:cxn ang="T7">
                <a:pos x="T2" y="T3"/>
              </a:cxn>
              <a:cxn ang="T8">
                <a:pos x="T4" y="T5"/>
              </a:cxn>
            </a:cxnLst>
            <a:rect l="T9" t="T10" r="T11" b="T12"/>
            <a:pathLst>
              <a:path w="960" h="288">
                <a:moveTo>
                  <a:pt x="0" y="0"/>
                </a:moveTo>
                <a:cubicBezTo>
                  <a:pt x="160" y="144"/>
                  <a:pt x="320" y="288"/>
                  <a:pt x="480" y="288"/>
                </a:cubicBezTo>
                <a:cubicBezTo>
                  <a:pt x="640" y="288"/>
                  <a:pt x="800" y="144"/>
                  <a:pt x="960" y="0"/>
                </a:cubicBezTo>
              </a:path>
            </a:pathLst>
          </a:custGeom>
          <a:noFill/>
          <a:ln w="57150" cap="flat" cmpd="sng">
            <a:solidFill>
              <a:srgbClr val="FF0000"/>
            </a:solidFill>
            <a:prstDash val="solid"/>
            <a:round/>
            <a:headEnd type="none" w="med" len="med"/>
            <a:tailEnd type="none" w="med" len="med"/>
          </a:ln>
        </p:spPr>
        <p:txBody>
          <a:bodyPr wrap="none" anchor="ctr"/>
          <a:lstStyle/>
          <a:p>
            <a:endParaRPr lang="en-US"/>
          </a:p>
        </p:txBody>
      </p:sp>
      <p:sp>
        <p:nvSpPr>
          <p:cNvPr id="22534" name="Line 26"/>
          <p:cNvSpPr>
            <a:spLocks noChangeShapeType="1"/>
          </p:cNvSpPr>
          <p:nvPr/>
        </p:nvSpPr>
        <p:spPr bwMode="auto">
          <a:xfrm flipH="1">
            <a:off x="2531129" y="3819433"/>
            <a:ext cx="152400" cy="152400"/>
          </a:xfrm>
          <a:prstGeom prst="line">
            <a:avLst/>
          </a:prstGeom>
          <a:noFill/>
          <a:ln w="57150">
            <a:solidFill>
              <a:srgbClr val="FF0000"/>
            </a:solidFill>
            <a:round/>
            <a:headEnd/>
            <a:tailEnd/>
          </a:ln>
        </p:spPr>
        <p:txBody>
          <a:bodyPr wrap="none" anchor="ctr"/>
          <a:lstStyle/>
          <a:p>
            <a:endParaRPr lang="en-US"/>
          </a:p>
        </p:txBody>
      </p:sp>
      <p:sp>
        <p:nvSpPr>
          <p:cNvPr id="22535" name="Line 27"/>
          <p:cNvSpPr>
            <a:spLocks noChangeShapeType="1"/>
          </p:cNvSpPr>
          <p:nvPr/>
        </p:nvSpPr>
        <p:spPr bwMode="auto">
          <a:xfrm>
            <a:off x="4055129" y="3819433"/>
            <a:ext cx="152400" cy="152400"/>
          </a:xfrm>
          <a:prstGeom prst="line">
            <a:avLst/>
          </a:prstGeom>
          <a:noFill/>
          <a:ln w="57150">
            <a:solidFill>
              <a:srgbClr val="FF0000"/>
            </a:solidFill>
            <a:round/>
            <a:headEnd/>
            <a:tailEnd/>
          </a:ln>
        </p:spPr>
        <p:txBody>
          <a:bodyPr wrap="none" anchor="ctr"/>
          <a:lstStyle/>
          <a:p>
            <a:endParaRPr lang="en-US"/>
          </a:p>
        </p:txBody>
      </p:sp>
      <p:sp>
        <p:nvSpPr>
          <p:cNvPr id="22536" name="Freeform 28"/>
          <p:cNvSpPr>
            <a:spLocks/>
          </p:cNvSpPr>
          <p:nvPr/>
        </p:nvSpPr>
        <p:spPr bwMode="auto">
          <a:xfrm>
            <a:off x="3216930" y="2319245"/>
            <a:ext cx="1100137" cy="738188"/>
          </a:xfrm>
          <a:custGeom>
            <a:avLst/>
            <a:gdLst>
              <a:gd name="T0" fmla="*/ 0 w 566"/>
              <a:gd name="T1" fmla="*/ 2147483647 h 463"/>
              <a:gd name="T2" fmla="*/ 2147483647 w 566"/>
              <a:gd name="T3" fmla="*/ 0 h 463"/>
              <a:gd name="T4" fmla="*/ 2147483647 w 566"/>
              <a:gd name="T5" fmla="*/ 2147483647 h 463"/>
              <a:gd name="T6" fmla="*/ 0 w 566"/>
              <a:gd name="T7" fmla="*/ 2147483647 h 463"/>
              <a:gd name="T8" fmla="*/ 0 60000 65536"/>
              <a:gd name="T9" fmla="*/ 0 60000 65536"/>
              <a:gd name="T10" fmla="*/ 0 60000 65536"/>
              <a:gd name="T11" fmla="*/ 0 60000 65536"/>
              <a:gd name="T12" fmla="*/ 0 w 566"/>
              <a:gd name="T13" fmla="*/ 0 h 463"/>
              <a:gd name="T14" fmla="*/ 566 w 566"/>
              <a:gd name="T15" fmla="*/ 463 h 463"/>
            </a:gdLst>
            <a:ahLst/>
            <a:cxnLst>
              <a:cxn ang="T8">
                <a:pos x="T0" y="T1"/>
              </a:cxn>
              <a:cxn ang="T9">
                <a:pos x="T2" y="T3"/>
              </a:cxn>
              <a:cxn ang="T10">
                <a:pos x="T4" y="T5"/>
              </a:cxn>
              <a:cxn ang="T11">
                <a:pos x="T6" y="T7"/>
              </a:cxn>
            </a:cxnLst>
            <a:rect l="T12" t="T13" r="T14" b="T15"/>
            <a:pathLst>
              <a:path w="566" h="463">
                <a:moveTo>
                  <a:pt x="0" y="455"/>
                </a:moveTo>
                <a:lnTo>
                  <a:pt x="497" y="0"/>
                </a:lnTo>
                <a:lnTo>
                  <a:pt x="566" y="463"/>
                </a:lnTo>
                <a:lnTo>
                  <a:pt x="0" y="455"/>
                </a:lnTo>
                <a:close/>
              </a:path>
            </a:pathLst>
          </a:custGeom>
          <a:noFill/>
          <a:ln w="38100" cap="flat" cmpd="sng">
            <a:solidFill>
              <a:schemeClr val="tx1"/>
            </a:solidFill>
            <a:prstDash val="solid"/>
            <a:round/>
            <a:headEnd/>
            <a:tailEnd/>
          </a:ln>
        </p:spPr>
        <p:txBody>
          <a:bodyPr wrap="none" anchor="ctr"/>
          <a:lstStyle/>
          <a:p>
            <a:endParaRPr lang="en-US"/>
          </a:p>
        </p:txBody>
      </p:sp>
      <p:sp>
        <p:nvSpPr>
          <p:cNvPr id="22537" name="Oval 29"/>
          <p:cNvSpPr>
            <a:spLocks noChangeArrowheads="1"/>
          </p:cNvSpPr>
          <p:nvPr/>
        </p:nvSpPr>
        <p:spPr bwMode="auto">
          <a:xfrm>
            <a:off x="4283729" y="2981233"/>
            <a:ext cx="152400" cy="152400"/>
          </a:xfrm>
          <a:prstGeom prst="ellipse">
            <a:avLst/>
          </a:prstGeom>
          <a:solidFill>
            <a:srgbClr val="FF0000"/>
          </a:solidFill>
          <a:ln w="12700">
            <a:solidFill>
              <a:schemeClr val="bg2"/>
            </a:solidFill>
            <a:round/>
            <a:headEnd/>
            <a:tailEnd/>
          </a:ln>
        </p:spPr>
        <p:txBody>
          <a:bodyPr wrap="none" anchor="ctr"/>
          <a:lstStyle/>
          <a:p>
            <a:endParaRPr lang="en-US"/>
          </a:p>
        </p:txBody>
      </p:sp>
      <p:sp>
        <p:nvSpPr>
          <p:cNvPr id="22538" name="Oval 30"/>
          <p:cNvSpPr>
            <a:spLocks noChangeArrowheads="1"/>
          </p:cNvSpPr>
          <p:nvPr/>
        </p:nvSpPr>
        <p:spPr bwMode="auto">
          <a:xfrm>
            <a:off x="4131329" y="2295433"/>
            <a:ext cx="152400" cy="152400"/>
          </a:xfrm>
          <a:prstGeom prst="ellipse">
            <a:avLst/>
          </a:prstGeom>
          <a:solidFill>
            <a:srgbClr val="FF0000"/>
          </a:solidFill>
          <a:ln w="12700">
            <a:solidFill>
              <a:schemeClr val="bg2"/>
            </a:solidFill>
            <a:round/>
            <a:headEnd/>
            <a:tailEnd/>
          </a:ln>
        </p:spPr>
        <p:txBody>
          <a:bodyPr wrap="none" anchor="ctr"/>
          <a:lstStyle/>
          <a:p>
            <a:endParaRPr lang="en-US"/>
          </a:p>
        </p:txBody>
      </p:sp>
      <p:sp>
        <p:nvSpPr>
          <p:cNvPr id="22539" name="Oval 31"/>
          <p:cNvSpPr>
            <a:spLocks noChangeArrowheads="1"/>
          </p:cNvSpPr>
          <p:nvPr/>
        </p:nvSpPr>
        <p:spPr bwMode="auto">
          <a:xfrm>
            <a:off x="3140729" y="2981233"/>
            <a:ext cx="152400" cy="152400"/>
          </a:xfrm>
          <a:prstGeom prst="ellipse">
            <a:avLst/>
          </a:prstGeom>
          <a:solidFill>
            <a:srgbClr val="FF0000"/>
          </a:solidFill>
          <a:ln w="12700">
            <a:solidFill>
              <a:schemeClr val="bg2"/>
            </a:solidFill>
            <a:round/>
            <a:headEnd/>
            <a:tailEnd/>
          </a:ln>
        </p:spPr>
        <p:txBody>
          <a:bodyPr wrap="none" anchor="ctr"/>
          <a:lstStyle/>
          <a:p>
            <a:endParaRPr lang="en-US"/>
          </a:p>
        </p:txBody>
      </p:sp>
      <p:sp>
        <p:nvSpPr>
          <p:cNvPr id="22543" name="Oval 35"/>
          <p:cNvSpPr>
            <a:spLocks noChangeArrowheads="1"/>
          </p:cNvSpPr>
          <p:nvPr/>
        </p:nvSpPr>
        <p:spPr bwMode="auto">
          <a:xfrm>
            <a:off x="2558116" y="2728820"/>
            <a:ext cx="609600" cy="228600"/>
          </a:xfrm>
          <a:prstGeom prst="ellipse">
            <a:avLst/>
          </a:prstGeom>
          <a:solidFill>
            <a:srgbClr val="002060"/>
          </a:solidFill>
          <a:ln w="12700">
            <a:solidFill>
              <a:schemeClr val="tx1"/>
            </a:solidFill>
            <a:round/>
            <a:headEnd/>
            <a:tailEnd/>
          </a:ln>
        </p:spPr>
        <p:txBody>
          <a:bodyPr wrap="none" anchor="ctr"/>
          <a:lstStyle/>
          <a:p>
            <a:endParaRPr lang="en-US"/>
          </a:p>
        </p:txBody>
      </p:sp>
      <p:sp>
        <p:nvSpPr>
          <p:cNvPr id="22544" name="Oval 36"/>
          <p:cNvSpPr>
            <a:spLocks noChangeArrowheads="1"/>
          </p:cNvSpPr>
          <p:nvPr/>
        </p:nvSpPr>
        <p:spPr bwMode="auto">
          <a:xfrm>
            <a:off x="3624916" y="2728820"/>
            <a:ext cx="609600" cy="228600"/>
          </a:xfrm>
          <a:prstGeom prst="ellipse">
            <a:avLst/>
          </a:prstGeom>
          <a:solidFill>
            <a:srgbClr val="002060"/>
          </a:solidFill>
          <a:ln w="12700">
            <a:solidFill>
              <a:schemeClr val="tx1"/>
            </a:solidFill>
            <a:round/>
            <a:headEnd/>
            <a:tailEnd/>
          </a:ln>
        </p:spPr>
        <p:txBody>
          <a:bodyPr wrap="none" anchor="ctr"/>
          <a:lstStyle/>
          <a:p>
            <a:endParaRPr lang="en-US"/>
          </a:p>
        </p:txBody>
      </p:sp>
      <p:sp>
        <p:nvSpPr>
          <p:cNvPr id="22547" name="Freeform 48"/>
          <p:cNvSpPr>
            <a:spLocks/>
          </p:cNvSpPr>
          <p:nvPr/>
        </p:nvSpPr>
        <p:spPr bwMode="auto">
          <a:xfrm>
            <a:off x="5301316" y="3632109"/>
            <a:ext cx="266700" cy="828675"/>
          </a:xfrm>
          <a:custGeom>
            <a:avLst/>
            <a:gdLst>
              <a:gd name="T0" fmla="*/ 0 w 576"/>
              <a:gd name="T1" fmla="*/ 0 h 1296"/>
              <a:gd name="T2" fmla="*/ 2147483647 w 576"/>
              <a:gd name="T3" fmla="*/ 2147483647 h 1296"/>
              <a:gd name="T4" fmla="*/ 2147483647 w 576"/>
              <a:gd name="T5" fmla="*/ 2147483647 h 1296"/>
              <a:gd name="T6" fmla="*/ 0 w 576"/>
              <a:gd name="T7" fmla="*/ 0 h 1296"/>
              <a:gd name="T8" fmla="*/ 0 60000 65536"/>
              <a:gd name="T9" fmla="*/ 0 60000 65536"/>
              <a:gd name="T10" fmla="*/ 0 60000 65536"/>
              <a:gd name="T11" fmla="*/ 0 60000 65536"/>
              <a:gd name="T12" fmla="*/ 0 w 576"/>
              <a:gd name="T13" fmla="*/ 0 h 1296"/>
              <a:gd name="T14" fmla="*/ 576 w 576"/>
              <a:gd name="T15" fmla="*/ 1296 h 1296"/>
            </a:gdLst>
            <a:ahLst/>
            <a:cxnLst>
              <a:cxn ang="T8">
                <a:pos x="T0" y="T1"/>
              </a:cxn>
              <a:cxn ang="T9">
                <a:pos x="T2" y="T3"/>
              </a:cxn>
              <a:cxn ang="T10">
                <a:pos x="T4" y="T5"/>
              </a:cxn>
              <a:cxn ang="T11">
                <a:pos x="T6" y="T7"/>
              </a:cxn>
            </a:cxnLst>
            <a:rect l="T12" t="T13" r="T14" b="T15"/>
            <a:pathLst>
              <a:path w="576" h="1296">
                <a:moveTo>
                  <a:pt x="0" y="0"/>
                </a:moveTo>
                <a:lnTo>
                  <a:pt x="576" y="1296"/>
                </a:lnTo>
                <a:lnTo>
                  <a:pt x="48" y="1200"/>
                </a:lnTo>
                <a:lnTo>
                  <a:pt x="0" y="0"/>
                </a:lnTo>
                <a:close/>
              </a:path>
            </a:pathLst>
          </a:custGeom>
          <a:solidFill>
            <a:schemeClr val="accent2"/>
          </a:solidFill>
          <a:ln w="12700" cap="flat" cmpd="sng">
            <a:noFill/>
            <a:prstDash val="solid"/>
            <a:round/>
            <a:headEnd/>
            <a:tailEnd/>
          </a:ln>
        </p:spPr>
        <p:txBody>
          <a:bodyPr wrap="none" anchor="ctr"/>
          <a:lstStyle/>
          <a:p>
            <a:endParaRPr lang="en-US"/>
          </a:p>
        </p:txBody>
      </p:sp>
      <p:sp>
        <p:nvSpPr>
          <p:cNvPr id="22548" name="Freeform 49"/>
          <p:cNvSpPr>
            <a:spLocks/>
          </p:cNvSpPr>
          <p:nvPr/>
        </p:nvSpPr>
        <p:spPr bwMode="auto">
          <a:xfrm>
            <a:off x="4998104" y="3362234"/>
            <a:ext cx="698500" cy="1457325"/>
          </a:xfrm>
          <a:custGeom>
            <a:avLst/>
            <a:gdLst>
              <a:gd name="T0" fmla="*/ 0 w 624"/>
              <a:gd name="T1" fmla="*/ 0 h 2194"/>
              <a:gd name="T2" fmla="*/ 0 w 624"/>
              <a:gd name="T3" fmla="*/ 2147483647 h 2194"/>
              <a:gd name="T4" fmla="*/ 2147483647 w 624"/>
              <a:gd name="T5" fmla="*/ 2147483647 h 2194"/>
              <a:gd name="T6" fmla="*/ 2147483647 w 624"/>
              <a:gd name="T7" fmla="*/ 2147483647 h 2194"/>
              <a:gd name="T8" fmla="*/ 0 w 624"/>
              <a:gd name="T9" fmla="*/ 0 h 2194"/>
              <a:gd name="T10" fmla="*/ 0 60000 65536"/>
              <a:gd name="T11" fmla="*/ 0 60000 65536"/>
              <a:gd name="T12" fmla="*/ 0 60000 65536"/>
              <a:gd name="T13" fmla="*/ 0 60000 65536"/>
              <a:gd name="T14" fmla="*/ 0 60000 65536"/>
              <a:gd name="T15" fmla="*/ 0 w 624"/>
              <a:gd name="T16" fmla="*/ 0 h 2194"/>
              <a:gd name="T17" fmla="*/ 624 w 624"/>
              <a:gd name="T18" fmla="*/ 2194 h 2194"/>
            </a:gdLst>
            <a:ahLst/>
            <a:cxnLst>
              <a:cxn ang="T10">
                <a:pos x="T0" y="T1"/>
              </a:cxn>
              <a:cxn ang="T11">
                <a:pos x="T2" y="T3"/>
              </a:cxn>
              <a:cxn ang="T12">
                <a:pos x="T4" y="T5"/>
              </a:cxn>
              <a:cxn ang="T13">
                <a:pos x="T6" y="T7"/>
              </a:cxn>
              <a:cxn ang="T14">
                <a:pos x="T8" y="T9"/>
              </a:cxn>
            </a:cxnLst>
            <a:rect l="T15" t="T16" r="T17" b="T18"/>
            <a:pathLst>
              <a:path w="624" h="2194">
                <a:moveTo>
                  <a:pt x="0" y="0"/>
                </a:moveTo>
                <a:lnTo>
                  <a:pt x="0" y="1282"/>
                </a:lnTo>
                <a:lnTo>
                  <a:pt x="624" y="2194"/>
                </a:lnTo>
                <a:lnTo>
                  <a:pt x="624" y="898"/>
                </a:lnTo>
                <a:lnTo>
                  <a:pt x="0" y="0"/>
                </a:lnTo>
                <a:close/>
              </a:path>
            </a:pathLst>
          </a:custGeom>
          <a:noFill/>
          <a:ln w="12700" cap="flat" cmpd="sng">
            <a:solidFill>
              <a:schemeClr val="tx1"/>
            </a:solidFill>
            <a:prstDash val="solid"/>
            <a:round/>
            <a:headEnd/>
            <a:tailEnd/>
          </a:ln>
        </p:spPr>
        <p:txBody>
          <a:bodyPr wrap="none" anchor="ctr"/>
          <a:lstStyle/>
          <a:p>
            <a:endParaRPr lang="en-US"/>
          </a:p>
        </p:txBody>
      </p:sp>
      <p:sp>
        <p:nvSpPr>
          <p:cNvPr id="22549" name="Freeform 50"/>
          <p:cNvSpPr>
            <a:spLocks/>
          </p:cNvSpPr>
          <p:nvPr/>
        </p:nvSpPr>
        <p:spPr bwMode="auto">
          <a:xfrm>
            <a:off x="6550679" y="3586071"/>
            <a:ext cx="330200" cy="860425"/>
          </a:xfrm>
          <a:custGeom>
            <a:avLst/>
            <a:gdLst>
              <a:gd name="T0" fmla="*/ 0 w 576"/>
              <a:gd name="T1" fmla="*/ 0 h 1296"/>
              <a:gd name="T2" fmla="*/ 2147483647 w 576"/>
              <a:gd name="T3" fmla="*/ 2147483647 h 1296"/>
              <a:gd name="T4" fmla="*/ 2147483647 w 576"/>
              <a:gd name="T5" fmla="*/ 2147483647 h 1296"/>
              <a:gd name="T6" fmla="*/ 0 w 576"/>
              <a:gd name="T7" fmla="*/ 0 h 1296"/>
              <a:gd name="T8" fmla="*/ 0 60000 65536"/>
              <a:gd name="T9" fmla="*/ 0 60000 65536"/>
              <a:gd name="T10" fmla="*/ 0 60000 65536"/>
              <a:gd name="T11" fmla="*/ 0 60000 65536"/>
              <a:gd name="T12" fmla="*/ 0 w 576"/>
              <a:gd name="T13" fmla="*/ 0 h 1296"/>
              <a:gd name="T14" fmla="*/ 576 w 576"/>
              <a:gd name="T15" fmla="*/ 1296 h 1296"/>
            </a:gdLst>
            <a:ahLst/>
            <a:cxnLst>
              <a:cxn ang="T8">
                <a:pos x="T0" y="T1"/>
              </a:cxn>
              <a:cxn ang="T9">
                <a:pos x="T2" y="T3"/>
              </a:cxn>
              <a:cxn ang="T10">
                <a:pos x="T4" y="T5"/>
              </a:cxn>
              <a:cxn ang="T11">
                <a:pos x="T6" y="T7"/>
              </a:cxn>
            </a:cxnLst>
            <a:rect l="T12" t="T13" r="T14" b="T15"/>
            <a:pathLst>
              <a:path w="576" h="1296">
                <a:moveTo>
                  <a:pt x="0" y="0"/>
                </a:moveTo>
                <a:lnTo>
                  <a:pt x="576" y="1296"/>
                </a:lnTo>
                <a:lnTo>
                  <a:pt x="48" y="1200"/>
                </a:lnTo>
                <a:lnTo>
                  <a:pt x="0" y="0"/>
                </a:lnTo>
                <a:close/>
              </a:path>
            </a:pathLst>
          </a:custGeom>
          <a:noFill/>
          <a:ln w="28575" cap="flat" cmpd="sng">
            <a:solidFill>
              <a:schemeClr val="accent2"/>
            </a:solidFill>
            <a:prstDash val="solid"/>
            <a:round/>
            <a:headEnd/>
            <a:tailEnd/>
          </a:ln>
        </p:spPr>
        <p:txBody>
          <a:bodyPr wrap="none" anchor="ctr"/>
          <a:lstStyle/>
          <a:p>
            <a:endParaRPr lang="en-US"/>
          </a:p>
        </p:txBody>
      </p:sp>
      <p:sp>
        <p:nvSpPr>
          <p:cNvPr id="22550" name="Line 51"/>
          <p:cNvSpPr>
            <a:spLocks noChangeShapeType="1"/>
          </p:cNvSpPr>
          <p:nvPr/>
        </p:nvSpPr>
        <p:spPr bwMode="auto">
          <a:xfrm>
            <a:off x="5491816" y="4001995"/>
            <a:ext cx="1081088" cy="0"/>
          </a:xfrm>
          <a:prstGeom prst="line">
            <a:avLst/>
          </a:prstGeom>
          <a:noFill/>
          <a:ln w="12700">
            <a:solidFill>
              <a:schemeClr val="tx1"/>
            </a:solidFill>
            <a:round/>
            <a:headEnd type="triangle" w="med" len="med"/>
            <a:tailEnd/>
          </a:ln>
        </p:spPr>
        <p:txBody>
          <a:bodyPr wrap="none" anchor="ctr"/>
          <a:lstStyle/>
          <a:p>
            <a:endParaRPr lang="en-US"/>
          </a:p>
        </p:txBody>
      </p:sp>
      <p:sp>
        <p:nvSpPr>
          <p:cNvPr id="22551" name="Line 52"/>
          <p:cNvSpPr>
            <a:spLocks noChangeShapeType="1"/>
          </p:cNvSpPr>
          <p:nvPr/>
        </p:nvSpPr>
        <p:spPr bwMode="auto">
          <a:xfrm flipV="1">
            <a:off x="6634817" y="2800258"/>
            <a:ext cx="277813" cy="1223962"/>
          </a:xfrm>
          <a:prstGeom prst="line">
            <a:avLst/>
          </a:prstGeom>
          <a:noFill/>
          <a:ln w="57150">
            <a:solidFill>
              <a:srgbClr val="00FF00"/>
            </a:solidFill>
            <a:round/>
            <a:headEnd/>
            <a:tailEnd type="triangle" w="med" len="med"/>
          </a:ln>
        </p:spPr>
        <p:txBody>
          <a:bodyPr wrap="none" anchor="ctr"/>
          <a:lstStyle/>
          <a:p>
            <a:endParaRPr lang="en-US"/>
          </a:p>
        </p:txBody>
      </p:sp>
      <p:sp>
        <p:nvSpPr>
          <p:cNvPr id="22552" name="Freeform 53"/>
          <p:cNvSpPr>
            <a:spLocks/>
          </p:cNvSpPr>
          <p:nvPr/>
        </p:nvSpPr>
        <p:spPr bwMode="auto">
          <a:xfrm>
            <a:off x="6588780" y="3927383"/>
            <a:ext cx="115887" cy="222250"/>
          </a:xfrm>
          <a:custGeom>
            <a:avLst/>
            <a:gdLst>
              <a:gd name="T0" fmla="*/ 0 w 96"/>
              <a:gd name="T1" fmla="*/ 0 h 336"/>
              <a:gd name="T2" fmla="*/ 0 w 96"/>
              <a:gd name="T3" fmla="*/ 2147483647 h 336"/>
              <a:gd name="T4" fmla="*/ 2147483647 w 96"/>
              <a:gd name="T5" fmla="*/ 2147483647 h 336"/>
              <a:gd name="T6" fmla="*/ 2147483647 w 96"/>
              <a:gd name="T7" fmla="*/ 2147483647 h 336"/>
              <a:gd name="T8" fmla="*/ 0 w 96"/>
              <a:gd name="T9" fmla="*/ 0 h 336"/>
              <a:gd name="T10" fmla="*/ 0 60000 65536"/>
              <a:gd name="T11" fmla="*/ 0 60000 65536"/>
              <a:gd name="T12" fmla="*/ 0 60000 65536"/>
              <a:gd name="T13" fmla="*/ 0 60000 65536"/>
              <a:gd name="T14" fmla="*/ 0 60000 65536"/>
              <a:gd name="T15" fmla="*/ 0 w 96"/>
              <a:gd name="T16" fmla="*/ 0 h 336"/>
              <a:gd name="T17" fmla="*/ 96 w 96"/>
              <a:gd name="T18" fmla="*/ 336 h 336"/>
            </a:gdLst>
            <a:ahLst/>
            <a:cxnLst>
              <a:cxn ang="T10">
                <a:pos x="T0" y="T1"/>
              </a:cxn>
              <a:cxn ang="T11">
                <a:pos x="T2" y="T3"/>
              </a:cxn>
              <a:cxn ang="T12">
                <a:pos x="T4" y="T5"/>
              </a:cxn>
              <a:cxn ang="T13">
                <a:pos x="T6" y="T7"/>
              </a:cxn>
              <a:cxn ang="T14">
                <a:pos x="T8" y="T9"/>
              </a:cxn>
            </a:cxnLst>
            <a:rect l="T15" t="T16" r="T17" b="T18"/>
            <a:pathLst>
              <a:path w="96" h="336">
                <a:moveTo>
                  <a:pt x="0" y="0"/>
                </a:moveTo>
                <a:lnTo>
                  <a:pt x="0" y="192"/>
                </a:lnTo>
                <a:lnTo>
                  <a:pt x="96" y="336"/>
                </a:lnTo>
                <a:lnTo>
                  <a:pt x="96" y="144"/>
                </a:lnTo>
                <a:lnTo>
                  <a:pt x="0" y="0"/>
                </a:lnTo>
                <a:close/>
              </a:path>
            </a:pathLst>
          </a:custGeom>
          <a:noFill/>
          <a:ln w="38100" cap="flat" cmpd="sng">
            <a:solidFill>
              <a:schemeClr val="tx1"/>
            </a:solidFill>
            <a:prstDash val="solid"/>
            <a:round/>
            <a:headEnd/>
            <a:tailEnd/>
          </a:ln>
        </p:spPr>
        <p:txBody>
          <a:bodyPr wrap="none" anchor="ctr"/>
          <a:lstStyle/>
          <a:p>
            <a:endParaRPr lang="en-US"/>
          </a:p>
        </p:txBody>
      </p:sp>
      <p:sp>
        <p:nvSpPr>
          <p:cNvPr id="22553" name="Freeform 54"/>
          <p:cNvSpPr>
            <a:spLocks/>
          </p:cNvSpPr>
          <p:nvPr/>
        </p:nvSpPr>
        <p:spPr bwMode="auto">
          <a:xfrm>
            <a:off x="5347355" y="3927383"/>
            <a:ext cx="92075" cy="222250"/>
          </a:xfrm>
          <a:custGeom>
            <a:avLst/>
            <a:gdLst>
              <a:gd name="T0" fmla="*/ 0 w 96"/>
              <a:gd name="T1" fmla="*/ 0 h 336"/>
              <a:gd name="T2" fmla="*/ 0 w 96"/>
              <a:gd name="T3" fmla="*/ 2147483647 h 336"/>
              <a:gd name="T4" fmla="*/ 2147483647 w 96"/>
              <a:gd name="T5" fmla="*/ 2147483647 h 336"/>
              <a:gd name="T6" fmla="*/ 2147483647 w 96"/>
              <a:gd name="T7" fmla="*/ 2147483647 h 336"/>
              <a:gd name="T8" fmla="*/ 0 w 96"/>
              <a:gd name="T9" fmla="*/ 0 h 336"/>
              <a:gd name="T10" fmla="*/ 0 60000 65536"/>
              <a:gd name="T11" fmla="*/ 0 60000 65536"/>
              <a:gd name="T12" fmla="*/ 0 60000 65536"/>
              <a:gd name="T13" fmla="*/ 0 60000 65536"/>
              <a:gd name="T14" fmla="*/ 0 60000 65536"/>
              <a:gd name="T15" fmla="*/ 0 w 96"/>
              <a:gd name="T16" fmla="*/ 0 h 336"/>
              <a:gd name="T17" fmla="*/ 96 w 96"/>
              <a:gd name="T18" fmla="*/ 336 h 336"/>
            </a:gdLst>
            <a:ahLst/>
            <a:cxnLst>
              <a:cxn ang="T10">
                <a:pos x="T0" y="T1"/>
              </a:cxn>
              <a:cxn ang="T11">
                <a:pos x="T2" y="T3"/>
              </a:cxn>
              <a:cxn ang="T12">
                <a:pos x="T4" y="T5"/>
              </a:cxn>
              <a:cxn ang="T13">
                <a:pos x="T6" y="T7"/>
              </a:cxn>
              <a:cxn ang="T14">
                <a:pos x="T8" y="T9"/>
              </a:cxn>
            </a:cxnLst>
            <a:rect l="T15" t="T16" r="T17" b="T18"/>
            <a:pathLst>
              <a:path w="96" h="336">
                <a:moveTo>
                  <a:pt x="0" y="0"/>
                </a:moveTo>
                <a:lnTo>
                  <a:pt x="0" y="192"/>
                </a:lnTo>
                <a:lnTo>
                  <a:pt x="96" y="336"/>
                </a:lnTo>
                <a:lnTo>
                  <a:pt x="96" y="144"/>
                </a:lnTo>
                <a:lnTo>
                  <a:pt x="0" y="0"/>
                </a:lnTo>
                <a:close/>
              </a:path>
            </a:pathLst>
          </a:custGeom>
          <a:noFill/>
          <a:ln w="38100" cap="flat" cmpd="sng">
            <a:solidFill>
              <a:schemeClr val="tx1"/>
            </a:solidFill>
            <a:prstDash val="solid"/>
            <a:round/>
            <a:headEnd/>
            <a:tailEnd/>
          </a:ln>
        </p:spPr>
        <p:txBody>
          <a:bodyPr wrap="none" anchor="ctr"/>
          <a:lstStyle/>
          <a:p>
            <a:endParaRPr lang="en-US"/>
          </a:p>
        </p:txBody>
      </p:sp>
      <p:sp>
        <p:nvSpPr>
          <p:cNvPr id="22554" name="Text Box 55"/>
          <p:cNvSpPr txBox="1">
            <a:spLocks noChangeArrowheads="1"/>
          </p:cNvSpPr>
          <p:nvPr/>
        </p:nvSpPr>
        <p:spPr bwMode="auto">
          <a:xfrm>
            <a:off x="4817130" y="4541726"/>
            <a:ext cx="679994" cy="523220"/>
          </a:xfrm>
          <a:prstGeom prst="rect">
            <a:avLst/>
          </a:prstGeom>
        </p:spPr>
        <p:txBody>
          <a:bodyPr wrap="none">
            <a:spAutoFit/>
          </a:bodyPr>
          <a:lstStyle>
            <a:defPPr>
              <a:defRPr lang="en-US"/>
            </a:defPPr>
            <a:lvl1pPr>
              <a:defRPr sz="2800">
                <a:latin typeface="Whipsmart" panose="020B0502030203050204" pitchFamily="34" charset="0"/>
              </a:defRPr>
            </a:lvl1pPr>
          </a:lstStyle>
          <a:p>
            <a:r>
              <a:rPr lang="hu-HU" dirty="0"/>
              <a:t>szín</a:t>
            </a:r>
          </a:p>
        </p:txBody>
      </p:sp>
      <p:sp>
        <p:nvSpPr>
          <p:cNvPr id="22555" name="Oval 56"/>
          <p:cNvSpPr>
            <a:spLocks noChangeArrowheads="1"/>
          </p:cNvSpPr>
          <p:nvPr/>
        </p:nvSpPr>
        <p:spPr bwMode="auto">
          <a:xfrm>
            <a:off x="6481829" y="3489107"/>
            <a:ext cx="156160" cy="200276"/>
          </a:xfrm>
          <a:prstGeom prst="ellipse">
            <a:avLst/>
          </a:prstGeom>
          <a:solidFill>
            <a:schemeClr val="accent2"/>
          </a:solidFill>
          <a:ln w="12700" algn="ctr">
            <a:noFill/>
            <a:round/>
            <a:headEnd/>
            <a:tailEnd/>
          </a:ln>
        </p:spPr>
        <p:txBody>
          <a:bodyPr wrap="square" anchor="ctr">
            <a:spAutoFit/>
          </a:bodyPr>
          <a:lstStyle/>
          <a:p>
            <a:endParaRPr lang="en-US"/>
          </a:p>
        </p:txBody>
      </p:sp>
      <p:sp>
        <p:nvSpPr>
          <p:cNvPr id="22556" name="Oval 57"/>
          <p:cNvSpPr>
            <a:spLocks noChangeArrowheads="1"/>
          </p:cNvSpPr>
          <p:nvPr/>
        </p:nvSpPr>
        <p:spPr bwMode="auto">
          <a:xfrm>
            <a:off x="6808854" y="4335248"/>
            <a:ext cx="156160" cy="200276"/>
          </a:xfrm>
          <a:prstGeom prst="ellipse">
            <a:avLst/>
          </a:prstGeom>
          <a:solidFill>
            <a:schemeClr val="accent2"/>
          </a:solidFill>
          <a:ln w="12700" algn="ctr">
            <a:noFill/>
            <a:round/>
            <a:headEnd/>
            <a:tailEnd/>
          </a:ln>
        </p:spPr>
        <p:txBody>
          <a:bodyPr wrap="square" anchor="ctr">
            <a:spAutoFit/>
          </a:bodyPr>
          <a:lstStyle/>
          <a:p>
            <a:endParaRPr lang="en-US"/>
          </a:p>
        </p:txBody>
      </p:sp>
      <p:sp>
        <p:nvSpPr>
          <p:cNvPr id="22557" name="Oval 58"/>
          <p:cNvSpPr>
            <a:spLocks noChangeArrowheads="1"/>
          </p:cNvSpPr>
          <p:nvPr/>
        </p:nvSpPr>
        <p:spPr bwMode="auto">
          <a:xfrm>
            <a:off x="6510403" y="4266984"/>
            <a:ext cx="156160" cy="200276"/>
          </a:xfrm>
          <a:prstGeom prst="ellipse">
            <a:avLst/>
          </a:prstGeom>
          <a:solidFill>
            <a:schemeClr val="accent2"/>
          </a:solidFill>
          <a:ln w="12700" algn="ctr">
            <a:noFill/>
            <a:round/>
            <a:headEnd/>
            <a:tailEnd/>
          </a:ln>
        </p:spPr>
        <p:txBody>
          <a:bodyPr wrap="square" anchor="ctr">
            <a:spAutoFit/>
          </a:bodyPr>
          <a:lstStyle/>
          <a:p>
            <a:endParaRPr lang="en-US"/>
          </a:p>
        </p:txBody>
      </p:sp>
      <p:sp>
        <p:nvSpPr>
          <p:cNvPr id="22573" name="Line 74"/>
          <p:cNvSpPr>
            <a:spLocks noChangeShapeType="1"/>
          </p:cNvSpPr>
          <p:nvPr/>
        </p:nvSpPr>
        <p:spPr bwMode="auto">
          <a:xfrm flipH="1">
            <a:off x="3928905" y="2562007"/>
            <a:ext cx="2232745" cy="150642"/>
          </a:xfrm>
          <a:prstGeom prst="line">
            <a:avLst/>
          </a:prstGeom>
          <a:noFill/>
          <a:ln w="57150">
            <a:solidFill>
              <a:srgbClr val="00FF00"/>
            </a:solidFill>
            <a:round/>
            <a:headEnd/>
            <a:tailEnd type="triangle" w="med" len="med"/>
          </a:ln>
        </p:spPr>
        <p:txBody>
          <a:bodyPr wrap="none" anchor="ctr"/>
          <a:lstStyle/>
          <a:p>
            <a:endParaRPr lang="en-US"/>
          </a:p>
        </p:txBody>
      </p:sp>
      <p:sp>
        <p:nvSpPr>
          <p:cNvPr id="48" name="Cím 47"/>
          <p:cNvSpPr>
            <a:spLocks noGrp="1"/>
          </p:cNvSpPr>
          <p:nvPr>
            <p:ph type="title"/>
          </p:nvPr>
        </p:nvSpPr>
        <p:spPr/>
        <p:txBody>
          <a:bodyPr vert="horz" lIns="91440" tIns="45720" rIns="91440" bIns="45720" rtlCol="0" anchor="ctr">
            <a:normAutofit/>
          </a:bodyPr>
          <a:lstStyle/>
          <a:p>
            <a:r>
              <a:rPr lang="hu-HU" dirty="0"/>
              <a:t>Textúraleképezés</a:t>
            </a:r>
            <a:endParaRPr lang="en-US" dirty="0"/>
          </a:p>
        </p:txBody>
      </p:sp>
      <p:pic>
        <p:nvPicPr>
          <p:cNvPr id="3" name="Picture 2"/>
          <p:cNvPicPr>
            <a:picLocks noChangeAspect="1"/>
          </p:cNvPicPr>
          <p:nvPr>
            <p:custDataLst>
              <p:tags r:id="rId1"/>
            </p:custDataLst>
          </p:nvPr>
        </p:nvPicPr>
        <p:blipFill>
          <a:blip r:embed="rId10" cstate="print">
            <a:extLst>
              <a:ext uri="{28A0092B-C50C-407E-A947-70E740481C1C}">
                <a14:useLocalDpi xmlns:a14="http://schemas.microsoft.com/office/drawing/2010/main" val="0"/>
              </a:ext>
            </a:extLst>
          </a:blip>
          <a:stretch>
            <a:fillRect/>
          </a:stretch>
        </p:blipFill>
        <p:spPr>
          <a:xfrm>
            <a:off x="2057221" y="3088409"/>
            <a:ext cx="1125616" cy="528243"/>
          </a:xfrm>
          <a:prstGeom prst="rect">
            <a:avLst/>
          </a:prstGeom>
        </p:spPr>
      </p:pic>
      <p:pic>
        <p:nvPicPr>
          <p:cNvPr id="4" name="Picture 3"/>
          <p:cNvPicPr>
            <a:picLocks noChangeAspect="1"/>
          </p:cNvPicPr>
          <p:nvPr>
            <p:custDataLst>
              <p:tags r:id="rId2"/>
            </p:custDataLst>
          </p:nvPr>
        </p:nvPicPr>
        <p:blipFill>
          <a:blip r:embed="rId11" cstate="print">
            <a:extLst>
              <a:ext uri="{28A0092B-C50C-407E-A947-70E740481C1C}">
                <a14:useLocalDpi xmlns:a14="http://schemas.microsoft.com/office/drawing/2010/main" val="0"/>
              </a:ext>
            </a:extLst>
          </a:blip>
          <a:stretch>
            <a:fillRect/>
          </a:stretch>
        </p:blipFill>
        <p:spPr>
          <a:xfrm>
            <a:off x="3000911" y="2050887"/>
            <a:ext cx="1125616" cy="528243"/>
          </a:xfrm>
          <a:prstGeom prst="rect">
            <a:avLst/>
          </a:prstGeom>
        </p:spPr>
      </p:pic>
      <p:pic>
        <p:nvPicPr>
          <p:cNvPr id="5" name="Picture 4"/>
          <p:cNvPicPr>
            <a:picLocks noChangeAspect="1"/>
          </p:cNvPicPr>
          <p:nvPr>
            <p:custDataLst>
              <p:tags r:id="rId3"/>
            </p:custDataLst>
          </p:nvPr>
        </p:nvPicPr>
        <p:blipFill>
          <a:blip r:embed="rId12" cstate="print">
            <a:extLst>
              <a:ext uri="{28A0092B-C50C-407E-A947-70E740481C1C}">
                <a14:useLocalDpi xmlns:a14="http://schemas.microsoft.com/office/drawing/2010/main" val="0"/>
              </a:ext>
            </a:extLst>
          </a:blip>
          <a:stretch>
            <a:fillRect/>
          </a:stretch>
        </p:blipFill>
        <p:spPr>
          <a:xfrm>
            <a:off x="3546217" y="3012594"/>
            <a:ext cx="1125616" cy="528243"/>
          </a:xfrm>
          <a:prstGeom prst="rect">
            <a:avLst/>
          </a:prstGeom>
        </p:spPr>
      </p:pic>
      <p:pic>
        <p:nvPicPr>
          <p:cNvPr id="6" name="Picture 5"/>
          <p:cNvPicPr>
            <a:picLocks noChangeAspect="1"/>
          </p:cNvPicPr>
          <p:nvPr>
            <p:custDataLst>
              <p:tags r:id="rId4"/>
            </p:custDataLst>
          </p:nvPr>
        </p:nvPicPr>
        <p:blipFill>
          <a:blip r:embed="rId13" cstate="print">
            <a:extLst>
              <a:ext uri="{28A0092B-C50C-407E-A947-70E740481C1C}">
                <a14:useLocalDpi xmlns:a14="http://schemas.microsoft.com/office/drawing/2010/main" val="0"/>
              </a:ext>
            </a:extLst>
          </a:blip>
          <a:stretch>
            <a:fillRect/>
          </a:stretch>
        </p:blipFill>
        <p:spPr>
          <a:xfrm>
            <a:off x="6206602" y="2282323"/>
            <a:ext cx="872131" cy="528243"/>
          </a:xfrm>
          <a:prstGeom prst="rect">
            <a:avLst/>
          </a:prstGeom>
        </p:spPr>
      </p:pic>
      <p:pic>
        <p:nvPicPr>
          <p:cNvPr id="56" name="Picture 55"/>
          <p:cNvPicPr>
            <a:picLocks noChangeAspect="1"/>
          </p:cNvPicPr>
          <p:nvPr>
            <p:custDataLst>
              <p:tags r:id="rId5"/>
            </p:custDataLst>
          </p:nvPr>
        </p:nvPicPr>
        <p:blipFill>
          <a:blip r:embed="rId14" cstate="print">
            <a:extLst>
              <a:ext uri="{28A0092B-C50C-407E-A947-70E740481C1C}">
                <a14:useLocalDpi xmlns:a14="http://schemas.microsoft.com/office/drawing/2010/main" val="0"/>
              </a:ext>
            </a:extLst>
          </a:blip>
          <a:stretch>
            <a:fillRect/>
          </a:stretch>
        </p:blipFill>
        <p:spPr>
          <a:xfrm>
            <a:off x="5871228" y="4439747"/>
            <a:ext cx="767068" cy="359979"/>
          </a:xfrm>
          <a:prstGeom prst="rect">
            <a:avLst/>
          </a:prstGeom>
        </p:spPr>
      </p:pic>
      <p:pic>
        <p:nvPicPr>
          <p:cNvPr id="57" name="Picture 56"/>
          <p:cNvPicPr>
            <a:picLocks noChangeAspect="1"/>
          </p:cNvPicPr>
          <p:nvPr>
            <p:custDataLst>
              <p:tags r:id="rId6"/>
            </p:custDataLst>
          </p:nvPr>
        </p:nvPicPr>
        <p:blipFill>
          <a:blip r:embed="rId15" cstate="print">
            <a:extLst>
              <a:ext uri="{28A0092B-C50C-407E-A947-70E740481C1C}">
                <a14:useLocalDpi xmlns:a14="http://schemas.microsoft.com/office/drawing/2010/main" val="0"/>
              </a:ext>
            </a:extLst>
          </a:blip>
          <a:stretch>
            <a:fillRect/>
          </a:stretch>
        </p:blipFill>
        <p:spPr>
          <a:xfrm>
            <a:off x="6993763" y="4364329"/>
            <a:ext cx="795167" cy="373166"/>
          </a:xfrm>
          <a:prstGeom prst="rect">
            <a:avLst/>
          </a:prstGeom>
        </p:spPr>
      </p:pic>
      <p:pic>
        <p:nvPicPr>
          <p:cNvPr id="58" name="Picture 57"/>
          <p:cNvPicPr>
            <a:picLocks noChangeAspect="1"/>
          </p:cNvPicPr>
          <p:nvPr>
            <p:custDataLst>
              <p:tags r:id="rId7"/>
            </p:custDataLst>
          </p:nvPr>
        </p:nvPicPr>
        <p:blipFill>
          <a:blip r:embed="rId16" cstate="print">
            <a:extLst>
              <a:ext uri="{28A0092B-C50C-407E-A947-70E740481C1C}">
                <a14:useLocalDpi xmlns:a14="http://schemas.microsoft.com/office/drawing/2010/main" val="0"/>
              </a:ext>
            </a:extLst>
          </a:blip>
          <a:stretch>
            <a:fillRect/>
          </a:stretch>
        </p:blipFill>
        <p:spPr>
          <a:xfrm>
            <a:off x="5769297" y="3419755"/>
            <a:ext cx="776949" cy="364616"/>
          </a:xfrm>
          <a:prstGeom prst="rect">
            <a:avLst/>
          </a:prstGeom>
        </p:spPr>
      </p:pic>
      <p:sp>
        <p:nvSpPr>
          <p:cNvPr id="47" name="Rectangle 46"/>
          <p:cNvSpPr>
            <a:spLocks noChangeArrowheads="1"/>
          </p:cNvSpPr>
          <p:nvPr/>
        </p:nvSpPr>
        <p:spPr bwMode="auto">
          <a:xfrm>
            <a:off x="5934157" y="4966123"/>
            <a:ext cx="2458568" cy="830997"/>
          </a:xfrm>
          <a:prstGeom prst="rect">
            <a:avLst/>
          </a:prstGeom>
          <a:noFill/>
          <a:ln w="12700">
            <a:noFill/>
            <a:miter lim="800000"/>
            <a:headEnd/>
            <a:tailEnd/>
          </a:ln>
        </p:spPr>
        <p:txBody>
          <a:bodyPr wrap="square">
            <a:spAutoFit/>
          </a:bodyPr>
          <a:lstStyle/>
          <a:p>
            <a:pPr algn="ctr"/>
            <a:r>
              <a:rPr lang="hu-HU" sz="2400" dirty="0" err="1">
                <a:latin typeface="Whipsmart" panose="020B0502030203050204" pitchFamily="34" charset="0"/>
              </a:rPr>
              <a:t>Textúrakoordiáták</a:t>
            </a:r>
            <a:r>
              <a:rPr lang="hu-HU" sz="2400" dirty="0">
                <a:latin typeface="Whipsmart" panose="020B0502030203050204" pitchFamily="34" charset="0"/>
              </a:rPr>
              <a:t> a </a:t>
            </a:r>
            <a:r>
              <a:rPr lang="hu-HU" sz="2400" dirty="0" err="1">
                <a:latin typeface="Whipsmart" panose="020B0502030203050204" pitchFamily="34" charset="0"/>
              </a:rPr>
              <a:t>vertexbufferből</a:t>
            </a:r>
            <a:endParaRPr lang="hu-HU" b="1"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3623565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ím 3"/>
          <p:cNvSpPr>
            <a:spLocks noGrp="1"/>
          </p:cNvSpPr>
          <p:nvPr>
            <p:ph type="title"/>
          </p:nvPr>
        </p:nvSpPr>
        <p:spPr/>
        <p:txBody>
          <a:bodyPr vert="horz" lIns="91440" tIns="45720" rIns="91440" bIns="45720" rtlCol="0" anchor="ctr">
            <a:normAutofit/>
          </a:bodyPr>
          <a:lstStyle/>
          <a:p>
            <a:r>
              <a:rPr lang="hu-HU" dirty="0"/>
              <a:t>Textúra létrehozása</a:t>
            </a:r>
            <a:endParaRPr lang="en-US" dirty="0"/>
          </a:p>
        </p:txBody>
      </p:sp>
      <p:sp>
        <p:nvSpPr>
          <p:cNvPr id="5" name="Rectangle 4"/>
          <p:cNvSpPr>
            <a:spLocks noChangeArrowheads="1"/>
          </p:cNvSpPr>
          <p:nvPr/>
        </p:nvSpPr>
        <p:spPr bwMode="auto">
          <a:xfrm>
            <a:off x="0" y="2039815"/>
            <a:ext cx="12192000" cy="4818185"/>
          </a:xfrm>
          <a:prstGeom prst="rect">
            <a:avLst/>
          </a:prstGeom>
          <a:solidFill>
            <a:schemeClr val="tx2">
              <a:lumMod val="20000"/>
              <a:lumOff val="80000"/>
            </a:schemeClr>
          </a:solidFill>
          <a:ln w="9525">
            <a:solidFill>
              <a:schemeClr val="tx1"/>
            </a:solidFill>
            <a:miter lim="800000"/>
            <a:headEnd/>
            <a:tailEnd/>
          </a:ln>
          <a:effectLst/>
        </p:spPr>
        <p:txBody>
          <a:bodyPr wrap="none" anchor="ctr"/>
          <a:lstStyle/>
          <a:p>
            <a:r>
              <a:rPr lang="en-US" sz="3200" b="1" dirty="0" err="1">
                <a:latin typeface="Courier New" panose="02070309020205020404" pitchFamily="49" charset="0"/>
                <a:cs typeface="Courier New" panose="02070309020205020404" pitchFamily="49" charset="0"/>
              </a:rPr>
              <a:t>glTexture</a:t>
            </a:r>
            <a:r>
              <a:rPr lang="en-US" sz="3200" b="1" dirty="0">
                <a:latin typeface="Courier New" panose="02070309020205020404" pitchFamily="49" charset="0"/>
                <a:cs typeface="Courier New" panose="02070309020205020404" pitchFamily="49" charset="0"/>
              </a:rPr>
              <a:t> = </a:t>
            </a:r>
            <a:r>
              <a:rPr lang="en-US" sz="3200" b="1" dirty="0" err="1">
                <a:latin typeface="Courier New" panose="02070309020205020404" pitchFamily="49" charset="0"/>
                <a:cs typeface="Courier New" panose="02070309020205020404" pitchFamily="49" charset="0"/>
              </a:rPr>
              <a:t>gl.createTexture</a:t>
            </a:r>
            <a:r>
              <a:rPr lang="en-US" sz="3200" b="1" dirty="0">
                <a:latin typeface="Courier New" panose="02070309020205020404" pitchFamily="49" charset="0"/>
                <a:cs typeface="Courier New" panose="02070309020205020404" pitchFamily="49" charset="0"/>
              </a:rPr>
              <a:t>()</a:t>
            </a:r>
          </a:p>
          <a:p>
            <a:r>
              <a:rPr lang="en-US" sz="3200" b="1" dirty="0">
                <a:latin typeface="Courier New" panose="02070309020205020404" pitchFamily="49" charset="0"/>
                <a:cs typeface="Courier New" panose="02070309020205020404" pitchFamily="49" charset="0"/>
              </a:rPr>
              <a:t>image = Image()</a:t>
            </a:r>
            <a:endParaRPr lang="hu-HU" sz="3200" b="1" dirty="0">
              <a:latin typeface="Courier New" panose="02070309020205020404" pitchFamily="49" charset="0"/>
              <a:cs typeface="Courier New" panose="02070309020205020404" pitchFamily="49" charset="0"/>
            </a:endParaRPr>
          </a:p>
          <a:p>
            <a:r>
              <a:rPr lang="hu-HU" sz="3200" b="1" dirty="0">
                <a:solidFill>
                  <a:srgbClr val="00B050"/>
                </a:solidFill>
                <a:latin typeface="Courier New" panose="02070309020205020404" pitchFamily="49" charset="0"/>
                <a:cs typeface="Courier New" panose="02070309020205020404" pitchFamily="49" charset="0"/>
              </a:rPr>
              <a:t>//betöltés után</a:t>
            </a:r>
          </a:p>
          <a:p>
            <a:r>
              <a:rPr lang="en-US" sz="3200" b="1" dirty="0" err="1">
                <a:latin typeface="Courier New" panose="02070309020205020404" pitchFamily="49" charset="0"/>
                <a:cs typeface="Courier New" panose="02070309020205020404" pitchFamily="49" charset="0"/>
              </a:rPr>
              <a:t>gl.bindTexture</a:t>
            </a:r>
            <a:r>
              <a:rPr lang="en-US" sz="3200" b="1" dirty="0">
                <a:latin typeface="Courier New" panose="02070309020205020404" pitchFamily="49" charset="0"/>
                <a:cs typeface="Courier New" panose="02070309020205020404" pitchFamily="49" charset="0"/>
              </a:rPr>
              <a:t>(</a:t>
            </a:r>
            <a:r>
              <a:rPr lang="hu-HU" sz="3200" b="1" dirty="0">
                <a:latin typeface="Courier New" panose="02070309020205020404" pitchFamily="49" charset="0"/>
                <a:cs typeface="Courier New" panose="02070309020205020404" pitchFamily="49" charset="0"/>
              </a:rPr>
              <a:t>GL</a:t>
            </a:r>
            <a:r>
              <a:rPr lang="en-US" sz="3200" b="1" dirty="0">
                <a:latin typeface="Courier New" panose="02070309020205020404" pitchFamily="49" charset="0"/>
                <a:cs typeface="Courier New" panose="02070309020205020404" pitchFamily="49" charset="0"/>
              </a:rPr>
              <a:t>.TEXTURE_2D, </a:t>
            </a:r>
            <a:r>
              <a:rPr lang="en-US" sz="3200" b="1" dirty="0" err="1">
                <a:latin typeface="Courier New" panose="02070309020205020404" pitchFamily="49" charset="0"/>
                <a:cs typeface="Courier New" panose="02070309020205020404" pitchFamily="49" charset="0"/>
              </a:rPr>
              <a:t>glTexture</a:t>
            </a:r>
            <a:r>
              <a:rPr lang="en-US" sz="3200" b="1" dirty="0">
                <a:latin typeface="Courier New" panose="02070309020205020404" pitchFamily="49" charset="0"/>
                <a:cs typeface="Courier New" panose="02070309020205020404" pitchFamily="49" charset="0"/>
              </a:rPr>
              <a:t>)</a:t>
            </a:r>
          </a:p>
          <a:p>
            <a:r>
              <a:rPr lang="en-US" sz="3200" b="1" dirty="0">
                <a:latin typeface="Courier New" panose="02070309020205020404" pitchFamily="49" charset="0"/>
                <a:cs typeface="Courier New" panose="02070309020205020404" pitchFamily="49" charset="0"/>
              </a:rPr>
              <a:t>gl.texImage2D(</a:t>
            </a:r>
            <a:r>
              <a:rPr lang="hu-HU" sz="3200" b="1" dirty="0">
                <a:latin typeface="Courier New" panose="02070309020205020404" pitchFamily="49" charset="0"/>
                <a:cs typeface="Courier New" panose="02070309020205020404" pitchFamily="49" charset="0"/>
              </a:rPr>
              <a:t>GL</a:t>
            </a:r>
            <a:r>
              <a:rPr lang="en-US" sz="3200" b="1" dirty="0">
                <a:latin typeface="Courier New" panose="02070309020205020404" pitchFamily="49" charset="0"/>
                <a:cs typeface="Courier New" panose="02070309020205020404" pitchFamily="49" charset="0"/>
              </a:rPr>
              <a:t>.TEXTURE_2D, 0,</a:t>
            </a:r>
            <a:endParaRPr lang="hu-HU" sz="3200" b="1" dirty="0">
              <a:latin typeface="Courier New" panose="02070309020205020404" pitchFamily="49" charset="0"/>
              <a:cs typeface="Courier New" panose="02070309020205020404" pitchFamily="49" charset="0"/>
            </a:endParaRPr>
          </a:p>
          <a:p>
            <a:r>
              <a:rPr lang="hu-HU" sz="3200" b="1" dirty="0">
                <a:latin typeface="Courier New" panose="02070309020205020404" pitchFamily="49" charset="0"/>
                <a:cs typeface="Courier New" panose="02070309020205020404" pitchFamily="49" charset="0"/>
              </a:rPr>
              <a:t> </a:t>
            </a:r>
            <a:r>
              <a:rPr lang="en-US" sz="3200" b="1" dirty="0">
                <a:latin typeface="Courier New" panose="02070309020205020404" pitchFamily="49" charset="0"/>
                <a:cs typeface="Courier New" panose="02070309020205020404" pitchFamily="49" charset="0"/>
              </a:rPr>
              <a:t> </a:t>
            </a:r>
            <a:r>
              <a:rPr lang="hu-HU" sz="3200" b="1" dirty="0">
                <a:latin typeface="Courier New" panose="02070309020205020404" pitchFamily="49" charset="0"/>
                <a:cs typeface="Courier New" panose="02070309020205020404" pitchFamily="49" charset="0"/>
              </a:rPr>
              <a:t>GL</a:t>
            </a:r>
            <a:r>
              <a:rPr lang="en-US" sz="3200" b="1" dirty="0">
                <a:latin typeface="Courier New" panose="02070309020205020404" pitchFamily="49" charset="0"/>
                <a:cs typeface="Courier New" panose="02070309020205020404" pitchFamily="49" charset="0"/>
              </a:rPr>
              <a:t>.RGBA, </a:t>
            </a:r>
            <a:r>
              <a:rPr lang="hu-HU" sz="3200" b="1" dirty="0">
                <a:latin typeface="Courier New" panose="02070309020205020404" pitchFamily="49" charset="0"/>
                <a:cs typeface="Courier New" panose="02070309020205020404" pitchFamily="49" charset="0"/>
              </a:rPr>
              <a:t>GL</a:t>
            </a:r>
            <a:r>
              <a:rPr lang="en-US" sz="3200" b="1" dirty="0">
                <a:latin typeface="Courier New" panose="02070309020205020404" pitchFamily="49" charset="0"/>
                <a:cs typeface="Courier New" panose="02070309020205020404" pitchFamily="49" charset="0"/>
              </a:rPr>
              <a:t>.RGBA,</a:t>
            </a:r>
            <a:endParaRPr lang="hu-HU" sz="3200" b="1" dirty="0">
              <a:latin typeface="Courier New" panose="02070309020205020404" pitchFamily="49" charset="0"/>
              <a:cs typeface="Courier New" panose="02070309020205020404" pitchFamily="49" charset="0"/>
            </a:endParaRPr>
          </a:p>
          <a:p>
            <a:r>
              <a:rPr lang="hu-HU" sz="3200" b="1" dirty="0">
                <a:latin typeface="Courier New" panose="02070309020205020404" pitchFamily="49" charset="0"/>
                <a:cs typeface="Courier New" panose="02070309020205020404" pitchFamily="49" charset="0"/>
              </a:rPr>
              <a:t>  GL</a:t>
            </a:r>
            <a:r>
              <a:rPr lang="en-US" sz="3200" b="1" dirty="0">
                <a:latin typeface="Courier New" panose="02070309020205020404" pitchFamily="49" charset="0"/>
                <a:cs typeface="Courier New" panose="02070309020205020404" pitchFamily="49" charset="0"/>
              </a:rPr>
              <a:t>.UNSIGNED_BYTE, image)</a:t>
            </a:r>
          </a:p>
          <a:p>
            <a:endParaRPr lang="en-US" sz="32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989840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Textúrázó</a:t>
            </a:r>
            <a:r>
              <a:rPr lang="en-US" dirty="0"/>
              <a:t> fragment shader</a:t>
            </a:r>
          </a:p>
        </p:txBody>
      </p:sp>
      <p:sp>
        <p:nvSpPr>
          <p:cNvPr id="3" name="Rectangle 2"/>
          <p:cNvSpPr/>
          <p:nvPr/>
        </p:nvSpPr>
        <p:spPr>
          <a:xfrm>
            <a:off x="259976" y="2420470"/>
            <a:ext cx="11932024" cy="420610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hu-HU" sz="2800" b="1" dirty="0">
                <a:solidFill>
                  <a:schemeClr val="tx1"/>
                </a:solidFill>
                <a:latin typeface="Courier New" panose="02070309020205020404" pitchFamily="49" charset="0"/>
                <a:cs typeface="Courier New" panose="02070309020205020404" pitchFamily="49" charset="0"/>
              </a:rPr>
              <a:t>in </a:t>
            </a:r>
            <a:r>
              <a:rPr lang="en-US" sz="2800" b="1" dirty="0">
                <a:solidFill>
                  <a:schemeClr val="tx1"/>
                </a:solidFill>
                <a:latin typeface="Courier New" panose="02070309020205020404" pitchFamily="49" charset="0"/>
                <a:cs typeface="Courier New" panose="02070309020205020404" pitchFamily="49" charset="0"/>
              </a:rPr>
              <a:t>vec2 </a:t>
            </a:r>
            <a:r>
              <a:rPr lang="en-US" sz="2800" b="1" dirty="0" err="1">
                <a:solidFill>
                  <a:schemeClr val="tx1"/>
                </a:solidFill>
                <a:latin typeface="Courier New" panose="02070309020205020404" pitchFamily="49" charset="0"/>
                <a:cs typeface="Courier New" panose="02070309020205020404" pitchFamily="49" charset="0"/>
              </a:rPr>
              <a:t>texCoord</a:t>
            </a:r>
            <a:r>
              <a:rPr lang="en-US" sz="2800" b="1" dirty="0">
                <a:solidFill>
                  <a:schemeClr val="tx1"/>
                </a:solidFill>
                <a:latin typeface="Courier New" panose="02070309020205020404" pitchFamily="49" charset="0"/>
                <a:cs typeface="Courier New" panose="02070309020205020404" pitchFamily="49" charset="0"/>
              </a:rPr>
              <a:t>;</a:t>
            </a:r>
          </a:p>
          <a:p>
            <a:r>
              <a:rPr lang="en-US" sz="2800" b="1" dirty="0">
                <a:solidFill>
                  <a:schemeClr val="tx1"/>
                </a:solidFill>
                <a:latin typeface="Courier New" panose="02070309020205020404" pitchFamily="49" charset="0"/>
                <a:cs typeface="Courier New" panose="02070309020205020404" pitchFamily="49" charset="0"/>
              </a:rPr>
              <a:t>uniform struct{</a:t>
            </a:r>
          </a:p>
          <a:p>
            <a:r>
              <a:rPr lang="en-US" sz="2800" b="1" dirty="0">
                <a:solidFill>
                  <a:schemeClr val="tx1"/>
                </a:solidFill>
                <a:latin typeface="Courier New" panose="02070309020205020404" pitchFamily="49" charset="0"/>
                <a:cs typeface="Courier New" panose="02070309020205020404" pitchFamily="49" charset="0"/>
              </a:rPr>
              <a:t>  sampler2D </a:t>
            </a:r>
            <a:r>
              <a:rPr lang="en-US" sz="2800" b="1" dirty="0" err="1">
                <a:solidFill>
                  <a:schemeClr val="tx1"/>
                </a:solidFill>
                <a:latin typeface="Courier New" panose="02070309020205020404" pitchFamily="49" charset="0"/>
                <a:cs typeface="Courier New" panose="02070309020205020404" pitchFamily="49" charset="0"/>
              </a:rPr>
              <a:t>colorTexture</a:t>
            </a:r>
            <a:r>
              <a:rPr lang="en-US" sz="2800" b="1" dirty="0">
                <a:solidFill>
                  <a:schemeClr val="tx1"/>
                </a:solidFill>
                <a:latin typeface="Courier New" panose="02070309020205020404" pitchFamily="49" charset="0"/>
                <a:cs typeface="Courier New" panose="02070309020205020404" pitchFamily="49" charset="0"/>
              </a:rPr>
              <a:t>;</a:t>
            </a:r>
          </a:p>
          <a:p>
            <a:r>
              <a:rPr lang="en-US" sz="2800" b="1" dirty="0">
                <a:solidFill>
                  <a:schemeClr val="tx1"/>
                </a:solidFill>
                <a:latin typeface="Courier New" panose="02070309020205020404" pitchFamily="49" charset="0"/>
                <a:cs typeface="Courier New" panose="02070309020205020404" pitchFamily="49" charset="0"/>
              </a:rPr>
              <a:t>} material;</a:t>
            </a:r>
          </a:p>
          <a:p>
            <a:endParaRPr lang="en-US" sz="2800" b="1" dirty="0">
              <a:solidFill>
                <a:schemeClr val="tx1"/>
              </a:solidFill>
              <a:latin typeface="Courier New" panose="02070309020205020404" pitchFamily="49" charset="0"/>
              <a:cs typeface="Courier New" panose="02070309020205020404" pitchFamily="49" charset="0"/>
            </a:endParaRPr>
          </a:p>
          <a:p>
            <a:r>
              <a:rPr lang="en-US" sz="2800" b="1" dirty="0">
                <a:solidFill>
                  <a:schemeClr val="tx1"/>
                </a:solidFill>
                <a:latin typeface="Courier New" panose="02070309020205020404" pitchFamily="49" charset="0"/>
                <a:cs typeface="Courier New" panose="02070309020205020404" pitchFamily="49" charset="0"/>
              </a:rPr>
              <a:t>void main(void) {</a:t>
            </a:r>
          </a:p>
          <a:p>
            <a:r>
              <a:rPr lang="hu-HU" sz="2800" b="1" dirty="0">
                <a:solidFill>
                  <a:schemeClr val="tx1"/>
                </a:solidFill>
                <a:latin typeface="Courier New" panose="02070309020205020404" pitchFamily="49" charset="0"/>
                <a:cs typeface="Courier New" panose="02070309020205020404" pitchFamily="49" charset="0"/>
              </a:rPr>
              <a:t>  </a:t>
            </a:r>
            <a:r>
              <a:rPr lang="hu-HU" sz="2800" b="1" dirty="0" err="1">
                <a:solidFill>
                  <a:schemeClr val="tx1"/>
                </a:solidFill>
                <a:latin typeface="Courier New" panose="02070309020205020404" pitchFamily="49" charset="0"/>
                <a:cs typeface="Courier New" panose="02070309020205020404" pitchFamily="49" charset="0"/>
              </a:rPr>
              <a:t>fragmentColor</a:t>
            </a:r>
            <a:r>
              <a:rPr lang="en-US" sz="2800" b="1" dirty="0">
                <a:solidFill>
                  <a:schemeClr val="tx1"/>
                </a:solidFill>
                <a:latin typeface="Courier New" panose="02070309020205020404" pitchFamily="49" charset="0"/>
                <a:cs typeface="Courier New" panose="02070309020205020404" pitchFamily="49" charset="0"/>
              </a:rPr>
              <a:t> =</a:t>
            </a:r>
          </a:p>
          <a:p>
            <a:r>
              <a:rPr lang="en-US" sz="2800" b="1" dirty="0">
                <a:solidFill>
                  <a:schemeClr val="tx1"/>
                </a:solidFill>
                <a:latin typeface="Courier New" panose="02070309020205020404" pitchFamily="49" charset="0"/>
                <a:cs typeface="Courier New" panose="02070309020205020404" pitchFamily="49" charset="0"/>
              </a:rPr>
              <a:t>      texture(</a:t>
            </a:r>
            <a:r>
              <a:rPr lang="en-US" sz="2800" b="1" dirty="0" err="1">
                <a:solidFill>
                  <a:schemeClr val="tx1"/>
                </a:solidFill>
                <a:latin typeface="Courier New" panose="02070309020205020404" pitchFamily="49" charset="0"/>
                <a:cs typeface="Courier New" panose="02070309020205020404" pitchFamily="49" charset="0"/>
              </a:rPr>
              <a:t>material.colorTexture</a:t>
            </a:r>
            <a:r>
              <a:rPr lang="en-US" sz="2800" b="1" dirty="0">
                <a:solidFill>
                  <a:schemeClr val="tx1"/>
                </a:solidFill>
                <a:latin typeface="Courier New" panose="02070309020205020404" pitchFamily="49" charset="0"/>
                <a:cs typeface="Courier New" panose="02070309020205020404" pitchFamily="49" charset="0"/>
              </a:rPr>
              <a:t>, </a:t>
            </a:r>
            <a:r>
              <a:rPr lang="en-US" sz="2800" b="1" dirty="0" err="1">
                <a:solidFill>
                  <a:schemeClr val="tx1"/>
                </a:solidFill>
                <a:latin typeface="Courier New" panose="02070309020205020404" pitchFamily="49" charset="0"/>
                <a:cs typeface="Courier New" panose="02070309020205020404" pitchFamily="49" charset="0"/>
              </a:rPr>
              <a:t>texCoord</a:t>
            </a:r>
            <a:r>
              <a:rPr lang="en-US" sz="2800" b="1" dirty="0">
                <a:solidFill>
                  <a:schemeClr val="tx1"/>
                </a:solidFill>
                <a:latin typeface="Courier New" panose="02070309020205020404" pitchFamily="49" charset="0"/>
                <a:cs typeface="Courier New" panose="02070309020205020404" pitchFamily="49" charset="0"/>
              </a:rPr>
              <a:t>);</a:t>
            </a:r>
          </a:p>
          <a:p>
            <a:r>
              <a:rPr lang="en-US" sz="2800" b="1" dirty="0">
                <a:solidFill>
                  <a:schemeClr val="tx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713555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Textúra kötése uniformhoz</a:t>
            </a:r>
            <a:endParaRPr lang="en-US" dirty="0"/>
          </a:p>
        </p:txBody>
      </p:sp>
      <p:sp>
        <p:nvSpPr>
          <p:cNvPr id="3" name="Rectangle 2"/>
          <p:cNvSpPr>
            <a:spLocks noChangeArrowheads="1"/>
          </p:cNvSpPr>
          <p:nvPr/>
        </p:nvSpPr>
        <p:spPr bwMode="auto">
          <a:xfrm>
            <a:off x="0" y="1792941"/>
            <a:ext cx="12192000" cy="5065059"/>
          </a:xfrm>
          <a:prstGeom prst="rect">
            <a:avLst/>
          </a:prstGeom>
          <a:solidFill>
            <a:schemeClr val="tx2">
              <a:lumMod val="20000"/>
              <a:lumOff val="80000"/>
            </a:schemeClr>
          </a:solidFill>
          <a:ln w="9525">
            <a:solidFill>
              <a:schemeClr val="tx1"/>
            </a:solidFill>
            <a:miter lim="800000"/>
            <a:headEnd/>
            <a:tailEnd/>
          </a:ln>
          <a:effectLst/>
        </p:spPr>
        <p:txBody>
          <a:bodyPr wrap="none" anchor="ctr"/>
          <a:lstStyle/>
          <a:p>
            <a:r>
              <a:rPr lang="hu-HU" sz="2800" b="1" dirty="0" err="1">
                <a:latin typeface="Courier New" panose="02070309020205020404" pitchFamily="49" charset="0"/>
                <a:cs typeface="Courier New" panose="02070309020205020404" pitchFamily="49" charset="0"/>
              </a:rPr>
              <a:t>val</a:t>
            </a:r>
            <a:r>
              <a:rPr lang="hu-HU" sz="2800" b="1" dirty="0">
                <a:latin typeface="Courier New" panose="02070309020205020404" pitchFamily="49" charset="0"/>
                <a:cs typeface="Courier New" panose="02070309020205020404" pitchFamily="49" charset="0"/>
              </a:rPr>
              <a:t> </a:t>
            </a:r>
            <a:r>
              <a:rPr lang="en-US" sz="2800" b="1" dirty="0" err="1">
                <a:latin typeface="Courier New" panose="02070309020205020404" pitchFamily="49" charset="0"/>
                <a:cs typeface="Courier New" panose="02070309020205020404" pitchFamily="49" charset="0"/>
              </a:rPr>
              <a:t>samplerLocation</a:t>
            </a:r>
            <a:r>
              <a:rPr lang="en-US" sz="2800" b="1" dirty="0">
                <a:latin typeface="Courier New" panose="02070309020205020404" pitchFamily="49" charset="0"/>
                <a:cs typeface="Courier New" panose="02070309020205020404" pitchFamily="49" charset="0"/>
              </a:rPr>
              <a:t> = </a:t>
            </a:r>
            <a:endParaRPr lang="hu-HU" sz="2800" b="1" dirty="0">
              <a:latin typeface="Courier New" panose="02070309020205020404" pitchFamily="49" charset="0"/>
              <a:cs typeface="Courier New" panose="02070309020205020404" pitchFamily="49" charset="0"/>
            </a:endParaRPr>
          </a:p>
          <a:p>
            <a:r>
              <a:rPr lang="hu-HU" sz="2800" b="1" dirty="0">
                <a:latin typeface="Courier New" panose="02070309020205020404" pitchFamily="49" charset="0"/>
                <a:cs typeface="Courier New" panose="02070309020205020404" pitchFamily="49" charset="0"/>
              </a:rPr>
              <a:t>  </a:t>
            </a:r>
            <a:r>
              <a:rPr lang="en-US" sz="2800" b="1" dirty="0" err="1">
                <a:latin typeface="Courier New" panose="02070309020205020404" pitchFamily="49" charset="0"/>
                <a:cs typeface="Courier New" panose="02070309020205020404" pitchFamily="49" charset="0"/>
              </a:rPr>
              <a:t>gl.getUniformLocation</a:t>
            </a:r>
            <a:r>
              <a:rPr lang="en-US" sz="2800" b="1" dirty="0">
                <a:latin typeface="Courier New" panose="02070309020205020404" pitchFamily="49" charset="0"/>
                <a:cs typeface="Courier New" panose="02070309020205020404" pitchFamily="49" charset="0"/>
              </a:rPr>
              <a:t>(</a:t>
            </a:r>
            <a:endParaRPr lang="hu-HU" sz="2800" b="1" dirty="0">
              <a:latin typeface="Courier New" panose="02070309020205020404" pitchFamily="49" charset="0"/>
              <a:cs typeface="Courier New" panose="02070309020205020404" pitchFamily="49" charset="0"/>
            </a:endParaRPr>
          </a:p>
          <a:p>
            <a:r>
              <a:rPr lang="hu-HU" sz="2800" b="1" dirty="0">
                <a:latin typeface="Courier New" panose="02070309020205020404" pitchFamily="49" charset="0"/>
                <a:cs typeface="Courier New" panose="02070309020205020404" pitchFamily="49" charset="0"/>
              </a:rPr>
              <a:t>    </a:t>
            </a:r>
            <a:r>
              <a:rPr lang="hu-HU" sz="2800" b="1" dirty="0" err="1">
                <a:latin typeface="Courier New" panose="02070309020205020404" pitchFamily="49" charset="0"/>
                <a:cs typeface="Courier New" panose="02070309020205020404" pitchFamily="49" charset="0"/>
              </a:rPr>
              <a:t>glTexturing</a:t>
            </a:r>
            <a:r>
              <a:rPr lang="en-US" sz="2800" b="1" dirty="0">
                <a:latin typeface="Courier New" panose="02070309020205020404" pitchFamily="49" charset="0"/>
                <a:cs typeface="Courier New" panose="02070309020205020404" pitchFamily="49" charset="0"/>
              </a:rPr>
              <a:t>Program, "</a:t>
            </a:r>
            <a:r>
              <a:rPr lang="en-US" sz="2800" b="1" dirty="0" err="1">
                <a:latin typeface="Courier New" panose="02070309020205020404" pitchFamily="49" charset="0"/>
                <a:cs typeface="Courier New" panose="02070309020205020404" pitchFamily="49" charset="0"/>
              </a:rPr>
              <a:t>material.colorTexture</a:t>
            </a:r>
            <a:r>
              <a:rPr lang="en-US" sz="2800" b="1" dirty="0">
                <a:latin typeface="Courier New" panose="02070309020205020404" pitchFamily="49" charset="0"/>
                <a:cs typeface="Courier New" panose="02070309020205020404" pitchFamily="49" charset="0"/>
              </a:rPr>
              <a:t>")</a:t>
            </a:r>
            <a:endParaRPr lang="hu-HU" sz="2800" b="1" dirty="0">
              <a:latin typeface="Courier New" panose="02070309020205020404" pitchFamily="49" charset="0"/>
              <a:cs typeface="Courier New" panose="02070309020205020404" pitchFamily="49" charset="0"/>
            </a:endParaRPr>
          </a:p>
          <a:p>
            <a:r>
              <a:rPr lang="en-US" sz="2800" b="1" dirty="0">
                <a:latin typeface="Courier New" panose="02070309020205020404" pitchFamily="49" charset="0"/>
                <a:cs typeface="Courier New" panose="02070309020205020404" pitchFamily="49" charset="0"/>
              </a:rPr>
              <a:t>gl.uniform1i(</a:t>
            </a:r>
            <a:r>
              <a:rPr lang="en-US" sz="2800" b="1" dirty="0" err="1">
                <a:latin typeface="Courier New" panose="02070309020205020404" pitchFamily="49" charset="0"/>
                <a:cs typeface="Courier New" panose="02070309020205020404" pitchFamily="49" charset="0"/>
              </a:rPr>
              <a:t>samplerLocation</a:t>
            </a:r>
            <a:r>
              <a:rPr lang="en-US" sz="2800" b="1" dirty="0">
                <a:latin typeface="Courier New" panose="02070309020205020404" pitchFamily="49" charset="0"/>
                <a:cs typeface="Courier New" panose="02070309020205020404" pitchFamily="49" charset="0"/>
              </a:rPr>
              <a:t>, </a:t>
            </a:r>
            <a:r>
              <a:rPr lang="en-US" sz="2800" b="1" dirty="0">
                <a:solidFill>
                  <a:srgbClr val="0000FF"/>
                </a:solidFill>
                <a:latin typeface="Courier New" panose="02070309020205020404" pitchFamily="49" charset="0"/>
                <a:cs typeface="Courier New" panose="02070309020205020404" pitchFamily="49" charset="0"/>
              </a:rPr>
              <a:t>0</a:t>
            </a:r>
            <a:r>
              <a:rPr lang="en-US" sz="2800" b="1" dirty="0">
                <a:latin typeface="Courier New" panose="02070309020205020404" pitchFamily="49" charset="0"/>
                <a:cs typeface="Courier New" panose="02070309020205020404" pitchFamily="49" charset="0"/>
              </a:rPr>
              <a:t>)</a:t>
            </a:r>
            <a:endParaRPr lang="hu-HU" sz="2800" b="1" dirty="0">
              <a:latin typeface="Courier New" panose="02070309020205020404" pitchFamily="49" charset="0"/>
              <a:cs typeface="Courier New" panose="02070309020205020404" pitchFamily="49" charset="0"/>
            </a:endParaRPr>
          </a:p>
          <a:p>
            <a:endParaRPr lang="en-US" sz="2800" b="1" dirty="0">
              <a:latin typeface="Courier New" panose="02070309020205020404" pitchFamily="49" charset="0"/>
              <a:cs typeface="Courier New" panose="02070309020205020404" pitchFamily="49" charset="0"/>
            </a:endParaRPr>
          </a:p>
          <a:p>
            <a:r>
              <a:rPr lang="en-US" sz="2800" b="1" dirty="0" err="1">
                <a:latin typeface="Courier New" panose="02070309020205020404" pitchFamily="49" charset="0"/>
                <a:cs typeface="Courier New" panose="02070309020205020404" pitchFamily="49" charset="0"/>
              </a:rPr>
              <a:t>gl.activeTexture</a:t>
            </a:r>
            <a:r>
              <a:rPr lang="en-US" sz="2800" b="1" dirty="0">
                <a:latin typeface="Courier New" panose="02070309020205020404" pitchFamily="49" charset="0"/>
                <a:cs typeface="Courier New" panose="02070309020205020404" pitchFamily="49" charset="0"/>
              </a:rPr>
              <a:t>(GL.TEXTURE</a:t>
            </a:r>
            <a:r>
              <a:rPr lang="en-US" sz="2800" b="1" dirty="0">
                <a:solidFill>
                  <a:srgbClr val="0000FF"/>
                </a:solidFill>
                <a:latin typeface="Courier New" panose="02070309020205020404" pitchFamily="49" charset="0"/>
                <a:cs typeface="Courier New" panose="02070309020205020404" pitchFamily="49" charset="0"/>
              </a:rPr>
              <a:t>0</a:t>
            </a:r>
            <a:r>
              <a:rPr lang="en-US" sz="2800" b="1" dirty="0">
                <a:latin typeface="Courier New" panose="02070309020205020404" pitchFamily="49" charset="0"/>
                <a:cs typeface="Courier New" panose="02070309020205020404" pitchFamily="49" charset="0"/>
              </a:rPr>
              <a:t>)</a:t>
            </a:r>
          </a:p>
          <a:p>
            <a:r>
              <a:rPr lang="en-US" sz="2800" b="1" dirty="0" err="1">
                <a:latin typeface="Courier New" panose="02070309020205020404" pitchFamily="49" charset="0"/>
                <a:cs typeface="Courier New" panose="02070309020205020404" pitchFamily="49" charset="0"/>
              </a:rPr>
              <a:t>gl.bindTexture</a:t>
            </a:r>
            <a:r>
              <a:rPr lang="en-US" sz="2800" b="1" dirty="0">
                <a:latin typeface="Courier New" panose="02070309020205020404" pitchFamily="49" charset="0"/>
                <a:cs typeface="Courier New" panose="02070309020205020404" pitchFamily="49" charset="0"/>
              </a:rPr>
              <a:t>(GL.TEXTURE_2D,</a:t>
            </a:r>
            <a:r>
              <a:rPr lang="hu-HU" sz="2800" b="1" dirty="0">
                <a:latin typeface="Courier New" panose="02070309020205020404" pitchFamily="49" charset="0"/>
                <a:cs typeface="Courier New" panose="02070309020205020404" pitchFamily="49" charset="0"/>
              </a:rPr>
              <a:t> </a:t>
            </a:r>
            <a:r>
              <a:rPr lang="en-US" sz="2800" b="1" dirty="0" err="1">
                <a:latin typeface="Courier New" panose="02070309020205020404" pitchFamily="49" charset="0"/>
                <a:cs typeface="Courier New" panose="02070309020205020404" pitchFamily="49" charset="0"/>
              </a:rPr>
              <a:t>glTexture</a:t>
            </a:r>
            <a:r>
              <a:rPr lang="en-US" sz="28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749146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hu-HU" dirty="0"/>
              <a:t>Textúra UV</a:t>
            </a:r>
            <a:endParaRPr lang="en-US" dirty="0"/>
          </a:p>
        </p:txBody>
      </p:sp>
      <p:sp>
        <p:nvSpPr>
          <p:cNvPr id="103427" name="Rectangle 3"/>
          <p:cNvSpPr>
            <a:spLocks noGrp="1" noChangeArrowheads="1"/>
          </p:cNvSpPr>
          <p:nvPr>
            <p:ph type="body" idx="1"/>
          </p:nvPr>
        </p:nvSpPr>
        <p:spPr/>
        <p:txBody>
          <a:bodyPr/>
          <a:lstStyle/>
          <a:p>
            <a:r>
              <a:rPr lang="hu-HU"/>
              <a:t>T(</a:t>
            </a:r>
            <a:r>
              <a:rPr lang="hu-HU" b="1"/>
              <a:t>x</a:t>
            </a:r>
            <a:r>
              <a:rPr lang="hu-HU"/>
              <a:t>) legyen könnyen számítható</a:t>
            </a:r>
          </a:p>
          <a:p>
            <a:pPr lvl="1"/>
            <a:r>
              <a:rPr lang="hu-HU"/>
              <a:t>csúcsokban adott</a:t>
            </a:r>
          </a:p>
          <a:p>
            <a:pPr lvl="2"/>
            <a:r>
              <a:rPr lang="hu-HU"/>
              <a:t>modellezéskor u,v koordinátákat rendelünk a vertexekhez</a:t>
            </a:r>
          </a:p>
          <a:p>
            <a:pPr lvl="1"/>
            <a:r>
              <a:rPr lang="hu-HU"/>
              <a:t>háromszögeken interpoláljuk</a:t>
            </a:r>
          </a:p>
          <a:p>
            <a:pPr lvl="2"/>
            <a:r>
              <a:rPr lang="hu-HU"/>
              <a:t>a felületen</a:t>
            </a:r>
          </a:p>
          <a:p>
            <a:pPr lvl="2"/>
            <a:r>
              <a:rPr lang="hu-HU"/>
              <a:t>NEM a képernyőn</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a:t>Perspekt</a:t>
            </a:r>
            <a:r>
              <a:rPr lang="hu-HU"/>
              <a:t>ív helyes interpoláció</a:t>
            </a:r>
            <a:endParaRPr lang="en-US"/>
          </a:p>
        </p:txBody>
      </p:sp>
      <p:sp>
        <p:nvSpPr>
          <p:cNvPr id="104451" name="Rectangle 3"/>
          <p:cNvSpPr>
            <a:spLocks noGrp="1" noChangeArrowheads="1"/>
          </p:cNvSpPr>
          <p:nvPr>
            <p:ph type="body" idx="1"/>
          </p:nvPr>
        </p:nvSpPr>
        <p:spPr/>
        <p:txBody>
          <a:bodyPr/>
          <a:lstStyle/>
          <a:p>
            <a:r>
              <a:rPr lang="hu-HU"/>
              <a:t>ha a világban lineáris, akkor a képernyőn nem</a:t>
            </a:r>
          </a:p>
          <a:p>
            <a:r>
              <a:rPr lang="hu-HU"/>
              <a:t>textúráknál látszik</a:t>
            </a:r>
          </a:p>
          <a:p>
            <a:pPr lvl="1"/>
            <a:r>
              <a:rPr lang="hu-HU"/>
              <a:t>persp. helyes textúrázás</a:t>
            </a:r>
          </a:p>
          <a:p>
            <a:r>
              <a:rPr lang="hu-HU"/>
              <a:t>de ma már</a:t>
            </a:r>
          </a:p>
          <a:p>
            <a:pPr lvl="1"/>
            <a:r>
              <a:rPr lang="hu-HU"/>
              <a:t>mélység</a:t>
            </a:r>
          </a:p>
          <a:p>
            <a:pPr lvl="1"/>
            <a:r>
              <a:rPr lang="hu-HU"/>
              <a:t>szín</a:t>
            </a:r>
            <a:endParaRPr lang="en-US"/>
          </a:p>
        </p:txBody>
      </p:sp>
      <p:pic>
        <p:nvPicPr>
          <p:cNvPr id="104452" name="Picture 4" descr="perspcorr"/>
          <p:cNvPicPr>
            <a:picLocks noChangeAspect="1" noChangeArrowheads="1"/>
          </p:cNvPicPr>
          <p:nvPr/>
        </p:nvPicPr>
        <p:blipFill>
          <a:blip r:embed="rId2" cstate="print">
            <a:clrChange>
              <a:clrFrom>
                <a:srgbClr val="FFFFFF"/>
              </a:clrFrom>
              <a:clrTo>
                <a:srgbClr val="FFFFFF">
                  <a:alpha val="0"/>
                </a:srgbClr>
              </a:clrTo>
            </a:clrChange>
          </a:blip>
          <a:srcRect t="18333" b="6111"/>
          <a:stretch>
            <a:fillRect/>
          </a:stretch>
        </p:blipFill>
        <p:spPr bwMode="auto">
          <a:xfrm>
            <a:off x="4572000" y="2032000"/>
            <a:ext cx="6096000" cy="3454400"/>
          </a:xfrm>
          <a:prstGeom prst="rect">
            <a:avLst/>
          </a:prstGeom>
          <a:noFill/>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RIGINALHEIGHT" val="223.5312"/>
  <p:tag name="ORIGINALWIDTH" val="476.316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begin{pmatrix}u_1 &amp; v_1 \end{pmatrix}&#10;$$&#10;&#10;\end{document}"/>
  <p:tag name="IGUANATEXSIZE" val="28"/>
  <p:tag name="IGUANATEXCURSOR" val="845"/>
</p:tagLst>
</file>

<file path=ppt/tags/tag2.xml><?xml version="1.0" encoding="utf-8"?>
<p:tagLst xmlns:a="http://schemas.openxmlformats.org/drawingml/2006/main" xmlns:r="http://schemas.openxmlformats.org/officeDocument/2006/relationships" xmlns:p="http://schemas.openxmlformats.org/presentationml/2006/main">
  <p:tag name="ORIGINALHEIGHT" val="223.5312"/>
  <p:tag name="ORIGINALWIDTH" val="476.316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begin{pmatrix}u_2 &amp; v_2 \end{pmatrix}&#10;$$&#10;&#10;\end{document}"/>
  <p:tag name="IGUANATEXSIZE" val="28"/>
  <p:tag name="IGUANATEXCURSOR" val="839"/>
</p:tagLst>
</file>

<file path=ppt/tags/tag3.xml><?xml version="1.0" encoding="utf-8"?>
<p:tagLst xmlns:a="http://schemas.openxmlformats.org/drawingml/2006/main" xmlns:r="http://schemas.openxmlformats.org/officeDocument/2006/relationships" xmlns:p="http://schemas.openxmlformats.org/presentationml/2006/main">
  <p:tag name="ORIGINALHEIGHT" val="223.5312"/>
  <p:tag name="ORIGINALWIDTH" val="476.316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begin{pmatrix}u_3 &amp; v_3 \end{pmatrix}&#10;$$&#10;&#10;\end{document}"/>
  <p:tag name="IGUANATEXSIZE" val="28"/>
  <p:tag name="IGUANATEXCURSOR" val="845"/>
</p:tagLst>
</file>

<file path=ppt/tags/tag4.xml><?xml version="1.0" encoding="utf-8"?>
<p:tagLst xmlns:a="http://schemas.openxmlformats.org/drawingml/2006/main" xmlns:r="http://schemas.openxmlformats.org/officeDocument/2006/relationships" xmlns:p="http://schemas.openxmlformats.org/presentationml/2006/main">
  <p:tag name="ORIGINALHEIGHT" val="223.5312"/>
  <p:tag name="ORIGINALWIDTH" val="369.051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begin{pmatrix}u &amp; v \end{pmatrix}&#10;$$&#10;&#10;\end{document}"/>
  <p:tag name="IGUANATEXSIZE" val="28"/>
  <p:tag name="IGUANATEXCURSOR" val="841"/>
</p:tagLst>
</file>

<file path=ppt/tags/tag5.xml><?xml version="1.0" encoding="utf-8"?>
<p:tagLst xmlns:a="http://schemas.openxmlformats.org/drawingml/2006/main" xmlns:r="http://schemas.openxmlformats.org/officeDocument/2006/relationships" xmlns:p="http://schemas.openxmlformats.org/presentationml/2006/main">
  <p:tag name="ORIGINALHEIGHT" val="223.5312"/>
  <p:tag name="ORIGINALWIDTH" val="476.316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begin{pmatrix}u_1 &amp; v_1 \end{pmatrix}&#10;$$&#10;&#10;\end{document}"/>
  <p:tag name="IGUANATEXSIZE" val="28"/>
  <p:tag name="IGUANATEXCURSOR" val="845"/>
</p:tagLst>
</file>

<file path=ppt/tags/tag6.xml><?xml version="1.0" encoding="utf-8"?>
<p:tagLst xmlns:a="http://schemas.openxmlformats.org/drawingml/2006/main" xmlns:r="http://schemas.openxmlformats.org/officeDocument/2006/relationships" xmlns:p="http://schemas.openxmlformats.org/presentationml/2006/main">
  <p:tag name="ORIGINALHEIGHT" val="223.5312"/>
  <p:tag name="ORIGINALWIDTH" val="476.316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begin{pmatrix}u_3 &amp; v_3 \end{pmatrix}&#10;$$&#10;&#10;\end{document}"/>
  <p:tag name="IGUANATEXSIZE" val="28"/>
  <p:tag name="IGUANATEXCURSOR" val="845"/>
</p:tagLst>
</file>

<file path=ppt/tags/tag7.xml><?xml version="1.0" encoding="utf-8"?>
<p:tagLst xmlns:a="http://schemas.openxmlformats.org/drawingml/2006/main" xmlns:r="http://schemas.openxmlformats.org/officeDocument/2006/relationships" xmlns:p="http://schemas.openxmlformats.org/presentationml/2006/main">
  <p:tag name="ORIGINALHEIGHT" val="223.5312"/>
  <p:tag name="ORIGINALWIDTH" val="476.316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begin{pmatrix}u_2 &amp; v_2 \end{pmatrix}&#10;$$&#10;&#10;\end{document}"/>
  <p:tag name="IGUANATEXSIZE" val="28"/>
  <p:tag name="IGUANATEXCURSOR" val="839"/>
</p:tagLst>
</file>

<file path=ppt/theme/theme1.xml><?xml version="1.0" encoding="utf-8"?>
<a:theme xmlns:a="http://schemas.openxmlformats.org/drawingml/2006/main" name="Office Theme">
  <a:themeElements>
    <a:clrScheme name="Custom 1">
      <a:dk1>
        <a:sysClr val="windowText" lastClr="000000"/>
      </a:dk1>
      <a:lt1>
        <a:sysClr val="window" lastClr="FFFFFF"/>
      </a:lt1>
      <a:dk2>
        <a:srgbClr val="00B050"/>
      </a:dk2>
      <a:lt2>
        <a:srgbClr val="FFFFFF"/>
      </a:lt2>
      <a:accent1>
        <a:srgbClr val="0070C0"/>
      </a:accent1>
      <a:accent2>
        <a:srgbClr val="FF0000"/>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33738</TotalTime>
  <Words>1048</Words>
  <Application>Microsoft Office PowerPoint</Application>
  <PresentationFormat>Widescreen</PresentationFormat>
  <Paragraphs>160</Paragraphs>
  <Slides>28</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Courier New</vt:lpstr>
      <vt:lpstr>Orthodox Herbertarian</vt:lpstr>
      <vt:lpstr>Times New Roman</vt:lpstr>
      <vt:lpstr>Whipsmart</vt:lpstr>
      <vt:lpstr>Office Theme</vt:lpstr>
      <vt:lpstr>Képszintézis Textúrák</vt:lpstr>
      <vt:lpstr>Textúra interpretációk</vt:lpstr>
      <vt:lpstr>Textúra leképezés</vt:lpstr>
      <vt:lpstr>Textúraleképezés</vt:lpstr>
      <vt:lpstr>Textúra létrehozása</vt:lpstr>
      <vt:lpstr>Textúrázó fragment shader</vt:lpstr>
      <vt:lpstr>Textúra kötése uniformhoz</vt:lpstr>
      <vt:lpstr>Textúra UV</vt:lpstr>
      <vt:lpstr>Perspektív helyes interpoláció</vt:lpstr>
      <vt:lpstr>Modellezés textúrákkal</vt:lpstr>
      <vt:lpstr>Természetes paraméterezés</vt:lpstr>
      <vt:lpstr>Textúrázás Mayában</vt:lpstr>
      <vt:lpstr>Planar mapping</vt:lpstr>
      <vt:lpstr>Textúrázás Mayában</vt:lpstr>
      <vt:lpstr>Cylindrical mapping</vt:lpstr>
      <vt:lpstr>Spherical mapping</vt:lpstr>
      <vt:lpstr>Per face automatic mapping</vt:lpstr>
      <vt:lpstr>UV atlas</vt:lpstr>
      <vt:lpstr>UV atlas = átfedés nélküli kiterítés</vt:lpstr>
      <vt:lpstr>Textúrák szűrése</vt:lpstr>
      <vt:lpstr>Textúrák szűrése</vt:lpstr>
      <vt:lpstr>Mipmap szint kiválasztása</vt:lpstr>
      <vt:lpstr>Szűrések hatása</vt:lpstr>
      <vt:lpstr>Magnification without filtering</vt:lpstr>
      <vt:lpstr>Bilineáris szűrés</vt:lpstr>
      <vt:lpstr>Magnification with binilear filtering</vt:lpstr>
      <vt:lpstr>Minification</vt:lpstr>
      <vt:lpstr>Mipmap</vt:lpstr>
    </vt:vector>
  </TitlesOfParts>
  <Company>Budapest University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Vizualizáció és képszintézis</dc:title>
  <dc:creator>László Szécsi</dc:creator>
  <cp:lastModifiedBy>László Szécsi</cp:lastModifiedBy>
  <cp:revision>288</cp:revision>
  <dcterms:created xsi:type="dcterms:W3CDTF">2014-12-27T20:04:49Z</dcterms:created>
  <dcterms:modified xsi:type="dcterms:W3CDTF">2023-03-06T14:03:22Z</dcterms:modified>
</cp:coreProperties>
</file>