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9" r:id="rId4"/>
    <p:sldId id="265" r:id="rId5"/>
    <p:sldId id="287" r:id="rId6"/>
    <p:sldId id="286" r:id="rId7"/>
    <p:sldId id="288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8" r:id="rId16"/>
    <p:sldId id="299" r:id="rId17"/>
    <p:sldId id="297" r:id="rId18"/>
    <p:sldId id="300" r:id="rId19"/>
    <p:sldId id="301" r:id="rId20"/>
    <p:sldId id="302" r:id="rId21"/>
    <p:sldId id="303" r:id="rId22"/>
    <p:sldId id="30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5972-7F3D-2E58-716E-8FC17FED4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F7F6B-9CE5-56E1-B4B4-B59FBDBC2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402E4-B4DC-3D57-F8AB-BC1CCA50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B2-3D53-471A-9A53-91107CC6ED5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05B47-D61E-D111-931F-7A72E4A4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7F23B-D21F-6106-5B2E-0DDC8192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D6-FE60-4E6C-93D1-F1943434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E365-E183-DE5B-AE5A-F10177B5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8AC88-D737-E723-C307-221DF3DBE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541A9-83CB-B07C-1BD2-001B0780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B2-3D53-471A-9A53-91107CC6ED5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6F29C-BE84-00F1-5F94-B81FBA4C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23DD-E173-53A2-A341-0E776214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D6-FE60-4E6C-93D1-F1943434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9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7B529-6FF4-D816-843B-61ECA62C5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57D40-0009-7844-F058-905B422EE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DEC4E-8C20-31B2-5A27-4133A4C7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B2-3D53-471A-9A53-91107CC6ED5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9DF7C-BF31-F902-3F0D-814E85E7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6460A-A88A-8764-39AD-0C971A25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D6-FE60-4E6C-93D1-F1943434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4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241A-6DA0-67BB-CAFE-00B6DC51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9BDA-F5DB-57F2-75CD-0774ADB2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6323-1018-1EB4-1408-35CB725B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B2-3D53-471A-9A53-91107CC6ED5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EBD7-0CA8-C066-0387-CD5D3514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EF2DF-2E08-E412-B46A-67477111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D6-FE60-4E6C-93D1-F1943434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C5EF-3B28-8388-35E0-36AB0BC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7F73A-1DC7-22DD-910D-5871CF19E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DCA19-39B6-EDD3-C89D-1FBCE5A6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B2-3D53-471A-9A53-91107CC6ED5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DBA83-E7C9-779D-FD96-FB9ABB4F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094A9-25CD-660F-5B6A-1C753460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D6-FE60-4E6C-93D1-F1943434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5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8C33-90BC-0792-18AB-D3CB1F68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01823-F741-7E64-3F4A-91A757CE0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B51FB-9192-A8ED-A034-F58E16E08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DA02C-E1DA-A907-5429-6521231C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B2-3D53-471A-9A53-91107CC6ED5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52166-B79A-22FA-8D53-F2B41BC4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448D3-F3C3-0E07-D96F-B2F897CC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D6-FE60-4E6C-93D1-F1943434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3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C9D6-55E3-7CEE-64EE-7D18FF80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FC573-12F5-E2F1-62A4-B3E78CEE0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481B8-B6BC-9FA2-E7E7-714966346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0EE07-1217-5F43-A92D-DA50F5BB1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7267E-2E26-B613-CDE3-B09033B98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3263A-65D8-833A-7912-A5BBA307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B2-3D53-471A-9A53-91107CC6ED5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992EE-E014-C95C-3BD1-F55D5B1D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E628D2-A10C-716E-7B7F-B196D7AC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D6-FE60-4E6C-93D1-F1943434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6523-4140-03FB-9F9E-467D1FBF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0445E-904F-AAD8-BF92-9289494F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B2-3D53-471A-9A53-91107CC6ED5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5DF5E-40B5-7775-877C-187E6399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C1D97-2514-46D1-BA25-71A084CF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D6-FE60-4E6C-93D1-F1943434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BC983-313C-5BE7-25A8-6ADE8148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B2-3D53-471A-9A53-91107CC6ED5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5271B-2AA7-F19F-8ACC-B9DF38CE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BD0BB-5E4A-8474-AC9F-8B01EE9E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D6-FE60-4E6C-93D1-F1943434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9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7701-3EDE-F00A-6D2E-447CD63A1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49E03-9B28-F83F-B6E2-1728F242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8DCE7-4E3E-AD16-E7F0-3CE42DAC7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286B2-BCF2-6F4F-53D6-944BE5A6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B2-3D53-471A-9A53-91107CC6ED5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0D9B9-4AF5-CA40-9CE3-5ED72AD4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1A5E7-FD08-6CD7-5B14-4A9C7425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D6-FE60-4E6C-93D1-F1943434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2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E170-EAD7-E6CE-CD56-F2AFF169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AFA63-9DDA-328C-86F2-AB768FFBA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0FBD3-F39F-8097-1B1A-4B0A77308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C78D2-9B7F-1760-5CDB-00ECFB42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B2-3D53-471A-9A53-91107CC6ED5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21EE-2195-A85A-A512-1BD86C84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F8310-EA3E-D9B2-CA44-9074F53E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D6-FE60-4E6C-93D1-F1943434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2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4558F-581C-DBF7-85EF-F6B14FA4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57654-14FB-CA3C-DB4A-AB3DC5588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D19CD-A4C2-1062-F237-25D3AD272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33B2-3D53-471A-9A53-91107CC6ED5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A4A43-4721-A881-64FD-DE0E40595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4B33D-3406-F968-F6A7-7E01D3FBA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64FD6-FE60-4E6C-93D1-F1943434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5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89B4-3DB5-574E-CE0D-D8BC25E06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hu-HU" dirty="0"/>
              <a:t>épszintézis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1C67E-CD41-C76F-D7CC-0FEFD4F36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BRDF labor II.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23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6A9B-9462-62C4-E02B-965766E5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Próbáljuk ki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43111-9E6C-EDBC-C66B-E7A1F669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adjuk össze a diffúzt és a </a:t>
            </a:r>
            <a:r>
              <a:rPr lang="hu-HU" dirty="0" err="1"/>
              <a:t>microfacetet</a:t>
            </a:r>
            <a:endParaRPr lang="hu-HU" dirty="0"/>
          </a:p>
          <a:p>
            <a:r>
              <a:rPr lang="hu-HU" dirty="0"/>
              <a:t>a diffúzt szorozzuk (1 - </a:t>
            </a:r>
            <a:r>
              <a:rPr lang="hu-HU" dirty="0" err="1"/>
              <a:t>metallic</a:t>
            </a:r>
            <a:r>
              <a:rPr lang="hu-HU" dirty="0"/>
              <a:t>)-kal, mert ha fém, akkor nincs diffúz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4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3A26-0FD8-1D41-1ABC-70794C9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Whipsmart" panose="020B0502030203050204" pitchFamily="34" charset="0"/>
              </a:rPr>
              <a:t>Subsurface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E0DAF-19D4-08C1-241C-F46D36515219}"/>
              </a:ext>
            </a:extLst>
          </p:cNvPr>
          <p:cNvSpPr txBox="1">
            <a:spLocks/>
          </p:cNvSpPr>
          <p:nvPr/>
        </p:nvSpPr>
        <p:spPr>
          <a:xfrm>
            <a:off x="0" y="1900269"/>
            <a:ext cx="12192000" cy="5032376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disneySubsurface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NdotL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NdotV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LdotH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schlick_l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schlickWeight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NdotL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shlick_v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schlickWeight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NdotV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Fss90 =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LdotH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LdotH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material.roughness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Fss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mix(1.0, Fss90,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schlick_l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 mix(1.0, Fss90,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shlick_v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ss = 1.25 * (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Fss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(1. / (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NdotL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NdotV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- .5) + .5);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(1./PI) * ss *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material.baseColor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005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6A9B-9462-62C4-E02B-965766E5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Próbáljuk ki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43111-9E6C-EDBC-C66B-E7A1F669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kombináljuk bele a </a:t>
            </a:r>
            <a:r>
              <a:rPr lang="hu-HU" dirty="0" err="1"/>
              <a:t>subsurface</a:t>
            </a:r>
            <a:r>
              <a:rPr lang="hu-HU" dirty="0"/>
              <a:t>-t</a:t>
            </a:r>
          </a:p>
          <a:p>
            <a:r>
              <a:rPr lang="hu-HU" dirty="0"/>
              <a:t>a diffúzt és a </a:t>
            </a:r>
            <a:r>
              <a:rPr lang="hu-HU" dirty="0" err="1"/>
              <a:t>subsurface</a:t>
            </a:r>
            <a:r>
              <a:rPr lang="hu-HU" dirty="0"/>
              <a:t>-t kell összesúlyozni, a súly a 1- </a:t>
            </a:r>
            <a:r>
              <a:rPr lang="hu-HU" dirty="0" err="1"/>
              <a:t>material.subsurface</a:t>
            </a:r>
            <a:r>
              <a:rPr lang="hu-HU" dirty="0"/>
              <a:t>, illetve </a:t>
            </a:r>
            <a:r>
              <a:rPr lang="hu-HU" dirty="0" err="1"/>
              <a:t>material.subsurface</a:t>
            </a:r>
            <a:endParaRPr lang="hu-HU" dirty="0"/>
          </a:p>
          <a:p>
            <a:endParaRPr lang="hu-HU" dirty="0"/>
          </a:p>
          <a:p>
            <a:r>
              <a:rPr lang="hu-HU" dirty="0"/>
              <a:t>nagy </a:t>
            </a:r>
            <a:r>
              <a:rPr lang="hu-HU" dirty="0" err="1"/>
              <a:t>metallic</a:t>
            </a:r>
            <a:r>
              <a:rPr lang="hu-HU" dirty="0"/>
              <a:t> esetén nem látunk semmit</a:t>
            </a:r>
          </a:p>
          <a:p>
            <a:r>
              <a:rPr lang="hu-HU" dirty="0"/>
              <a:t>különben lágyítja a megvilágítást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05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3A26-0FD8-1D41-1ABC-70794C9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Whipsmart" panose="020B0502030203050204" pitchFamily="34" charset="0"/>
              </a:rPr>
              <a:t>Sheen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E0DAF-19D4-08C1-241C-F46D36515219}"/>
              </a:ext>
            </a:extLst>
          </p:cNvPr>
          <p:cNvSpPr txBox="1">
            <a:spLocks/>
          </p:cNvSpPr>
          <p:nvPr/>
        </p:nvSpPr>
        <p:spPr>
          <a:xfrm>
            <a:off x="0" y="1900269"/>
            <a:ext cx="12192000" cy="5032376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disneySheen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LdotH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FH =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schlickWeight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LdotH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FH *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material.sheen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vec3(1, 1, 1);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35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6A9B-9462-62C4-E02B-965766E5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Próbáljuk ki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43111-9E6C-EDBC-C66B-E7A1F669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haszn</a:t>
            </a:r>
            <a:r>
              <a:rPr lang="hu-HU" dirty="0"/>
              <a:t>áljuk csak a </a:t>
            </a:r>
            <a:r>
              <a:rPr lang="hu-HU" dirty="0" err="1"/>
              <a:t>sheen</a:t>
            </a:r>
            <a:r>
              <a:rPr lang="hu-HU" dirty="0"/>
              <a:t>-t</a:t>
            </a:r>
          </a:p>
          <a:p>
            <a:r>
              <a:rPr lang="hu-HU" dirty="0"/>
              <a:t>a másik oldalról kell nézni a modellt, mert a fénnyel szembeni oldalra tükröz</a:t>
            </a:r>
          </a:p>
          <a:p>
            <a:r>
              <a:rPr lang="hu-HU" dirty="0"/>
              <a:t>adjuk a többihez (</a:t>
            </a:r>
            <a:r>
              <a:rPr lang="hu-HU" dirty="0" err="1"/>
              <a:t>metallic</a:t>
            </a:r>
            <a:r>
              <a:rPr lang="hu-HU" dirty="0"/>
              <a:t> ezt is húzza le)</a:t>
            </a:r>
          </a:p>
          <a:p>
            <a:endParaRPr lang="hu-HU" dirty="0"/>
          </a:p>
          <a:p>
            <a:r>
              <a:rPr lang="hu-HU" dirty="0"/>
              <a:t>plusz paraméter: </a:t>
            </a:r>
            <a:r>
              <a:rPr lang="hu-HU" dirty="0" err="1"/>
              <a:t>sheenTint</a:t>
            </a:r>
            <a:endParaRPr lang="hu-HU" dirty="0"/>
          </a:p>
          <a:p>
            <a:pPr lvl="1"/>
            <a:r>
              <a:rPr lang="hu-HU" dirty="0"/>
              <a:t>most fehér a </a:t>
            </a:r>
            <a:r>
              <a:rPr lang="hu-HU" dirty="0" err="1"/>
              <a:t>sheen</a:t>
            </a:r>
            <a:endParaRPr lang="hu-HU" dirty="0"/>
          </a:p>
          <a:p>
            <a:pPr lvl="1"/>
            <a:r>
              <a:rPr lang="hu-HU" dirty="0"/>
              <a:t>lehetne a </a:t>
            </a:r>
            <a:r>
              <a:rPr lang="hu-HU" dirty="0" err="1"/>
              <a:t>baseColor</a:t>
            </a:r>
            <a:r>
              <a:rPr lang="hu-HU" dirty="0"/>
              <a:t> színe</a:t>
            </a:r>
          </a:p>
          <a:p>
            <a:pPr lvl="2"/>
            <a:r>
              <a:rPr lang="hu-HU" dirty="0"/>
              <a:t>de „normalizáljuk” a </a:t>
            </a:r>
            <a:r>
              <a:rPr lang="hu-HU" dirty="0" err="1"/>
              <a:t>luminanciáját</a:t>
            </a:r>
            <a:r>
              <a:rPr lang="hu-HU" dirty="0"/>
              <a:t>, </a:t>
            </a:r>
            <a:r>
              <a:rPr lang="en-US" dirty="0" err="1"/>
              <a:t>vagyis</a:t>
            </a:r>
            <a:r>
              <a:rPr lang="en-US" dirty="0"/>
              <a:t> </a:t>
            </a:r>
            <a:r>
              <a:rPr lang="hu-HU" dirty="0"/>
              <a:t>osszuk r*0.3+g*</a:t>
            </a:r>
            <a:r>
              <a:rPr lang="en-US" dirty="0"/>
              <a:t>0.6+b*0.1-gyel</a:t>
            </a:r>
          </a:p>
        </p:txBody>
      </p:sp>
    </p:spTree>
    <p:extLst>
      <p:ext uri="{BB962C8B-B14F-4D97-AF65-F5344CB8AC3E}">
        <p14:creationId xmlns:p14="http://schemas.microsoft.com/office/powerpoint/2010/main" val="384934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3A26-0FD8-1D41-1ABC-70794C9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Whipsmart" panose="020B0502030203050204" pitchFamily="34" charset="0"/>
              </a:rPr>
              <a:t>Clearcoat r</a:t>
            </a:r>
            <a:r>
              <a:rPr lang="hu-HU" dirty="0" err="1">
                <a:latin typeface="Whipsmart" panose="020B0502030203050204" pitchFamily="34" charset="0"/>
              </a:rPr>
              <a:t>éteg</a:t>
            </a:r>
            <a:r>
              <a:rPr lang="hu-HU" dirty="0">
                <a:latin typeface="Whipsmart" panose="020B0502030203050204" pitchFamily="34" charset="0"/>
              </a:rPr>
              <a:t> – kicsit más D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E0DAF-19D4-08C1-241C-F46D36515219}"/>
              </a:ext>
            </a:extLst>
          </p:cNvPr>
          <p:cNvSpPr txBox="1">
            <a:spLocks/>
          </p:cNvSpPr>
          <p:nvPr/>
        </p:nvSpPr>
        <p:spPr>
          <a:xfrm>
            <a:off x="0" y="1900269"/>
            <a:ext cx="12192000" cy="5032376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GTR1(float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float a) {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if (a &gt;= 1.0) return 1.0/PI;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 a2 = a*a;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 t = 1.0 + (a2-1.0)*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 (a2-1.0) / (PI*log(a2)*t);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66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3A26-0FD8-1D41-1ABC-70794C9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Whipsmart" panose="020B0502030203050204" pitchFamily="34" charset="0"/>
              </a:rPr>
              <a:t>Clearcoat r</a:t>
            </a:r>
            <a:r>
              <a:rPr lang="hu-HU" dirty="0" err="1">
                <a:latin typeface="Whipsmart" panose="020B0502030203050204" pitchFamily="34" charset="0"/>
              </a:rPr>
              <a:t>éteg</a:t>
            </a:r>
            <a:r>
              <a:rPr lang="hu-HU" dirty="0">
                <a:latin typeface="Whipsmart" panose="020B0502030203050204" pitchFamily="34" charset="0"/>
              </a:rPr>
              <a:t> – </a:t>
            </a:r>
            <a:r>
              <a:rPr lang="hu-HU" dirty="0" err="1">
                <a:latin typeface="Whipsmart" panose="020B0502030203050204" pitchFamily="34" charset="0"/>
              </a:rPr>
              <a:t>össz</a:t>
            </a:r>
            <a:r>
              <a:rPr lang="hu-HU" dirty="0">
                <a:latin typeface="Whipsmart" panose="020B0502030203050204" pitchFamily="34" charset="0"/>
              </a:rPr>
              <a:t> BRDF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E0DAF-19D4-08C1-241C-F46D36515219}"/>
              </a:ext>
            </a:extLst>
          </p:cNvPr>
          <p:cNvSpPr txBox="1">
            <a:spLocks/>
          </p:cNvSpPr>
          <p:nvPr/>
        </p:nvSpPr>
        <p:spPr>
          <a:xfrm>
            <a:off x="0" y="1900269"/>
            <a:ext cx="12192000" cy="5032376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disneyClearcoat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(float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float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float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float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LdotH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 gloss = mix(.1,.001,material.clearcoatGloss);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 Dr = GTR1(abs(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gloss);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 FH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schlickWeight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LdotH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 Fr = mix(.04, 1.0, FH);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 Gr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smithG_GGX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.25) *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smithG_GGX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.25);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material.clearcoat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Fr * Gr * Dr;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76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C60B-3A2C-A56D-64A3-4BB80EA3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Próbáljuk ki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301F1-ABC5-854E-58F8-1D9D3DD8B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adjuk a többihez</a:t>
            </a:r>
          </a:p>
          <a:p>
            <a:pPr lvl="1"/>
            <a:r>
              <a:rPr lang="hu-HU" dirty="0" err="1"/>
              <a:t>metallic</a:t>
            </a:r>
            <a:r>
              <a:rPr lang="hu-HU" dirty="0"/>
              <a:t> erre nincs hatással, ez egy másik réteg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48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3A26-0FD8-1D41-1ABC-70794C9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Whipsmart" panose="020B0502030203050204" pitchFamily="34" charset="0"/>
              </a:rPr>
              <a:t>Anizotrópia - D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E0DAF-19D4-08C1-241C-F46D36515219}"/>
              </a:ext>
            </a:extLst>
          </p:cNvPr>
          <p:cNvSpPr txBox="1">
            <a:spLocks/>
          </p:cNvSpPr>
          <p:nvPr/>
        </p:nvSpPr>
        <p:spPr>
          <a:xfrm>
            <a:off x="0" y="1900269"/>
            <a:ext cx="12192000" cy="5032376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GTR2_aniso(float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float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HdotX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float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HdotY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float ax, float ay) {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HdotX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/ax;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 hay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HdotY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/ay;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hay*hay) +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 1.0 / (PI * ax*ay *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252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3A26-0FD8-1D41-1ABC-70794C9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Whipsmart" panose="020B0502030203050204" pitchFamily="34" charset="0"/>
              </a:rPr>
              <a:t>Anizotrópia - 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E0DAF-19D4-08C1-241C-F46D36515219}"/>
              </a:ext>
            </a:extLst>
          </p:cNvPr>
          <p:cNvSpPr txBox="1">
            <a:spLocks/>
          </p:cNvSpPr>
          <p:nvPr/>
        </p:nvSpPr>
        <p:spPr>
          <a:xfrm>
            <a:off x="0" y="1900269"/>
            <a:ext cx="12192000" cy="5032376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smithG_GGX_aniso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(float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float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VdotX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float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VdotY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float ax, float ay) {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 vax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VdotX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/ax;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VdotY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*ay;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vax*vax +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 1.0 /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sqrt(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82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3A26-0FD8-1D41-1ABC-70794C9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Mindenre szögfüggésre ezt fogjuk használni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E0DAF-19D4-08C1-241C-F46D36515219}"/>
              </a:ext>
            </a:extLst>
          </p:cNvPr>
          <p:cNvSpPr txBox="1">
            <a:spLocks/>
          </p:cNvSpPr>
          <p:nvPr/>
        </p:nvSpPr>
        <p:spPr>
          <a:xfrm>
            <a:off x="0" y="1900269"/>
            <a:ext cx="12192000" cy="5032376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schlickWeight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(float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 m = clamp(1.0 -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0.0, 1.0);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 (m * m) * (m * m) * m;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975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3A26-0FD8-1D41-1ABC-70794C9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Whipsmart" panose="020B0502030203050204" pitchFamily="34" charset="0"/>
              </a:rPr>
              <a:t>Fő </a:t>
            </a:r>
            <a:r>
              <a:rPr lang="hu-HU" dirty="0" err="1">
                <a:latin typeface="Whipsmart" panose="020B0502030203050204" pitchFamily="34" charset="0"/>
              </a:rPr>
              <a:t>microfacet</a:t>
            </a:r>
            <a:r>
              <a:rPr lang="hu-HU" dirty="0">
                <a:latin typeface="Whipsmart" panose="020B0502030203050204" pitchFamily="34" charset="0"/>
              </a:rPr>
              <a:t> komponens módosítása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E0DAF-19D4-08C1-241C-F46D36515219}"/>
              </a:ext>
            </a:extLst>
          </p:cNvPr>
          <p:cNvSpPr txBox="1">
            <a:spLocks/>
          </p:cNvSpPr>
          <p:nvPr/>
        </p:nvSpPr>
        <p:spPr>
          <a:xfrm>
            <a:off x="0" y="1900269"/>
            <a:ext cx="12192000" cy="5032376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aspect = sqrt(1.-material.anisotropic*.9);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 ax = max(0.001,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material.roughness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material.roughness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/aspect);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 ay = max(0.001,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material.roughness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material.roughness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*aspect);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 Ds = GTR2_aniso(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dot(H, X), dot(H, Y), ax, ay);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lang="hu-HU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kumimoji="0" lang="hu-HU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smithG_GGX_aniso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NdotL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(L, X),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(L, Y),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*=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smithG_GGX_aniso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NdotV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(V, X),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(V, Y),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lang="hu-H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kumimoji="0" lang="hu-HU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811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C60B-3A2C-A56D-64A3-4BB80EA3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Próbáljuk ki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301F1-ABC5-854E-58F8-1D9D3DD8B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 felejtsük el a plusz paramétereket átadni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56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905B-5702-E9AD-DCD1-37A9ED5B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Extra feladatok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C4A2-6C20-7972-5F37-755D48660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kombináljuk textúrával</a:t>
            </a:r>
          </a:p>
          <a:p>
            <a:r>
              <a:rPr lang="hu-HU" dirty="0"/>
              <a:t>kombináljuk </a:t>
            </a:r>
            <a:r>
              <a:rPr lang="hu-HU" dirty="0" err="1"/>
              <a:t>envmappinggel</a:t>
            </a:r>
            <a:endParaRPr lang="hu-HU" dirty="0"/>
          </a:p>
          <a:p>
            <a:pPr lvl="1"/>
            <a:r>
              <a:rPr lang="hu-HU" dirty="0"/>
              <a:t>nem absztrakt fényforrással számolunk</a:t>
            </a:r>
          </a:p>
          <a:p>
            <a:pPr lvl="1"/>
            <a:r>
              <a:rPr lang="hu-HU" dirty="0"/>
              <a:t>hanem a környezeti megvilágítás egy mintájával</a:t>
            </a:r>
          </a:p>
          <a:p>
            <a:pPr lvl="1"/>
            <a:r>
              <a:rPr lang="hu-HU" dirty="0"/>
              <a:t>amit az ideális visszaverődési irányból veszünk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5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6A9B-9462-62C4-E02B-965766E5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Próbáljuk ki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43111-9E6C-EDBC-C66B-E7A1F669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7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3A26-0FD8-1D41-1ABC-70794C9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Cseréljük le a diffúz </a:t>
            </a:r>
            <a:r>
              <a:rPr lang="hu-HU" dirty="0" err="1"/>
              <a:t>kd</a:t>
            </a:r>
            <a:r>
              <a:rPr lang="hu-HU" dirty="0"/>
              <a:t>-t erre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E0DAF-19D4-08C1-241C-F46D36515219}"/>
              </a:ext>
            </a:extLst>
          </p:cNvPr>
          <p:cNvSpPr txBox="1">
            <a:spLocks/>
          </p:cNvSpPr>
          <p:nvPr/>
        </p:nvSpPr>
        <p:spPr>
          <a:xfrm>
            <a:off x="0" y="1900269"/>
            <a:ext cx="12192000" cy="5032376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disneyDiffuse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(float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float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float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LdotH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schlick_l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schlickWeight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shlick_v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schlickWeight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 Fd90 = 0.5 + 2.0 *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LdotH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LdotH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material.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roughness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mix(1.0, Fd90,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schlick_l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hu-HU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mix(1.0, Fd90,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shlick_v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 (1.0/PI) *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material.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baseColor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51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3A26-0FD8-1D41-1ABC-70794C9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Jöhet a </a:t>
            </a:r>
            <a:r>
              <a:rPr lang="hu-HU" dirty="0" err="1"/>
              <a:t>microfacet</a:t>
            </a:r>
            <a:br>
              <a:rPr lang="hu-HU" dirty="0"/>
            </a:br>
            <a:r>
              <a:rPr lang="en-US" sz="4400" dirty="0">
                <a:latin typeface="Whipsmart" panose="020B0502030203050204" pitchFamily="34" charset="0"/>
              </a:rPr>
              <a:t>Trowbridge-Reitz</a:t>
            </a:r>
            <a:r>
              <a:rPr lang="hu-HU" sz="4400" dirty="0">
                <a:latin typeface="Whipsmart" panose="020B0502030203050204" pitchFamily="34" charset="0"/>
              </a:rPr>
              <a:t> D függvény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E0DAF-19D4-08C1-241C-F46D36515219}"/>
              </a:ext>
            </a:extLst>
          </p:cNvPr>
          <p:cNvSpPr txBox="1">
            <a:spLocks/>
          </p:cNvSpPr>
          <p:nvPr/>
        </p:nvSpPr>
        <p:spPr>
          <a:xfrm>
            <a:off x="0" y="1900269"/>
            <a:ext cx="12192000" cy="5032376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GTR2(float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float a) {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 a2 = a*a;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 t = 1.0 + (a2-1.0)*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 a2 / (PI * t*t);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1A9F97-803B-4A38-CDB2-6770E6CC8F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54" t="44971" r="21114" b="31878"/>
          <a:stretch/>
        </p:blipFill>
        <p:spPr>
          <a:xfrm>
            <a:off x="4446631" y="4321006"/>
            <a:ext cx="6575367" cy="158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3A26-0FD8-1D41-1ABC-70794C9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>
                <a:latin typeface="Whipsmart" panose="020B0502030203050204" pitchFamily="34" charset="0"/>
              </a:rPr>
              <a:t>Ehhez tartozó G függvény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E0DAF-19D4-08C1-241C-F46D36515219}"/>
              </a:ext>
            </a:extLst>
          </p:cNvPr>
          <p:cNvSpPr txBox="1">
            <a:spLocks/>
          </p:cNvSpPr>
          <p:nvPr/>
        </p:nvSpPr>
        <p:spPr>
          <a:xfrm>
            <a:off x="0" y="1900269"/>
            <a:ext cx="12192000" cy="5032376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smithG_GGX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(float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float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alphaG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 a =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alphaG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alphaG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 b =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 1.0 / (abs(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max(sqrt(a + b - a*b), 0.0001));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49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3A26-0FD8-1D41-1ABC-70794C9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>
                <a:latin typeface="Whipsmart" panose="020B0502030203050204" pitchFamily="34" charset="0"/>
              </a:rPr>
              <a:t>Akkor a teljes BRDF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E0DAF-19D4-08C1-241C-F46D36515219}"/>
              </a:ext>
            </a:extLst>
          </p:cNvPr>
          <p:cNvSpPr txBox="1">
            <a:spLocks/>
          </p:cNvSpPr>
          <p:nvPr/>
        </p:nvSpPr>
        <p:spPr>
          <a:xfrm>
            <a:off x="0" y="1900269"/>
            <a:ext cx="12192000" cy="5032376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disneyMicrofacetIsotropic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(float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float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float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float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LdotH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a = max(0.001,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material.roughness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material.roughness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 Ds = GTR2(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kumimoji="0" lang="hu-HU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 FH =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schlickWeight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LdotH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vec3 Fs = mix(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material.baseColor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vec3(1, 1, 1), FH);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kumimoji="0" lang="hu-HU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smithG_GGX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*=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smithG_GGX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NdotV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*Fs*Ds;   //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nincs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oszt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4*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cosa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cosb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-vel !!??!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77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6A9B-9462-62C4-E02B-965766E5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Próbáljuk ki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43111-9E6C-EDBC-C66B-E7A1F669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használjuk csak a </a:t>
            </a:r>
            <a:r>
              <a:rPr lang="hu-HU" dirty="0" err="1"/>
              <a:t>microfacetet</a:t>
            </a:r>
            <a:endParaRPr lang="hu-HU" dirty="0"/>
          </a:p>
          <a:p>
            <a:r>
              <a:rPr lang="hu-HU" dirty="0"/>
              <a:t>mivel a </a:t>
            </a:r>
            <a:r>
              <a:rPr lang="hu-HU" dirty="0" err="1"/>
              <a:t>baseColor</a:t>
            </a:r>
            <a:r>
              <a:rPr lang="hu-HU" dirty="0"/>
              <a:t>-t használtuk, és nincs diffúz, fémesnek kell lennie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3A26-0FD8-1D41-1ABC-70794C9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err="1">
                <a:latin typeface="Whipsmart" panose="020B0502030203050204" pitchFamily="34" charset="0"/>
              </a:rPr>
              <a:t>Metallic</a:t>
            </a:r>
            <a:r>
              <a:rPr lang="hu-HU" sz="4400" dirty="0">
                <a:latin typeface="Whipsmart" panose="020B0502030203050204" pitchFamily="34" charset="0"/>
              </a:rPr>
              <a:t> paraméter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E0DAF-19D4-08C1-241C-F46D36515219}"/>
              </a:ext>
            </a:extLst>
          </p:cNvPr>
          <p:cNvSpPr txBox="1">
            <a:spLocks/>
          </p:cNvSpPr>
          <p:nvPr/>
        </p:nvSpPr>
        <p:spPr>
          <a:xfrm>
            <a:off x="0" y="1900269"/>
            <a:ext cx="12192000" cy="5032376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 Cspec0 = mix(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material.specular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vec3(.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.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.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material.baseColor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material.metallic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lang="hu-HU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ezt a Cspec0-t használjuk a </a:t>
            </a:r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baseColor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helyett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lang="hu-H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37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1197</Words>
  <Application>Microsoft Office PowerPoint</Application>
  <PresentationFormat>Widescreen</PresentationFormat>
  <Paragraphs>141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Whipsmart</vt:lpstr>
      <vt:lpstr>Office Theme</vt:lpstr>
      <vt:lpstr>Képszintézis</vt:lpstr>
      <vt:lpstr>Mindenre szögfüggésre ezt fogjuk használni</vt:lpstr>
      <vt:lpstr>Próbáljuk ki</vt:lpstr>
      <vt:lpstr>Cseréljük le a diffúz kd-t erre</vt:lpstr>
      <vt:lpstr>Jöhet a microfacet Trowbridge-Reitz D függvény</vt:lpstr>
      <vt:lpstr>Ehhez tartozó G függvény</vt:lpstr>
      <vt:lpstr>Akkor a teljes BRDF</vt:lpstr>
      <vt:lpstr>Próbáljuk ki</vt:lpstr>
      <vt:lpstr>Metallic paraméter</vt:lpstr>
      <vt:lpstr>Próbáljuk ki</vt:lpstr>
      <vt:lpstr>Subsurface</vt:lpstr>
      <vt:lpstr>Próbáljuk ki</vt:lpstr>
      <vt:lpstr>Sheen</vt:lpstr>
      <vt:lpstr>Próbáljuk ki</vt:lpstr>
      <vt:lpstr>Clearcoat réteg – kicsit más D</vt:lpstr>
      <vt:lpstr>Clearcoat réteg – össz BRDF</vt:lpstr>
      <vt:lpstr>Próbáljuk ki</vt:lpstr>
      <vt:lpstr>Anizotrópia - D</vt:lpstr>
      <vt:lpstr>Anizotrópia - G</vt:lpstr>
      <vt:lpstr>Fő microfacet komponens módosítása</vt:lpstr>
      <vt:lpstr>Próbáljuk ki</vt:lpstr>
      <vt:lpstr>Extra feladatok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Képszintézis</dc:title>
  <dc:creator>László Szécsi</dc:creator>
  <cp:lastModifiedBy>László Szécsi</cp:lastModifiedBy>
  <cp:revision>6</cp:revision>
  <dcterms:created xsi:type="dcterms:W3CDTF">2023-03-15T06:30:47Z</dcterms:created>
  <dcterms:modified xsi:type="dcterms:W3CDTF">2023-03-29T23:11:36Z</dcterms:modified>
</cp:coreProperties>
</file>