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316" r:id="rId4"/>
    <p:sldId id="315" r:id="rId5"/>
    <p:sldId id="317" r:id="rId6"/>
    <p:sldId id="318" r:id="rId7"/>
    <p:sldId id="314" r:id="rId8"/>
    <p:sldId id="307" r:id="rId9"/>
    <p:sldId id="310" r:id="rId10"/>
    <p:sldId id="313" r:id="rId11"/>
    <p:sldId id="308" r:id="rId12"/>
    <p:sldId id="309" r:id="rId13"/>
    <p:sldId id="311" r:id="rId14"/>
    <p:sldId id="312" r:id="rId15"/>
    <p:sldId id="306" r:id="rId16"/>
    <p:sldId id="301" r:id="rId17"/>
    <p:sldId id="302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5972-7F3D-2E58-716E-8FC17FED4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F7F6B-9CE5-56E1-B4B4-B59FBDBC2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402E4-B4DC-3D57-F8AB-BC1CCA50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05B47-D61E-D111-931F-7A72E4A4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7F23B-D21F-6106-5B2E-0DDC8192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E365-E183-DE5B-AE5A-F10177B5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8AC88-D737-E723-C307-221DF3DBE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541A9-83CB-B07C-1BD2-001B0780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F29C-BE84-00F1-5F94-B81FBA4C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23DD-E173-53A2-A341-0E776214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9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7B529-6FF4-D816-843B-61ECA62C5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57D40-0009-7844-F058-905B422EE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DEC4E-8C20-31B2-5A27-4133A4C7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9DF7C-BF31-F902-3F0D-814E85E7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6460A-A88A-8764-39AD-0C971A25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241A-6DA0-67BB-CAFE-00B6DC51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9BDA-F5DB-57F2-75CD-0774ADB2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6323-1018-1EB4-1408-35CB725B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EBD7-0CA8-C066-0387-CD5D3514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EF2DF-2E08-E412-B46A-67477111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C5EF-3B28-8388-35E0-36AB0BC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7F73A-1DC7-22DD-910D-5871CF19E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DCA19-39B6-EDD3-C89D-1FBCE5A6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DBA83-E7C9-779D-FD96-FB9ABB4F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094A9-25CD-660F-5B6A-1C753460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5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8C33-90BC-0792-18AB-D3CB1F68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01823-F741-7E64-3F4A-91A757CE0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B51FB-9192-A8ED-A034-F58E16E08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DA02C-E1DA-A907-5429-6521231C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52166-B79A-22FA-8D53-F2B41BC4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48D3-F3C3-0E07-D96F-B2F897CC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C9D6-55E3-7CEE-64EE-7D18FF80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FC573-12F5-E2F1-62A4-B3E78CEE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481B8-B6BC-9FA2-E7E7-714966346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0EE07-1217-5F43-A92D-DA50F5BB1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7267E-2E26-B613-CDE3-B09033B98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3263A-65D8-833A-7912-A5BBA307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992EE-E014-C95C-3BD1-F55D5B1D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628D2-A10C-716E-7B7F-B196D7AC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6523-4140-03FB-9F9E-467D1FBF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0445E-904F-AAD8-BF92-9289494F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5DF5E-40B5-7775-877C-187E6399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C1D97-2514-46D1-BA25-71A084CF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BC983-313C-5BE7-25A8-6ADE8148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5271B-2AA7-F19F-8ACC-B9DF38CE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BD0BB-5E4A-8474-AC9F-8B01EE9E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7701-3EDE-F00A-6D2E-447CD63A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9E03-9B28-F83F-B6E2-1728F242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8DCE7-4E3E-AD16-E7F0-3CE42DAC7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286B2-BCF2-6F4F-53D6-944BE5A6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0D9B9-4AF5-CA40-9CE3-5ED72AD4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1A5E7-FD08-6CD7-5B14-4A9C7425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2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E170-EAD7-E6CE-CD56-F2AFF169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AFA63-9DDA-328C-86F2-AB768FFBA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0FBD3-F39F-8097-1B1A-4B0A77308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C78D2-9B7F-1760-5CDB-00ECFB42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21EE-2195-A85A-A512-1BD86C84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F8310-EA3E-D9B2-CA44-9074F53E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2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4558F-581C-DBF7-85EF-F6B14FA4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57654-14FB-CA3C-DB4A-AB3DC5588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D19CD-A4C2-1062-F237-25D3AD272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33B2-3D53-471A-9A53-91107CC6ED5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4A43-4721-A881-64FD-DE0E40595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4B33D-3406-F968-F6A7-7E01D3FBA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5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GL.TEXTURE_@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89B4-3DB5-574E-CE0D-D8BC25E06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hu-HU" dirty="0"/>
              <a:t>épszintézis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1C67E-CD41-C76F-D7CC-0FEFD4F36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Többmenetes </a:t>
            </a:r>
            <a:r>
              <a:rPr lang="hu-HU" dirty="0" err="1"/>
              <a:t>renderelés</a:t>
            </a:r>
            <a:r>
              <a:rPr lang="hu-HU" dirty="0"/>
              <a:t> labor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2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Whipsmart" panose="020B0502030203050204" pitchFamily="34" charset="0"/>
              </a:rPr>
              <a:t>Így állítjuk be, hova rajzolunk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framebuffers[0].bind(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0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Whipsmart" panose="020B0502030203050204" pitchFamily="34" charset="0"/>
              </a:rPr>
              <a:t>Ezt ne felejtsük el, amikor egy új </a:t>
            </a:r>
            <a:r>
              <a:rPr lang="hu-HU" dirty="0" err="1">
                <a:latin typeface="Whipsmart" panose="020B0502030203050204" pitchFamily="34" charset="0"/>
              </a:rPr>
              <a:t>targetre</a:t>
            </a:r>
            <a:r>
              <a:rPr lang="hu-HU" dirty="0">
                <a:latin typeface="Whipsmart" panose="020B0502030203050204" pitchFamily="34" charset="0"/>
              </a:rPr>
              <a:t> rajzolunk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gl.clear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(GL.COLOR_BUFFER_BIT or GL.DEPTH_BUFFER_BIT)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85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Whipsmart" panose="020B0502030203050204" pitchFamily="34" charset="0"/>
              </a:rPr>
              <a:t>De ha úgyis </a:t>
            </a:r>
            <a:r>
              <a:rPr lang="hu-HU" dirty="0" err="1">
                <a:latin typeface="Whipsmart" panose="020B0502030203050204" pitchFamily="34" charset="0"/>
              </a:rPr>
              <a:t>full</a:t>
            </a:r>
            <a:r>
              <a:rPr lang="hu-HU" dirty="0">
                <a:latin typeface="Whipsmart" panose="020B0502030203050204" pitchFamily="34" charset="0"/>
              </a:rPr>
              <a:t> </a:t>
            </a:r>
            <a:r>
              <a:rPr lang="hu-HU" dirty="0" err="1">
                <a:latin typeface="Whipsmart" panose="020B0502030203050204" pitchFamily="34" charset="0"/>
              </a:rPr>
              <a:t>viewport</a:t>
            </a:r>
            <a:r>
              <a:rPr lang="hu-HU" dirty="0">
                <a:latin typeface="Whipsmart" panose="020B0502030203050204" pitchFamily="34" charset="0"/>
              </a:rPr>
              <a:t> </a:t>
            </a:r>
            <a:r>
              <a:rPr lang="hu-HU" dirty="0" err="1">
                <a:latin typeface="Whipsmart" panose="020B0502030203050204" pitchFamily="34" charset="0"/>
              </a:rPr>
              <a:t>quad</a:t>
            </a:r>
            <a:r>
              <a:rPr lang="hu-HU" dirty="0">
                <a:latin typeface="Whipsmart" panose="020B0502030203050204" pitchFamily="34" charset="0"/>
              </a:rPr>
              <a:t>, akkor ez is megoldás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gl.disable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(GL.DEPTH_TEST)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lang="hu-HU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kumimoji="0" lang="hu-HU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lang="hu-HU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kumimoji="0" lang="hu-HU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kumimoji="0" lang="hu-HU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hu-H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// csak ne felejtsük el utána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gl.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(GL.DEPTH_TEST)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lang="hu-HU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kumimoji="0" lang="hu-HU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kumimoji="0" lang="hu-HU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lang="hu-H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kumimoji="0" lang="hu-HU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lang="hu-H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5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Whipsmart" panose="020B0502030203050204" pitchFamily="34" charset="0"/>
              </a:rPr>
              <a:t>Így kötjük be az korábban </a:t>
            </a:r>
            <a:r>
              <a:rPr lang="hu-HU" dirty="0" err="1">
                <a:latin typeface="Whipsmart" panose="020B0502030203050204" pitchFamily="34" charset="0"/>
              </a:rPr>
              <a:t>renderelt</a:t>
            </a:r>
            <a:r>
              <a:rPr lang="hu-HU" dirty="0">
                <a:latin typeface="Whipsmart" panose="020B0502030203050204" pitchFamily="34" charset="0"/>
              </a:rPr>
              <a:t> képet uniformra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averageMesh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currentFrame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"]?.set( framebuffers[0].targets[0] )</a:t>
            </a:r>
            <a:endParaRPr kumimoji="0" lang="hu-HU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averageMesh.draw</a:t>
            </a:r>
            <a:r>
              <a:rPr kumimoji="0" lang="hu-H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kumimoji="0" lang="hu-HU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//persze feltéve hogy a </a:t>
            </a:r>
            <a:r>
              <a:rPr kumimoji="0" lang="hu-HU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shaderben</a:t>
            </a:r>
            <a:r>
              <a:rPr kumimoji="0" lang="hu-H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így deklaráltuk: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 struct {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sampler2D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currentFrame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mesh;</a:t>
            </a:r>
            <a:endParaRPr kumimoji="0" lang="hu-HU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kumimoji="0" lang="hu-HU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lang="hu-HU" sz="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kumimoji="0" lang="hu-HU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lang="hu-H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kumimoji="0" lang="hu-HU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93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Whipsmart" panose="020B0502030203050204" pitchFamily="34" charset="0"/>
              </a:rPr>
              <a:t>Így cserélünk meg két értéket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framebuffers[1] = framebuffers[2].also{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framebuffers[2] = framebuffers[1]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8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A00E-FDFE-1B1A-BF49-1C120DC1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Mozgási elmosás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8F3CD-0C50-3387-9B75-670FFD7CF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17266"/>
            <a:ext cx="8667750" cy="48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2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Whipsmart" panose="020B0502030203050204" pitchFamily="34" charset="0"/>
              </a:rPr>
              <a:t>Átlagolás csak az utolsó elmozdulás utániakra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averageMesh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["weight"]?.set(1.0f/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frameCount.toFloat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2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Whipsmart" panose="020B0502030203050204" pitchFamily="34" charset="0"/>
              </a:rPr>
              <a:t>Rajzolás elmozdított, de fókuszpontba néző kamerával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hu-HU" dirty="0">
                <a:cs typeface="Times New Roman" panose="02020603050405020304" pitchFamily="18" charset="0"/>
              </a:rPr>
              <a:t>   </a:t>
            </a:r>
            <a:r>
              <a:rPr lang="en-US" dirty="0" err="1">
                <a:cs typeface="Times New Roman" panose="02020603050405020304" pitchFamily="18" charset="0"/>
              </a:rPr>
              <a:t>confusedCamera.position.set</a:t>
            </a:r>
            <a:r>
              <a:rPr lang="en-US" dirty="0">
                <a:cs typeface="Times New Roman" panose="02020603050405020304" pitchFamily="18" charset="0"/>
              </a:rPr>
              <a:t>(</a:t>
            </a:r>
            <a:r>
              <a:rPr lang="en-US" dirty="0" err="1">
                <a:cs typeface="Times New Roman" panose="02020603050405020304" pitchFamily="18" charset="0"/>
              </a:rPr>
              <a:t>camera.position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>
                <a:cs typeface="Times New Roman" panose="02020603050405020304" pitchFamily="18" charset="0"/>
              </a:rPr>
              <a:t>    </a:t>
            </a:r>
            <a:r>
              <a:rPr lang="en-US" dirty="0" err="1">
                <a:cs typeface="Times New Roman" panose="02020603050405020304" pitchFamily="18" charset="0"/>
              </a:rPr>
              <a:t>confusedCamera.position</a:t>
            </a:r>
            <a:r>
              <a:rPr lang="en-US" dirty="0">
                <a:cs typeface="Times New Roman" panose="02020603050405020304" pitchFamily="18" charset="0"/>
              </a:rPr>
              <a:t> += </a:t>
            </a:r>
            <a:r>
              <a:rPr lang="en-US" dirty="0" err="1">
                <a:cs typeface="Times New Roman" panose="02020603050405020304" pitchFamily="18" charset="0"/>
              </a:rPr>
              <a:t>camera.right</a:t>
            </a:r>
            <a:r>
              <a:rPr lang="en-US" dirty="0">
                <a:cs typeface="Times New Roman" panose="02020603050405020304" pitchFamily="18" charset="0"/>
              </a:rPr>
              <a:t> * </a:t>
            </a:r>
            <a:r>
              <a:rPr lang="en-US" dirty="0" err="1">
                <a:cs typeface="Times New Roman" panose="02020603050405020304" pitchFamily="18" charset="0"/>
              </a:rPr>
              <a:t>Random.nextFloat</a:t>
            </a:r>
            <a:r>
              <a:rPr lang="en-US" dirty="0"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>
                <a:cs typeface="Times New Roman" panose="02020603050405020304" pitchFamily="18" charset="0"/>
              </a:rPr>
              <a:t>    </a:t>
            </a:r>
            <a:r>
              <a:rPr lang="en-US" dirty="0" err="1">
                <a:cs typeface="Times New Roman" panose="02020603050405020304" pitchFamily="18" charset="0"/>
              </a:rPr>
              <a:t>confusedCamera.position</a:t>
            </a:r>
            <a:r>
              <a:rPr lang="en-US" dirty="0">
                <a:cs typeface="Times New Roman" panose="02020603050405020304" pitchFamily="18" charset="0"/>
              </a:rPr>
              <a:t> += </a:t>
            </a:r>
            <a:r>
              <a:rPr lang="en-US" dirty="0" err="1">
                <a:cs typeface="Times New Roman" panose="02020603050405020304" pitchFamily="18" charset="0"/>
              </a:rPr>
              <a:t>camera.up</a:t>
            </a:r>
            <a:r>
              <a:rPr lang="en-US" dirty="0">
                <a:cs typeface="Times New Roman" panose="02020603050405020304" pitchFamily="18" charset="0"/>
              </a:rPr>
              <a:t> * </a:t>
            </a:r>
            <a:r>
              <a:rPr lang="en-US" dirty="0" err="1">
                <a:cs typeface="Times New Roman" panose="02020603050405020304" pitchFamily="18" charset="0"/>
              </a:rPr>
              <a:t>Random.nextFloat</a:t>
            </a:r>
            <a:r>
              <a:rPr lang="en-US" dirty="0"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>
                <a:cs typeface="Times New Roman" panose="02020603050405020304" pitchFamily="18" charset="0"/>
              </a:rPr>
              <a:t>    </a:t>
            </a:r>
            <a:r>
              <a:rPr lang="en-US" dirty="0" err="1">
                <a:cs typeface="Times New Roman" panose="02020603050405020304" pitchFamily="18" charset="0"/>
              </a:rPr>
              <a:t>confusedCamera.lookAt</a:t>
            </a:r>
            <a:r>
              <a:rPr lang="en-US" dirty="0">
                <a:cs typeface="Times New Roman" panose="02020603050405020304" pitchFamily="18" charset="0"/>
              </a:rPr>
              <a:t>(</a:t>
            </a:r>
            <a:endParaRPr lang="hu-HU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hu-HU" dirty="0">
                <a:cs typeface="Times New Roman" panose="02020603050405020304" pitchFamily="18" charset="0"/>
              </a:rPr>
              <a:t>		</a:t>
            </a:r>
            <a:r>
              <a:rPr lang="en-US" dirty="0" err="1">
                <a:cs typeface="Times New Roman" panose="02020603050405020304" pitchFamily="18" charset="0"/>
              </a:rPr>
              <a:t>camera.position</a:t>
            </a:r>
            <a:r>
              <a:rPr lang="en-US" dirty="0">
                <a:cs typeface="Times New Roman" panose="02020603050405020304" pitchFamily="18" charset="0"/>
              </a:rPr>
              <a:t> + </a:t>
            </a:r>
            <a:r>
              <a:rPr lang="en-US" dirty="0" err="1">
                <a:cs typeface="Times New Roman" panose="02020603050405020304" pitchFamily="18" charset="0"/>
              </a:rPr>
              <a:t>camera.ahead</a:t>
            </a:r>
            <a:r>
              <a:rPr lang="en-US" dirty="0">
                <a:cs typeface="Times New Roman" panose="02020603050405020304" pitchFamily="18" charset="0"/>
              </a:rPr>
              <a:t> * </a:t>
            </a:r>
            <a:r>
              <a:rPr lang="en-US" dirty="0" err="1">
                <a:cs typeface="Times New Roman" panose="02020603050405020304" pitchFamily="18" charset="0"/>
              </a:rPr>
              <a:t>focalDistance</a:t>
            </a:r>
            <a:r>
              <a:rPr lang="en-US" dirty="0">
                <a:cs typeface="Times New Roman" panose="02020603050405020304" pitchFamily="18" charset="0"/>
              </a:rPr>
              <a:t>)</a:t>
            </a:r>
            <a:endParaRPr lang="hu-HU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backgroundMesh.draw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</a:t>
            </a:r>
            <a:r>
              <a:rPr lang="hu-HU" strike="sngStrike" dirty="0">
                <a:solidFill>
                  <a:srgbClr val="FF0000"/>
                </a:solidFill>
                <a:cs typeface="Times New Roman" panose="02020603050405020304" pitchFamily="18" charset="0"/>
              </a:rPr>
              <a:t>camera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confusedCamera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gameObjects.forEach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{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it.draw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 </a:t>
            </a:r>
            <a:r>
              <a:rPr lang="hu-HU" strike="sngStrike" dirty="0">
                <a:solidFill>
                  <a:srgbClr val="FF0000"/>
                </a:solidFill>
                <a:cs typeface="Times New Roman" panose="02020603050405020304" pitchFamily="18" charset="0"/>
              </a:rPr>
              <a:t>camera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confusedCamera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, *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lights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) }</a:t>
            </a:r>
          </a:p>
        </p:txBody>
      </p:sp>
    </p:spTree>
    <p:extLst>
      <p:ext uri="{BB962C8B-B14F-4D97-AF65-F5344CB8AC3E}">
        <p14:creationId xmlns:p14="http://schemas.microsoft.com/office/powerpoint/2010/main" val="3954811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C368F7-8DDE-D6E2-0FC7-70693C1C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Fókuszban a füle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0B3499-A7FF-A21E-5174-C9BAF76A6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152649"/>
            <a:ext cx="80772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6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966A-C736-B98E-DCCE-B8CBA40A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Dinamikusan </a:t>
            </a:r>
            <a:r>
              <a:rPr lang="hu-HU" dirty="0" err="1"/>
              <a:t>renderelt</a:t>
            </a:r>
            <a:r>
              <a:rPr lang="hu-HU" dirty="0"/>
              <a:t> </a:t>
            </a:r>
            <a:r>
              <a:rPr lang="hu-HU" dirty="0" err="1"/>
              <a:t>envmap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CA9A4-F688-051B-84E7-D603BCC4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FramebufferCube.kt</a:t>
            </a:r>
            <a:endParaRPr lang="hu-HU" dirty="0"/>
          </a:p>
          <a:p>
            <a:pPr lvl="1"/>
            <a:r>
              <a:rPr lang="en-US" dirty="0" err="1"/>
              <a:t>glFramebuffers</a:t>
            </a:r>
            <a:r>
              <a:rPr lang="hu-HU" dirty="0"/>
              <a:t> hatelemű tömb</a:t>
            </a:r>
          </a:p>
          <a:p>
            <a:pPr lvl="1"/>
            <a:r>
              <a:rPr lang="hu-H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GL.TEXTURE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_2D</a:t>
            </a:r>
            <a:r>
              <a:rPr lang="en-US" dirty="0"/>
              <a:t> </a:t>
            </a:r>
            <a:r>
              <a:rPr lang="en-US" dirty="0" err="1"/>
              <a:t>helyett</a:t>
            </a:r>
            <a:r>
              <a:rPr lang="en-US" dirty="0"/>
              <a:t> GL.TEXTURE_CUBE_MAP_POSITIVE_X+I </a:t>
            </a:r>
            <a:r>
              <a:rPr lang="en-US" dirty="0" err="1"/>
              <a:t>szerepel</a:t>
            </a:r>
            <a:r>
              <a:rPr lang="en-US" dirty="0"/>
              <a:t> a framebufferTexture2D </a:t>
            </a:r>
            <a:r>
              <a:rPr lang="en-US" dirty="0" err="1"/>
              <a:t>parameterez</a:t>
            </a:r>
            <a:r>
              <a:rPr lang="hu-HU" dirty="0" err="1"/>
              <a:t>ésében</a:t>
            </a:r>
            <a:endParaRPr lang="hu-HU" dirty="0"/>
          </a:p>
          <a:p>
            <a:pPr lvl="1"/>
            <a:r>
              <a:rPr lang="hu-HU" dirty="0"/>
              <a:t>Azt megtartottuk, hogy n darab </a:t>
            </a:r>
            <a:r>
              <a:rPr lang="hu-HU" dirty="0" err="1"/>
              <a:t>target</a:t>
            </a:r>
            <a:r>
              <a:rPr lang="hu-HU" dirty="0"/>
              <a:t> lehet (n db </a:t>
            </a:r>
            <a:r>
              <a:rPr lang="en-US" dirty="0" err="1"/>
              <a:t>azonos</a:t>
            </a:r>
            <a:r>
              <a:rPr lang="en-US" dirty="0"/>
              <a:t> </a:t>
            </a:r>
            <a:r>
              <a:rPr lang="hu-HU" dirty="0"/>
              <a:t>állású </a:t>
            </a:r>
            <a:r>
              <a:rPr lang="hu-HU" dirty="0" err="1"/>
              <a:t>cubemap-facere</a:t>
            </a:r>
            <a:r>
              <a:rPr lang="hu-HU" dirty="0"/>
              <a:t> lehet egyszerre </a:t>
            </a:r>
            <a:r>
              <a:rPr lang="hu-HU" dirty="0" err="1"/>
              <a:t>renderelni</a:t>
            </a:r>
            <a:r>
              <a:rPr lang="hu-HU" dirty="0"/>
              <a:t>), de ezt nem fogjuk </a:t>
            </a:r>
            <a:r>
              <a:rPr lang="hu-HU" dirty="0" err="1"/>
              <a:t>kihaszálni</a:t>
            </a:r>
            <a:r>
              <a:rPr lang="hu-HU" dirty="0"/>
              <a:t>, mindig a </a:t>
            </a:r>
            <a:r>
              <a:rPr lang="hu-HU" dirty="0" err="1"/>
              <a:t>target</a:t>
            </a:r>
            <a:r>
              <a:rPr lang="en-US" dirty="0"/>
              <a:t>[0]</a:t>
            </a:r>
            <a:r>
              <a:rPr lang="hu-HU" dirty="0"/>
              <a:t>-t használjuk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Whipsmart" panose="020B0502030203050204" pitchFamily="34" charset="0"/>
              </a:rPr>
              <a:t>Framebufferek</a:t>
            </a:r>
            <a:r>
              <a:rPr lang="hu-HU" dirty="0">
                <a:latin typeface="Whipsmart" panose="020B0502030203050204" pitchFamily="34" charset="0"/>
              </a:rPr>
              <a:t> létrehozása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val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framebufferCube</a:t>
            </a:r>
            <a:r>
              <a:rPr lang="en-US" sz="3200" dirty="0">
                <a:cs typeface="Times New Roman" panose="02020603050405020304" pitchFamily="18" charset="0"/>
              </a:rPr>
              <a:t> = </a:t>
            </a:r>
            <a:r>
              <a:rPr lang="en-US" sz="3200" dirty="0" err="1">
                <a:cs typeface="Times New Roman" panose="02020603050405020304" pitchFamily="18" charset="0"/>
              </a:rPr>
              <a:t>FramebufferCube</a:t>
            </a:r>
            <a:r>
              <a:rPr lang="en-US" sz="3200" dirty="0"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cs typeface="Times New Roman" panose="02020603050405020304" pitchFamily="18" charset="0"/>
              </a:rPr>
              <a:t>gl</a:t>
            </a:r>
            <a:r>
              <a:rPr lang="en-US" sz="3200" dirty="0">
                <a:cs typeface="Times New Roman" panose="02020603050405020304" pitchFamily="18" charset="0"/>
              </a:rPr>
              <a:t>, 1, 512)</a:t>
            </a:r>
            <a:endParaRPr lang="en-US" sz="3200" dirty="0">
              <a:solidFill>
                <a:schemeClr val="bg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35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Whipsmart" panose="020B0502030203050204" pitchFamily="34" charset="0"/>
              </a:rPr>
              <a:t>Renderelt</a:t>
            </a:r>
            <a:r>
              <a:rPr lang="hu-HU" dirty="0">
                <a:latin typeface="Whipsmart" panose="020B0502030203050204" pitchFamily="34" charset="0"/>
              </a:rPr>
              <a:t> </a:t>
            </a:r>
            <a:r>
              <a:rPr lang="hu-HU" dirty="0" err="1">
                <a:latin typeface="Whipsmart" panose="020B0502030203050204" pitchFamily="34" charset="0"/>
              </a:rPr>
              <a:t>cube</a:t>
            </a:r>
            <a:r>
              <a:rPr lang="hu-HU" dirty="0">
                <a:latin typeface="Whipsmart" panose="020B0502030203050204" pitchFamily="34" charset="0"/>
              </a:rPr>
              <a:t> map használata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hu-HU" sz="32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hu-HU" sz="3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makeMaterial</a:t>
            </a:r>
            <a:r>
              <a:rPr lang="hu-HU" sz="3200" dirty="0">
                <a:solidFill>
                  <a:srgbClr val="00B050"/>
                </a:solidFill>
                <a:cs typeface="Times New Roman" panose="02020603050405020304" pitchFamily="18" charset="0"/>
              </a:rPr>
              <a:t>-ban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lang="hu-HU" sz="3200" strike="sngStrike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3200" strike="sngStrike" dirty="0">
                <a:solidFill>
                  <a:srgbClr val="FF0000"/>
                </a:solidFill>
                <a:cs typeface="Times New Roman" panose="02020603050405020304" pitchFamily="18" charset="0"/>
              </a:rPr>
              <a:t>uniforms["environment"]?.set(</a:t>
            </a:r>
            <a:r>
              <a:rPr lang="en-US" sz="3200" strike="sngStrike" dirty="0" err="1">
                <a:solidFill>
                  <a:srgbClr val="FF0000"/>
                </a:solidFill>
                <a:cs typeface="Times New Roman" panose="02020603050405020304" pitchFamily="18" charset="0"/>
              </a:rPr>
              <a:t>skyCubeTexture</a:t>
            </a:r>
            <a:r>
              <a:rPr lang="en-US" sz="3200" strike="sngStrike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3200" dirty="0">
                <a:cs typeface="Times New Roman" panose="02020603050405020304" pitchFamily="18" charset="0"/>
              </a:rPr>
              <a:t>uniforms["environment"]?.set(</a:t>
            </a:r>
            <a:endParaRPr lang="hu-HU" sz="320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hu-HU" sz="3200" dirty="0">
                <a:cs typeface="Times New Roman" panose="02020603050405020304" pitchFamily="18" charset="0"/>
              </a:rPr>
              <a:t>             </a:t>
            </a:r>
            <a:r>
              <a:rPr lang="en-US" sz="3200" dirty="0" err="1">
                <a:cs typeface="Times New Roman" panose="02020603050405020304" pitchFamily="18" charset="0"/>
              </a:rPr>
              <a:t>framebufferCube.targets</a:t>
            </a:r>
            <a:r>
              <a:rPr lang="en-US" sz="3200" dirty="0">
                <a:cs typeface="Times New Roman" panose="02020603050405020304" pitchFamily="18" charset="0"/>
              </a:rPr>
              <a:t>[0])</a:t>
            </a:r>
          </a:p>
        </p:txBody>
      </p:sp>
    </p:spTree>
    <p:extLst>
      <p:ext uri="{BB962C8B-B14F-4D97-AF65-F5344CB8AC3E}">
        <p14:creationId xmlns:p14="http://schemas.microsoft.com/office/powerpoint/2010/main" val="354186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Whipsmart" panose="020B0502030203050204" pitchFamily="34" charset="0"/>
              </a:rPr>
              <a:t>6 kamera</a:t>
            </a:r>
            <a:r>
              <a:rPr lang="en-US" dirty="0">
                <a:latin typeface="Whipsmart" panose="020B0502030203050204" pitchFamily="34" charset="0"/>
              </a:rPr>
              <a:t> (</a:t>
            </a:r>
            <a:r>
              <a:rPr lang="en-US" dirty="0" err="1">
                <a:latin typeface="Whipsmart" panose="020B0502030203050204" pitchFamily="34" charset="0"/>
              </a:rPr>
              <a:t>els</a:t>
            </a:r>
            <a:r>
              <a:rPr lang="hu-HU" dirty="0">
                <a:latin typeface="Whipsmart" panose="020B0502030203050204" pitchFamily="34" charset="0"/>
              </a:rPr>
              <a:t>ő és utolsó megadva, a többit találjuk vagy kísérletezzük ki</a:t>
            </a:r>
            <a:r>
              <a:rPr lang="en-US" dirty="0">
                <a:latin typeface="Whipsmart" panose="020B0502030203050204" pitchFamily="34" charset="0"/>
              </a:rPr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558212"/>
            <a:ext cx="12192000" cy="5374433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 err="1">
                <a:cs typeface="Times New Roman" panose="02020603050405020304" pitchFamily="18" charset="0"/>
              </a:rPr>
              <a:t>val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cubeCameras</a:t>
            </a:r>
            <a:r>
              <a:rPr lang="en-US" sz="2000" dirty="0"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cs typeface="Times New Roman" panose="02020603050405020304" pitchFamily="18" charset="0"/>
              </a:rPr>
              <a:t>arrayOf</a:t>
            </a:r>
            <a:r>
              <a:rPr lang="en-US" sz="2000" dirty="0">
                <a:cs typeface="Times New Roman" panose="02020603050405020304" pitchFamily="18" charset="0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cs typeface="Times New Roman" panose="02020603050405020304" pitchFamily="18" charset="0"/>
              </a:rPr>
              <a:t>PerspectiveCamera</a:t>
            </a:r>
            <a:r>
              <a:rPr lang="en-US" sz="2000" dirty="0">
                <a:cs typeface="Times New Roman" panose="02020603050405020304" pitchFamily="18" charset="0"/>
              </a:rPr>
              <a:t>().apply{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cs typeface="Times New Roman" panose="02020603050405020304" pitchFamily="18" charset="0"/>
              </a:rPr>
              <a:t>fov</a:t>
            </a:r>
            <a:r>
              <a:rPr lang="en-US" sz="2000" dirty="0"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cs typeface="Times New Roman" panose="02020603050405020304" pitchFamily="18" charset="0"/>
              </a:rPr>
              <a:t>PI.toFloat</a:t>
            </a:r>
            <a:r>
              <a:rPr lang="en-US" sz="2000" dirty="0">
                <a:cs typeface="Times New Roman" panose="02020603050405020304" pitchFamily="18" charset="0"/>
              </a:rPr>
              <a:t>()/2f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  yaw = -</a:t>
            </a:r>
            <a:r>
              <a:rPr lang="en-US" sz="2000" dirty="0" err="1">
                <a:cs typeface="Times New Roman" panose="02020603050405020304" pitchFamily="18" charset="0"/>
              </a:rPr>
              <a:t>PI.toFloat</a:t>
            </a:r>
            <a:r>
              <a:rPr lang="en-US" sz="2000" dirty="0">
                <a:cs typeface="Times New Roman" panose="02020603050405020304" pitchFamily="18" charset="0"/>
              </a:rPr>
              <a:t>()/2f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  roll = </a:t>
            </a:r>
            <a:r>
              <a:rPr lang="en-US" sz="2000" dirty="0" err="1">
                <a:cs typeface="Times New Roman" panose="02020603050405020304" pitchFamily="18" charset="0"/>
              </a:rPr>
              <a:t>PI.toFloat</a:t>
            </a:r>
            <a:r>
              <a:rPr lang="en-US" sz="2000" dirty="0"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  update()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}</a:t>
            </a:r>
            <a:r>
              <a:rPr lang="hu-HU" sz="2000" dirty="0">
                <a:cs typeface="Times New Roman" panose="02020603050405020304" pitchFamily="18" charset="0"/>
              </a:rPr>
              <a:t> // +X</a:t>
            </a:r>
            <a:r>
              <a:rPr lang="en-US" sz="2000" dirty="0">
                <a:cs typeface="Times New Roman" panose="02020603050405020304" pitchFamily="18" charset="0"/>
              </a:rPr>
              <a:t>,  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cs typeface="Times New Roman" panose="02020603050405020304" pitchFamily="18" charset="0"/>
              </a:rPr>
              <a:t>PerspectiveCamera</a:t>
            </a:r>
            <a:r>
              <a:rPr lang="en-US" sz="2000" dirty="0">
                <a:cs typeface="Times New Roman" panose="02020603050405020304" pitchFamily="18" charset="0"/>
              </a:rPr>
              <a:t>().apply{</a:t>
            </a:r>
            <a:r>
              <a:rPr lang="hu-HU" sz="2000" dirty="0">
                <a:cs typeface="Times New Roman" panose="02020603050405020304" pitchFamily="18" charset="0"/>
              </a:rPr>
              <a:t>???</a:t>
            </a:r>
            <a:r>
              <a:rPr lang="en-US" sz="2000" dirty="0">
                <a:cs typeface="Times New Roman" panose="02020603050405020304" pitchFamily="18" charset="0"/>
              </a:rPr>
              <a:t>},</a:t>
            </a:r>
            <a:r>
              <a:rPr lang="hu-HU" sz="2000" dirty="0">
                <a:cs typeface="Times New Roman" panose="02020603050405020304" pitchFamily="18" charset="0"/>
              </a:rPr>
              <a:t> // -X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cs typeface="Times New Roman" panose="02020603050405020304" pitchFamily="18" charset="0"/>
              </a:rPr>
              <a:t>PerspectiveCamera</a:t>
            </a:r>
            <a:r>
              <a:rPr lang="en-US" sz="2000" dirty="0">
                <a:cs typeface="Times New Roman" panose="02020603050405020304" pitchFamily="18" charset="0"/>
              </a:rPr>
              <a:t>().apply{</a:t>
            </a:r>
            <a:r>
              <a:rPr lang="hu-HU" sz="2000" dirty="0">
                <a:cs typeface="Times New Roman" panose="02020603050405020304" pitchFamily="18" charset="0"/>
              </a:rPr>
              <a:t>???</a:t>
            </a:r>
            <a:r>
              <a:rPr lang="en-US" sz="2000" dirty="0">
                <a:cs typeface="Times New Roman" panose="02020603050405020304" pitchFamily="18" charset="0"/>
              </a:rPr>
              <a:t>},</a:t>
            </a:r>
            <a:r>
              <a:rPr lang="hu-HU" sz="2000" dirty="0">
                <a:cs typeface="Times New Roman" panose="02020603050405020304" pitchFamily="18" charset="0"/>
              </a:rPr>
              <a:t> // +Y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cs typeface="Times New Roman" panose="02020603050405020304" pitchFamily="18" charset="0"/>
              </a:rPr>
              <a:t>PerspectiveCamera</a:t>
            </a:r>
            <a:r>
              <a:rPr lang="en-US" sz="2000" dirty="0">
                <a:cs typeface="Times New Roman" panose="02020603050405020304" pitchFamily="18" charset="0"/>
              </a:rPr>
              <a:t>().apply{</a:t>
            </a:r>
            <a:r>
              <a:rPr lang="hu-HU" sz="2000" dirty="0">
                <a:cs typeface="Times New Roman" panose="02020603050405020304" pitchFamily="18" charset="0"/>
              </a:rPr>
              <a:t>???</a:t>
            </a:r>
            <a:r>
              <a:rPr lang="en-US" sz="2000" dirty="0">
                <a:cs typeface="Times New Roman" panose="02020603050405020304" pitchFamily="18" charset="0"/>
              </a:rPr>
              <a:t>},</a:t>
            </a:r>
            <a:r>
              <a:rPr lang="hu-HU" sz="2000" dirty="0">
                <a:cs typeface="Times New Roman" panose="02020603050405020304" pitchFamily="18" charset="0"/>
              </a:rPr>
              <a:t> // -Y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cs typeface="Times New Roman" panose="02020603050405020304" pitchFamily="18" charset="0"/>
              </a:rPr>
              <a:t>PerspectiveCamera</a:t>
            </a:r>
            <a:r>
              <a:rPr lang="en-US" sz="2000" dirty="0">
                <a:cs typeface="Times New Roman" panose="02020603050405020304" pitchFamily="18" charset="0"/>
              </a:rPr>
              <a:t>().apply{</a:t>
            </a:r>
            <a:r>
              <a:rPr lang="hu-HU" sz="2000" dirty="0">
                <a:cs typeface="Times New Roman" panose="02020603050405020304" pitchFamily="18" charset="0"/>
              </a:rPr>
              <a:t>???</a:t>
            </a:r>
            <a:r>
              <a:rPr lang="en-US" sz="2000" dirty="0">
                <a:cs typeface="Times New Roman" panose="02020603050405020304" pitchFamily="18" charset="0"/>
              </a:rPr>
              <a:t>},</a:t>
            </a:r>
            <a:r>
              <a:rPr lang="hu-HU" sz="2000" dirty="0">
                <a:cs typeface="Times New Roman" panose="02020603050405020304" pitchFamily="18" charset="0"/>
              </a:rPr>
              <a:t> // +Z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cs typeface="Times New Roman" panose="02020603050405020304" pitchFamily="18" charset="0"/>
              </a:rPr>
              <a:t>PerspectiveCamera</a:t>
            </a:r>
            <a:r>
              <a:rPr lang="en-US" sz="2000" dirty="0">
                <a:cs typeface="Times New Roman" panose="02020603050405020304" pitchFamily="18" charset="0"/>
              </a:rPr>
              <a:t>().apply{</a:t>
            </a:r>
            <a:r>
              <a:rPr lang="hu-HU" sz="2000" dirty="0">
                <a:cs typeface="Times New Roman" panose="02020603050405020304" pitchFamily="18" charset="0"/>
              </a:rPr>
              <a:t>      // -Z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cs typeface="Times New Roman" panose="02020603050405020304" pitchFamily="18" charset="0"/>
              </a:rPr>
              <a:t>fov</a:t>
            </a:r>
            <a:r>
              <a:rPr lang="en-US" sz="2000" dirty="0"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cs typeface="Times New Roman" panose="02020603050405020304" pitchFamily="18" charset="0"/>
              </a:rPr>
              <a:t>PI.toFloat</a:t>
            </a:r>
            <a:r>
              <a:rPr lang="en-US" sz="2000" dirty="0">
                <a:cs typeface="Times New Roman" panose="02020603050405020304" pitchFamily="18" charset="0"/>
              </a:rPr>
              <a:t>()/2f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  roll = </a:t>
            </a:r>
            <a:r>
              <a:rPr lang="en-US" sz="2000" dirty="0" err="1">
                <a:cs typeface="Times New Roman" panose="02020603050405020304" pitchFamily="18" charset="0"/>
              </a:rPr>
              <a:t>PI.toFloat</a:t>
            </a:r>
            <a:r>
              <a:rPr lang="en-US" sz="2000" dirty="0">
                <a:cs typeface="Times New Roman" panose="02020603050405020304" pitchFamily="18" charset="0"/>
              </a:rPr>
              <a:t>()     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  update()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}   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) </a:t>
            </a:r>
            <a:endParaRPr lang="en-US" sz="2000" dirty="0">
              <a:solidFill>
                <a:schemeClr val="bg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9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Whipsmart" panose="020B0502030203050204" pitchFamily="34" charset="0"/>
              </a:rPr>
              <a:t>6 </a:t>
            </a:r>
            <a:r>
              <a:rPr lang="hu-HU" dirty="0" err="1">
                <a:latin typeface="Whipsmart" panose="020B0502030203050204" pitchFamily="34" charset="0"/>
              </a:rPr>
              <a:t>facere</a:t>
            </a:r>
            <a:r>
              <a:rPr lang="hu-HU" dirty="0">
                <a:latin typeface="Whipsmart" panose="020B0502030203050204" pitchFamily="34" charset="0"/>
              </a:rPr>
              <a:t> </a:t>
            </a:r>
            <a:r>
              <a:rPr lang="hu-HU" dirty="0" err="1">
                <a:latin typeface="Whipsmart" panose="020B0502030203050204" pitchFamily="34" charset="0"/>
              </a:rPr>
              <a:t>renderelés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>
                <a:cs typeface="Times New Roman" panose="02020603050405020304" pitchFamily="18" charset="0"/>
              </a:rPr>
              <a:t>for(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 in 0 until 6){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>
                <a:cs typeface="Times New Roman" panose="02020603050405020304" pitchFamily="18" charset="0"/>
              </a:rPr>
              <a:t>  </a:t>
            </a:r>
            <a:r>
              <a:rPr lang="en-US" dirty="0" err="1">
                <a:cs typeface="Times New Roman" panose="02020603050405020304" pitchFamily="18" charset="0"/>
              </a:rPr>
              <a:t>cubeCameras</a:t>
            </a:r>
            <a:r>
              <a:rPr lang="en-US" dirty="0">
                <a:cs typeface="Times New Roman" panose="02020603050405020304" pitchFamily="18" charset="0"/>
              </a:rPr>
              <a:t>[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].</a:t>
            </a:r>
            <a:r>
              <a:rPr lang="en-US" dirty="0" err="1">
                <a:cs typeface="Times New Roman" panose="02020603050405020304" pitchFamily="18" charset="0"/>
              </a:rPr>
              <a:t>position.set</a:t>
            </a:r>
            <a:r>
              <a:rPr lang="en-US" dirty="0">
                <a:cs typeface="Times New Roman" panose="02020603050405020304" pitchFamily="18" charset="0"/>
              </a:rPr>
              <a:t>(</a:t>
            </a:r>
            <a:endParaRPr lang="hu-HU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hu-HU" dirty="0">
                <a:cs typeface="Times New Roman" panose="02020603050405020304" pitchFamily="18" charset="0"/>
              </a:rPr>
              <a:t>               </a:t>
            </a:r>
            <a:r>
              <a:rPr lang="en-US" dirty="0" err="1">
                <a:cs typeface="Times New Roman" panose="02020603050405020304" pitchFamily="18" charset="0"/>
              </a:rPr>
              <a:t>gameObjects</a:t>
            </a:r>
            <a:r>
              <a:rPr lang="en-US" dirty="0">
                <a:cs typeface="Times New Roman" panose="02020603050405020304" pitchFamily="18" charset="0"/>
              </a:rPr>
              <a:t>[0].position)</a:t>
            </a:r>
            <a:r>
              <a:rPr lang="hu-HU" dirty="0"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B050"/>
                </a:solidFill>
                <a:cs typeface="Times New Roman" panose="02020603050405020304" pitchFamily="18" charset="0"/>
              </a:rPr>
              <a:t>//közepe jobb lenne</a:t>
            </a:r>
            <a:endParaRPr 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>
                <a:cs typeface="Times New Roman" panose="02020603050405020304" pitchFamily="18" charset="0"/>
              </a:rPr>
              <a:t>  </a:t>
            </a:r>
            <a:r>
              <a:rPr lang="en-US" dirty="0" err="1">
                <a:cs typeface="Times New Roman" panose="02020603050405020304" pitchFamily="18" charset="0"/>
              </a:rPr>
              <a:t>cubeCameras</a:t>
            </a:r>
            <a:r>
              <a:rPr lang="en-US" dirty="0">
                <a:cs typeface="Times New Roman" panose="02020603050405020304" pitchFamily="18" charset="0"/>
              </a:rPr>
              <a:t>[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].update()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>
                <a:cs typeface="Times New Roman" panose="02020603050405020304" pitchFamily="18" charset="0"/>
              </a:rPr>
              <a:t>  </a:t>
            </a:r>
            <a:r>
              <a:rPr lang="en-US" dirty="0" err="1">
                <a:cs typeface="Times New Roman" panose="02020603050405020304" pitchFamily="18" charset="0"/>
              </a:rPr>
              <a:t>framebufferCube.bind</a:t>
            </a:r>
            <a:r>
              <a:rPr lang="en-US" dirty="0">
                <a:cs typeface="Times New Roman" panose="02020603050405020304" pitchFamily="18" charset="0"/>
              </a:rPr>
              <a:t>(</a:t>
            </a:r>
            <a:r>
              <a:rPr lang="en-US" dirty="0" err="1">
                <a:cs typeface="Times New Roman" panose="02020603050405020304" pitchFamily="18" charset="0"/>
              </a:rPr>
              <a:t>gl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>
                <a:cs typeface="Times New Roman" panose="02020603050405020304" pitchFamily="18" charset="0"/>
              </a:rPr>
              <a:t>  </a:t>
            </a:r>
            <a:r>
              <a:rPr lang="en-US" dirty="0" err="1">
                <a:cs typeface="Times New Roman" panose="02020603050405020304" pitchFamily="18" charset="0"/>
              </a:rPr>
              <a:t>gl.clear</a:t>
            </a:r>
            <a:r>
              <a:rPr lang="en-US" dirty="0">
                <a:cs typeface="Times New Roman" panose="02020603050405020304" pitchFamily="18" charset="0"/>
              </a:rPr>
              <a:t>(GL.COLOR_BUFFER_BIT or GL.DEPTH_BUFFER_BIT)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>
                <a:cs typeface="Times New Roman" panose="02020603050405020304" pitchFamily="18" charset="0"/>
              </a:rPr>
              <a:t>  </a:t>
            </a:r>
            <a:r>
              <a:rPr lang="en-US" dirty="0" err="1">
                <a:cs typeface="Times New Roman" panose="02020603050405020304" pitchFamily="18" charset="0"/>
              </a:rPr>
              <a:t>backgroundMesh.draw</a:t>
            </a:r>
            <a:r>
              <a:rPr lang="en-US" dirty="0">
                <a:cs typeface="Times New Roman" panose="02020603050405020304" pitchFamily="18" charset="0"/>
              </a:rPr>
              <a:t>(</a:t>
            </a:r>
            <a:r>
              <a:rPr lang="en-US" dirty="0" err="1">
                <a:cs typeface="Times New Roman" panose="02020603050405020304" pitchFamily="18" charset="0"/>
              </a:rPr>
              <a:t>cubeCameras</a:t>
            </a:r>
            <a:r>
              <a:rPr lang="en-US" dirty="0">
                <a:cs typeface="Times New Roman" panose="02020603050405020304" pitchFamily="18" charset="0"/>
              </a:rPr>
              <a:t>[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>
                <a:cs typeface="Times New Roman" panose="02020603050405020304" pitchFamily="18" charset="0"/>
              </a:rPr>
              <a:t>  </a:t>
            </a:r>
            <a:r>
              <a:rPr lang="en-US" dirty="0" err="1">
                <a:cs typeface="Times New Roman" panose="02020603050405020304" pitchFamily="18" charset="0"/>
              </a:rPr>
              <a:t>gameObjects</a:t>
            </a:r>
            <a:r>
              <a:rPr lang="en-US" b="1" dirty="0" err="1">
                <a:solidFill>
                  <a:srgbClr val="7030A0"/>
                </a:solidFill>
                <a:cs typeface="Times New Roman" panose="02020603050405020304" pitchFamily="18" charset="0"/>
              </a:rPr>
              <a:t>.drop</a:t>
            </a:r>
            <a:r>
              <a:rPr lang="en-US" b="1" dirty="0">
                <a:solidFill>
                  <a:srgbClr val="7030A0"/>
                </a:solidFill>
                <a:cs typeface="Times New Roman" panose="02020603050405020304" pitchFamily="18" charset="0"/>
              </a:rPr>
              <a:t>(1</a:t>
            </a:r>
            <a:r>
              <a:rPr lang="en-US" dirty="0">
                <a:cs typeface="Times New Roman" panose="02020603050405020304" pitchFamily="18" charset="0"/>
              </a:rPr>
              <a:t>).</a:t>
            </a:r>
            <a:r>
              <a:rPr lang="en-US" dirty="0" err="1">
                <a:cs typeface="Times New Roman" panose="02020603050405020304" pitchFamily="18" charset="0"/>
              </a:rPr>
              <a:t>forEach</a:t>
            </a:r>
            <a:r>
              <a:rPr lang="en-US" dirty="0">
                <a:cs typeface="Times New Roman" panose="02020603050405020304" pitchFamily="18" charset="0"/>
              </a:rPr>
              <a:t>{</a:t>
            </a:r>
            <a:r>
              <a:rPr lang="hu-HU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it.draw</a:t>
            </a:r>
            <a:r>
              <a:rPr lang="en-US" dirty="0">
                <a:cs typeface="Times New Roman" panose="02020603050405020304" pitchFamily="18" charset="0"/>
              </a:rPr>
              <a:t>(</a:t>
            </a:r>
            <a:r>
              <a:rPr lang="en-US" dirty="0" err="1">
                <a:cs typeface="Times New Roman" panose="02020603050405020304" pitchFamily="18" charset="0"/>
              </a:rPr>
              <a:t>cubeCameras</a:t>
            </a:r>
            <a:r>
              <a:rPr lang="en-US" dirty="0">
                <a:cs typeface="Times New Roman" panose="02020603050405020304" pitchFamily="18" charset="0"/>
              </a:rPr>
              <a:t>[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], *lights) }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>
                <a:cs typeface="Times New Roman" panose="02020603050405020304" pitchFamily="18" charset="0"/>
              </a:rPr>
              <a:t>    </a:t>
            </a:r>
            <a:r>
              <a:rPr lang="en-US" dirty="0" err="1">
                <a:cs typeface="Times New Roman" panose="02020603050405020304" pitchFamily="18" charset="0"/>
              </a:rPr>
              <a:t>defaultFramebuffer.bind</a:t>
            </a:r>
            <a:r>
              <a:rPr lang="en-US" dirty="0">
                <a:cs typeface="Times New Roman" panose="02020603050405020304" pitchFamily="18" charset="0"/>
              </a:rPr>
              <a:t>(</a:t>
            </a:r>
            <a:r>
              <a:rPr lang="en-US" dirty="0" err="1">
                <a:cs typeface="Times New Roman" panose="02020603050405020304" pitchFamily="18" charset="0"/>
              </a:rPr>
              <a:t>gl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gl.clear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(GL.COLOR_BUFFER_BIT or GL.DEPTH_BUFFER_BIT)</a:t>
            </a:r>
          </a:p>
        </p:txBody>
      </p:sp>
    </p:spTree>
    <p:extLst>
      <p:ext uri="{BB962C8B-B14F-4D97-AF65-F5344CB8AC3E}">
        <p14:creationId xmlns:p14="http://schemas.microsoft.com/office/powerpoint/2010/main" val="338275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3964B9-1A53-3129-C901-C457DF5E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Többi objektum közelítő tükrözése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DD7E0-F387-C11E-9F0E-ABB28FB9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500187"/>
            <a:ext cx="9525000" cy="53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3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5099A-866E-2CBC-AC71-7A3D42D1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 kép átlagolása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CBEDA9-4D8D-EB64-9BBE-E654F42CC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Renderelés</a:t>
            </a:r>
            <a:r>
              <a:rPr lang="hu-HU" dirty="0"/>
              <a:t> a 0-s </a:t>
            </a:r>
            <a:r>
              <a:rPr lang="hu-HU" dirty="0" err="1"/>
              <a:t>framebufferbe</a:t>
            </a:r>
            <a:endParaRPr lang="hu-HU" dirty="0"/>
          </a:p>
          <a:p>
            <a:pPr lvl="1"/>
            <a:r>
              <a:rPr lang="hu-HU" dirty="0"/>
              <a:t>Ugyanazt, amit eddig a </a:t>
            </a:r>
            <a:r>
              <a:rPr lang="hu-HU" dirty="0" err="1"/>
              <a:t>defaultba</a:t>
            </a:r>
            <a:r>
              <a:rPr lang="hu-HU" dirty="0"/>
              <a:t> </a:t>
            </a:r>
            <a:r>
              <a:rPr lang="hu-HU" dirty="0" err="1"/>
              <a:t>rendereltünk</a:t>
            </a:r>
            <a:endParaRPr lang="hu-HU" dirty="0"/>
          </a:p>
          <a:p>
            <a:r>
              <a:rPr lang="hu-HU" dirty="0" err="1"/>
              <a:t>Renderelés</a:t>
            </a:r>
            <a:r>
              <a:rPr lang="hu-HU" dirty="0"/>
              <a:t> a 2-es </a:t>
            </a:r>
            <a:r>
              <a:rPr lang="hu-HU" dirty="0" err="1"/>
              <a:t>framebufferbe</a:t>
            </a:r>
            <a:endParaRPr lang="hu-HU" dirty="0"/>
          </a:p>
          <a:p>
            <a:pPr lvl="1"/>
            <a:r>
              <a:rPr lang="hu-HU" dirty="0"/>
              <a:t>Teljes képernyős </a:t>
            </a:r>
            <a:r>
              <a:rPr lang="hu-HU" dirty="0" err="1"/>
              <a:t>quad</a:t>
            </a:r>
            <a:endParaRPr lang="hu-HU" dirty="0"/>
          </a:p>
          <a:p>
            <a:pPr lvl="1"/>
            <a:r>
              <a:rPr lang="hu-HU" dirty="0"/>
              <a:t>VS: </a:t>
            </a:r>
            <a:r>
              <a:rPr lang="hu-HU" dirty="0" err="1"/>
              <a:t>vsQuad</a:t>
            </a:r>
            <a:endParaRPr lang="hu-HU" dirty="0"/>
          </a:p>
          <a:p>
            <a:pPr lvl="1"/>
            <a:r>
              <a:rPr lang="hu-HU" dirty="0"/>
              <a:t>FS: új FS, ami két textúrából olvas, és súlyozva átlagolja őket (show-</a:t>
            </a:r>
            <a:r>
              <a:rPr lang="hu-HU" dirty="0" err="1"/>
              <a:t>fs</a:t>
            </a:r>
            <a:r>
              <a:rPr lang="hu-HU" dirty="0"/>
              <a:t> alapján)</a:t>
            </a:r>
          </a:p>
          <a:p>
            <a:pPr lvl="2"/>
            <a:r>
              <a:rPr lang="hu-HU" dirty="0"/>
              <a:t>A 0-ás és az 1-es </a:t>
            </a:r>
            <a:r>
              <a:rPr lang="hu-HU" dirty="0" err="1"/>
              <a:t>framebufferek</a:t>
            </a:r>
            <a:r>
              <a:rPr lang="hu-HU" dirty="0"/>
              <a:t> textúrái legyenek bekötve</a:t>
            </a:r>
          </a:p>
          <a:p>
            <a:r>
              <a:rPr lang="hu-HU" dirty="0" err="1"/>
              <a:t>Renderelés</a:t>
            </a:r>
            <a:r>
              <a:rPr lang="hu-HU" dirty="0"/>
              <a:t> a </a:t>
            </a:r>
            <a:r>
              <a:rPr lang="hu-HU" dirty="0" err="1"/>
              <a:t>default</a:t>
            </a:r>
            <a:r>
              <a:rPr lang="hu-HU" dirty="0"/>
              <a:t> </a:t>
            </a:r>
            <a:r>
              <a:rPr lang="hu-HU" dirty="0" err="1"/>
              <a:t>framebufferre</a:t>
            </a:r>
            <a:endParaRPr lang="hu-HU" dirty="0"/>
          </a:p>
          <a:p>
            <a:pPr lvl="1"/>
            <a:r>
              <a:rPr lang="hu-HU" dirty="0"/>
              <a:t>Teljes képernyős </a:t>
            </a:r>
            <a:r>
              <a:rPr lang="hu-HU" dirty="0" err="1"/>
              <a:t>quad</a:t>
            </a:r>
            <a:endParaRPr lang="hu-HU" dirty="0"/>
          </a:p>
          <a:p>
            <a:pPr lvl="1"/>
            <a:r>
              <a:rPr lang="hu-HU" dirty="0"/>
              <a:t>VS: </a:t>
            </a:r>
            <a:r>
              <a:rPr lang="hu-HU" dirty="0" err="1"/>
              <a:t>vsQuad</a:t>
            </a:r>
            <a:r>
              <a:rPr lang="hu-HU" dirty="0"/>
              <a:t>, FS: show-</a:t>
            </a:r>
            <a:r>
              <a:rPr lang="hu-HU" dirty="0" err="1"/>
              <a:t>fs</a:t>
            </a:r>
            <a:endParaRPr lang="hu-HU" dirty="0"/>
          </a:p>
          <a:p>
            <a:r>
              <a:rPr lang="hu-HU" dirty="0"/>
              <a:t>1-es és 2-es </a:t>
            </a:r>
            <a:r>
              <a:rPr lang="hu-HU" dirty="0" err="1"/>
              <a:t>framebuffer</a:t>
            </a:r>
            <a:r>
              <a:rPr lang="hu-HU" dirty="0"/>
              <a:t> megcserélése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0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Whipsmart" panose="020B0502030203050204" pitchFamily="34" charset="0"/>
              </a:rPr>
              <a:t>Framebufferek</a:t>
            </a:r>
            <a:r>
              <a:rPr lang="hu-HU" dirty="0">
                <a:latin typeface="Whipsmart" panose="020B0502030203050204" pitchFamily="34" charset="0"/>
              </a:rPr>
              <a:t> létrehozása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 err="1">
                <a:cs typeface="Times New Roman" panose="02020603050405020304" pitchFamily="18" charset="0"/>
              </a:rPr>
              <a:t>lateinit</a:t>
            </a:r>
            <a:r>
              <a:rPr lang="en-US" sz="2000" dirty="0">
                <a:cs typeface="Times New Roman" panose="02020603050405020304" pitchFamily="18" charset="0"/>
              </a:rPr>
              <a:t> var framebuffers : Array&lt;Framebuffer&gt;</a:t>
            </a:r>
            <a:endParaRPr lang="hu-HU" sz="200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lang="hu-HU" sz="200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fun resize(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: WebGL2RenderingContext, canvas 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HTMLCanvasElement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gl.viewport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(0, 0,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canvas.width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canvas.height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camera.setAspectRatio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canvas.width.toFloat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() /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canvas.height.toFloat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defaultFramebuffer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DefaultFramebuffer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canvas.width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canvas.height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  framebuffers = </a:t>
            </a:r>
            <a:r>
              <a:rPr lang="en-US" sz="2000" dirty="0" err="1">
                <a:cs typeface="Times New Roman" panose="02020603050405020304" pitchFamily="18" charset="0"/>
              </a:rPr>
              <a:t>arrayOf</a:t>
            </a:r>
            <a:r>
              <a:rPr lang="en-US" sz="2000" dirty="0">
                <a:cs typeface="Times New Roman" panose="02020603050405020304" pitchFamily="18" charset="0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    Framebuffer(</a:t>
            </a:r>
            <a:r>
              <a:rPr lang="en-US" sz="2000" dirty="0" err="1">
                <a:cs typeface="Times New Roman" panose="02020603050405020304" pitchFamily="18" charset="0"/>
              </a:rPr>
              <a:t>gl</a:t>
            </a:r>
            <a:r>
              <a:rPr lang="en-US" sz="2000" dirty="0">
                <a:cs typeface="Times New Roman" panose="02020603050405020304" pitchFamily="18" charset="0"/>
              </a:rPr>
              <a:t>, 1, </a:t>
            </a:r>
            <a:r>
              <a:rPr lang="en-US" sz="2000" dirty="0" err="1">
                <a:cs typeface="Times New Roman" panose="02020603050405020304" pitchFamily="18" charset="0"/>
              </a:rPr>
              <a:t>canvas.width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cs typeface="Times New Roman" panose="02020603050405020304" pitchFamily="18" charset="0"/>
              </a:rPr>
              <a:t>canvas.height</a:t>
            </a:r>
            <a:r>
              <a:rPr lang="en-US" sz="2000" dirty="0">
                <a:cs typeface="Times New Roman" panose="02020603050405020304" pitchFamily="18" charset="0"/>
              </a:rPr>
              <a:t>, GL.RGBA32F, GL.RGBA, GL.FLOAT),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    Framebuffer(</a:t>
            </a:r>
            <a:r>
              <a:rPr lang="en-US" sz="2000" dirty="0" err="1">
                <a:cs typeface="Times New Roman" panose="02020603050405020304" pitchFamily="18" charset="0"/>
              </a:rPr>
              <a:t>gl</a:t>
            </a:r>
            <a:r>
              <a:rPr lang="en-US" sz="2000" dirty="0">
                <a:cs typeface="Times New Roman" panose="02020603050405020304" pitchFamily="18" charset="0"/>
              </a:rPr>
              <a:t>, 1, </a:t>
            </a:r>
            <a:r>
              <a:rPr lang="en-US" sz="2000" dirty="0" err="1">
                <a:cs typeface="Times New Roman" panose="02020603050405020304" pitchFamily="18" charset="0"/>
              </a:rPr>
              <a:t>canvas.width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cs typeface="Times New Roman" panose="02020603050405020304" pitchFamily="18" charset="0"/>
              </a:rPr>
              <a:t>canvas.height</a:t>
            </a:r>
            <a:r>
              <a:rPr lang="en-US" sz="2000" dirty="0">
                <a:cs typeface="Times New Roman" panose="02020603050405020304" pitchFamily="18" charset="0"/>
              </a:rPr>
              <a:t>, GL.RGBA32F, GL.RGBA, GL.FLOAT),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    Framebuffer(</a:t>
            </a:r>
            <a:r>
              <a:rPr lang="en-US" sz="2000" dirty="0" err="1">
                <a:cs typeface="Times New Roman" panose="02020603050405020304" pitchFamily="18" charset="0"/>
              </a:rPr>
              <a:t>gl</a:t>
            </a:r>
            <a:r>
              <a:rPr lang="en-US" sz="2000" dirty="0">
                <a:cs typeface="Times New Roman" panose="02020603050405020304" pitchFamily="18" charset="0"/>
              </a:rPr>
              <a:t>, 1, </a:t>
            </a:r>
            <a:r>
              <a:rPr lang="en-US" sz="2000" dirty="0" err="1">
                <a:cs typeface="Times New Roman" panose="02020603050405020304" pitchFamily="18" charset="0"/>
              </a:rPr>
              <a:t>canvas.width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cs typeface="Times New Roman" panose="02020603050405020304" pitchFamily="18" charset="0"/>
              </a:rPr>
              <a:t>canvas.height</a:t>
            </a:r>
            <a:r>
              <a:rPr lang="en-US" sz="2000" dirty="0">
                <a:cs typeface="Times New Roman" panose="02020603050405020304" pitchFamily="18" charset="0"/>
              </a:rPr>
              <a:t>, GL.RGBA32F, GL.RGBA, GL.FLOAT)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    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2469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868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Whipsmart</vt:lpstr>
      <vt:lpstr>Office Theme</vt:lpstr>
      <vt:lpstr>Képszintézis</vt:lpstr>
      <vt:lpstr>Dinamikusan renderelt envmap</vt:lpstr>
      <vt:lpstr>Framebufferek létrehozása</vt:lpstr>
      <vt:lpstr>Renderelt cube map használata</vt:lpstr>
      <vt:lpstr>6 kamera (első és utolsó megadva, a többit találjuk vagy kísérletezzük ki)</vt:lpstr>
      <vt:lpstr>6 facere renderelés</vt:lpstr>
      <vt:lpstr>Többi objektum közelítő tükrözése</vt:lpstr>
      <vt:lpstr>Több kép átlagolása</vt:lpstr>
      <vt:lpstr>Framebufferek létrehozása</vt:lpstr>
      <vt:lpstr>Így állítjuk be, hova rajzolunk</vt:lpstr>
      <vt:lpstr>Ezt ne felejtsük el, amikor egy új targetre rajzolunk</vt:lpstr>
      <vt:lpstr>De ha úgyis full viewport quad, akkor ez is megoldás</vt:lpstr>
      <vt:lpstr>Így kötjük be az korábban renderelt képet uniformra </vt:lpstr>
      <vt:lpstr>Így cserélünk meg két értéket</vt:lpstr>
      <vt:lpstr>Mozgási elmosás</vt:lpstr>
      <vt:lpstr>Átlagolás csak az utolsó elmozdulás utániakra</vt:lpstr>
      <vt:lpstr>Rajzolás elmozdított, de fókuszpontba néző kamerával</vt:lpstr>
      <vt:lpstr>Fókuszban a füle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Képszintézis</dc:title>
  <dc:creator>László Szécsi</dc:creator>
  <cp:lastModifiedBy>László Szécsi</cp:lastModifiedBy>
  <cp:revision>8</cp:revision>
  <dcterms:created xsi:type="dcterms:W3CDTF">2023-03-15T06:30:47Z</dcterms:created>
  <dcterms:modified xsi:type="dcterms:W3CDTF">2023-04-12T21:24:36Z</dcterms:modified>
</cp:coreProperties>
</file>