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90" r:id="rId3"/>
    <p:sldId id="394" r:id="rId4"/>
    <p:sldId id="331" r:id="rId5"/>
    <p:sldId id="332" r:id="rId6"/>
    <p:sldId id="333" r:id="rId7"/>
    <p:sldId id="334" r:id="rId8"/>
    <p:sldId id="335" r:id="rId9"/>
    <p:sldId id="395" r:id="rId10"/>
    <p:sldId id="336" r:id="rId11"/>
    <p:sldId id="337" r:id="rId12"/>
    <p:sldId id="338" r:id="rId13"/>
    <p:sldId id="298" r:id="rId14"/>
    <p:sldId id="339" r:id="rId15"/>
    <p:sldId id="340" r:id="rId16"/>
    <p:sldId id="341" r:id="rId17"/>
    <p:sldId id="342" r:id="rId18"/>
    <p:sldId id="343" r:id="rId19"/>
    <p:sldId id="344" r:id="rId20"/>
    <p:sldId id="396" r:id="rId21"/>
    <p:sldId id="380" r:id="rId22"/>
    <p:sldId id="378" r:id="rId23"/>
    <p:sldId id="379" r:id="rId24"/>
    <p:sldId id="345" r:id="rId25"/>
    <p:sldId id="346" r:id="rId26"/>
    <p:sldId id="347" r:id="rId27"/>
    <p:sldId id="348" r:id="rId28"/>
    <p:sldId id="397" r:id="rId29"/>
    <p:sldId id="381" r:id="rId30"/>
    <p:sldId id="356" r:id="rId31"/>
    <p:sldId id="382" r:id="rId32"/>
    <p:sldId id="383" r:id="rId33"/>
    <p:sldId id="384" r:id="rId34"/>
    <p:sldId id="385" r:id="rId35"/>
    <p:sldId id="358" r:id="rId36"/>
    <p:sldId id="386" r:id="rId37"/>
    <p:sldId id="388" r:id="rId38"/>
    <p:sldId id="389" r:id="rId39"/>
    <p:sldId id="387" r:id="rId40"/>
    <p:sldId id="377" r:id="rId41"/>
    <p:sldId id="360" r:id="rId42"/>
    <p:sldId id="361" r:id="rId43"/>
    <p:sldId id="36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4613" y="739775"/>
            <a:ext cx="6499225" cy="3656013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Now </a:t>
            </a:r>
            <a:r>
              <a:rPr lang="en-US" altLang="en-US" dirty="0"/>
              <a:t>we have calculated the </a:t>
            </a:r>
            <a:r>
              <a:rPr lang="en-US" altLang="en-US"/>
              <a:t>ray direction for </a:t>
            </a:r>
            <a:r>
              <a:rPr lang="en-US" altLang="en-US" dirty="0"/>
              <a:t>a pixel. The </a:t>
            </a:r>
            <a:r>
              <a:rPr lang="en-US" altLang="en-US"/>
              <a:t>ray origin would of course </a:t>
            </a:r>
            <a:r>
              <a:rPr lang="en-US" altLang="en-US" dirty="0"/>
              <a:t>be the </a:t>
            </a:r>
            <a:r>
              <a:rPr lang="en-US" altLang="en-US"/>
              <a:t>eye position-</a:t>
            </a:r>
            <a:r>
              <a:rPr lang="en-US" altLang="en-US" dirty="0"/>
              <a:t>-- at </a:t>
            </a:r>
            <a:r>
              <a:rPr lang="en-US" altLang="en-US"/>
              <a:t>least for </a:t>
            </a:r>
            <a:r>
              <a:rPr lang="en-US" altLang="en-US" dirty="0"/>
              <a:t>primary rays.</a:t>
            </a:r>
          </a:p>
          <a:p>
            <a:endParaRPr lang="en-US" altLang="en-US" dirty="0"/>
          </a:p>
          <a:p>
            <a:r>
              <a:rPr lang="en-US" altLang="en-US" dirty="0"/>
              <a:t>In general, a ray is a </a:t>
            </a:r>
            <a:r>
              <a:rPr lang="en-US" altLang="en-US" dirty="0" err="1"/>
              <a:t>halfline</a:t>
            </a:r>
            <a:r>
              <a:rPr lang="en-US" altLang="en-US" dirty="0"/>
              <a:t>, with </a:t>
            </a:r>
            <a:r>
              <a:rPr lang="en-US" altLang="en-US"/>
              <a:t>the above equation</a:t>
            </a:r>
            <a:r>
              <a:rPr lang="en-US" altLang="en-US" dirty="0"/>
              <a:t>. t is the ray parameter. If dir </a:t>
            </a:r>
            <a:r>
              <a:rPr lang="en-US" altLang="en-US"/>
              <a:t>is normalized </a:t>
            </a:r>
            <a:r>
              <a:rPr lang="en-US" altLang="en-US" dirty="0"/>
              <a:t>(and </a:t>
            </a:r>
            <a:r>
              <a:rPr lang="en-US" altLang="en-US"/>
              <a:t>it should </a:t>
            </a:r>
            <a:r>
              <a:rPr lang="en-US" altLang="en-US" dirty="0"/>
              <a:t>be), then t </a:t>
            </a:r>
            <a:r>
              <a:rPr lang="en-US" altLang="en-US"/>
              <a:t>is also </a:t>
            </a:r>
            <a:r>
              <a:rPr lang="en-US" altLang="en-US" dirty="0"/>
              <a:t>the </a:t>
            </a:r>
            <a:r>
              <a:rPr lang="en-US" altLang="en-US"/>
              <a:t>distance from the origin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56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That</a:t>
            </a:r>
            <a:r>
              <a:rPr lang="hu-HU" baseline="0" dirty="0"/>
              <a:t> the implicit equation is quadratic means that the coordinate variables can appear at most twice as a factor in any of the terms making up the equation. There is no x</a:t>
            </a:r>
            <a:r>
              <a:rPr lang="en-US" baseline="0" dirty="0"/>
              <a:t>*x*y or x*x*x. If we consider x*y and y*x different, this means 16 possible terms, thus 16 coefficients. Of course, x*y and y*x are not different, so we could do with 10 coefficients, but that would destroy the symmetry.</a:t>
            </a:r>
          </a:p>
          <a:p>
            <a:endParaRPr lang="en-US" baseline="0" dirty="0"/>
          </a:p>
          <a:p>
            <a:r>
              <a:rPr lang="en-US" baseline="0" dirty="0"/>
              <a:t>The 16 coefficient can be put in a matrix, and the equation written with a vector-matrix-vector product. In both vectors, the free variables appear. Element a is the coefficient of the x*x term, b is the x*y term, d is the x term, p is the constant. Of course, the same surface can be represented by a lot of matrices, for example, if we decrease b and increase e with the same amount, the equation is equivalent.</a:t>
            </a:r>
          </a:p>
          <a:p>
            <a:endParaRPr lang="en-US" baseline="0" dirty="0"/>
          </a:p>
          <a:p>
            <a:r>
              <a:rPr lang="en-US" baseline="0" dirty="0"/>
              <a:t>Note that we had to extend the coordinate vector with a 1 to get four-element vectors, and thus accommodate the linear and constant terms in the matrix multiplication. These extended coordinates will feature later extensively as a special case of the so-called homogeneous coordinates. The horns in the final, really compact equation indicate this extension to 4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0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ponen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Vizualizáció</a:t>
            </a:r>
            <a:br>
              <a:rPr lang="hu-HU" dirty="0"/>
            </a:br>
            <a:r>
              <a:rPr lang="hu-HU" dirty="0"/>
              <a:t>és</a:t>
            </a:r>
            <a:br>
              <a:rPr lang="hu-HU" dirty="0"/>
            </a:br>
            <a:r>
              <a:rPr lang="hu-HU" dirty="0"/>
              <a:t>képszintézis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Kotlin</a:t>
            </a:r>
            <a:r>
              <a:rPr lang="hu-HU" dirty="0"/>
              <a:t>/</a:t>
            </a:r>
            <a:r>
              <a:rPr lang="hu-HU" dirty="0" err="1"/>
              <a:t>WebGL</a:t>
            </a:r>
            <a:r>
              <a:rPr lang="hu-HU" dirty="0"/>
              <a:t> keret sugárkövetéshez</a:t>
            </a:r>
          </a:p>
          <a:p>
            <a:endParaRPr lang="hu-HU" dirty="0"/>
          </a:p>
          <a:p>
            <a:r>
              <a:rPr lang="hu-HU" dirty="0"/>
              <a:t>Szécsi László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4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Kódvázlat</a:t>
            </a:r>
            <a:r>
              <a:rPr lang="en-US" dirty="0"/>
              <a:t>: </a:t>
            </a:r>
            <a:r>
              <a:rPr lang="hu-HU" dirty="0"/>
              <a:t>sugár-kvadratikus metszés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intersectQuadric</a:t>
            </a:r>
            <a:r>
              <a:rPr lang="hu-HU" sz="2700" dirty="0">
                <a:cs typeface="Times New Roman" pitchFamily="18" charset="0"/>
              </a:rPr>
              <a:t> függvény</a:t>
            </a:r>
            <a:endParaRPr lang="en-US" sz="2700" dirty="0">
              <a:cs typeface="Times New Roman" pitchFamily="18" charset="0"/>
            </a:endParaRPr>
          </a:p>
          <a:p>
            <a:pPr lvl="1"/>
            <a:r>
              <a:rPr lang="hu-HU" dirty="0"/>
              <a:t>paraméter: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sz="2700" dirty="0">
                <a:cs typeface="Times New Roman" pitchFamily="18" charset="0"/>
              </a:rPr>
              <a:t> együtthatómátrix</a:t>
            </a:r>
            <a:endParaRPr lang="en-US" sz="2700" dirty="0">
              <a:cs typeface="Times New Roman" pitchFamily="18" charset="0"/>
            </a:endParaRPr>
          </a:p>
          <a:p>
            <a:pPr lvl="1"/>
            <a:r>
              <a:rPr lang="hu-HU" dirty="0"/>
              <a:t>paraméter: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/>
              <a:t> </a:t>
            </a:r>
            <a:r>
              <a:rPr lang="hu-HU" dirty="0"/>
              <a:t>sugárkezdőpont </a:t>
            </a:r>
            <a:r>
              <a:rPr lang="en-US" dirty="0"/>
              <a:t>(</a:t>
            </a:r>
            <a:r>
              <a:rPr lang="hu-HU" dirty="0"/>
              <a:t>homogén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paraméter: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/>
              <a:t> </a:t>
            </a:r>
            <a:r>
              <a:rPr lang="hu-HU" dirty="0"/>
              <a:t>sugárirány </a:t>
            </a:r>
            <a:r>
              <a:rPr lang="en-US" dirty="0"/>
              <a:t>(</a:t>
            </a:r>
            <a:r>
              <a:rPr lang="hu-HU" dirty="0"/>
              <a:t>homogén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visszatérés: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hu-HU" dirty="0"/>
              <a:t>a legkisebb pozitív megoldás</a:t>
            </a:r>
            <a:endParaRPr lang="en-US" dirty="0"/>
          </a:p>
          <a:p>
            <a:pPr lvl="2"/>
            <a:r>
              <a:rPr lang="hu-HU" dirty="0"/>
              <a:t>vagy egy negatív érték, ha nincs megoldás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1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egyenlet megoldása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hu-HU" dirty="0"/>
              <a:t>számítsuk ki az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/>
              <a:t>,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hu-HU" dirty="0"/>
              <a:t>,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dirty="0"/>
              <a:t> együtthatókat</a:t>
            </a:r>
            <a:r>
              <a:rPr lang="en-US" dirty="0"/>
              <a:t>	</a:t>
            </a:r>
          </a:p>
          <a:p>
            <a:r>
              <a:rPr lang="hu-HU" dirty="0"/>
              <a:t>számítsuk ki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b*b-4*a*c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/>
              <a:t>diszkriminánst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dirty="0"/>
              <a:t>ha negatív</a:t>
            </a:r>
            <a:r>
              <a:rPr lang="en-US" dirty="0"/>
              <a:t>,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t=-1</a:t>
            </a:r>
            <a:r>
              <a:rPr lang="en-US" dirty="0"/>
              <a:t> </a:t>
            </a:r>
            <a:r>
              <a:rPr lang="hu-HU" dirty="0"/>
              <a:t>nincs metszés</a:t>
            </a:r>
            <a:endParaRPr lang="en-US" dirty="0"/>
          </a:p>
          <a:p>
            <a:pPr lvl="1"/>
            <a:r>
              <a:rPr lang="hu-HU" dirty="0"/>
              <a:t>számítsuk ki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hu-HU" dirty="0" err="1"/>
              <a:t>-t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hu-HU" dirty="0" err="1"/>
              <a:t>-t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(–b +-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(D)) / (2*a)</a:t>
            </a:r>
          </a:p>
          <a:p>
            <a:pPr lvl="1"/>
            <a:r>
              <a:rPr lang="en-US" dirty="0"/>
              <a:t>return </a:t>
            </a:r>
            <a:r>
              <a:rPr lang="hu-HU" dirty="0"/>
              <a:t>kisebb pozitív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hu-HU" dirty="0"/>
              <a:t> közül</a:t>
            </a:r>
            <a:endParaRPr lang="en-US" dirty="0"/>
          </a:p>
          <a:p>
            <a:pPr lvl="2"/>
            <a:r>
              <a:rPr lang="hu-HU" dirty="0"/>
              <a:t>vagy bármelyiket, ha mindkettő negatív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828801"/>
            <a:ext cx="2072321" cy="310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600200"/>
            <a:ext cx="2983191" cy="6986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5559" y="5865532"/>
            <a:ext cx="5867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return (t1&lt;0.0)?t2:((t2&lt;0.0)?t1:min(t1, t2));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D71A4-EE42-DB0A-3BF2-E66A291AB8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99" y="2816498"/>
            <a:ext cx="5145134" cy="429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5FBDA9-075A-B570-B207-586F19EE465C}"/>
              </a:ext>
            </a:extLst>
          </p:cNvPr>
          <p:cNvSpPr/>
          <p:nvPr/>
        </p:nvSpPr>
        <p:spPr>
          <a:xfrm>
            <a:off x="8831279" y="3424708"/>
            <a:ext cx="2622176" cy="739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 * A, e)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C82E403-7AD6-B09D-F42C-DDA7D2DB3FA0}"/>
              </a:ext>
            </a:extLst>
          </p:cNvPr>
          <p:cNvSpPr/>
          <p:nvPr/>
        </p:nvSpPr>
        <p:spPr>
          <a:xfrm rot="16200000">
            <a:off x="10651883" y="2914874"/>
            <a:ext cx="170292" cy="719344"/>
          </a:xfrm>
          <a:prstGeom prst="leftBrace">
            <a:avLst>
              <a:gd name="adj1" fmla="val 3826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5529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Kódvázlat</a:t>
            </a:r>
            <a:r>
              <a:rPr lang="en-US" dirty="0"/>
              <a:t>: </a:t>
            </a:r>
            <a:r>
              <a:rPr lang="hu-HU" dirty="0"/>
              <a:t>árnyalás a</a:t>
            </a:r>
            <a:r>
              <a:rPr lang="en-US" dirty="0"/>
              <a:t> </a:t>
            </a:r>
            <a:r>
              <a:rPr lang="en-US" sz="40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main</a:t>
            </a:r>
            <a:r>
              <a:rPr lang="hu-HU" dirty="0" err="1"/>
              <a:t>-ben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  <a:r>
              <a:rPr lang="hu-HU" dirty="0"/>
              <a:t>függvény </a:t>
            </a:r>
            <a:r>
              <a:rPr lang="en-US" dirty="0"/>
              <a:t>(FS </a:t>
            </a:r>
            <a:r>
              <a:rPr lang="hu-HU" dirty="0"/>
              <a:t>belépési pont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rakjuk össze: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vec4 e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vec4 d</a:t>
            </a:r>
          </a:p>
          <a:p>
            <a:pPr lvl="1"/>
            <a:r>
              <a:rPr lang="hu-HU" dirty="0"/>
              <a:t>hívjuk meg:</a:t>
            </a:r>
            <a:r>
              <a:rPr lang="en-US" dirty="0"/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intersectQuadric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hu-HU" dirty="0"/>
              <a:t>ha nincs metszés (t</a:t>
            </a:r>
            <a:r>
              <a:rPr lang="en-US" dirty="0"/>
              <a:t>&lt;0</a:t>
            </a:r>
            <a:r>
              <a:rPr lang="hu-HU" dirty="0"/>
              <a:t>)</a:t>
            </a:r>
            <a:r>
              <a:rPr lang="en-US" dirty="0"/>
              <a:t>, return background color</a:t>
            </a:r>
          </a:p>
          <a:p>
            <a:pPr lvl="2"/>
            <a:r>
              <a:rPr lang="hu-HU" dirty="0"/>
              <a:t>metszéskor</a:t>
            </a:r>
            <a:r>
              <a:rPr lang="en-US" dirty="0"/>
              <a:t> (t&gt;0)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hu-HU" dirty="0"/>
              <a:t>számítsuk a metszéspont pozícióját</a:t>
            </a:r>
            <a:endParaRPr lang="en-US" dirty="0"/>
          </a:p>
          <a:p>
            <a:pPr lvl="3"/>
            <a:r>
              <a:rPr lang="hu-HU" dirty="0"/>
              <a:t>számítsuk a normálvektort a metszéspontban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hu-HU" dirty="0"/>
              <a:t>árnyaljunk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24" y="4376442"/>
            <a:ext cx="3981243" cy="9998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4424" y="5511263"/>
            <a:ext cx="6705601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vec3 normal = normalize( (hit * A + A * hit).xyz );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5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FS </a:t>
            </a:r>
            <a:r>
              <a:rPr lang="en-US" dirty="0" err="1"/>
              <a:t>mai</a:t>
            </a:r>
            <a:r>
              <a:rPr lang="hu-HU" dirty="0"/>
              <a:t>n: sugár kezdőpontja és iránya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1358900"/>
            <a:ext cx="11506200" cy="5257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3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vec4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3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vec4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rayDir.xyz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vec4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3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vec4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camera.position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5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Együtthatómátrix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intersectQuadric</a:t>
            </a:r>
            <a:r>
              <a:rPr lang="hu-HU" dirty="0" err="1"/>
              <a:t>-nak</a:t>
            </a:r>
            <a:r>
              <a:rPr lang="hu-HU" dirty="0"/>
              <a:t> átadott mátrix lehet konstans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teszteléshez</a:t>
            </a:r>
            <a:r>
              <a:rPr lang="en-US" dirty="0"/>
              <a:t>,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hu-HU" dirty="0" err="1"/>
              <a:t>-ben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hu-HU" dirty="0"/>
              <a:t>rendes árnyalás helyett csak adjuk vissza a normálvektort színként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590799"/>
            <a:ext cx="8055990" cy="2160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mat4 A = mat4(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pl-PL" sz="2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1, 0, 0, 0,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sz="2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</a:t>
            </a:r>
            <a:r>
              <a:rPr lang="pl-PL" sz="2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0, 1, 0, 0,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sz="2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</a:t>
            </a:r>
            <a:r>
              <a:rPr lang="pl-PL" sz="2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0, 0, 1, 0,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sz="2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</a:t>
            </a:r>
            <a:r>
              <a:rPr lang="pl-PL" sz="2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0, 0, 0, -9 );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5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hamis színes gömb a környezet-háttér előtt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0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más kvadratikus felületek</a:t>
            </a:r>
            <a:endParaRPr lang="en-US" dirty="0"/>
          </a:p>
          <a:p>
            <a:pPr lvl="1"/>
            <a:r>
              <a:rPr lang="hu-HU" dirty="0"/>
              <a:t>változtassuk az együtthatómátrix elemeit</a:t>
            </a:r>
            <a:endParaRPr lang="en-US" dirty="0"/>
          </a:p>
          <a:p>
            <a:pPr lvl="1"/>
            <a:r>
              <a:rPr lang="hu-HU" dirty="0"/>
              <a:t>ellipszoid</a:t>
            </a:r>
            <a:r>
              <a:rPr lang="en-US" dirty="0"/>
              <a:t>, </a:t>
            </a:r>
            <a:r>
              <a:rPr lang="hu-HU" dirty="0"/>
              <a:t>henger</a:t>
            </a:r>
            <a:r>
              <a:rPr lang="en-US" dirty="0"/>
              <a:t>, </a:t>
            </a:r>
            <a:r>
              <a:rPr lang="hu-HU" dirty="0"/>
              <a:t>kúp</a:t>
            </a:r>
            <a:r>
              <a:rPr lang="en-US" dirty="0"/>
              <a:t>, paraboloid, </a:t>
            </a:r>
            <a:r>
              <a:rPr lang="hu-HU" dirty="0"/>
              <a:t>sík??, két sík?</a:t>
            </a:r>
            <a:endParaRPr lang="en-US" dirty="0"/>
          </a:p>
          <a:p>
            <a:r>
              <a:rPr lang="hu-HU" dirty="0"/>
              <a:t>árnyalás</a:t>
            </a:r>
            <a:endParaRPr lang="en-US" dirty="0"/>
          </a:p>
          <a:p>
            <a:pPr lvl="1"/>
            <a:r>
              <a:rPr lang="hu-HU" dirty="0" err="1"/>
              <a:t>env</a:t>
            </a:r>
            <a:r>
              <a:rPr lang="hu-HU" dirty="0"/>
              <a:t> map tükröződés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2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Vágott kvadratikus felület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1371600"/>
            <a:ext cx="8305800" cy="1752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hu-HU" dirty="0" err="1"/>
              <a:t>kvad.f</a:t>
            </a:r>
            <a:r>
              <a:rPr lang="hu-HU" dirty="0"/>
              <a:t>. vágva</a:t>
            </a:r>
            <a:r>
              <a:rPr lang="en-US" dirty="0"/>
              <a:t> B</a:t>
            </a:r>
            <a:r>
              <a:rPr lang="hu-HU" dirty="0"/>
              <a:t> </a:t>
            </a:r>
            <a:r>
              <a:rPr lang="hu-HU" dirty="0" err="1"/>
              <a:t>kvad.f.-re</a:t>
            </a:r>
            <a:endParaRPr lang="en-US" dirty="0"/>
          </a:p>
          <a:p>
            <a:r>
              <a:rPr lang="hu-HU" dirty="0"/>
              <a:t>metszésszámítás</a:t>
            </a:r>
            <a:r>
              <a:rPr lang="en-US" dirty="0"/>
              <a:t> A</a:t>
            </a:r>
            <a:r>
              <a:rPr lang="hu-HU" dirty="0" err="1"/>
              <a:t>-val</a:t>
            </a:r>
            <a:endParaRPr lang="en-US" dirty="0"/>
          </a:p>
          <a:p>
            <a:r>
              <a:rPr lang="hu-HU" dirty="0"/>
              <a:t>metszéspontok kidobása, ha nincsenek</a:t>
            </a:r>
            <a:r>
              <a:rPr lang="en-US" dirty="0"/>
              <a:t> B</a:t>
            </a:r>
            <a:r>
              <a:rPr lang="hu-HU" dirty="0" err="1"/>
              <a:t>-ben</a:t>
            </a:r>
            <a:endParaRPr lang="en-US" dirty="0"/>
          </a:p>
          <a:p>
            <a:endParaRPr lang="en-US" dirty="0"/>
          </a:p>
        </p:txBody>
      </p:sp>
      <p:sp>
        <p:nvSpPr>
          <p:cNvPr id="4" name="Ellipszis 3"/>
          <p:cNvSpPr/>
          <p:nvPr/>
        </p:nvSpPr>
        <p:spPr>
          <a:xfrm>
            <a:off x="4572000" y="4267200"/>
            <a:ext cx="4572000" cy="1981200"/>
          </a:xfrm>
          <a:prstGeom prst="ellipse">
            <a:avLst/>
          </a:prstGeom>
          <a:solidFill>
            <a:srgbClr val="F0AD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zis 4"/>
          <p:cNvSpPr/>
          <p:nvPr/>
        </p:nvSpPr>
        <p:spPr>
          <a:xfrm>
            <a:off x="7467600" y="3505200"/>
            <a:ext cx="1905000" cy="3200400"/>
          </a:xfrm>
          <a:prstGeom prst="ellipse">
            <a:avLst/>
          </a:prstGeom>
          <a:solidFill>
            <a:srgbClr val="F0AD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3657600" y="3505200"/>
            <a:ext cx="6400800" cy="1676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4419600" y="556260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7315200" y="3429000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13" name="Ellipszis 12"/>
          <p:cNvSpPr/>
          <p:nvPr/>
        </p:nvSpPr>
        <p:spPr>
          <a:xfrm>
            <a:off x="6477000" y="4191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zis 14"/>
          <p:cNvSpPr/>
          <p:nvPr/>
        </p:nvSpPr>
        <p:spPr>
          <a:xfrm>
            <a:off x="8915400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91426" y="4333875"/>
            <a:ext cx="1579283" cy="1828800"/>
          </a:xfrm>
          <a:custGeom>
            <a:avLst/>
            <a:gdLst>
              <a:gd name="connsiteX0" fmla="*/ 0 w 1579283"/>
              <a:gd name="connsiteY0" fmla="*/ 0 h 1828800"/>
              <a:gd name="connsiteX1" fmla="*/ 752475 w 1579283"/>
              <a:gd name="connsiteY1" fmla="*/ 171450 h 1828800"/>
              <a:gd name="connsiteX2" fmla="*/ 1476375 w 1579283"/>
              <a:gd name="connsiteY2" fmla="*/ 619125 h 1828800"/>
              <a:gd name="connsiteX3" fmla="*/ 1552575 w 1579283"/>
              <a:gd name="connsiteY3" fmla="*/ 962025 h 1828800"/>
              <a:gd name="connsiteX4" fmla="*/ 1266825 w 1579283"/>
              <a:gd name="connsiteY4" fmla="*/ 1428750 h 1828800"/>
              <a:gd name="connsiteX5" fmla="*/ 800100 w 1579283"/>
              <a:gd name="connsiteY5" fmla="*/ 1657350 h 1828800"/>
              <a:gd name="connsiteX6" fmla="*/ 142875 w 1579283"/>
              <a:gd name="connsiteY6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9283" h="1828800">
                <a:moveTo>
                  <a:pt x="0" y="0"/>
                </a:moveTo>
                <a:cubicBezTo>
                  <a:pt x="253206" y="34131"/>
                  <a:pt x="506413" y="68263"/>
                  <a:pt x="752475" y="171450"/>
                </a:cubicBezTo>
                <a:cubicBezTo>
                  <a:pt x="998538" y="274638"/>
                  <a:pt x="1343025" y="487363"/>
                  <a:pt x="1476375" y="619125"/>
                </a:cubicBezTo>
                <a:cubicBezTo>
                  <a:pt x="1609725" y="750887"/>
                  <a:pt x="1587500" y="827088"/>
                  <a:pt x="1552575" y="962025"/>
                </a:cubicBezTo>
                <a:cubicBezTo>
                  <a:pt x="1517650" y="1096962"/>
                  <a:pt x="1392237" y="1312863"/>
                  <a:pt x="1266825" y="1428750"/>
                </a:cubicBezTo>
                <a:cubicBezTo>
                  <a:pt x="1141413" y="1544637"/>
                  <a:pt x="987425" y="1590675"/>
                  <a:pt x="800100" y="1657350"/>
                </a:cubicBezTo>
                <a:cubicBezTo>
                  <a:pt x="612775" y="1724025"/>
                  <a:pt x="377825" y="1776412"/>
                  <a:pt x="142875" y="18288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Vágott kvadratikus felület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intersectQuadric</a:t>
            </a:r>
            <a:r>
              <a:rPr lang="en-US" dirty="0"/>
              <a:t> </a:t>
            </a:r>
            <a:r>
              <a:rPr lang="hu-HU" dirty="0"/>
              <a:t>függvényt lecseréljük: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intersectClippedQuadric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</a:t>
            </a:r>
            <a:r>
              <a:rPr lang="hu-HU" dirty="0"/>
              <a:t>együtthatómátrixot is paraméterként kapja</a:t>
            </a:r>
            <a:endParaRPr lang="en-US" dirty="0"/>
          </a:p>
          <a:p>
            <a:pPr lvl="1"/>
            <a:r>
              <a:rPr lang="hu-HU" dirty="0"/>
              <a:t>miután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dirty="0"/>
              <a:t> </a:t>
            </a:r>
            <a:r>
              <a:rPr lang="hu-HU" dirty="0"/>
              <a:t>megvan a sugár</a:t>
            </a:r>
            <a:r>
              <a:rPr lang="en-US" dirty="0"/>
              <a:t>—A </a:t>
            </a:r>
            <a:r>
              <a:rPr lang="hu-HU" dirty="0"/>
              <a:t>metszéshez</a:t>
            </a:r>
            <a:endParaRPr lang="en-US" dirty="0"/>
          </a:p>
          <a:p>
            <a:pPr lvl="2"/>
            <a:r>
              <a:rPr lang="hu-HU" dirty="0"/>
              <a:t>kiszámolja a metszéspontok pozícióit</a:t>
            </a:r>
            <a:endParaRPr lang="en-US" dirty="0"/>
          </a:p>
          <a:p>
            <a:pPr lvl="2"/>
            <a:r>
              <a:rPr lang="hu-HU" dirty="0"/>
              <a:t>kiértékeli az</a:t>
            </a:r>
            <a:r>
              <a:rPr lang="en-US" dirty="0"/>
              <a:t> </a:t>
            </a:r>
            <a:r>
              <a:rPr lang="en-US" dirty="0" err="1"/>
              <a:t>rBr</a:t>
            </a:r>
            <a:r>
              <a:rPr lang="en-US" dirty="0"/>
              <a:t> </a:t>
            </a:r>
            <a:r>
              <a:rPr lang="hu-HU" dirty="0"/>
              <a:t>függvényt</a:t>
            </a:r>
            <a:r>
              <a:rPr lang="en-US" dirty="0"/>
              <a:t> t1</a:t>
            </a:r>
            <a:r>
              <a:rPr lang="hu-HU" dirty="0" err="1"/>
              <a:t>-re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t2</a:t>
            </a:r>
            <a:r>
              <a:rPr lang="hu-HU" dirty="0" err="1"/>
              <a:t>-re</a:t>
            </a:r>
            <a:endParaRPr lang="en-US" dirty="0"/>
          </a:p>
          <a:p>
            <a:pPr lvl="2"/>
            <a:r>
              <a:rPr lang="hu-HU" dirty="0"/>
              <a:t>eldobja</a:t>
            </a:r>
            <a:r>
              <a:rPr lang="en-US" dirty="0"/>
              <a:t> (</a:t>
            </a:r>
            <a:r>
              <a:rPr lang="hu-HU" dirty="0" err="1"/>
              <a:t>pl</a:t>
            </a:r>
            <a:r>
              <a:rPr lang="en-US" dirty="0"/>
              <a:t>. t1=-1) </a:t>
            </a:r>
            <a:r>
              <a:rPr lang="hu-HU" dirty="0"/>
              <a:t>a nem</a:t>
            </a:r>
            <a:r>
              <a:rPr lang="en-US" dirty="0"/>
              <a:t> B</a:t>
            </a:r>
            <a:r>
              <a:rPr lang="hu-HU" dirty="0" err="1"/>
              <a:t>-beli</a:t>
            </a:r>
            <a:r>
              <a:rPr lang="en-US" dirty="0"/>
              <a:t> (</a:t>
            </a:r>
            <a:r>
              <a:rPr lang="en-US" dirty="0" err="1"/>
              <a:t>rBr</a:t>
            </a:r>
            <a:r>
              <a:rPr lang="en-US" dirty="0"/>
              <a:t> &gt; 0)</a:t>
            </a:r>
            <a:r>
              <a:rPr lang="hu-HU" dirty="0"/>
              <a:t> gyököket</a:t>
            </a:r>
            <a:endParaRPr lang="en-US" dirty="0"/>
          </a:p>
          <a:p>
            <a:pPr lvl="1"/>
            <a:r>
              <a:rPr lang="hu-HU" dirty="0"/>
              <a:t>folytatja, mind eddig, a kisebb pozitív kiválasztásával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3200" y="5334000"/>
            <a:ext cx="38100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mat4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mat4(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1, 0, 0, 0,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0, 0,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0, 0,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0,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0, 0, 0, -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4</a:t>
            </a:r>
            <a:r>
              <a:rPr lang="pl-PL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9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gömb vágva</a:t>
            </a:r>
            <a:r>
              <a:rPr lang="en-US" dirty="0"/>
              <a:t>: </a:t>
            </a:r>
            <a:r>
              <a:rPr lang="hu-HU" dirty="0"/>
              <a:t>gyűrű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Környezet megjelenítése háttérként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sugáriránnyal címezzünk egy környezet-textúrát</a:t>
            </a:r>
          </a:p>
          <a:p>
            <a:r>
              <a:rPr lang="hu-HU" dirty="0"/>
              <a:t>visszaadjuk a kapott színt</a:t>
            </a:r>
          </a:p>
          <a:p>
            <a:endParaRPr lang="hu-HU" dirty="0"/>
          </a:p>
          <a:p>
            <a:r>
              <a:rPr lang="hu-HU" dirty="0"/>
              <a:t>később is ezt csináljuk majd, ha a sugár nem talál el semmit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3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Több felület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Kvadratikus mátrix osztály: QuadraticMat4 </a:t>
            </a:r>
            <a:r>
              <a:rPr lang="en-US" dirty="0"/>
              <a:t>[r</a:t>
            </a:r>
            <a:r>
              <a:rPr lang="hu-HU" dirty="0"/>
              <a:t>é</a:t>
            </a:r>
            <a:r>
              <a:rPr lang="en-US" dirty="0" err="1"/>
              <a:t>szlet</a:t>
            </a:r>
            <a:r>
              <a:rPr lang="en-US" dirty="0"/>
              <a:t>]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22" y="1819374"/>
            <a:ext cx="11943760" cy="5038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QuadraticMat4(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Mat4())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UniformFloat</a:t>
            </a:r>
            <a:r>
              <a:rPr lang="en-US" i="1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trafo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Mat4)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hu-HU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transform(Mat4()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angle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axisX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axisY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axisZ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transform(Mat4()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rotate(angle,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transform(Mat4()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translate(x, y, z))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hu-H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92" y="3030068"/>
            <a:ext cx="3284526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Kvadratikus felületek beállításához </a:t>
            </a:r>
            <a:r>
              <a:rPr lang="hu-HU" dirty="0" err="1"/>
              <a:t>Kotlin</a:t>
            </a:r>
            <a:r>
              <a:rPr lang="hu-HU" dirty="0"/>
              <a:t> osztály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122" y="1819374"/>
            <a:ext cx="11943760" cy="50386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Quadric(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"quadrics[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unitSphere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clipper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everythingInside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Vec4(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9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Előregyártott</a:t>
            </a:r>
            <a:r>
              <a:rPr lang="hu-HU" dirty="0"/>
              <a:t> kvadratikus felületek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122" y="1319753"/>
            <a:ext cx="11943760" cy="55382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companion object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everythingInside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QuadraticMat4(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unitSphere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QuadraticMat4(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unitCylinder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unitSlab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hu-HU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unitCone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hu-HU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hu-H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8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Felületek átadása </a:t>
            </a:r>
            <a:r>
              <a:rPr lang="hu-HU" dirty="0" err="1"/>
              <a:t>Kotlinból</a:t>
            </a:r>
            <a:r>
              <a:rPr lang="en-US" dirty="0"/>
              <a:t>, </a:t>
            </a:r>
            <a:r>
              <a:rPr lang="en-US" dirty="0" err="1"/>
              <a:t>sz</a:t>
            </a:r>
            <a:r>
              <a:rPr lang="hu-HU" dirty="0" err="1"/>
              <a:t>íntérépítés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9691" y="1357460"/>
            <a:ext cx="8629071" cy="14504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clipper;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vec4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 quadrics[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];</a:t>
            </a:r>
            <a:endParaRPr lang="hu-H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060" y="3440784"/>
            <a:ext cx="11114201" cy="3417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quadrics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&lt;Quadric&gt;(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Quadric(it,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quadrics[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clipper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Quadric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unitSlab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).scale(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hu-H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hu-H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camera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quadrics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9417" y="5409066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uniformokat adó komponensek átadása 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71621" y="5778398"/>
            <a:ext cx="556182" cy="254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1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Vázlat</a:t>
            </a:r>
            <a:r>
              <a:rPr lang="en-US" dirty="0"/>
              <a:t>: </a:t>
            </a:r>
            <a:r>
              <a:rPr lang="hu-HU" dirty="0"/>
              <a:t>sugár</a:t>
            </a:r>
            <a:r>
              <a:rPr lang="en-US" dirty="0"/>
              <a:t>—</a:t>
            </a:r>
            <a:r>
              <a:rPr lang="hu-HU" dirty="0"/>
              <a:t>világ metszés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findBestHit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/>
              <a:t>függvény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dirty="0"/>
              <a:t>paraméterek: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/>
              <a:t> (</a:t>
            </a:r>
            <a:r>
              <a:rPr lang="hu-HU" dirty="0"/>
              <a:t>homogén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hu-HU" dirty="0" err="1"/>
              <a:t>ek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nyilvántartja az eddigi legjobb metszésről: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dirty="0"/>
              <a:t>végigteker az összes felületen</a:t>
            </a:r>
            <a:endParaRPr lang="en-US" dirty="0"/>
          </a:p>
          <a:p>
            <a:pPr lvl="2"/>
            <a:r>
              <a:rPr lang="hu-HU" dirty="0"/>
              <a:t>fix hosszú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hu-HU" dirty="0" err="1"/>
              <a:t>ciklu</a:t>
            </a:r>
            <a:r>
              <a:rPr lang="en-US" dirty="0"/>
              <a:t>s</a:t>
            </a:r>
          </a:p>
          <a:p>
            <a:pPr lvl="2"/>
            <a:r>
              <a:rPr lang="hu-HU" dirty="0"/>
              <a:t>meghívja mindre az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Clipped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Quadric</a:t>
            </a:r>
            <a:r>
              <a:rPr lang="hu-HU" dirty="0" err="1"/>
              <a:t>-ot</a:t>
            </a:r>
            <a:endParaRPr lang="en-US" dirty="0"/>
          </a:p>
          <a:p>
            <a:pPr lvl="2"/>
            <a:r>
              <a:rPr lang="hu-HU" dirty="0"/>
              <a:t>ha az új metszéspont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dirty="0" err="1"/>
              <a:t>-je</a:t>
            </a:r>
            <a:r>
              <a:rPr lang="hu-HU" dirty="0"/>
              <a:t> jobb, mint az eddigi legjobb, frissíti: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en-US" dirty="0"/>
              <a:t> </a:t>
            </a:r>
            <a:r>
              <a:rPr lang="hu-HU" dirty="0"/>
              <a:t>kimenetek (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hu-HU" dirty="0"/>
              <a:t> paraméter)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hu-HU" dirty="0"/>
              <a:t>visszaadása, ha volt metszés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98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Árnyalás:</a:t>
            </a:r>
            <a:r>
              <a:rPr lang="en-US" dirty="0"/>
              <a:t> </a:t>
            </a:r>
            <a:r>
              <a:rPr lang="en-US" sz="3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main</a:t>
            </a:r>
            <a:endParaRPr lang="en-US" sz="2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findBestHit</a:t>
            </a:r>
            <a:r>
              <a:rPr lang="hu-HU" dirty="0" err="1"/>
              <a:t>-et</a:t>
            </a:r>
            <a:r>
              <a:rPr lang="hu-HU" dirty="0"/>
              <a:t> hívja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intersectClippedQuadric</a:t>
            </a:r>
            <a:r>
              <a:rPr lang="en-US" dirty="0"/>
              <a:t> </a:t>
            </a:r>
            <a:r>
              <a:rPr lang="hu-HU" dirty="0"/>
              <a:t>helyett</a:t>
            </a:r>
            <a:endParaRPr lang="en-US" dirty="0"/>
          </a:p>
          <a:p>
            <a:pPr lvl="2"/>
            <a:r>
              <a:rPr lang="hu-HU" dirty="0"/>
              <a:t>ha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, return background color</a:t>
            </a:r>
          </a:p>
          <a:p>
            <a:pPr lvl="2"/>
            <a:r>
              <a:rPr lang="hu-HU" dirty="0"/>
              <a:t>ha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3"/>
            <a:r>
              <a:rPr lang="hu-HU" dirty="0"/>
              <a:t>metszéspont számítása</a:t>
            </a:r>
            <a:endParaRPr lang="en-US" dirty="0"/>
          </a:p>
          <a:p>
            <a:pPr lvl="3"/>
            <a:r>
              <a:rPr lang="hu-HU" dirty="0"/>
              <a:t>normál számítása</a:t>
            </a:r>
            <a:endParaRPr lang="en-US" dirty="0"/>
          </a:p>
          <a:p>
            <a:pPr lvl="3"/>
            <a:r>
              <a:rPr lang="hu-HU" dirty="0"/>
              <a:t>árnyalás: 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surfaceColor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dot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lightDir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surfaceColor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000" dirty="0"/>
              <a:t>lehet egy fix 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hu-HU" sz="2000" dirty="0"/>
              <a:t>, vagy függhet a 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hu-HU" sz="2000" dirty="0" err="1"/>
              <a:t>-től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lightDir</a:t>
            </a:r>
            <a:r>
              <a:rPr lang="hu-HU" dirty="0"/>
              <a:t> lehet egy fix 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hu-HU" dirty="0"/>
              <a:t>, uniform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gy</a:t>
            </a:r>
            <a:r>
              <a:rPr lang="hu-HU" dirty="0"/>
              <a:t>ártunk hozzá később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34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vágott </a:t>
            </a:r>
            <a:r>
              <a:rPr lang="hu-HU" dirty="0" err="1"/>
              <a:t>kvad.f</a:t>
            </a:r>
            <a:r>
              <a:rPr lang="hu-HU" dirty="0"/>
              <a:t>. hozzáadása</a:t>
            </a:r>
            <a:endParaRPr lang="en-US" dirty="0"/>
          </a:p>
          <a:p>
            <a:r>
              <a:rPr lang="hu-HU" dirty="0"/>
              <a:t>többféle együtthatómátrix</a:t>
            </a:r>
            <a:endParaRPr lang="en-US" dirty="0"/>
          </a:p>
          <a:p>
            <a:endParaRPr lang="en-US" dirty="0"/>
          </a:p>
          <a:p>
            <a:r>
              <a:rPr lang="hu-HU" dirty="0"/>
              <a:t>A és B szerepének felcserélése?</a:t>
            </a:r>
          </a:p>
          <a:p>
            <a:r>
              <a:rPr lang="hu-HU" dirty="0"/>
              <a:t>együtthatómátrix *</a:t>
            </a:r>
            <a:r>
              <a:rPr lang="en-US" dirty="0"/>
              <a:t>= -1 ?</a:t>
            </a:r>
          </a:p>
        </p:txBody>
      </p:sp>
    </p:spTree>
    <p:extLst>
      <p:ext uri="{BB962C8B-B14F-4D97-AF65-F5344CB8AC3E}">
        <p14:creationId xmlns:p14="http://schemas.microsoft.com/office/powerpoint/2010/main" val="1887925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Megvilágítás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3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Közvetlen megvilágítás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fényforrásokból közvetlenül érkező fény hatása</a:t>
            </a:r>
            <a:endParaRPr lang="en-US" dirty="0"/>
          </a:p>
          <a:p>
            <a:pPr lvl="1"/>
            <a:r>
              <a:rPr lang="hu-HU" dirty="0"/>
              <a:t>ami nem az ideális visszaverődés vagy törés</a:t>
            </a:r>
            <a:endParaRPr lang="en-US" dirty="0"/>
          </a:p>
          <a:p>
            <a:r>
              <a:rPr lang="hu-HU" dirty="0"/>
              <a:t>normál számítása</a:t>
            </a:r>
            <a:endParaRPr lang="en-US" dirty="0"/>
          </a:p>
          <a:p>
            <a:pPr lvl="1"/>
            <a:r>
              <a:rPr lang="hu-HU" dirty="0"/>
              <a:t>perdítsük a bejövő sugár felé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 dot(normal,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d.xyz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0 ) normal = -normal;</a:t>
            </a:r>
          </a:p>
          <a:p>
            <a:r>
              <a:rPr lang="hu-HU" dirty="0"/>
              <a:t>minden fényforrásra</a:t>
            </a:r>
            <a:endParaRPr lang="en-US" dirty="0"/>
          </a:p>
          <a:p>
            <a:pPr lvl="1"/>
            <a:r>
              <a:rPr lang="hu-HU" dirty="0"/>
              <a:t>árnyékban van-e: árnyéksugár</a:t>
            </a:r>
            <a:endParaRPr lang="en-US" dirty="0"/>
          </a:p>
          <a:p>
            <a:pPr lvl="1"/>
            <a:r>
              <a:rPr lang="hu-HU" dirty="0"/>
              <a:t>fényforrás hozzájárulásának hozzáadása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Sugármetszés, képletek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5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árnyalás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egy fényirány-vektor (fix)</a:t>
            </a:r>
            <a:endParaRPr lang="en-US" dirty="0"/>
          </a:p>
          <a:p>
            <a:r>
              <a:rPr lang="hu-HU" dirty="0"/>
              <a:t>normálvektor és fényirány közötti szög koszinusza: skalárszorzat</a:t>
            </a:r>
          </a:p>
          <a:p>
            <a:r>
              <a:rPr lang="hu-HU" dirty="0"/>
              <a:t>ezt szorozzuk a fény teljesítménysűrűségével (fix) és a felület színével (</a:t>
            </a:r>
            <a:r>
              <a:rPr lang="hu-HU" dirty="0" err="1"/>
              <a:t>quadrics</a:t>
            </a:r>
            <a:r>
              <a:rPr lang="hu-HU" dirty="0"/>
              <a:t> tömbben)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94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Fények adatai</a:t>
            </a:r>
            <a:br>
              <a:rPr lang="hu-HU" dirty="0"/>
            </a:br>
            <a:r>
              <a:rPr lang="hu-HU" dirty="0"/>
              <a:t>uniformokban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1924050"/>
            <a:ext cx="9144000" cy="4933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"lights[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Vec4(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48526" y="85726"/>
            <a:ext cx="3273702" cy="1838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lights[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753016" y="1690690"/>
            <a:ext cx="4781385" cy="245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24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Fényforrások beállítása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Scene</a:t>
            </a:r>
            <a:r>
              <a:rPr lang="hu-HU" dirty="0" err="1"/>
              <a:t>-ben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konstruktor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8119" y="4948563"/>
            <a:ext cx="7076486" cy="919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hu-H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camera, *</a:t>
            </a:r>
            <a:r>
              <a:rPr lang="hu-HU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quadrics</a:t>
            </a:r>
            <a:r>
              <a:rPr lang="hu-H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lights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4700" y="2677958"/>
            <a:ext cx="7574651" cy="1401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lights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&lt;Light&gt;(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Light(it,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lights[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).normalize();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lights[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4272" y="13124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ö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mbindex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7151514" y="1681786"/>
            <a:ext cx="1515993" cy="1101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5759" y="1560338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fényforrások száma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legfeljebb uniform tömbméret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5524652" y="2206668"/>
            <a:ext cx="190348" cy="535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60856" y="417219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fényirány legyen egységhosszú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8494960" y="3530983"/>
            <a:ext cx="545628" cy="641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46435" y="6002954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uniformokat adó komponensek átadása 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7560856" y="5618375"/>
            <a:ext cx="213351" cy="384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30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színes</a:t>
            </a:r>
            <a:br>
              <a:rPr lang="hu-HU" dirty="0"/>
            </a:br>
            <a:r>
              <a:rPr lang="hu-HU" dirty="0"/>
              <a:t>fényforrás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r>
              <a:rPr lang="hu-HU" dirty="0"/>
              <a:t>állítsunk be legalább két fényforrást, eltérő irányokkal</a:t>
            </a:r>
            <a:endParaRPr lang="en-US" dirty="0"/>
          </a:p>
          <a:p>
            <a:r>
              <a:rPr lang="hu-HU" dirty="0"/>
              <a:t>eltérő teljesítménysűrűség-spektrumokkal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FS</a:t>
            </a:r>
            <a:r>
              <a:rPr lang="hu-HU" dirty="0" err="1"/>
              <a:t>-ben</a:t>
            </a:r>
            <a:r>
              <a:rPr lang="hu-HU" dirty="0"/>
              <a:t> írjunk egy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hu-HU" dirty="0"/>
              <a:t>ciklust</a:t>
            </a:r>
            <a:r>
              <a:rPr lang="en-US" dirty="0"/>
              <a:t>, </a:t>
            </a:r>
            <a:r>
              <a:rPr lang="hu-HU" dirty="0"/>
              <a:t>ami összegzi a fényforrások hozzájárulásait a felület színéhez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6701" y="4817260"/>
            <a:ext cx="6482421" cy="18784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vec3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position.xyz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fragmentColor.rgb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shade(normal,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quadrics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bestQuadricIndex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].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kd.rgb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0676" y="142080"/>
            <a:ext cx="5158446" cy="2629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árnyalt szín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81225" y="224935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visszaverődési modell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/>
          <p:cNvCxnSpPr>
            <a:stCxn id="34" idx="3"/>
            <a:endCxn id="33" idx="1"/>
          </p:cNvCxnSpPr>
          <p:nvPr/>
        </p:nvCxnSpPr>
        <p:spPr>
          <a:xfrm flipV="1">
            <a:off x="4313540" y="1456928"/>
            <a:ext cx="1087137" cy="977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70231" y="612620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fényforrásmodell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>
            <a:stCxn id="37" idx="3"/>
            <a:endCxn id="4" idx="1"/>
          </p:cNvCxnSpPr>
          <p:nvPr/>
        </p:nvCxnSpPr>
        <p:spPr>
          <a:xfrm flipV="1">
            <a:off x="3569736" y="5756488"/>
            <a:ext cx="506965" cy="554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16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Árnyékok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fényforrások adatai (most még csak irány lehet) uniformban</a:t>
            </a:r>
            <a:endParaRPr lang="en-US" dirty="0"/>
          </a:p>
          <a:p>
            <a:r>
              <a:rPr lang="hu-HU" dirty="0"/>
              <a:t>árnyalás, ha látszik a fényből (különben fekete)</a:t>
            </a:r>
            <a:endParaRPr lang="en-US" dirty="0"/>
          </a:p>
          <a:p>
            <a:r>
              <a:rPr lang="hu-HU" dirty="0"/>
              <a:t>minden fényforrásra láthatóság ellenőrzése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findBestHit</a:t>
            </a:r>
            <a:r>
              <a:rPr lang="en-US" dirty="0"/>
              <a:t> </a:t>
            </a:r>
            <a:r>
              <a:rPr lang="hu-HU" dirty="0"/>
              <a:t>meghívásával az árnyéksugárra</a:t>
            </a:r>
            <a:endParaRPr lang="en-US" dirty="0"/>
          </a:p>
          <a:p>
            <a:pPr lvl="2"/>
            <a:r>
              <a:rPr lang="hu-HU" dirty="0"/>
              <a:t>kezdőpont: felületi pont eltolva a normál mentén kicsit</a:t>
            </a:r>
            <a:endParaRPr lang="en-US" dirty="0"/>
          </a:p>
          <a:p>
            <a:pPr lvl="2"/>
            <a:r>
              <a:rPr lang="hu-HU" dirty="0"/>
              <a:t>irány</a:t>
            </a:r>
            <a:r>
              <a:rPr lang="en-US" dirty="0"/>
              <a:t>: </a:t>
            </a:r>
            <a:r>
              <a:rPr lang="hu-HU" dirty="0"/>
              <a:t>a fényirány</a:t>
            </a:r>
            <a:endParaRPr lang="en-US" dirty="0"/>
          </a:p>
          <a:p>
            <a:pPr lvl="3"/>
            <a:r>
              <a:rPr lang="hu-HU" dirty="0"/>
              <a:t>felülettől kifelé, a fény felé mutat</a:t>
            </a:r>
            <a:endParaRPr lang="en-US" dirty="0"/>
          </a:p>
          <a:p>
            <a:pPr lvl="1"/>
            <a:r>
              <a:rPr lang="hu-HU" dirty="0"/>
              <a:t>ha van metszéspont, árnyékban vagyunk, ugorhatunk a következő fényforrásra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90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Árnyalási képlet pontfényforrás esetére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37" y="2869596"/>
            <a:ext cx="10360454" cy="1447239"/>
          </a:xfrm>
          <a:prstGeom prst="rect">
            <a:avLst/>
          </a:prstGeom>
        </p:spPr>
      </p:pic>
      <p:sp>
        <p:nvSpPr>
          <p:cNvPr id="7" name="Szövegdoboz 58"/>
          <p:cNvSpPr txBox="1"/>
          <p:nvPr/>
        </p:nvSpPr>
        <p:spPr>
          <a:xfrm>
            <a:off x="149402" y="4519057"/>
            <a:ext cx="268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Whipsmart" pitchFamily="34" charset="0"/>
              </a:rPr>
              <a:t>a felületi pont érzékelt </a:t>
            </a:r>
            <a:r>
              <a:rPr lang="en-US" sz="2400" dirty="0">
                <a:latin typeface="Whipsmart" pitchFamily="34" charset="0"/>
              </a:rPr>
              <a:t>“</a:t>
            </a:r>
            <a:r>
              <a:rPr lang="hu-HU" sz="2400" dirty="0">
                <a:latin typeface="Whipsmart" pitchFamily="34" charset="0"/>
              </a:rPr>
              <a:t>színe</a:t>
            </a:r>
            <a:r>
              <a:rPr lang="en-US" sz="2400" dirty="0">
                <a:latin typeface="Whipsmart" pitchFamily="34" charset="0"/>
              </a:rPr>
              <a:t>”</a:t>
            </a:r>
          </a:p>
          <a:p>
            <a:pPr algn="ctr"/>
            <a:r>
              <a:rPr lang="hu-HU" sz="2400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vagyis a szemirányú </a:t>
            </a:r>
            <a:r>
              <a:rPr lang="hu-HU" sz="2400" dirty="0" err="1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radiancia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 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1490558" y="3918893"/>
            <a:ext cx="1144862" cy="60016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58"/>
          <p:cNvSpPr txBox="1"/>
          <p:nvPr/>
        </p:nvSpPr>
        <p:spPr>
          <a:xfrm>
            <a:off x="1116939" y="1445328"/>
            <a:ext cx="268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Whipsmart" pitchFamily="34" charset="0"/>
              </a:rPr>
              <a:t>a fényforrás </a:t>
            </a:r>
            <a:r>
              <a:rPr lang="en-US" sz="2400" dirty="0">
                <a:latin typeface="Whipsmart" pitchFamily="34" charset="0"/>
              </a:rPr>
              <a:t>“</a:t>
            </a:r>
            <a:r>
              <a:rPr lang="hu-HU" sz="2400" dirty="0">
                <a:latin typeface="Whipsmart" pitchFamily="34" charset="0"/>
              </a:rPr>
              <a:t>színe</a:t>
            </a:r>
            <a:r>
              <a:rPr lang="en-US" sz="2400" dirty="0">
                <a:latin typeface="Whipsmart" pitchFamily="34" charset="0"/>
              </a:rPr>
              <a:t>”</a:t>
            </a:r>
          </a:p>
          <a:p>
            <a:pPr algn="ctr"/>
            <a:endParaRPr lang="en-US" sz="2400" dirty="0">
              <a:latin typeface="Whipsmart" pitchFamily="34" charset="0"/>
            </a:endParaRPr>
          </a:p>
          <a:p>
            <a:pPr algn="ctr"/>
            <a:r>
              <a:rPr lang="hu-HU" sz="2400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vagyis a fényforrás teljes teljesítménye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Whipsmart" pitchFamily="34" charset="0"/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3799251" y="2230158"/>
            <a:ext cx="1651500" cy="833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58"/>
          <p:cNvSpPr txBox="1"/>
          <p:nvPr/>
        </p:nvSpPr>
        <p:spPr>
          <a:xfrm>
            <a:off x="4515357" y="1386528"/>
            <a:ext cx="752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Whipsmart" pitchFamily="34" charset="0"/>
              </a:rPr>
              <a:t>a felület </a:t>
            </a:r>
            <a:r>
              <a:rPr lang="en-US" sz="2400" dirty="0">
                <a:latin typeface="Whipsmart" pitchFamily="34" charset="0"/>
              </a:rPr>
              <a:t>“</a:t>
            </a:r>
            <a:r>
              <a:rPr lang="hu-HU" sz="2400" dirty="0">
                <a:latin typeface="Whipsmart" pitchFamily="34" charset="0"/>
              </a:rPr>
              <a:t>színe</a:t>
            </a:r>
            <a:r>
              <a:rPr lang="en-US" sz="2400" dirty="0">
                <a:latin typeface="Whipsmart" pitchFamily="34" charset="0"/>
              </a:rPr>
              <a:t>”      </a:t>
            </a:r>
            <a:r>
              <a:rPr lang="hu-HU" sz="2400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vagyis a diffúz visszaverődési együttható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Whipsmart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96002" y="1848193"/>
            <a:ext cx="1651500" cy="1522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58"/>
          <p:cNvSpPr txBox="1"/>
          <p:nvPr/>
        </p:nvSpPr>
        <p:spPr>
          <a:xfrm>
            <a:off x="9224152" y="4439888"/>
            <a:ext cx="2682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Whipsmart" pitchFamily="34" charset="0"/>
              </a:rPr>
              <a:t>a fény beesési szögének koszinusza</a:t>
            </a:r>
            <a:endParaRPr lang="en-US" sz="2400" dirty="0">
              <a:latin typeface="Whipsmart" pitchFamily="34" charset="0"/>
            </a:endParaRPr>
          </a:p>
          <a:p>
            <a:pPr algn="ctr"/>
            <a:endParaRPr lang="en-US" sz="2400" dirty="0">
              <a:solidFill>
                <a:schemeClr val="accent4">
                  <a:lumMod val="50000"/>
                </a:schemeClr>
              </a:solidFill>
              <a:latin typeface="Whipsmart" pitchFamily="34" charset="0"/>
            </a:endParaRPr>
          </a:p>
          <a:p>
            <a:pPr algn="ctr"/>
            <a:r>
              <a:rPr lang="hu-HU" sz="2400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a fényirány és a normálvektor skalárszorzata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Whipsmart" pitchFamily="34" charset="0"/>
            </a:endParaRP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V="1">
            <a:off x="10565308" y="3810000"/>
            <a:ext cx="434386" cy="6298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58"/>
          <p:cNvSpPr txBox="1"/>
          <p:nvPr/>
        </p:nvSpPr>
        <p:spPr>
          <a:xfrm>
            <a:off x="9192492" y="1951771"/>
            <a:ext cx="2717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Whipsmart" pitchFamily="34" charset="0"/>
              </a:rPr>
              <a:t>negatív nem lehet, legyen akkor nulla</a:t>
            </a:r>
            <a:endParaRPr lang="en-US" sz="2400" dirty="0">
              <a:latin typeface="Whipsmart" pitchFamily="34" charset="0"/>
            </a:endParaRPr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>
            <a:off x="10551302" y="2782768"/>
            <a:ext cx="1355162" cy="4176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58"/>
          <p:cNvSpPr txBox="1"/>
          <p:nvPr/>
        </p:nvSpPr>
        <p:spPr>
          <a:xfrm>
            <a:off x="6702827" y="4564082"/>
            <a:ext cx="2717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>
                <a:latin typeface="Whipsmart" pitchFamily="34" charset="0"/>
              </a:rPr>
              <a:t>elemenkéni</a:t>
            </a:r>
            <a:endParaRPr lang="hu-HU" sz="2400" dirty="0">
              <a:latin typeface="Whipsmart" pitchFamily="34" charset="0"/>
            </a:endParaRPr>
          </a:p>
          <a:p>
            <a:pPr algn="ctr"/>
            <a:r>
              <a:rPr lang="hu-HU" sz="2400" dirty="0">
                <a:latin typeface="Whipsmart" pitchFamily="34" charset="0"/>
              </a:rPr>
              <a:t>szorzat</a:t>
            </a:r>
            <a:endParaRPr lang="en-US" sz="2400" dirty="0">
              <a:latin typeface="Whipsmart" pitchFamily="34" charset="0"/>
            </a:endParaRPr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 flipH="1" flipV="1">
            <a:off x="7500059" y="3810000"/>
            <a:ext cx="561578" cy="754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58"/>
          <p:cNvSpPr txBox="1"/>
          <p:nvPr/>
        </p:nvSpPr>
        <p:spPr>
          <a:xfrm>
            <a:off x="3094500" y="5970890"/>
            <a:ext cx="27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Whipsmart" pitchFamily="34" charset="0"/>
              </a:rPr>
              <a:t>a fény pozíciója</a:t>
            </a:r>
            <a:endParaRPr lang="en-US" sz="2400" dirty="0">
              <a:latin typeface="Whipsmart" pitchFamily="34" charset="0"/>
            </a:endParaRP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4453310" y="4403663"/>
            <a:ext cx="997441" cy="15672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58"/>
          <p:cNvSpPr txBox="1"/>
          <p:nvPr/>
        </p:nvSpPr>
        <p:spPr>
          <a:xfrm>
            <a:off x="5450750" y="5395079"/>
            <a:ext cx="2717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Whipsmart" pitchFamily="34" charset="0"/>
              </a:rPr>
              <a:t>az árnyalt felületi pont pozíciója</a:t>
            </a:r>
            <a:endParaRPr lang="en-US" sz="2400" dirty="0">
              <a:latin typeface="Whipsmart" pitchFamily="34" charset="0"/>
            </a:endParaRP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H="1" flipV="1">
            <a:off x="6506534" y="4316835"/>
            <a:ext cx="303026" cy="10782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Pontfényforrások</a:t>
            </a:r>
            <a:br>
              <a:rPr lang="en-US" dirty="0"/>
            </a:br>
            <a:r>
              <a:rPr lang="hu-HU" dirty="0"/>
              <a:t>de az irányfényforrások is működjenek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59568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shade</a:t>
            </a:r>
            <a:r>
              <a:rPr lang="en-US" dirty="0"/>
              <a:t> </a:t>
            </a:r>
            <a:r>
              <a:rPr lang="hu-HU" dirty="0"/>
              <a:t>függvény nem változik</a:t>
            </a:r>
            <a:endParaRPr lang="en-US" dirty="0"/>
          </a:p>
          <a:p>
            <a:pPr lvl="1"/>
            <a:r>
              <a:rPr lang="hu-HU" dirty="0"/>
              <a:t>a visszaverődési modell ugyanaz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54914" y="-24542"/>
            <a:ext cx="3213086" cy="1065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lightDiff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hu-HU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hu-HU" b="1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???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lightDir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hu-HU" b="1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???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powerDensity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hu-HU" b="1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???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98" y="3022011"/>
            <a:ext cx="8485387" cy="1082857"/>
          </a:xfrm>
          <a:prstGeom prst="rect">
            <a:avLst/>
          </a:prstGeom>
        </p:spPr>
      </p:pic>
      <p:sp>
        <p:nvSpPr>
          <p:cNvPr id="9" name="Szövegdoboz 58"/>
          <p:cNvSpPr txBox="1"/>
          <p:nvPr/>
        </p:nvSpPr>
        <p:spPr>
          <a:xfrm>
            <a:off x="1636052" y="4246544"/>
            <a:ext cx="20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Whipsmart" pitchFamily="34" charset="0"/>
              </a:rPr>
              <a:t>a felületi pont látható</a:t>
            </a:r>
            <a:r>
              <a:rPr lang="en-US" dirty="0">
                <a:latin typeface="Whipsmart" pitchFamily="34" charset="0"/>
              </a:rPr>
              <a:t> “</a:t>
            </a:r>
            <a:r>
              <a:rPr lang="hu-HU" dirty="0">
                <a:latin typeface="Whipsmart" pitchFamily="34" charset="0"/>
              </a:rPr>
              <a:t>színe</a:t>
            </a:r>
            <a:r>
              <a:rPr lang="en-US" dirty="0">
                <a:latin typeface="Whipsmart" pitchFamily="34" charset="0"/>
              </a:rPr>
              <a:t>”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572871" y="3842497"/>
            <a:ext cx="69048" cy="4040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58"/>
          <p:cNvSpPr txBox="1"/>
          <p:nvPr/>
        </p:nvSpPr>
        <p:spPr>
          <a:xfrm>
            <a:off x="1598750" y="1669825"/>
            <a:ext cx="289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Whipsmart" pitchFamily="34" charset="0"/>
              </a:rPr>
              <a:t>a fény </a:t>
            </a:r>
            <a:r>
              <a:rPr lang="en-US" dirty="0">
                <a:latin typeface="Whipsmart" pitchFamily="34" charset="0"/>
              </a:rPr>
              <a:t>“</a:t>
            </a:r>
            <a:r>
              <a:rPr lang="hu-HU" dirty="0">
                <a:latin typeface="Whipsmart" pitchFamily="34" charset="0"/>
              </a:rPr>
              <a:t>színe</a:t>
            </a:r>
            <a:r>
              <a:rPr lang="en-US" dirty="0">
                <a:latin typeface="Whipsmart" pitchFamily="34" charset="0"/>
              </a:rPr>
              <a:t>”</a:t>
            </a:r>
          </a:p>
          <a:p>
            <a:pPr algn="ctr"/>
            <a:r>
              <a:rPr lang="hu-HU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a pontfény teljesítménye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/ 4 pi</a:t>
            </a:r>
          </a:p>
          <a:p>
            <a:pPr algn="ctr"/>
            <a:r>
              <a:rPr lang="hu-HU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VAGY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Whipsmart" pitchFamily="34" charset="0"/>
            </a:endParaRPr>
          </a:p>
          <a:p>
            <a:pPr algn="ctr"/>
            <a:r>
              <a:rPr lang="hu-HU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az irányfény teljesítménysűrűsége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Whipsmart" pitchFamily="34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4497527" y="2408490"/>
            <a:ext cx="274499" cy="7144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58"/>
          <p:cNvSpPr txBox="1"/>
          <p:nvPr/>
        </p:nvSpPr>
        <p:spPr>
          <a:xfrm>
            <a:off x="4705572" y="1696868"/>
            <a:ext cx="35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Whipsmart" pitchFamily="34" charset="0"/>
              </a:rPr>
              <a:t>a felület</a:t>
            </a:r>
            <a:r>
              <a:rPr lang="en-US" dirty="0">
                <a:latin typeface="Whipsmart" pitchFamily="34" charset="0"/>
              </a:rPr>
              <a:t> “</a:t>
            </a:r>
            <a:r>
              <a:rPr lang="hu-HU" dirty="0">
                <a:latin typeface="Whipsmart" pitchFamily="34" charset="0"/>
              </a:rPr>
              <a:t>színe</a:t>
            </a:r>
            <a:r>
              <a:rPr lang="en-US" dirty="0">
                <a:latin typeface="Whipsmart" pitchFamily="34" charset="0"/>
              </a:rPr>
              <a:t>”</a:t>
            </a:r>
          </a:p>
          <a:p>
            <a:pPr algn="ctr"/>
            <a:r>
              <a:rPr lang="hu-HU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vagyis a diffúz visszaverődési tényező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Whipsmart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96003" y="2243396"/>
            <a:ext cx="455119" cy="10141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58"/>
          <p:cNvSpPr txBox="1"/>
          <p:nvPr/>
        </p:nvSpPr>
        <p:spPr>
          <a:xfrm>
            <a:off x="8442114" y="4187166"/>
            <a:ext cx="2011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Whipsmart" pitchFamily="34" charset="0"/>
              </a:rPr>
              <a:t>a fény beesési szögének koszinusza, ha pozitív</a:t>
            </a:r>
            <a:endParaRPr lang="en-US" dirty="0">
              <a:latin typeface="Whipsmart" pitchFamily="34" charset="0"/>
            </a:endParaRP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  <a:latin typeface="Whipsmart" pitchFamily="34" charset="0"/>
            </a:endParaRPr>
          </a:p>
          <a:p>
            <a:pPr algn="ctr"/>
            <a:r>
              <a:rPr lang="hu-HU" dirty="0">
                <a:solidFill>
                  <a:schemeClr val="accent4">
                    <a:lumMod val="50000"/>
                  </a:schemeClr>
                </a:solidFill>
                <a:latin typeface="Whipsmart" pitchFamily="34" charset="0"/>
              </a:rPr>
              <a:t>a fényirány és felületi normális skalárszorzata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Whipsmart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9447981" y="3714750"/>
            <a:ext cx="86524" cy="472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58"/>
          <p:cNvSpPr txBox="1"/>
          <p:nvPr/>
        </p:nvSpPr>
        <p:spPr>
          <a:xfrm>
            <a:off x="8418370" y="2321080"/>
            <a:ext cx="203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Whipsmart" pitchFamily="34" charset="0"/>
              </a:rPr>
              <a:t>negatív nem lehet, helyette nulla</a:t>
            </a:r>
            <a:endParaRPr lang="en-US" dirty="0">
              <a:latin typeface="Whipsmart" pitchFamily="34" charset="0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9437477" y="2967411"/>
            <a:ext cx="786770" cy="3372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58"/>
          <p:cNvSpPr txBox="1"/>
          <p:nvPr/>
        </p:nvSpPr>
        <p:spPr>
          <a:xfrm>
            <a:off x="3097306" y="4961344"/>
            <a:ext cx="2708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Whipsmart" pitchFamily="34" charset="0"/>
              </a:rPr>
              <a:t>fény pozíciója</a:t>
            </a:r>
            <a:endParaRPr lang="en-US" dirty="0">
              <a:latin typeface="Whipsmart" pitchFamily="34" charset="0"/>
            </a:endParaRPr>
          </a:p>
          <a:p>
            <a:pPr algn="ctr"/>
            <a:r>
              <a:rPr lang="hu-HU" dirty="0">
                <a:latin typeface="Whipsmart" pitchFamily="34" charset="0"/>
              </a:rPr>
              <a:t>VAGY</a:t>
            </a:r>
            <a:endParaRPr lang="en-US" dirty="0">
              <a:latin typeface="Whipsmart" pitchFamily="34" charset="0"/>
            </a:endParaRPr>
          </a:p>
          <a:p>
            <a:pPr algn="ctr"/>
            <a:r>
              <a:rPr lang="hu-HU" dirty="0">
                <a:latin typeface="Whipsmart" pitchFamily="34" charset="0"/>
              </a:rPr>
              <a:t>fény iránya</a:t>
            </a:r>
            <a:r>
              <a:rPr lang="en-US" dirty="0">
                <a:latin typeface="Whipsmart" pitchFamily="34" charset="0"/>
              </a:rPr>
              <a:t> (</a:t>
            </a:r>
            <a:r>
              <a:rPr lang="hu-HU" dirty="0">
                <a:latin typeface="Whipsmart" pitchFamily="34" charset="0"/>
              </a:rPr>
              <a:t>egységhosszú</a:t>
            </a:r>
            <a:r>
              <a:rPr lang="en-US" dirty="0">
                <a:latin typeface="Whipsmart" pitchFamily="34" charset="0"/>
              </a:rPr>
              <a:t>)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4227675" y="4104868"/>
            <a:ext cx="224012" cy="8564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58"/>
          <p:cNvSpPr txBox="1"/>
          <p:nvPr/>
        </p:nvSpPr>
        <p:spPr>
          <a:xfrm>
            <a:off x="5917330" y="4937107"/>
            <a:ext cx="2038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hipsmart" pitchFamily="34" charset="0"/>
              </a:rPr>
              <a:t>1 </a:t>
            </a:r>
            <a:r>
              <a:rPr lang="hu-HU" dirty="0">
                <a:latin typeface="Whipsmart" pitchFamily="34" charset="0"/>
              </a:rPr>
              <a:t>pontfényre</a:t>
            </a:r>
            <a:endParaRPr lang="en-US" dirty="0">
              <a:latin typeface="Whipsmart" pitchFamily="34" charset="0"/>
            </a:endParaRPr>
          </a:p>
          <a:p>
            <a:pPr algn="ctr"/>
            <a:r>
              <a:rPr lang="hu-HU" dirty="0">
                <a:latin typeface="Whipsmart" pitchFamily="34" charset="0"/>
              </a:rPr>
              <a:t>VAGY</a:t>
            </a:r>
            <a:endParaRPr lang="en-US" dirty="0">
              <a:latin typeface="Whipsmart" pitchFamily="34" charset="0"/>
            </a:endParaRPr>
          </a:p>
          <a:p>
            <a:pPr algn="ctr"/>
            <a:r>
              <a:rPr lang="en-US" dirty="0">
                <a:latin typeface="Whipsmart" pitchFamily="34" charset="0"/>
              </a:rPr>
              <a:t>0 </a:t>
            </a:r>
            <a:r>
              <a:rPr lang="hu-HU" dirty="0">
                <a:latin typeface="Whipsmart" pitchFamily="34" charset="0"/>
              </a:rPr>
              <a:t>irányfényre</a:t>
            </a:r>
            <a:endParaRPr lang="en-US" dirty="0">
              <a:latin typeface="Whipsmart" pitchFamily="34" charset="0"/>
            </a:endParaRP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5494809" y="4011931"/>
            <a:ext cx="1441628" cy="9251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</p:cNvCxnSpPr>
          <p:nvPr/>
        </p:nvCxnSpPr>
        <p:spPr>
          <a:xfrm flipV="1">
            <a:off x="6936437" y="3740579"/>
            <a:ext cx="1771478" cy="11965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V="1">
            <a:off x="4451688" y="3842498"/>
            <a:ext cx="2918527" cy="11188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72289" y="5001610"/>
            <a:ext cx="2701103" cy="279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3136557" y="5538097"/>
            <a:ext cx="3405492" cy="279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ight Brace 4"/>
          <p:cNvSpPr/>
          <p:nvPr/>
        </p:nvSpPr>
        <p:spPr>
          <a:xfrm rot="16200000">
            <a:off x="7986776" y="2442741"/>
            <a:ext cx="262313" cy="1671137"/>
          </a:xfrm>
          <a:prstGeom prst="rightBrace">
            <a:avLst>
              <a:gd name="adj1" fmla="val 2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/>
          <p:nvPr/>
        </p:nvCxnSpPr>
        <p:spPr>
          <a:xfrm rot="5400000">
            <a:off x="7713614" y="766815"/>
            <a:ext cx="2727426" cy="19240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 rot="16200000">
            <a:off x="8221228" y="2048218"/>
            <a:ext cx="262313" cy="2191195"/>
          </a:xfrm>
          <a:prstGeom prst="rightBrace">
            <a:avLst>
              <a:gd name="adj1" fmla="val 2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8012123" y="1036630"/>
            <a:ext cx="2111356" cy="14668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>
            <a:off x="5623871" y="928713"/>
            <a:ext cx="2110828" cy="18433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/>
          <p:cNvSpPr/>
          <p:nvPr/>
        </p:nvSpPr>
        <p:spPr>
          <a:xfrm rot="16200000">
            <a:off x="4788575" y="2054333"/>
            <a:ext cx="262313" cy="1876561"/>
          </a:xfrm>
          <a:prstGeom prst="rightBrace">
            <a:avLst>
              <a:gd name="adj1" fmla="val 28333"/>
              <a:gd name="adj2" fmla="val 938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Árnyékok pontfényforrásokra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fényforrások adatai (irány </a:t>
            </a:r>
            <a:r>
              <a:rPr lang="hu-HU" b="1" dirty="0">
                <a:solidFill>
                  <a:schemeClr val="accent2"/>
                </a:solidFill>
              </a:rPr>
              <a:t>vagy pozíció</a:t>
            </a:r>
            <a:r>
              <a:rPr lang="hu-HU" dirty="0"/>
              <a:t>) uniformban</a:t>
            </a:r>
            <a:endParaRPr lang="en-US" dirty="0"/>
          </a:p>
          <a:p>
            <a:r>
              <a:rPr lang="hu-HU" dirty="0"/>
              <a:t>árnyalás, ha látszik a fényből (különben fekete)</a:t>
            </a:r>
            <a:endParaRPr lang="en-US" dirty="0"/>
          </a:p>
          <a:p>
            <a:r>
              <a:rPr lang="hu-HU" dirty="0"/>
              <a:t>minden fényforrásra láthatóság ellenőrzése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findBestHit</a:t>
            </a:r>
            <a:r>
              <a:rPr lang="en-US" dirty="0"/>
              <a:t> </a:t>
            </a:r>
            <a:r>
              <a:rPr lang="hu-HU" dirty="0"/>
              <a:t>meghívásával az árnyéksugárra</a:t>
            </a:r>
            <a:endParaRPr lang="en-US" dirty="0"/>
          </a:p>
          <a:p>
            <a:pPr lvl="2"/>
            <a:r>
              <a:rPr lang="hu-HU" dirty="0"/>
              <a:t>kezdőpont: felületi pont eltolva a normál mentén kicsit</a:t>
            </a:r>
            <a:endParaRPr lang="en-US" dirty="0"/>
          </a:p>
          <a:p>
            <a:pPr lvl="2"/>
            <a:r>
              <a:rPr lang="hu-HU" dirty="0"/>
              <a:t>irány</a:t>
            </a:r>
            <a:r>
              <a:rPr lang="en-US" dirty="0"/>
              <a:t>: </a:t>
            </a:r>
            <a:r>
              <a:rPr lang="hu-HU" dirty="0"/>
              <a:t>a fényirány</a:t>
            </a:r>
            <a:endParaRPr lang="en-US" dirty="0"/>
          </a:p>
          <a:p>
            <a:pPr lvl="3"/>
            <a:r>
              <a:rPr lang="hu-HU" dirty="0"/>
              <a:t>felülettől kifelé, a fény felé mutat</a:t>
            </a:r>
            <a:endParaRPr lang="en-US" dirty="0"/>
          </a:p>
          <a:p>
            <a:pPr lvl="1"/>
            <a:r>
              <a:rPr lang="hu-HU" dirty="0"/>
              <a:t>ha van metszéspont, </a:t>
            </a:r>
            <a:r>
              <a:rPr lang="hu-HU" b="1" dirty="0">
                <a:solidFill>
                  <a:schemeClr val="accent2"/>
                </a:solidFill>
              </a:rPr>
              <a:t>és közelebb van, mint a fényforrás</a:t>
            </a:r>
            <a:r>
              <a:rPr lang="hu-HU" dirty="0"/>
              <a:t>, árnyékban vagyunk, ugorhatunk a következő fényforrásra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32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Phong-Blinn</a:t>
            </a:r>
            <a:r>
              <a:rPr lang="en-US" dirty="0"/>
              <a:t> </a:t>
            </a:r>
            <a:r>
              <a:rPr lang="hu-HU" dirty="0"/>
              <a:t>visszaverődési modell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1" y="2201950"/>
            <a:ext cx="9144001" cy="379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shade(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vec3 normal, vec3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lightDir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vec3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viewDir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vec3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vec3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materialColor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vec3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specularColor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shininess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???;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hu-HU" sz="15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halfway</a:t>
            </a:r>
            <a:r>
              <a:rPr lang="hu-HU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500" b="1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cos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hu-HU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500" b="1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materialColor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500" b="1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8104" y="191117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az árnyalt pontból a kamera felé, egységvektor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581651" y="2095842"/>
            <a:ext cx="196452" cy="554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42622" y="340064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anyagi jellemzők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7424754" y="3155156"/>
            <a:ext cx="1048384" cy="24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607549" y="3155156"/>
            <a:ext cx="388814" cy="24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41" y="5114927"/>
            <a:ext cx="310347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4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err="1"/>
              <a:t>Blinn</a:t>
            </a:r>
            <a:r>
              <a:rPr lang="en-US" dirty="0"/>
              <a:t> </a:t>
            </a:r>
            <a:r>
              <a:rPr lang="hu-HU" dirty="0"/>
              <a:t>visszaverődési modell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1" y="2038350"/>
            <a:ext cx="9144000" cy="396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shade(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vec3 normal, vec3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lightDir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vec3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viewDir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vec3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vec3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materialColor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vec3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specularColor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shininess) {</a:t>
            </a:r>
          </a:p>
          <a:p>
            <a:pPr>
              <a:lnSpc>
                <a:spcPct val="107000"/>
              </a:lnSpc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???;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cosb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clamp(dot(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viewDir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normal), 0, 1);</a:t>
            </a:r>
          </a:p>
          <a:p>
            <a:pPr>
              <a:lnSpc>
                <a:spcPct val="107000"/>
              </a:lnSpc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hu-HU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halfway</a:t>
            </a:r>
            <a:r>
              <a:rPr lang="hu-HU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???;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cos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hu-HU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???;</a:t>
            </a:r>
          </a:p>
          <a:p>
            <a:pPr>
              <a:lnSpc>
                <a:spcPct val="107000"/>
              </a:lnSpc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??? 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powerDensity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???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max(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cosb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05" y="4243857"/>
            <a:ext cx="4737829" cy="740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5442793"/>
            <a:ext cx="967314" cy="343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097" y="3706922"/>
            <a:ext cx="908800" cy="36022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8446585" y="3887036"/>
            <a:ext cx="873513" cy="44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8774237" y="3887036"/>
            <a:ext cx="545861" cy="78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7703608" y="4984429"/>
            <a:ext cx="285411" cy="45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2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Sugár</a:t>
            </a:r>
            <a:endParaRPr lang="en-US" dirty="0"/>
          </a:p>
        </p:txBody>
      </p:sp>
      <p:sp>
        <p:nvSpPr>
          <p:cNvPr id="2560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</a:t>
            </a:r>
            <a:r>
              <a:rPr lang="hu-HU" altLang="en-US" dirty="0" err="1"/>
              <a:t>élegyenes</a:t>
            </a:r>
            <a:r>
              <a:rPr lang="hu-HU" altLang="en-US" dirty="0"/>
              <a:t> paraméteres egyenlete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hu-HU" altLang="en-US" dirty="0"/>
              <a:t>elsődleges sugár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origin = eye</a:t>
            </a:r>
          </a:p>
          <a:p>
            <a:pPr lvl="1">
              <a:buFontTx/>
              <a:buNone/>
            </a:pPr>
            <a:r>
              <a:rPr lang="en-US" altLang="en-US" dirty="0" err="1"/>
              <a:t>rayDir</a:t>
            </a:r>
            <a:r>
              <a:rPr lang="en-US" altLang="en-US" dirty="0"/>
              <a:t> = </a:t>
            </a:r>
            <a:r>
              <a:rPr lang="hu-HU" altLang="en-US" dirty="0" err="1"/>
              <a:t>ndcPos</a:t>
            </a:r>
            <a:r>
              <a:rPr lang="hu-HU" altLang="en-US" dirty="0"/>
              <a:t> * </a:t>
            </a:r>
            <a:r>
              <a:rPr lang="hu-HU" altLang="en-US" dirty="0" err="1"/>
              <a:t>rayDirMatrix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3231512" y="3368581"/>
            <a:ext cx="18149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Whipsmart" pitchFamily="34" charset="0"/>
              </a:defRPr>
            </a:lvl1pPr>
          </a:lstStyle>
          <a:p>
            <a:r>
              <a:rPr lang="hu-HU" altLang="en-US" sz="2100" dirty="0"/>
              <a:t>pont a sugáron</a:t>
            </a: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4925966" y="3784079"/>
            <a:ext cx="12939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Whipsmart" pitchFamily="34" charset="0"/>
              </a:defRPr>
            </a:lvl1pPr>
          </a:lstStyle>
          <a:p>
            <a:r>
              <a:rPr lang="hu-HU" altLang="en-US" sz="2100" dirty="0"/>
              <a:t>kezdőpont</a:t>
            </a: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6251541" y="3784079"/>
            <a:ext cx="6575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Whipsmart" pitchFamily="34" charset="0"/>
              </a:defRPr>
            </a:lvl1pPr>
          </a:lstStyle>
          <a:p>
            <a:r>
              <a:rPr lang="hu-HU" altLang="en-US" sz="2100" dirty="0"/>
              <a:t>irány</a:t>
            </a:r>
          </a:p>
        </p:txBody>
      </p:sp>
      <p:sp>
        <p:nvSpPr>
          <p:cNvPr id="8" name="Text Box 67"/>
          <p:cNvSpPr txBox="1">
            <a:spLocks noChangeArrowheads="1"/>
          </p:cNvSpPr>
          <p:nvPr/>
        </p:nvSpPr>
        <p:spPr bwMode="auto">
          <a:xfrm>
            <a:off x="7772400" y="2273530"/>
            <a:ext cx="18517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Whipsmart" pitchFamily="34" charset="0"/>
              </a:defRPr>
            </a:lvl1pPr>
          </a:lstStyle>
          <a:p>
            <a:r>
              <a:rPr lang="hu-HU" altLang="en-US" sz="2100" dirty="0"/>
              <a:t>sugárparaméter</a:t>
            </a:r>
          </a:p>
        </p:txBody>
      </p:sp>
      <p:cxnSp>
        <p:nvCxnSpPr>
          <p:cNvPr id="4" name="Straight Arrow Connector 3"/>
          <p:cNvCxnSpPr>
            <a:stCxn id="5" idx="0"/>
          </p:cNvCxnSpPr>
          <p:nvPr/>
        </p:nvCxnSpPr>
        <p:spPr>
          <a:xfrm flipV="1">
            <a:off x="4138972" y="3066127"/>
            <a:ext cx="299678" cy="302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5572938" y="3066127"/>
            <a:ext cx="27339" cy="71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6229453" y="3047441"/>
            <a:ext cx="350864" cy="736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6457950" y="2481279"/>
            <a:ext cx="1314450" cy="252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2654921"/>
            <a:ext cx="2931566" cy="4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6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Rekurzív sugárkövetés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Rekurzív sugárkövetés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GLSL</a:t>
            </a:r>
            <a:r>
              <a:rPr lang="hu-HU" dirty="0" err="1"/>
              <a:t>-ben</a:t>
            </a:r>
            <a:r>
              <a:rPr lang="hu-HU" dirty="0"/>
              <a:t> nincs rekurzió</a:t>
            </a:r>
            <a:endParaRPr lang="en-US" dirty="0"/>
          </a:p>
          <a:p>
            <a:r>
              <a:rPr lang="hu-HU" dirty="0"/>
              <a:t>használjunk egy </a:t>
            </a:r>
            <a:r>
              <a:rPr lang="hu-HU" dirty="0" err="1"/>
              <a:t>for</a:t>
            </a:r>
            <a:r>
              <a:rPr lang="hu-HU" dirty="0"/>
              <a:t> ciklust a </a:t>
            </a:r>
            <a:r>
              <a:rPr lang="hu-HU" dirty="0" err="1"/>
              <a:t>mainben</a:t>
            </a:r>
            <a:endParaRPr lang="en-US" dirty="0"/>
          </a:p>
          <a:p>
            <a:pPr lvl="1"/>
            <a:r>
              <a:rPr lang="hu-HU" dirty="0"/>
              <a:t>fix hosszú</a:t>
            </a:r>
            <a:endParaRPr lang="en-US" dirty="0"/>
          </a:p>
          <a:p>
            <a:pPr lvl="1"/>
            <a:r>
              <a:rPr lang="hu-HU" dirty="0"/>
              <a:t>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break;</a:t>
            </a:r>
            <a:r>
              <a:rPr lang="hu-HU" dirty="0" err="1"/>
              <a:t>-kel</a:t>
            </a:r>
            <a:r>
              <a:rPr lang="hu-HU" dirty="0"/>
              <a:t> ki lehet lépni korábban</a:t>
            </a:r>
            <a:endParaRPr lang="en-US" dirty="0"/>
          </a:p>
          <a:p>
            <a:endParaRPr lang="en-US" dirty="0"/>
          </a:p>
          <a:p>
            <a:r>
              <a:rPr lang="hu-HU" dirty="0"/>
              <a:t>a ciklusban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findBesthit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hu-HU" dirty="0"/>
              <a:t>árnyalás</a:t>
            </a:r>
            <a:r>
              <a:rPr lang="en-US" dirty="0"/>
              <a:t>:</a:t>
            </a:r>
            <a:endParaRPr lang="hu-HU" dirty="0"/>
          </a:p>
          <a:p>
            <a:pPr lvl="1"/>
            <a:r>
              <a:rPr lang="hu-HU" dirty="0"/>
              <a:t>visszavert sugár számítása</a:t>
            </a:r>
            <a:r>
              <a:rPr lang="en-US" dirty="0"/>
              <a:t>, </a:t>
            </a:r>
            <a:r>
              <a:rPr lang="hu-HU" dirty="0"/>
              <a:t>az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/>
              <a:t> </a:t>
            </a:r>
            <a:r>
              <a:rPr lang="hu-HU" dirty="0"/>
              <a:t>kezdőpont és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/>
              <a:t> irány módosítása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3869" y="3628099"/>
            <a:ext cx="8084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vec3 w = vec3(1, 1, 1); // 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</a:rPr>
              <a:t>eddigi </a:t>
            </a:r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reflektanciák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</a:rPr>
              <a:t> szorzata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7678" y="5776853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w *= reflectance;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0105" y="4990763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radianceToEye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+= shading result * w;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7360" y="5830683"/>
            <a:ext cx="3329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.xyz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 hit + normal*</a:t>
            </a:r>
            <a:r>
              <a:rPr lang="en-US" sz="2000" dirty="0">
                <a:solidFill>
                  <a:srgbClr val="FF0000"/>
                </a:solidFill>
                <a:latin typeface="Symbol" panose="05050102010706020507" pitchFamily="18" charset="2"/>
              </a:rPr>
              <a:t>e;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3178" y="5833423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d.xyz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 reflect(d, normal)</a:t>
            </a:r>
            <a:r>
              <a:rPr lang="en-US" sz="2000" dirty="0">
                <a:solidFill>
                  <a:srgbClr val="FF0000"/>
                </a:solidFill>
                <a:latin typeface="Symbol" panose="05050102010706020507" pitchFamily="18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54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Honnan jön a </a:t>
            </a:r>
            <a:r>
              <a:rPr lang="hu-HU" dirty="0" err="1"/>
              <a:t>reflektancia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anyagtulajdonság</a:t>
            </a:r>
            <a:endParaRPr lang="en-US" dirty="0"/>
          </a:p>
          <a:p>
            <a:pPr lvl="1"/>
            <a:r>
              <a:rPr lang="hu-HU" dirty="0"/>
              <a:t>van egy uniform tömbünk az objektumok színeinek? vagy ebbe cipőkanalazzuk bele a </a:t>
            </a:r>
            <a:r>
              <a:rPr lang="hu-HU" dirty="0" err="1"/>
              <a:t>reflektanciát</a:t>
            </a:r>
            <a:r>
              <a:rPr lang="hu-HU" dirty="0"/>
              <a:t>, vagy legyen egy másik hasonló tömbünk rá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46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Kiszállás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</a:t>
            </a:r>
            <a:r>
              <a:rPr lang="en-US" dirty="0"/>
              <a:t> w </a:t>
            </a:r>
            <a:r>
              <a:rPr lang="hu-HU" dirty="0"/>
              <a:t>közel nulla, nincs értelme folytatni</a:t>
            </a:r>
            <a:endParaRPr lang="en-US" dirty="0"/>
          </a:p>
          <a:p>
            <a:pPr lvl="1"/>
            <a:r>
              <a:rPr lang="en-US" dirty="0"/>
              <a:t>break</a:t>
            </a:r>
            <a:r>
              <a:rPr lang="hu-HU" dirty="0" err="1"/>
              <a:t>-eljünk</a:t>
            </a:r>
            <a:r>
              <a:rPr lang="hu-HU" dirty="0"/>
              <a:t> ki a </a:t>
            </a:r>
            <a:r>
              <a:rPr lang="hu-HU" dirty="0" err="1"/>
              <a:t>ciklusből</a:t>
            </a:r>
            <a:endParaRPr lang="en-US" dirty="0"/>
          </a:p>
          <a:p>
            <a:r>
              <a:rPr lang="hu-HU" dirty="0"/>
              <a:t>ha nem metsz objektumot a sugár</a:t>
            </a:r>
            <a:endParaRPr lang="en-US" dirty="0"/>
          </a:p>
          <a:p>
            <a:pPr lvl="1"/>
            <a:r>
              <a:rPr lang="hu-HU" dirty="0"/>
              <a:t>égboltszín</a:t>
            </a:r>
            <a:r>
              <a:rPr lang="en-US" dirty="0"/>
              <a:t> * </a:t>
            </a:r>
            <a:r>
              <a:rPr lang="hu-HU" dirty="0"/>
              <a:t>w-t adjunk vissza</a:t>
            </a:r>
            <a:endParaRPr lang="en-US" dirty="0"/>
          </a:p>
          <a:p>
            <a:pPr lvl="1"/>
            <a:r>
              <a:rPr lang="hu-HU" dirty="0"/>
              <a:t>és</a:t>
            </a:r>
            <a:r>
              <a:rPr lang="en-US" dirty="0"/>
              <a:t> w=0 </a:t>
            </a:r>
            <a:r>
              <a:rPr lang="en-US" dirty="0" err="1"/>
              <a:t>hogy</a:t>
            </a:r>
            <a:r>
              <a:rPr lang="en-US" dirty="0"/>
              <a:t> t</a:t>
            </a:r>
            <a:r>
              <a:rPr lang="hu-HU" dirty="0" err="1"/>
              <a:t>öbb</a:t>
            </a:r>
            <a:r>
              <a:rPr lang="hu-HU" dirty="0"/>
              <a:t> sugárral ne próbálkozzunk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2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Kvadratikus felületek</a:t>
            </a:r>
            <a:endParaRPr lang="en-US" dirty="0"/>
          </a:p>
        </p:txBody>
      </p:sp>
      <p:grpSp>
        <p:nvGrpSpPr>
          <p:cNvPr id="7" name="Csoportba foglalás 6"/>
          <p:cNvGrpSpPr/>
          <p:nvPr/>
        </p:nvGrpSpPr>
        <p:grpSpPr>
          <a:xfrm>
            <a:off x="3352801" y="2014887"/>
            <a:ext cx="5172075" cy="3940619"/>
            <a:chOff x="533400" y="1543515"/>
            <a:chExt cx="6362700" cy="4847759"/>
          </a:xfrm>
        </p:grpSpPr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0" y="1543515"/>
              <a:ext cx="3086100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1556792"/>
              <a:ext cx="3055078" cy="229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4076699"/>
              <a:ext cx="3086100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4076700"/>
              <a:ext cx="3072342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3578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Kvadratikus felületek implicit egyenlete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22" y="2425903"/>
            <a:ext cx="7176755" cy="45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67" y="3150878"/>
            <a:ext cx="5107841" cy="1638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4" y="5323563"/>
            <a:ext cx="1216153" cy="2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5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Sugáregyenlet homogén koordinátákkal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8" y="2914651"/>
            <a:ext cx="1916749" cy="358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90" y="4130524"/>
            <a:ext cx="1423004" cy="349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05" y="4107660"/>
            <a:ext cx="1529090" cy="39507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107291" y="3337163"/>
            <a:ext cx="851000" cy="79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6597253" y="3337162"/>
            <a:ext cx="1102298" cy="770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4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Sugár-kvadratikus metszés</a:t>
            </a:r>
            <a:endParaRPr lang="en-US" dirty="0"/>
          </a:p>
        </p:txBody>
      </p:sp>
      <p:sp>
        <p:nvSpPr>
          <p:cNvPr id="3" name="Téglalap 2"/>
          <p:cNvSpPr/>
          <p:nvPr/>
        </p:nvSpPr>
        <p:spPr>
          <a:xfrm>
            <a:off x="3894593" y="4939899"/>
            <a:ext cx="611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hu-HU" sz="2700" dirty="0">
                <a:latin typeface="Whipsmart" pitchFamily="34" charset="0"/>
                <a:cs typeface="Times New Roman" pitchFamily="18" charset="0"/>
              </a:rPr>
              <a:t>oldjuk meg ezt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sz="2700" dirty="0" err="1">
                <a:latin typeface="Whipsmart" pitchFamily="34" charset="0"/>
                <a:cs typeface="Times New Roman" pitchFamily="18" charset="0"/>
              </a:rPr>
              <a:t>-re</a:t>
            </a:r>
            <a:endParaRPr lang="en-US" sz="2700" dirty="0">
              <a:latin typeface="Whipsmart" pitchFamily="34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98" y="2035393"/>
            <a:ext cx="3047207" cy="363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64" y="2653151"/>
            <a:ext cx="3288641" cy="363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86" y="3443065"/>
            <a:ext cx="4975030" cy="376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08" y="4312092"/>
            <a:ext cx="5145134" cy="4298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5349" y="4924986"/>
            <a:ext cx="2622176" cy="739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A, 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3455953" y="4415152"/>
            <a:ext cx="170292" cy="719344"/>
          </a:xfrm>
          <a:prstGeom prst="leftBrace">
            <a:avLst>
              <a:gd name="adj1" fmla="val 3826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35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Sugármetszés, implementáció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5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"/>
  <p:tag name="ORIGINALWIDTH" val="1030.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rvec{r}(t) = \rvec{e} + \uvec{d} t, t &gt; 0&#10;$$&#10;\end{document}"/>
  <p:tag name="IGUANATEXSIZE" val="28"/>
  <p:tag name="IGUANATEXCURSOR" val="848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.5216"/>
  <p:tag name="ORIGINALWIDTH" val="2040.28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e} \rmx{A} \hvec{e}^\idx{T} +&#10;\huvec{d} t \rmx{A} \hvec{e}^\idx{T} +&#10;\hvec{e} \rmx{A} \huvec{d}^\idx{T} t +&#10;\huvec{d} t \rmx{A} \huvec{d}^\idx{T} t = 0&#10;$$&#10;&#10;\end{document}"/>
  <p:tag name="IGUANATEXSIZE" val="32"/>
  <p:tag name="IGUANATEXCURSOR" val="1016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.2746"/>
  <p:tag name="ORIGINALWIDTH" val="2110.04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uvec{d} \rmx{A} \huvec{d}^\idx{T} t^2&#10;+ (\huvec{d} \rmx{A} \hvec{e}^\idx{T} +&#10;\hvec{e} \rmx{A} \huvec{d}^\idx{T}) t + &#10; \hvec{e} \rmx{A} \hvec{e}^\idx{T} = 0&#10;$$&#10;&#10;\end{document}"/>
  <p:tag name="IGUANATEXSIZE" val="32"/>
  <p:tag name="IGUANATEXCURSOR" val="1020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178"/>
  <p:tag name="ORIGINALWIDTH" val="849.868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 t^2 + b t + c = 0&#10;$$&#10;&#10;\end{document}"/>
  <p:tag name="IGUANATEXSIZE" val="32"/>
  <p:tag name="IGUANATEXCURSOR" val="884"/>
  <p:tag name="TRANSPARENCY" val="True"/>
  <p:tag name="FILENAME" val=""/>
  <p:tag name="INPUTTYPE" val="0"/>
  <p:tag name="LATEXENGINEID" val="1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6.54"/>
  <p:tag name="ORIGINALWIDTH" val="1223.42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t_{1,2} = \frac{-b \pm \sqrt{b^2-4ac}}{2a}&#10;$$&#10;&#10;\end{document}"/>
  <p:tag name="IGUANATEXSIZE" val="32"/>
  <p:tag name="IGUANATEXCURSOR" val="887"/>
  <p:tag name="TRANSPARENCY" val="True"/>
  <p:tag name="FILENAME" val=""/>
  <p:tag name="INPUTTYPE" val="0"/>
  <p:tag name="LATEXENGINEID" val="1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.2746"/>
  <p:tag name="ORIGINALWIDTH" val="2110.04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uvec{d} \rmx{A} \huvec{d}^\idx{T} t^2&#10;+ (\huvec{d} \rmx{A} \hvec{e}^\idx{T} +&#10;\hvec{e} \rmx{A} \huvec{d}^\idx{T}) t + &#10; \hvec{e} \rmx{A} \hvec{e}^\idx{T} = 0&#10;$$&#10;&#10;\end{document}"/>
  <p:tag name="IGUANATEXSIZE" val="32"/>
  <p:tag name="IGUANATEXCURSOR" val="1020"/>
  <p:tag name="TRANSPARENCY" val="True"/>
  <p:tag name="FILENAME" val=""/>
  <p:tag name="INPUTTYPE" val="0"/>
  <p:tag name="LATEXENGINEID" val="1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6.0343"/>
  <p:tag name="ORIGINALWIDTH" val="979.636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 = \left( \hvec{r}\rmx{A}^\idx{T} &#10;+&#10;\hvec{r}&#10;\rmx{A} \right)^\wedge&#10;$$&#10;&#10;\end{document}"/>
  <p:tag name="IGUANATEXSIZE" val="32"/>
  <p:tag name="IGUANATEXCURSOR" val="898"/>
  <p:tag name="TRANSPARENCY" val="True"/>
  <p:tag name="FILENAME" val=""/>
  <p:tag name="INPUTTYPE" val="0"/>
  <p:tag name="LATEXENGINEID" val="1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1010.2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mx{A}' = \rmx{T}^{-1}\rmx{A}(\rmx{T}^{-1})^\idx{T}&#10;$$&#10;&#10;\end{document}"/>
  <p:tag name="IGUANATEXSIZE" val="32"/>
  <p:tag name="IGUANATEXCURSOR" val="832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.5442"/>
  <p:tag name="ORIGINALWIDTH" val="2266.06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gb{L}_\idx{eye}(\rvec{x}) = \frac{\rgb{\Phi}}{4 \pi |\rvec{y} - \rvec{x}|^2}&#10; \circ \rgb{k}_d \left( (\rvec{y}- \rvec{x})^\wedge \cdot \uvec{n} \right)^+&#10;$$&#10;&#10;\end{document}"/>
  <p:tag name="IGUANATEXSIZE" val="36"/>
  <p:tag name="IGUANATEXCURSOR" val="910"/>
  <p:tag name="TRANSPARENCY" val="True"/>
  <p:tag name="FILENAME" val=""/>
  <p:tag name="INPUTTYPE" val="0"/>
  <p:tag name="LATEXENGINEID" val="1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5.7941"/>
  <p:tag name="ORIGINALWIDTH" val="2474.5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gb{L}_\idx{eye}(\rvec{x}) = \frac{\rgb{M}}{|\rvec{y} - \rvec{x}\cdot w|^2}&#10; \circ \rgb{k}_d \left( (\rvec{y}- \rvec{x}\cdot w)^\wedge \cdot \uvec{n} \right)^+&#10;$$&#10;&#10;\end{document}"/>
  <p:tag name="IGUANATEXSIZE" val="36"/>
  <p:tag name="IGUANATEXCURSOR" val="900"/>
  <p:tag name="TRANSPARENCY" val="True"/>
  <p:tag name="FILENAME" val=""/>
  <p:tag name="INPUTTYPE" val="0"/>
  <p:tag name="LATEXENGINEID" val="1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25"/>
  <p:tag name="ORIGINALWIDTH" val="1272.7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gb{L} = \rgb{M} \circ \rgb{k}_\idx{s} \left((\uvec{n}\cdot\uvec{h}&#10;)^+\right)^\gamma&#10;$$&#10;&#10;\end{document}"/>
  <p:tag name="IGUANATEXSIZE" val="32"/>
  <p:tag name="IGUANATEXCURSOR" val="849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71"/>
  <p:tag name="ORIGINALWIDTH" val="2354.57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 x^2 + b xy + c xz + d x + e yx + f y^2 + \ldots = 0&#10;$$&#10;&#10;\end{document}"/>
  <p:tag name="IGUANATEXSIZE" val="32"/>
  <p:tag name="IGUANATEXCURSOR" val="823"/>
  <p:tag name="TRANSPARENCY" val="True"/>
  <p:tag name="FILENAME" val=""/>
  <p:tag name="INPUTTYPE" val="0"/>
  <p:tag name="LATEXENGINEID" val="1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3.712"/>
  <p:tag name="ORIGINALWIDTH" val="1943.00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gb{L} = \rgb{M} \circ \rgb{k}_\idx{s} \cos^\gamma \delta&#10;\frac{\cos \theta'}{\max \left(\cos \theta, \cos \theta'\right)}&#10;$$&#10;&#10;\end{document}"/>
  <p:tag name="IGUANATEXSIZE" val="32"/>
  <p:tag name="IGUANATEXCURSOR" val="857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9824"/>
  <p:tag name="ORIGINALWIDTH" val="396.700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(\uvec{n} \cdot \uvec{v})^+&#10;$$&#10;&#10;\end{document}"/>
  <p:tag name="IGUANATEXSIZE" val="32"/>
  <p:tag name="IGUANATEXCURSOR" val="807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.7315"/>
  <p:tag name="ORIGINALWIDTH" val="372.703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(\uvec{n} \cdot \uvec{l})^+&#10;$$&#10;&#10;\end{document}"/>
  <p:tag name="IGUANATEXSIZE" val="32"/>
  <p:tag name="IGUANATEXCURSOR" val="803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2"/>
  <p:tag name="ORIGINALWIDTH" val="2094.7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x &amp; y &amp; z &amp; 1 \end{bmatrix}&#10;\begin{bmatrix} a &amp; b &amp; c &amp; d \\ e &amp; f &amp; g &amp; h \\ i &amp; j &amp; k &amp; l \\ m &amp; n &amp; o &amp; p \end{bmatrix}&#10;\begin{bmatrix} x \\ y \\ z \\ 1 \end{bmatrix}&#10;= 0&#10;$$&#10;&#10;\end{document}"/>
  <p:tag name="IGUANATEXSIZE" val="32"/>
  <p:tag name="IGUANATEXCURSOR" val="946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5"/>
  <p:tag name="ORIGINALWIDTH" val="498.7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r} \rmx{A} \hvec{r}^\idx{T} = 0&#10;$$&#10;&#10;\end{document}"/>
  <p:tag name="IGUANATEXSIZE" val="32"/>
  <p:tag name="IGUANATEXCURSOR" val="854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.6102"/>
  <p:tag name="ORIGINALWIDTH" val="628.854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\hat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r}(t) = \hvec{e} + \hvec{d} \cdot t&#10;$$&#10;&#10;\end{document}"/>
  <p:tag name="IGUANATEXSIZE" val="32"/>
  <p:tag name="IGUANATEXCURSOR" val="896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3.27"/>
  <p:tag name="ORIGINALWIDTH" val="583.581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\hat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[e_\idx{x}, e_\idx{y}, e_\idx{z}, 1]&#10;$$&#10;&#10;\end{document}"/>
  <p:tag name="IGUANATEXSIZE" val="32"/>
  <p:tag name="IGUANATEXCURSOR" val="89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.0226"/>
  <p:tag name="ORIGINALWIDTH" val="627.087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\hat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[\hat{d}_\idx{x}, \hat{d}_\idx{y}, \hat{d}_\idx{z}, 0]&#10;$$&#10;&#10;\end{document}"/>
  <p:tag name="IGUANATEXSIZE" val="32"/>
  <p:tag name="IGUANATEXCURSOR" val="9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709"/>
  <p:tag name="ORIGINALWIDTH" val="1249.67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(\hvec{e} + \huvec{d} t) \rmx{A} (\hvec{e} + \huvec{d} t)^\idx{T} = 0&#10;$$&#10;&#10;\end{document}"/>
  <p:tag name="IGUANATEXSIZE" val="32"/>
  <p:tag name="IGUANATEXCURSOR" val="930"/>
  <p:tag name="TRANSPARENCY" val="Tru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709"/>
  <p:tag name="ORIGINALWIDTH" val="1348.68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huvec}[1]{\bm{{{\breve{#1}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(\hvec{e} + \huvec{d} t) (\rmx{A}\hvec{e} + \rmx{A} \huvec{d} t)^\idx{T} = 0&#10;$$&#10;&#10;\end{document}"/>
  <p:tag name="IGUANATEXSIZE" val="32"/>
  <p:tag name="IGUANATEXCURSOR" val="937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2461</Words>
  <Application>Microsoft Office PowerPoint</Application>
  <PresentationFormat>Widescreen</PresentationFormat>
  <Paragraphs>395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Component</vt:lpstr>
      <vt:lpstr>Consolas</vt:lpstr>
      <vt:lpstr>Symbol</vt:lpstr>
      <vt:lpstr>Times New Roman</vt:lpstr>
      <vt:lpstr>Whipsmart</vt:lpstr>
      <vt:lpstr>Office Theme</vt:lpstr>
      <vt:lpstr>Vizualizáció és képszintézis</vt:lpstr>
      <vt:lpstr>Környezet megjelenítése háttérként</vt:lpstr>
      <vt:lpstr>Sugármetszés, képletek</vt:lpstr>
      <vt:lpstr>Sugár</vt:lpstr>
      <vt:lpstr>Kvadratikus felületek</vt:lpstr>
      <vt:lpstr>Kvadratikus felületek implicit egyenlete</vt:lpstr>
      <vt:lpstr>Sugáregyenlet homogén koordinátákkal</vt:lpstr>
      <vt:lpstr>Sugár-kvadratikus metszés</vt:lpstr>
      <vt:lpstr>Sugármetszés, implementáció</vt:lpstr>
      <vt:lpstr>Kódvázlat: sugár-kvadratikus metszés</vt:lpstr>
      <vt:lpstr>Az egyenlet megoldása</vt:lpstr>
      <vt:lpstr>Kódvázlat: árnyalás a main-ben</vt:lpstr>
      <vt:lpstr>FS main: sugár kezdőpontja és iránya</vt:lpstr>
      <vt:lpstr>Együtthatómátrix</vt:lpstr>
      <vt:lpstr>Várt eredmény</vt:lpstr>
      <vt:lpstr>Feladatok</vt:lpstr>
      <vt:lpstr>Vágott kvadratikus felület</vt:lpstr>
      <vt:lpstr>Vágott kvadratikus felület</vt:lpstr>
      <vt:lpstr>Várt eredmény</vt:lpstr>
      <vt:lpstr>Több felület</vt:lpstr>
      <vt:lpstr>Kvadratikus mátrix osztály: QuadraticMat4 [részlet]</vt:lpstr>
      <vt:lpstr>Kvadratikus felületek beállításához Kotlin osztály</vt:lpstr>
      <vt:lpstr>Előregyártott kvadratikus felületek</vt:lpstr>
      <vt:lpstr>Felületek átadása Kotlinból, színtérépítés</vt:lpstr>
      <vt:lpstr>Vázlat: sugár—világ metszés</vt:lpstr>
      <vt:lpstr>Árnyalás: main</vt:lpstr>
      <vt:lpstr>Feladatok</vt:lpstr>
      <vt:lpstr>Megvilágítás</vt:lpstr>
      <vt:lpstr>Közvetlen megvilágítás</vt:lpstr>
      <vt:lpstr>Egyszerű árnyalás</vt:lpstr>
      <vt:lpstr>Fények adatai uniformokban</vt:lpstr>
      <vt:lpstr>Fényforrások beállítása a Scene-ben</vt:lpstr>
      <vt:lpstr>Több színes fényforrás</vt:lpstr>
      <vt:lpstr>Árnyékok</vt:lpstr>
      <vt:lpstr>Árnyalási képlet pontfényforrás esetére</vt:lpstr>
      <vt:lpstr>Pontfényforrások de az irányfényforrások is működjenek</vt:lpstr>
      <vt:lpstr>Árnyékok pontfényforrásokra</vt:lpstr>
      <vt:lpstr>Phong-Blinn visszaverődési modell</vt:lpstr>
      <vt:lpstr>Maximum Blinn visszaverődési modell</vt:lpstr>
      <vt:lpstr>Rekurzív sugárkövetés</vt:lpstr>
      <vt:lpstr>Rekurzív sugárkövetés</vt:lpstr>
      <vt:lpstr>Honnan jön a reflektancia?</vt:lpstr>
      <vt:lpstr>Kiszállás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Szécsi László</cp:lastModifiedBy>
  <cp:revision>114</cp:revision>
  <dcterms:created xsi:type="dcterms:W3CDTF">2014-12-27T20:04:49Z</dcterms:created>
  <dcterms:modified xsi:type="dcterms:W3CDTF">2023-04-26T22:14:34Z</dcterms:modified>
</cp:coreProperties>
</file>