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332" r:id="rId4"/>
    <p:sldId id="344" r:id="rId5"/>
    <p:sldId id="346" r:id="rId6"/>
    <p:sldId id="345" r:id="rId7"/>
    <p:sldId id="348" r:id="rId8"/>
    <p:sldId id="365" r:id="rId9"/>
    <p:sldId id="349" r:id="rId10"/>
    <p:sldId id="352" r:id="rId11"/>
    <p:sldId id="353" r:id="rId12"/>
    <p:sldId id="354" r:id="rId13"/>
    <p:sldId id="341" r:id="rId14"/>
    <p:sldId id="342" r:id="rId15"/>
    <p:sldId id="343" r:id="rId16"/>
    <p:sldId id="359" r:id="rId17"/>
    <p:sldId id="361" r:id="rId18"/>
    <p:sldId id="366" r:id="rId19"/>
    <p:sldId id="367" r:id="rId20"/>
    <p:sldId id="3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ponen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Vizualizáció</a:t>
            </a:r>
            <a:br>
              <a:rPr lang="hu-HU" dirty="0"/>
            </a:br>
            <a:r>
              <a:rPr lang="hu-HU" dirty="0"/>
              <a:t>és</a:t>
            </a:r>
            <a:br>
              <a:rPr lang="hu-HU" dirty="0"/>
            </a:br>
            <a:r>
              <a:rPr lang="hu-HU" dirty="0"/>
              <a:t>képszintézis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WebGL </a:t>
            </a:r>
            <a:r>
              <a:rPr lang="en-US" dirty="0"/>
              <a:t>path tracing</a:t>
            </a:r>
            <a:endParaRPr lang="hu-HU" dirty="0"/>
          </a:p>
          <a:p>
            <a:endParaRPr lang="hu-HU" dirty="0"/>
          </a:p>
          <a:p>
            <a:r>
              <a:rPr lang="hu-HU" dirty="0"/>
              <a:t>Szécsi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Átlagolás, ping pong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struct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sampler2D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previousFrame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program;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fragmentColor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vec4(radiance, 1)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0.01 + texture(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program.previousFrame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0.99;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eredmény: temporal 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7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Profibb átlagolás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 a súlyozás nem fix</a:t>
            </a:r>
          </a:p>
          <a:p>
            <a:r>
              <a:rPr lang="hu-HU" dirty="0"/>
              <a:t>hanem egyre csökkenő</a:t>
            </a:r>
          </a:p>
          <a:p>
            <a:r>
              <a:rPr lang="hu-HU" dirty="0"/>
              <a:t>uniformban átadható az eddigi frameek száma</a:t>
            </a:r>
          </a:p>
          <a:p>
            <a:r>
              <a:rPr lang="hu-HU" dirty="0"/>
              <a:t>hogy mindig az eddigi összes frame átlagát kapjuk</a:t>
            </a:r>
          </a:p>
          <a:p>
            <a:endParaRPr lang="hu-HU" dirty="0"/>
          </a:p>
          <a:p>
            <a:r>
              <a:rPr lang="hu-HU" dirty="0"/>
              <a:t>ha mozdul a kamera, kezdjük újra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5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 tracing →</a:t>
            </a:r>
            <a:r>
              <a:rPr lang="en-US" dirty="0"/>
              <a:t> path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ideális visszaverődési irány helyett random irányba folytatjuk a fényutat</a:t>
            </a:r>
          </a:p>
          <a:p>
            <a:r>
              <a:rPr lang="hu-HU" dirty="0"/>
              <a:t>diffúz felület, koszinuszos mintavételézés</a:t>
            </a:r>
          </a:p>
          <a:p>
            <a:pPr lvl="1"/>
            <a:r>
              <a:rPr lang="hu-HU" dirty="0"/>
              <a:t>ez helyettesíti a fény beesési szögének koszinuszával szorzást</a:t>
            </a:r>
          </a:p>
          <a:p>
            <a:pPr lvl="1"/>
            <a:r>
              <a:rPr lang="hu-HU" dirty="0"/>
              <a:t>de a </a:t>
            </a:r>
            <a:r>
              <a:rPr lang="hu-HU" dirty="0" err="1"/>
              <a:t>kd</a:t>
            </a:r>
            <a:r>
              <a:rPr lang="hu-HU" dirty="0"/>
              <a:t>*pi-vel kell szorozni – ez veszi át a </a:t>
            </a:r>
            <a:r>
              <a:rPr lang="hu-HU" dirty="0" err="1"/>
              <a:t>reflectancia</a:t>
            </a:r>
            <a:r>
              <a:rPr lang="hu-HU" dirty="0"/>
              <a:t> szerepét</a:t>
            </a:r>
          </a:p>
          <a:p>
            <a:pPr lvl="2"/>
            <a:r>
              <a:rPr lang="hu-HU" dirty="0"/>
              <a:t>Ugyanúgy 0-1 közötti </a:t>
            </a:r>
            <a:r>
              <a:rPr lang="hu-HU" dirty="0" err="1"/>
              <a:t>rgb</a:t>
            </a:r>
            <a:r>
              <a:rPr lang="hu-HU" dirty="0"/>
              <a:t> érték</a:t>
            </a:r>
          </a:p>
          <a:p>
            <a:r>
              <a:rPr lang="hu-HU" dirty="0"/>
              <a:t>fényforrás külön még nincs</a:t>
            </a:r>
          </a:p>
          <a:p>
            <a:pPr lvl="1"/>
            <a:r>
              <a:rPr lang="hu-HU" dirty="0"/>
              <a:t>de ha nincs találat, a háttér (környezet-textúrából olvasott) radianciáját adjuk vissza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4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2286" cy="1325563"/>
          </a:xfrm>
        </p:spPr>
        <p:txBody>
          <a:bodyPr/>
          <a:lstStyle/>
          <a:p>
            <a:r>
              <a:rPr lang="en-US" dirty="0"/>
              <a:t>R</a:t>
            </a:r>
            <a:r>
              <a:rPr lang="hu-HU" dirty="0"/>
              <a:t>andom (gömbben egyenletes, visszautasításos)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crypto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getRandomValues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Uint32Array)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Scene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Vec4Array(64)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 update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 i = 0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j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Uint32Array(2048)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crypto.getRandomValues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&lt; 64 &amp;&amp; i &lt; 2048) {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[i+0].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4294967295.0f * 2.0f - 1.0f;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[i+1].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4294967295.0f * 2.0f - 1.0f;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[i+2].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4294967295.0f * 2.0f - 1.0f;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[i+3].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4294967295.0f;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y+z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*z&lt;1.0f){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[j].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z, w)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j++ // </a:t>
            </a:r>
            <a:r>
              <a:rPr lang="hu-HU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hu-HU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i+=4</a:t>
            </a:r>
          </a:p>
          <a:p>
            <a:r>
              <a:rPr lang="hu-HU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96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Koszinuszos mintavétel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struct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vec4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[64];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scene;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d.xyz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normal+normalize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scene.randoms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iBounce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2457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Perpixel</a:t>
            </a:r>
            <a:r>
              <a:rPr lang="en-US" dirty="0"/>
              <a:t> random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  = 3.14159265358979323846264; // PI</a:t>
            </a:r>
          </a:p>
          <a:p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PHIG = 1.61803398874989484820459 * 00000.1; // Golden Ratio   </a:t>
            </a:r>
          </a:p>
          <a:p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PIG  = 3.14159265358979323846264 * 00000.1; // PI</a:t>
            </a:r>
          </a:p>
          <a:p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SQ2G = 1.41421356237309504880169 * 10000.0; //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goldRand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(sin(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seed.xy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seed.z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+PHIG), vec2(PHIG, PIG)))*SQ2G);</a:t>
            </a:r>
          </a:p>
          <a:p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75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Pixelenk</a:t>
            </a:r>
            <a:r>
              <a:rPr lang="hu-HU" dirty="0"/>
              <a:t>ént más random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//egyszer a pixelben</a:t>
            </a:r>
          </a:p>
          <a:p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perPixelNoise = goldRand(vec3(texCoord * 1024.0, 1.0)) * 6.28318530718;</a:t>
            </a:r>
          </a:p>
          <a:p>
            <a:endParaRPr lang="hu-HU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minden random irányra egy pixelenként random forgatás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cos(perPixelNoise) *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+ sin(perPixelNoise) *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.z =-sin(perPixelNoise) *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+ cos(perPixelNoise) *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.z;</a:t>
            </a:r>
          </a:p>
        </p:txBody>
      </p:sp>
    </p:spTree>
    <p:extLst>
      <p:ext uri="{BB962C8B-B14F-4D97-AF65-F5344CB8AC3E}">
        <p14:creationId xmlns:p14="http://schemas.microsoft.com/office/powerpoint/2010/main" val="242834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9DB8-0ADD-F1DA-6E15-28A7EB0B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Anti-</a:t>
            </a:r>
            <a:r>
              <a:rPr lang="hu-HU" dirty="0" err="1"/>
              <a:t>aliasing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B960-2F61-CF29-D3BC-0FF9178D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elsődleges sugár nem mindig a pixel középpontján megy át</a:t>
            </a:r>
          </a:p>
          <a:p>
            <a:r>
              <a:rPr lang="hu-HU" dirty="0"/>
              <a:t>Így a pixelen belül is átlagolunk</a:t>
            </a:r>
          </a:p>
          <a:p>
            <a:r>
              <a:rPr lang="hu-HU" dirty="0"/>
              <a:t>Ehhez a kezdő sugárirányt módosítsuk az első random számokkal</a:t>
            </a:r>
          </a:p>
          <a:p>
            <a:pPr lvl="1"/>
            <a:r>
              <a:rPr lang="hu-HU" dirty="0"/>
              <a:t>Ezeket a randomokat ne használjuk fel később!</a:t>
            </a:r>
          </a:p>
          <a:p>
            <a:pPr lvl="1"/>
            <a:endParaRPr lang="hu-HU" dirty="0"/>
          </a:p>
          <a:p>
            <a:r>
              <a:rPr lang="hu-HU" dirty="0"/>
              <a:t>Várt eredmény: nem-pixeles sziluettek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085D-4F7F-F02B-E980-3A94FC4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hu-HU" dirty="0" err="1"/>
              <a:t>örnyezetifényforrás</a:t>
            </a:r>
            <a:r>
              <a:rPr lang="hu-HU" dirty="0"/>
              <a:t>-mintavételezés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8B72-857B-7C62-0340-32324884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a környezeti </a:t>
            </a:r>
            <a:r>
              <a:rPr lang="hu-HU" dirty="0" err="1"/>
              <a:t>radiancia</a:t>
            </a:r>
            <a:r>
              <a:rPr lang="hu-HU" dirty="0"/>
              <a:t> </a:t>
            </a:r>
            <a:r>
              <a:rPr lang="hu-HU" dirty="0" err="1"/>
              <a:t>env</a:t>
            </a:r>
            <a:r>
              <a:rPr lang="hu-HU" dirty="0"/>
              <a:t> map helyett egy függvénnyel adott</a:t>
            </a:r>
          </a:p>
          <a:p>
            <a:pPr lvl="1"/>
            <a:r>
              <a:rPr lang="hu-HU" dirty="0"/>
              <a:t>Egy adott középirányú, alfa sugarú térszögben (egy gömbi körlapon) konstans, máshol nulla</a:t>
            </a:r>
          </a:p>
          <a:p>
            <a:pPr lvl="1"/>
            <a:r>
              <a:rPr lang="hu-HU" dirty="0"/>
              <a:t>A fényút folytatása </a:t>
            </a:r>
            <a:r>
              <a:rPr lang="hu-HU" i="1" dirty="0"/>
              <a:t>mellett</a:t>
            </a:r>
            <a:r>
              <a:rPr lang="hu-HU" dirty="0"/>
              <a:t> </a:t>
            </a:r>
            <a:r>
              <a:rPr lang="hu-HU" dirty="0" err="1"/>
              <a:t>mintavételezzük</a:t>
            </a:r>
            <a:r>
              <a:rPr lang="hu-HU" dirty="0"/>
              <a:t> ezt az iránytartományt egyenletesen a kalapdoboz-tételre támaszkodva</a:t>
            </a:r>
          </a:p>
          <a:p>
            <a:pPr lvl="2"/>
            <a:r>
              <a:rPr lang="hu-HU" dirty="0"/>
              <a:t>Gömbön egyenletesből hengeren egyenletes az xy normalizálásával (z marad)</a:t>
            </a:r>
          </a:p>
          <a:p>
            <a:pPr lvl="2"/>
            <a:r>
              <a:rPr lang="hu-HU" dirty="0"/>
              <a:t>2 egység magas </a:t>
            </a:r>
            <a:r>
              <a:rPr lang="hu-HU" dirty="0" err="1"/>
              <a:t>hengereből</a:t>
            </a:r>
            <a:r>
              <a:rPr lang="hu-HU" dirty="0"/>
              <a:t> rövidebb henger a z skálázásával, eltolásával</a:t>
            </a:r>
          </a:p>
          <a:p>
            <a:pPr lvl="2"/>
            <a:r>
              <a:rPr lang="hu-HU" dirty="0"/>
              <a:t>Hengeren egyenletesből gömbön egyenletes az </a:t>
            </a:r>
            <a:r>
              <a:rPr lang="en-US" dirty="0"/>
              <a:t>|</a:t>
            </a:r>
            <a:r>
              <a:rPr lang="hu-HU" dirty="0"/>
              <a:t>xy</a:t>
            </a:r>
            <a:r>
              <a:rPr lang="en-US" dirty="0"/>
              <a:t>|</a:t>
            </a:r>
            <a:r>
              <a:rPr lang="hu-HU" dirty="0"/>
              <a:t> </a:t>
            </a:r>
            <a:r>
              <a:rPr lang="hu-HU" dirty="0" err="1"/>
              <a:t>sqrt</a:t>
            </a:r>
            <a:r>
              <a:rPr lang="en-US" dirty="0"/>
              <a:t>(1-z</a:t>
            </a:r>
            <a:r>
              <a:rPr lang="en-US" baseline="30000" dirty="0"/>
              <a:t>2</a:t>
            </a:r>
            <a:r>
              <a:rPr lang="en-US" dirty="0"/>
              <a:t>)-re </a:t>
            </a:r>
            <a:r>
              <a:rPr lang="hu-HU" dirty="0"/>
              <a:t>állításával</a:t>
            </a:r>
          </a:p>
          <a:p>
            <a:pPr lvl="2"/>
            <a:r>
              <a:rPr lang="hu-HU" dirty="0"/>
              <a:t>Ha a sugár nem talál el semmit, végezzük el az árnyalást a mintával mint irányfényforrással</a:t>
            </a:r>
          </a:p>
          <a:p>
            <a:pPr lvl="1"/>
            <a:r>
              <a:rPr lang="hu-HU" dirty="0"/>
              <a:t>Ha egy BRDF-mintavételezett nem-elsődleges sugár nem talál el semmit, akkor ne számoljunk hozzájárulást (mert az a másik módon már becsültük)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Indul</a:t>
            </a:r>
            <a:r>
              <a:rPr lang="hu-HU" dirty="0"/>
              <a:t>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ray tracer</a:t>
            </a:r>
          </a:p>
          <a:p>
            <a:r>
              <a:rPr lang="hu-HU" dirty="0"/>
              <a:t>rekurzió már van</a:t>
            </a:r>
          </a:p>
          <a:p>
            <a:r>
              <a:rPr lang="hu-HU" dirty="0"/>
              <a:t>tükröződés van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4" y="1690688"/>
            <a:ext cx="7571117" cy="40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Emisszív felületek (nem-absztrakt fényforrások)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bestIndex</a:t>
            </a:r>
            <a:r>
              <a:rPr lang="en-US" dirty="0"/>
              <a:t> </a:t>
            </a:r>
            <a:r>
              <a:rPr lang="en-US" dirty="0" err="1"/>
              <a:t>alapj</a:t>
            </a:r>
            <a:r>
              <a:rPr lang="hu-HU" dirty="0"/>
              <a:t>án anyagválasztás</a:t>
            </a:r>
          </a:p>
          <a:p>
            <a:pPr lvl="1"/>
            <a:r>
              <a:rPr lang="hu-HU" dirty="0"/>
              <a:t>hardcodeolva vagy uniformból</a:t>
            </a:r>
          </a:p>
          <a:p>
            <a:pPr lvl="1"/>
            <a:r>
              <a:rPr lang="hu-HU" dirty="0"/>
              <a:t>ha emisszív, akkor valamennyi radianciát magától kiad</a:t>
            </a:r>
          </a:p>
          <a:p>
            <a:pPr lvl="1"/>
            <a:r>
              <a:rPr lang="hu-HU" dirty="0"/>
              <a:t>hozzájáruláshoz adjuk hozzá, persze az akkumulált szóródási valószínűséggel szorozva</a:t>
            </a:r>
          </a:p>
          <a:p>
            <a:pPr lvl="1"/>
            <a:r>
              <a:rPr lang="hu-HU" dirty="0"/>
              <a:t>pluszban még folytathatjuk a fényutat, az emisszívről is szóródhat fény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lehetséges színtér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hu-HU" dirty="0"/>
              <a:t> fal (3 duplasík kvadratikus felület)</a:t>
            </a:r>
          </a:p>
          <a:p>
            <a:pPr lvl="1"/>
            <a:r>
              <a:rPr lang="hu-HU" dirty="0"/>
              <a:t>anyag: diffúz </a:t>
            </a:r>
            <a:r>
              <a:rPr lang="en-US" dirty="0" err="1"/>
              <a:t>sz</a:t>
            </a:r>
            <a:r>
              <a:rPr lang="hu-HU" dirty="0"/>
              <a:t>ínes</a:t>
            </a:r>
          </a:p>
          <a:p>
            <a:r>
              <a:rPr lang="hu-HU" dirty="0"/>
              <a:t>valami bent, a padlón</a:t>
            </a:r>
          </a:p>
          <a:p>
            <a:pPr lvl="1"/>
            <a:r>
              <a:rPr lang="hu-HU" dirty="0"/>
              <a:t>gömb, vagy gyűrű</a:t>
            </a:r>
          </a:p>
          <a:p>
            <a:pPr lvl="1"/>
            <a:r>
              <a:rPr lang="hu-HU" dirty="0"/>
              <a:t>legyen ez is diffúz egyelőre</a:t>
            </a:r>
          </a:p>
          <a:p>
            <a:r>
              <a:rPr lang="hu-HU" dirty="0"/>
              <a:t>plafon hiányzik</a:t>
            </a:r>
          </a:p>
          <a:p>
            <a:pPr lvl="1"/>
            <a:r>
              <a:rPr lang="hu-HU" dirty="0"/>
              <a:t>itt fog bejönni a fény</a:t>
            </a:r>
          </a:p>
          <a:p>
            <a:pPr lvl="1"/>
            <a:r>
              <a:rPr lang="hu-HU" dirty="0"/>
              <a:t>fényforrás az égbolt/környezet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10" y="3230881"/>
            <a:ext cx="6189509" cy="33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j</a:t>
            </a:r>
            <a:r>
              <a:rPr lang="hu-HU" dirty="0"/>
              <a:t>ó legyen textúramutatáshoz 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#version 300 es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vec4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vertexPosition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vec2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vertexTexCoord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vec2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vec4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rayDir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struct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vec3 position;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mat4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rayDirMatrix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camera;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vertexTexCoord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rayDir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vertexPosition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camera.rayDirMatrix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vertexPosition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54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“Show texture” fragment shader: show-</a:t>
            </a:r>
            <a:r>
              <a:rPr lang="en-US" dirty="0" err="1"/>
              <a:t>fs.glsl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#version 300 es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float;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vec2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vec4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fragmentColor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struct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sampler2D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averagedFrame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program;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fragmentColor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texture(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program.averagedFrame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13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Scene</a:t>
            </a:r>
            <a:r>
              <a:rPr lang="hu-HU" dirty="0"/>
              <a:t>-be új shader használata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fsShow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Shader(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GL.FRAGMENT_SHADER, "show-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fs.glsl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showProgram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Program(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vsQuad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fsShow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Program.PNT)</a:t>
            </a:r>
          </a:p>
        </p:txBody>
      </p:sp>
    </p:spTree>
    <p:extLst>
      <p:ext uri="{BB962C8B-B14F-4D97-AF65-F5344CB8AC3E}">
        <p14:creationId xmlns:p14="http://schemas.microsoft.com/office/powerpoint/2010/main" val="8097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Render-to-texture </a:t>
            </a:r>
            <a:r>
              <a:rPr lang="en-US" dirty="0" err="1"/>
              <a:t>er</a:t>
            </a:r>
            <a:r>
              <a:rPr lang="hu-HU" dirty="0"/>
              <a:t>őforrások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lateinit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defaultFramebuffer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DefaultFramebuffer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lateinit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 framebuffers : Array&lt;Framebuffer&gt;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var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frameCount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3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Render-to-texture </a:t>
            </a:r>
            <a:r>
              <a:rPr lang="en-US" dirty="0" err="1"/>
              <a:t>er</a:t>
            </a:r>
            <a:r>
              <a:rPr lang="hu-HU" dirty="0"/>
              <a:t>őforrások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 resize(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WebGL2RenderingContext, canvas 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HTMLCanvasElement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gl.viewport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camera.setAspectRatio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canvas.width.toFloat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canvas.height.toFloat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defaultFramebuffer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DefaultFramebuffer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framebuffers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Framebuffer(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GL.RGBA32F, GL.RGBA, GL.FLOAT),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Framebuffer(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GL.RGBA32F, GL.RGBA, GL.FLOAT)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hu-HU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9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Render-to-texture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traceProgram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previousFrame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"]?.set(framebuffers[1].targets[0])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traceProgram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["randoms[0]"]?.set(rndv4)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framebuffers[0].bind(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traceProgram.draw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(this, camera, *lights, *quadrics)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flipQuadGeometry.draw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defaultFramebuffer.bind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showProgram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averagedFrame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"]?.set(framebuffers[0].targets[0])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showProgram.draw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flipQuadGeometry.draw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framebuffers.reverse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9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16324</TotalTime>
  <Words>1178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Component</vt:lpstr>
      <vt:lpstr>Courier New</vt:lpstr>
      <vt:lpstr>Whipsmart</vt:lpstr>
      <vt:lpstr>Office Theme</vt:lpstr>
      <vt:lpstr>Vizualizáció és képszintézis</vt:lpstr>
      <vt:lpstr>Indulás</vt:lpstr>
      <vt:lpstr>Egy lehetséges színtér</vt:lpstr>
      <vt:lpstr>Vertex shader jó legyen textúramutatáshoz is</vt:lpstr>
      <vt:lpstr>“Show texture” fragment shader: show-fs.glsl</vt:lpstr>
      <vt:lpstr>Scene-be új shader használata</vt:lpstr>
      <vt:lpstr>Render-to-texture erőforrások</vt:lpstr>
      <vt:lpstr>Render-to-texture erőforrások</vt:lpstr>
      <vt:lpstr>Render-to-texture</vt:lpstr>
      <vt:lpstr>Átlagolás, ping pong</vt:lpstr>
      <vt:lpstr>Várt eredmény: temporal blur</vt:lpstr>
      <vt:lpstr>Profibb átlagolás</vt:lpstr>
      <vt:lpstr>Ray tracing → path tracing</vt:lpstr>
      <vt:lpstr>Random (gömbben egyenletes, visszautasításos)</vt:lpstr>
      <vt:lpstr>Koszinuszos mintavétel</vt:lpstr>
      <vt:lpstr>Perpixel random</vt:lpstr>
      <vt:lpstr>Pixelenként más random</vt:lpstr>
      <vt:lpstr>Anti-aliasing</vt:lpstr>
      <vt:lpstr>Környezetifényforrás-mintavételezés</vt:lpstr>
      <vt:lpstr>Emisszív felületek (nem-absztrakt fényforrások)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145</cp:revision>
  <dcterms:created xsi:type="dcterms:W3CDTF">2014-12-27T20:04:49Z</dcterms:created>
  <dcterms:modified xsi:type="dcterms:W3CDTF">2023-05-10T19:48:17Z</dcterms:modified>
</cp:coreProperties>
</file>