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71" r:id="rId11"/>
    <p:sldId id="374" r:id="rId12"/>
    <p:sldId id="375" r:id="rId13"/>
    <p:sldId id="376" r:id="rId14"/>
    <p:sldId id="377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Vizualizáció</a:t>
            </a:r>
            <a:br>
              <a:rPr lang="hu-HU" dirty="0"/>
            </a:br>
            <a:r>
              <a:rPr lang="hu-HU" dirty="0"/>
              <a:t>és</a:t>
            </a:r>
            <a:br>
              <a:rPr lang="hu-HU" dirty="0"/>
            </a:br>
            <a:r>
              <a:rPr lang="hu-HU" dirty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WebGL</a:t>
            </a:r>
            <a:r>
              <a:rPr lang="hu-HU" dirty="0"/>
              <a:t> keret sugárkövetéshez</a:t>
            </a:r>
          </a:p>
          <a:p>
            <a:endParaRPr lang="hu-HU" dirty="0"/>
          </a:p>
          <a:p>
            <a:r>
              <a:rPr lang="hu-HU" dirty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textúra 2D-be terítve</a:t>
            </a:r>
            <a:br>
              <a:rPr lang="hu-HU" dirty="0"/>
            </a:br>
            <a:r>
              <a:rPr lang="en-US" dirty="0"/>
              <a:t>256</a:t>
            </a:r>
            <a:r>
              <a:rPr lang="hu-HU" dirty="0"/>
              <a:t>x</a:t>
            </a:r>
            <a:r>
              <a:rPr lang="en-US" dirty="0"/>
              <a:t>256</a:t>
            </a:r>
            <a:r>
              <a:rPr lang="hu-HU" dirty="0"/>
              <a:t>x</a:t>
            </a:r>
            <a:r>
              <a:rPr lang="en-US" dirty="0"/>
              <a:t>256</a:t>
            </a:r>
            <a:r>
              <a:rPr lang="hu-HU" dirty="0"/>
              <a:t> -</a:t>
            </a:r>
            <a:r>
              <a:rPr lang="en-US" dirty="0"/>
              <a:t>&gt; (16*256) x (16*256)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96" y="1889096"/>
            <a:ext cx="4968903" cy="49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2d képből 3D textúra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Texture3DFromImage(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WebGL2RenderingContext,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mediaFileUrl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 = 256,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 = 256,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 = 256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WebGLTexture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gl.createTexture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4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Betöltetés a böngészővel és adatok kirántása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= Image()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image.onload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localName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HTMLCanvasElement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canvas.getContext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contextId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"2d" )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CanvasRenderingContext2D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image.width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image.height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context.drawImage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image = image, dx = 0.0,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0.0 )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imageData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context.getImageData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image.width.toDouble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image.height.toDouble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36611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átrendezése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data3d = Uint8Array(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256*256*256 )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(i: Int in 0..255)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(j: Int in 0..255)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(k: Int in 0..255) {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var v : Byte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imageData.data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</a:p>
          <a:p>
            <a:pPr lvl="6"/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 +</a:t>
            </a:r>
          </a:p>
          <a:p>
            <a:pPr lvl="6"/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4096 * j +</a:t>
            </a:r>
          </a:p>
          <a:p>
            <a:pPr lvl="6"/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256 * (k % 16) +</a:t>
            </a:r>
          </a:p>
          <a:p>
            <a:pPr lvl="6"/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4096 * 256 *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kotlin.math.floor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k / 16.0f).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) * 4]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data3d[i + 256 * (j + 256 * k)] = v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6313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Feltöltés GPU-</a:t>
            </a:r>
            <a:r>
              <a:rPr lang="hu-HU" dirty="0" err="1"/>
              <a:t>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gl.bindTexture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gl.texImage3D(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internalformat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GL.R8,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GL.RED,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GL.UNSIGNED_BYTE,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data3d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gl.texParameteri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GL.TEXTURE_3D,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GL.TEXTURE_MAG_FILTER,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GL.LINEAR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gl.texParameteri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GL.TEXTURE_3D, 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GL.TEXTURE_MIN_FILTER,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GL.LINEAR_MIPMAP_LINEAR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gl.generateMipmap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 );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gl.bindTexture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GL.TEXTURE_3D,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 )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image.src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mediaFileUrl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0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térfogati adat betöltése, bekötése sampler</a:t>
            </a:r>
            <a:r>
              <a:rPr lang="en-US" dirty="0"/>
              <a:t>3</a:t>
            </a:r>
            <a:r>
              <a:rPr lang="hu-HU" dirty="0"/>
              <a:t>D uniformba</a:t>
            </a:r>
          </a:p>
          <a:p>
            <a:r>
              <a:rPr lang="hu-HU" dirty="0" err="1"/>
              <a:t>ray</a:t>
            </a:r>
            <a:r>
              <a:rPr lang="hu-HU" dirty="0"/>
              <a:t> </a:t>
            </a:r>
            <a:r>
              <a:rPr lang="hu-HU" dirty="0" err="1"/>
              <a:t>marching</a:t>
            </a:r>
            <a:r>
              <a:rPr lang="hu-HU" dirty="0"/>
              <a:t> fix lépéssel a szintfelület eléréséig</a:t>
            </a:r>
          </a:p>
          <a:p>
            <a:r>
              <a:rPr lang="hu-HU" dirty="0"/>
              <a:t>ott véges differenciákból gradiens</a:t>
            </a:r>
          </a:p>
          <a:p>
            <a:r>
              <a:rPr lang="hu-HU" dirty="0"/>
              <a:t>normálvektor </a:t>
            </a:r>
            <a:r>
              <a:rPr lang="hu-HU" dirty="0" err="1"/>
              <a:t>megjelenításe</a:t>
            </a:r>
            <a:r>
              <a:rPr lang="hu-HU" dirty="0"/>
              <a:t> vagy egyszerű árnyalás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Sphere</a:t>
            </a:r>
            <a:r>
              <a:rPr lang="hu-HU" dirty="0"/>
              <a:t> </a:t>
            </a:r>
            <a:r>
              <a:rPr lang="hu-HU" dirty="0" err="1"/>
              <a:t>tracing</a:t>
            </a:r>
            <a:endParaRPr lang="en-US" dirty="0"/>
          </a:p>
        </p:txBody>
      </p:sp>
      <p:pic>
        <p:nvPicPr>
          <p:cNvPr id="5" name="Picture 6" descr="http://www.miqel.com/images_1/fractal_math_patterns/3-dimensional-fractal/image_thumb%5B6%5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907"/>
          <a:stretch>
            <a:fillRect/>
          </a:stretch>
        </p:blipFill>
        <p:spPr bwMode="auto">
          <a:xfrm>
            <a:off x="1763688" y="1893378"/>
            <a:ext cx="6804248" cy="4055902"/>
          </a:xfrm>
          <a:prstGeom prst="rect">
            <a:avLst/>
          </a:prstGeom>
          <a:noFill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20820757">
            <a:off x="1943276" y="2325079"/>
            <a:ext cx="2597760" cy="74255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20820757">
            <a:off x="766213" y="1549172"/>
            <a:ext cx="23622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 rot="20820757">
            <a:off x="2701912" y="2276075"/>
            <a:ext cx="8382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 rot="20820757">
            <a:off x="3174078" y="2331365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 rot="20820757">
            <a:off x="3477549" y="2270985"/>
            <a:ext cx="868090" cy="8316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rot="20820757">
            <a:off x="1824450" y="2540746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 rot="20820757">
            <a:off x="4100224" y="2527230"/>
            <a:ext cx="482925" cy="46940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10053 0.0071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3 0.00717 L 0.12683 0.00949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83 0.00949 L 0.16068 0.0106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68 0.01065 L 0.19649 0.0152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49 0.01527 L 0.21758 0.0201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</a:t>
            </a:r>
            <a:r>
              <a:rPr lang="hu-HU" dirty="0" err="1"/>
              <a:t>webgl</a:t>
            </a:r>
            <a:r>
              <a:rPr lang="hu-HU" dirty="0"/>
              <a:t> </a:t>
            </a:r>
            <a:r>
              <a:rPr lang="hu-HU" dirty="0" err="1"/>
              <a:t>sphere</a:t>
            </a:r>
            <a:r>
              <a:rPr lang="hu-HU" dirty="0"/>
              <a:t> </a:t>
            </a:r>
            <a:r>
              <a:rPr lang="hu-HU" dirty="0" err="1"/>
              <a:t>tracer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nulláról, </a:t>
            </a:r>
            <a:r>
              <a:rPr lang="en-US" dirty="0" err="1"/>
              <a:t>bementek</a:t>
            </a:r>
            <a:r>
              <a:rPr lang="en-US" dirty="0"/>
              <a:t>: in ray</a:t>
            </a:r>
            <a:r>
              <a:rPr lang="hu-HU" dirty="0" err="1"/>
              <a:t>Dir</a:t>
            </a:r>
            <a:r>
              <a:rPr lang="hu-HU" dirty="0"/>
              <a:t>, </a:t>
            </a:r>
            <a:r>
              <a:rPr lang="en-US" dirty="0"/>
              <a:t>uniform </a:t>
            </a:r>
            <a:r>
              <a:rPr lang="hu-HU" dirty="0" err="1"/>
              <a:t>eye</a:t>
            </a:r>
            <a:r>
              <a:rPr lang="en-US" dirty="0"/>
              <a:t>Position</a:t>
            </a:r>
          </a:p>
          <a:p>
            <a:pPr lvl="1"/>
            <a:r>
              <a:rPr lang="en-US" dirty="0" err="1"/>
              <a:t>ut</a:t>
            </a:r>
            <a:r>
              <a:rPr lang="hu-HU" dirty="0"/>
              <a:t>óbbit állítsuk be a kamerapozíció alapján</a:t>
            </a:r>
          </a:p>
          <a:p>
            <a:r>
              <a:rPr lang="hu-HU" dirty="0" err="1"/>
              <a:t>sphere</a:t>
            </a:r>
            <a:r>
              <a:rPr lang="hu-HU" dirty="0"/>
              <a:t> </a:t>
            </a:r>
            <a:r>
              <a:rPr lang="hu-HU" dirty="0" err="1"/>
              <a:t>tracing</a:t>
            </a:r>
            <a:r>
              <a:rPr lang="hu-HU" dirty="0"/>
              <a:t> ciklus</a:t>
            </a:r>
          </a:p>
          <a:p>
            <a:pPr lvl="1"/>
            <a:r>
              <a:rPr lang="hu-HU" dirty="0"/>
              <a:t>konkrét lépésszám kell (pl. 150)</a:t>
            </a:r>
          </a:p>
          <a:p>
            <a:pPr lvl="1"/>
            <a:r>
              <a:rPr lang="hu-HU" dirty="0"/>
              <a:t>pozíció a szemből indul</a:t>
            </a:r>
          </a:p>
          <a:p>
            <a:pPr lvl="1"/>
            <a:r>
              <a:rPr lang="hu-HU" dirty="0"/>
              <a:t>távolságfüggvény kiértékelése</a:t>
            </a:r>
          </a:p>
          <a:p>
            <a:pPr lvl="1"/>
            <a:r>
              <a:rPr lang="hu-HU" dirty="0"/>
              <a:t>léptetés</a:t>
            </a:r>
            <a:r>
              <a:rPr lang="en-US" dirty="0"/>
              <a:t> a t</a:t>
            </a:r>
            <a:r>
              <a:rPr lang="hu-HU" dirty="0" err="1"/>
              <a:t>ávolsággal</a:t>
            </a:r>
            <a:endParaRPr lang="hu-HU" dirty="0"/>
          </a:p>
          <a:p>
            <a:pPr lvl="1"/>
            <a:r>
              <a:rPr lang="hu-HU" dirty="0"/>
              <a:t>kilépés a ciklusból (</a:t>
            </a:r>
            <a:r>
              <a:rPr lang="hu-HU" dirty="0" err="1"/>
              <a:t>break</a:t>
            </a:r>
            <a:r>
              <a:rPr lang="en-US" dirty="0"/>
              <a:t>;</a:t>
            </a:r>
            <a:r>
              <a:rPr lang="hu-HU" dirty="0"/>
              <a:t>)</a:t>
            </a:r>
            <a:r>
              <a:rPr lang="en-US" dirty="0"/>
              <a:t>, ha a t</a:t>
            </a:r>
            <a:r>
              <a:rPr lang="hu-HU" dirty="0" err="1"/>
              <a:t>ávolság</a:t>
            </a:r>
            <a:r>
              <a:rPr lang="hu-HU" dirty="0"/>
              <a:t> kisebb mint epszilon</a:t>
            </a:r>
          </a:p>
          <a:p>
            <a:pPr lvl="2"/>
            <a:r>
              <a:rPr lang="hu-HU" dirty="0"/>
              <a:t>epszilon függhet a teljes megtett távolságtól: távolabb nagyobb hiba is oké</a:t>
            </a:r>
          </a:p>
          <a:p>
            <a:r>
              <a:rPr lang="hu-HU" dirty="0"/>
              <a:t>távolságfüggvény:</a:t>
            </a:r>
          </a:p>
          <a:p>
            <a:pPr lvl="1"/>
            <a:r>
              <a:rPr lang="hu-HU" dirty="0"/>
              <a:t>egyelőre csak egy gömbtől vett távolságot adjon vissza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Normálvektor meghatározása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gradiens meghatározása</a:t>
            </a:r>
          </a:p>
          <a:p>
            <a:pPr lvl="1"/>
            <a:r>
              <a:rPr lang="hu-HU" dirty="0"/>
              <a:t>parciális deriváltak közelítése differenciákkal</a:t>
            </a:r>
          </a:p>
          <a:p>
            <a:pPr lvl="2"/>
            <a:r>
              <a:rPr lang="en-US" dirty="0" err="1"/>
              <a:t>df</a:t>
            </a:r>
            <a:r>
              <a:rPr lang="en-US" dirty="0"/>
              <a:t>(r)/dx = </a:t>
            </a:r>
            <a:r>
              <a:rPr lang="hu-HU" dirty="0"/>
              <a:t>f(</a:t>
            </a:r>
            <a:r>
              <a:rPr lang="en-US" dirty="0"/>
              <a:t>r</a:t>
            </a:r>
            <a:r>
              <a:rPr lang="hu-HU" dirty="0"/>
              <a:t>+(</a:t>
            </a:r>
            <a:r>
              <a:rPr lang="en-US" dirty="0">
                <a:sym typeface="Symbol" panose="05050102010706020507" pitchFamily="18" charset="2"/>
              </a:rPr>
              <a:t>, 0, 0</a:t>
            </a:r>
            <a:r>
              <a:rPr lang="hu-HU" dirty="0"/>
              <a:t>))</a:t>
            </a:r>
            <a:r>
              <a:rPr lang="en-US" dirty="0"/>
              <a:t> - </a:t>
            </a:r>
            <a:r>
              <a:rPr lang="hu-HU" dirty="0"/>
              <a:t>f(</a:t>
            </a:r>
            <a:r>
              <a:rPr lang="en-US" dirty="0"/>
              <a:t>r-</a:t>
            </a:r>
            <a:r>
              <a:rPr lang="hu-HU" dirty="0"/>
              <a:t>(</a:t>
            </a:r>
            <a:r>
              <a:rPr lang="en-US" dirty="0">
                <a:sym typeface="Symbol" panose="05050102010706020507" pitchFamily="18" charset="2"/>
              </a:rPr>
              <a:t>, 0, 0</a:t>
            </a:r>
            <a:r>
              <a:rPr lang="hu-HU" dirty="0"/>
              <a:t>))</a:t>
            </a:r>
            <a:endParaRPr lang="en-US" dirty="0"/>
          </a:p>
          <a:p>
            <a:pPr lvl="2"/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 </a:t>
            </a:r>
            <a:r>
              <a:rPr lang="en-US" dirty="0" err="1"/>
              <a:t>ugyanaz</a:t>
            </a:r>
            <a:r>
              <a:rPr lang="en-US" dirty="0"/>
              <a:t>, mint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ciklusb</a:t>
            </a:r>
            <a:r>
              <a:rPr lang="hu-HU" dirty="0"/>
              <a:t>ól kilépéshez használunk</a:t>
            </a:r>
          </a:p>
          <a:p>
            <a:pPr lvl="1"/>
            <a:r>
              <a:rPr lang="hu-HU" dirty="0"/>
              <a:t>normalizálni is kell</a:t>
            </a:r>
          </a:p>
          <a:p>
            <a:pPr lvl="1"/>
            <a:endParaRPr lang="hu-HU" dirty="0"/>
          </a:p>
          <a:p>
            <a:r>
              <a:rPr lang="hu-HU" dirty="0"/>
              <a:t>adjuk vissza a normált, mint színt</a:t>
            </a:r>
          </a:p>
          <a:p>
            <a:r>
              <a:rPr lang="hu-HU" dirty="0"/>
              <a:t>ha nem konvergált az iteráció, a hátteret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5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28" y="573083"/>
            <a:ext cx="429872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Érdekesebb távolságfüggvény</a:t>
            </a:r>
            <a:r>
              <a:rPr lang="en-US" dirty="0"/>
              <a:t>: quaternion Julia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quatMult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q1, vec4 q2 ) 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vec4 r;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r.x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q1.x * q2.x -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q1.yzw, q2.yzw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q1.x * q2.yzw + q2.x * q1.yzw +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q2.yzw );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quatSq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 ) 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vec4 r;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r.x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q.yzw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8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Érdekesebb távolságfüggvény</a:t>
            </a:r>
            <a:r>
              <a:rPr lang="en-US" dirty="0"/>
              <a:t>: quaternion Julia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iterateIntersect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vec4 q,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 i = 0; i &lt; 10; i++ ) 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quatMult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q =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quatSq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vec4(1, 0.5, -0.1, 0.3);</a:t>
            </a:r>
          </a:p>
          <a:p>
            <a:endParaRPr lang="hu-H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q,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&gt; 7.0 ) 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70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Érdekesebb távolságfüggvény</a:t>
            </a:r>
            <a:r>
              <a:rPr lang="en-US" dirty="0"/>
              <a:t>: quaternion Julia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(vec3 p)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vec4 z = vec4( p, 0.0 );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vec4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( 1, 0.0,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iterateIntersect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z,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normZ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z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0.5 *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normZ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log(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normZ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/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</a:t>
            </a:r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hu-H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73" y="362857"/>
            <a:ext cx="4754335" cy="6131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392104"/>
            <a:ext cx="4731658" cy="6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964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Component</vt:lpstr>
      <vt:lpstr>Courier New</vt:lpstr>
      <vt:lpstr>Whipsmart</vt:lpstr>
      <vt:lpstr>Office Theme</vt:lpstr>
      <vt:lpstr>Vizualizáció és képszintézis</vt:lpstr>
      <vt:lpstr>Sphere tracing</vt:lpstr>
      <vt:lpstr>Feladat: webgl sphere tracer</vt:lpstr>
      <vt:lpstr>Normálvektor meghatározása</vt:lpstr>
      <vt:lpstr>PowerPoint Presentation</vt:lpstr>
      <vt:lpstr>Érdekesebb távolságfüggvény: quaternion Julia</vt:lpstr>
      <vt:lpstr>Érdekesebb távolságfüggvény: quaternion Julia</vt:lpstr>
      <vt:lpstr>Érdekesebb távolságfüggvény: quaternion Julia</vt:lpstr>
      <vt:lpstr>PowerPoint Presentation</vt:lpstr>
      <vt:lpstr>3D textúra 2D-be terítve 256x256x256 -&gt; (16*256) x (16*256)</vt:lpstr>
      <vt:lpstr>2d képből 3D textúra</vt:lpstr>
      <vt:lpstr>Betöltetés a böngészővel és adatok kirántása</vt:lpstr>
      <vt:lpstr>Adatok átrendezése</vt:lpstr>
      <vt:lpstr>Feltöltés GPU-ra</vt:lpstr>
      <vt:lpstr>Feladat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Szécsi László</cp:lastModifiedBy>
  <cp:revision>104</cp:revision>
  <dcterms:created xsi:type="dcterms:W3CDTF">2014-12-27T20:04:49Z</dcterms:created>
  <dcterms:modified xsi:type="dcterms:W3CDTF">2023-05-25T03:07:23Z</dcterms:modified>
</cp:coreProperties>
</file>