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349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71" r:id="rId16"/>
    <p:sldId id="372" r:id="rId17"/>
    <p:sldId id="3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mponent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41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84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491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171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07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46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5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83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Vizualizáció</a:t>
            </a:r>
            <a:br>
              <a:rPr lang="hu-HU" dirty="0"/>
            </a:br>
            <a:r>
              <a:rPr lang="hu-HU" dirty="0"/>
              <a:t>és</a:t>
            </a:r>
            <a:br>
              <a:rPr lang="hu-HU" dirty="0"/>
            </a:br>
            <a:r>
              <a:rPr lang="hu-HU" dirty="0"/>
              <a:t>képszintézis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Térfogati sugárkövetés</a:t>
            </a:r>
          </a:p>
          <a:p>
            <a:endParaRPr lang="hu-HU" dirty="0"/>
          </a:p>
          <a:p>
            <a:r>
              <a:rPr lang="hu-HU" dirty="0"/>
              <a:t>Szécsi László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4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 finomítása bináris kereséssel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step</a:t>
            </a:r>
            <a:r>
              <a:rPr lang="hu-HU" dirty="0"/>
              <a:t> a legutolsó lépés fele</a:t>
            </a:r>
          </a:p>
          <a:p>
            <a:r>
              <a:rPr lang="hu-HU" dirty="0"/>
              <a:t>kezdőpozíció a két utolsó érték között félúton</a:t>
            </a:r>
          </a:p>
          <a:p>
            <a:pPr lvl="1"/>
            <a:r>
              <a:rPr lang="hu-HU" dirty="0"/>
              <a:t>ehhez használhatjuk a már kiszámolt új </a:t>
            </a:r>
            <a:r>
              <a:rPr lang="hu-HU" dirty="0" err="1"/>
              <a:t>step-et</a:t>
            </a:r>
            <a:endParaRPr lang="hu-HU" dirty="0"/>
          </a:p>
          <a:p>
            <a:r>
              <a:rPr lang="hu-HU" dirty="0"/>
              <a:t>ciklusban (kb. 16x)</a:t>
            </a:r>
          </a:p>
          <a:p>
            <a:pPr lvl="1"/>
            <a:r>
              <a:rPr lang="hu-HU" dirty="0"/>
              <a:t>ha kint vagyunk, előre lépünk</a:t>
            </a:r>
          </a:p>
          <a:p>
            <a:pPr lvl="1"/>
            <a:r>
              <a:rPr lang="hu-HU" dirty="0"/>
              <a:t>ha bent vagyunk, visszább lépünk</a:t>
            </a:r>
          </a:p>
          <a:p>
            <a:pPr lvl="1"/>
            <a:r>
              <a:rPr lang="hu-HU" dirty="0"/>
              <a:t>következő iterációban a lépés az előző fele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2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Normálvektor meghatározása árnyaláshoz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gradiens meghatározása</a:t>
            </a:r>
          </a:p>
          <a:p>
            <a:pPr lvl="1"/>
            <a:r>
              <a:rPr lang="hu-HU" dirty="0"/>
              <a:t>analitikusan számolható</a:t>
            </a:r>
          </a:p>
          <a:p>
            <a:pPr lvl="1"/>
            <a:r>
              <a:rPr lang="hu-HU" dirty="0"/>
              <a:t>parciális deriváltak közelítése differenciákkal</a:t>
            </a:r>
          </a:p>
          <a:p>
            <a:pPr lvl="2"/>
            <a:r>
              <a:rPr lang="en-US" dirty="0" err="1"/>
              <a:t>df</a:t>
            </a:r>
            <a:r>
              <a:rPr lang="en-US" dirty="0"/>
              <a:t>(r)/dx = </a:t>
            </a:r>
            <a:r>
              <a:rPr lang="hu-HU" dirty="0"/>
              <a:t>f(</a:t>
            </a:r>
            <a:r>
              <a:rPr lang="en-US" dirty="0"/>
              <a:t>r</a:t>
            </a:r>
            <a:r>
              <a:rPr lang="hu-HU" dirty="0"/>
              <a:t>+(</a:t>
            </a:r>
            <a:r>
              <a:rPr lang="en-US" dirty="0">
                <a:sym typeface="Symbol" panose="05050102010706020507" pitchFamily="18" charset="2"/>
              </a:rPr>
              <a:t>, 0, 0</a:t>
            </a:r>
            <a:r>
              <a:rPr lang="hu-HU" dirty="0"/>
              <a:t>))</a:t>
            </a:r>
            <a:r>
              <a:rPr lang="en-US" dirty="0"/>
              <a:t> - </a:t>
            </a:r>
            <a:r>
              <a:rPr lang="hu-HU" dirty="0"/>
              <a:t>f(</a:t>
            </a:r>
            <a:r>
              <a:rPr lang="en-US" dirty="0"/>
              <a:t>r-</a:t>
            </a:r>
            <a:r>
              <a:rPr lang="hu-HU" dirty="0"/>
              <a:t>(</a:t>
            </a:r>
            <a:r>
              <a:rPr lang="en-US" dirty="0">
                <a:sym typeface="Symbol" panose="05050102010706020507" pitchFamily="18" charset="2"/>
              </a:rPr>
              <a:t>, 0, 0</a:t>
            </a:r>
            <a:r>
              <a:rPr lang="hu-HU" dirty="0"/>
              <a:t>))</a:t>
            </a:r>
            <a:endParaRPr lang="en-US" dirty="0"/>
          </a:p>
          <a:p>
            <a:pPr lvl="2"/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 </a:t>
            </a:r>
            <a:r>
              <a:rPr lang="hu-HU" dirty="0">
                <a:sym typeface="Symbol" panose="05050102010706020507" pitchFamily="18" charset="2"/>
              </a:rPr>
              <a:t>pl. lehet </a:t>
            </a:r>
            <a:r>
              <a:rPr lang="hu-HU" dirty="0"/>
              <a:t>függhet a távolságtól</a:t>
            </a:r>
          </a:p>
          <a:p>
            <a:pPr lvl="1"/>
            <a:r>
              <a:rPr lang="hu-HU" dirty="0"/>
              <a:t>normalizálni is kell</a:t>
            </a: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849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Gradiens differenciákból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vec3 gradient = vec3(</a:t>
            </a:r>
          </a:p>
          <a:p>
            <a:r>
              <a:rPr lang="en-US" sz="2800" dirty="0"/>
              <a:t>        noise(p + vec3(+0.05, 0.0, 0.0) ) -</a:t>
            </a:r>
          </a:p>
          <a:p>
            <a:r>
              <a:rPr lang="en-US" sz="2800" dirty="0"/>
              <a:t>        noise(p + vec3(-0.05, 0.0, 0.0) ) ,</a:t>
            </a:r>
          </a:p>
          <a:p>
            <a:r>
              <a:rPr lang="en-US" sz="2800" dirty="0"/>
              <a:t>        noise(p + vec3(0.0, +0.05, 0.0) ) -</a:t>
            </a:r>
          </a:p>
          <a:p>
            <a:r>
              <a:rPr lang="en-US" sz="2800" dirty="0"/>
              <a:t>        noise(p + vec3(0.0, -0.05, 0.0) ) , </a:t>
            </a:r>
          </a:p>
          <a:p>
            <a:r>
              <a:rPr lang="en-US" sz="2800" dirty="0"/>
              <a:t>        noise(p + vec3(0.0, 0.0, +0.05) ) -</a:t>
            </a:r>
          </a:p>
          <a:p>
            <a:r>
              <a:rPr lang="en-US" sz="2800" dirty="0"/>
              <a:t>        noise(p + vec3(0.0, 0.0, -0.05) ) </a:t>
            </a:r>
          </a:p>
          <a:p>
            <a:r>
              <a:rPr lang="en-US" sz="2800" dirty="0"/>
              <a:t>        );</a:t>
            </a:r>
          </a:p>
          <a:p>
            <a:r>
              <a:rPr lang="en-US" sz="2800" dirty="0"/>
              <a:t>vec3 normal = normalize(gradient);</a:t>
            </a:r>
          </a:p>
        </p:txBody>
      </p:sp>
    </p:spTree>
    <p:extLst>
      <p:ext uri="{BB962C8B-B14F-4D97-AF65-F5344CB8AC3E}">
        <p14:creationId xmlns:p14="http://schemas.microsoft.com/office/powerpoint/2010/main" val="34069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Ray casting + envmap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875" y="1676520"/>
            <a:ext cx="6323162" cy="518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85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3D textúra 2D-be terítve</a:t>
            </a:r>
            <a:br>
              <a:rPr lang="hu-HU" dirty="0"/>
            </a:br>
            <a:r>
              <a:rPr lang="en-US" dirty="0"/>
              <a:t>256</a:t>
            </a:r>
            <a:r>
              <a:rPr lang="hu-HU" dirty="0"/>
              <a:t>x</a:t>
            </a:r>
            <a:r>
              <a:rPr lang="en-US" dirty="0"/>
              <a:t>256</a:t>
            </a:r>
            <a:r>
              <a:rPr lang="hu-HU" dirty="0"/>
              <a:t>x</a:t>
            </a:r>
            <a:r>
              <a:rPr lang="en-US" dirty="0"/>
              <a:t>256</a:t>
            </a:r>
            <a:r>
              <a:rPr lang="hu-HU" dirty="0"/>
              <a:t> -</a:t>
            </a:r>
            <a:r>
              <a:rPr lang="en-US" dirty="0"/>
              <a:t>&gt; (16*256) x (16*256)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096" y="1889096"/>
            <a:ext cx="4968903" cy="49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  <a:r>
              <a:rPr lang="hu-HU" dirty="0" err="1"/>
              <a:t>úrából</a:t>
            </a:r>
            <a:r>
              <a:rPr lang="hu-HU" dirty="0"/>
              <a:t> olvasás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highp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sampler3D;</a:t>
            </a:r>
            <a:endParaRPr lang="hu-HU" sz="20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hu-HU" sz="20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 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sampler3D volume;</a:t>
            </a:r>
            <a:endParaRPr lang="hu-HU" sz="20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scene;</a:t>
            </a:r>
          </a:p>
          <a:p>
            <a:pPr>
              <a:lnSpc>
                <a:spcPct val="107000"/>
              </a:lnSpc>
            </a:pPr>
            <a:endParaRPr lang="hu-HU" sz="20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//noise helyett</a:t>
            </a: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texture(</a:t>
            </a: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scene.volume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p).r;</a:t>
            </a:r>
          </a:p>
        </p:txBody>
      </p:sp>
    </p:spTree>
    <p:extLst>
      <p:ext uri="{BB962C8B-B14F-4D97-AF65-F5344CB8AC3E}">
        <p14:creationId xmlns:p14="http://schemas.microsoft.com/office/powerpoint/2010/main" val="155318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térfogati adat betöltése, bekötése sampler</a:t>
            </a:r>
            <a:r>
              <a:rPr lang="en-US" dirty="0"/>
              <a:t>3</a:t>
            </a:r>
            <a:r>
              <a:rPr lang="hu-HU" dirty="0"/>
              <a:t>D uniformba</a:t>
            </a:r>
          </a:p>
          <a:p>
            <a:r>
              <a:rPr lang="hu-HU" dirty="0"/>
              <a:t>zaj helyett ebben keresni a szintfelületet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7058" y="3241222"/>
            <a:ext cx="8833756" cy="3045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volumeTexture</a:t>
            </a:r>
            <a:r>
              <a:rPr lang="en-US" dirty="0">
                <a:latin typeface="Consolas" panose="020B0609020204030204" pitchFamily="49" charset="0"/>
              </a:rPr>
              <a:t> = Texture3D(</a:t>
            </a:r>
            <a:r>
              <a:rPr lang="en-US" dirty="0" err="1">
                <a:latin typeface="Consolas" panose="020B0609020204030204" pitchFamily="49" charset="0"/>
              </a:rPr>
              <a:t>gl</a:t>
            </a:r>
            <a:r>
              <a:rPr lang="en-US" dirty="0">
                <a:latin typeface="Consolas" panose="020B0609020204030204" pitchFamily="49" charset="0"/>
              </a:rPr>
              <a:t>, "media/brain-at_4096.jpg")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volume = Sampler3D()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register("volume", volume)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volume.glTextures</a:t>
            </a:r>
            <a:r>
              <a:rPr lang="en-US" dirty="0">
                <a:latin typeface="Consolas" panose="020B0609020204030204" pitchFamily="49" charset="0"/>
              </a:rPr>
              <a:t>[0] = </a:t>
            </a:r>
            <a:r>
              <a:rPr lang="en-US" dirty="0" err="1">
                <a:latin typeface="Consolas" panose="020B0609020204030204" pitchFamily="49" charset="0"/>
              </a:rPr>
              <a:t>volumeTexture.glTexture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addComponentsAndGatherUniforms</a:t>
            </a:r>
            <a:r>
              <a:rPr lang="en-US" dirty="0">
                <a:latin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</a:rPr>
              <a:t>Program.all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94100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73" y="362857"/>
            <a:ext cx="4754335" cy="61316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86" y="392104"/>
            <a:ext cx="4731658" cy="610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6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Egyszerű zaj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 </a:t>
            </a:r>
            <a:r>
              <a:rPr lang="en-US" dirty="0" err="1"/>
              <a:t>snoise</a:t>
            </a:r>
            <a:r>
              <a:rPr lang="en-US" dirty="0"/>
              <a:t>(vec3 r) {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r.xz</a:t>
            </a:r>
            <a:r>
              <a:rPr lang="en-US" dirty="0">
                <a:solidFill>
                  <a:srgbClr val="FF0000"/>
                </a:solidFill>
              </a:rPr>
              <a:t> *= 10.0;</a:t>
            </a:r>
          </a:p>
          <a:p>
            <a:r>
              <a:rPr lang="hu-HU" dirty="0"/>
              <a:t>  </a:t>
            </a:r>
            <a:r>
              <a:rPr lang="en-US" dirty="0"/>
              <a:t>vec3 s = vec3(7502, 22777, 4767);</a:t>
            </a:r>
          </a:p>
          <a:p>
            <a:r>
              <a:rPr lang="hu-HU" dirty="0"/>
              <a:t>  </a:t>
            </a:r>
            <a:r>
              <a:rPr lang="en-US" dirty="0"/>
              <a:t>float f = 0.0;</a:t>
            </a:r>
          </a:p>
          <a:p>
            <a:r>
              <a:rPr lang="hu-HU" dirty="0"/>
              <a:t>  </a:t>
            </a: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&lt;16;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hu-HU" dirty="0"/>
              <a:t>    </a:t>
            </a:r>
            <a:r>
              <a:rPr lang="en-US" dirty="0"/>
              <a:t>f += sin( dot(s - vec3(32768, 32768, 32768), r)</a:t>
            </a:r>
          </a:p>
          <a:p>
            <a:r>
              <a:rPr lang="en-US" dirty="0"/>
              <a:t>                                 / 65536.0);</a:t>
            </a:r>
          </a:p>
          <a:p>
            <a:r>
              <a:rPr lang="hu-HU" dirty="0"/>
              <a:t>    </a:t>
            </a:r>
            <a:r>
              <a:rPr lang="en-US" dirty="0"/>
              <a:t>s = mod(s, 32768.0) * 2.0 + floor(s / 32768.0);</a:t>
            </a:r>
          </a:p>
          <a:p>
            <a:r>
              <a:rPr lang="hu-HU" dirty="0"/>
              <a:t>  </a:t>
            </a:r>
            <a:r>
              <a:rPr lang="en-US" dirty="0"/>
              <a:t>}</a:t>
            </a:r>
          </a:p>
          <a:p>
            <a:r>
              <a:rPr lang="hu-HU" dirty="0"/>
              <a:t>  </a:t>
            </a:r>
            <a:r>
              <a:rPr lang="en-US" dirty="0"/>
              <a:t>return f / 32.0 + 0.5 </a:t>
            </a:r>
            <a:r>
              <a:rPr lang="en-US" dirty="0">
                <a:solidFill>
                  <a:srgbClr val="7030A0"/>
                </a:solidFill>
              </a:rPr>
              <a:t>– </a:t>
            </a:r>
            <a:r>
              <a:rPr lang="en-US" dirty="0" err="1">
                <a:solidFill>
                  <a:srgbClr val="7030A0"/>
                </a:solidFill>
              </a:rPr>
              <a:t>r.y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29175" y="5802857"/>
            <a:ext cx="46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íkegyenlet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H="1" flipV="1">
            <a:off x="4924425" y="4876800"/>
            <a:ext cx="2229265" cy="926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6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</a:t>
            </a:r>
            <a:r>
              <a:rPr lang="hu-HU"/>
              <a:t>ív keresés</a:t>
            </a:r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Skalármező szintfelületével metszéspont keresés</a:t>
            </a:r>
          </a:p>
        </p:txBody>
      </p:sp>
      <p:sp>
        <p:nvSpPr>
          <p:cNvPr id="261124" name="Freeform 4"/>
          <p:cNvSpPr>
            <a:spLocks/>
          </p:cNvSpPr>
          <p:nvPr/>
        </p:nvSpPr>
        <p:spPr bwMode="auto">
          <a:xfrm>
            <a:off x="3429000" y="4495800"/>
            <a:ext cx="5486400" cy="1257300"/>
          </a:xfrm>
          <a:custGeom>
            <a:avLst/>
            <a:gdLst/>
            <a:ahLst/>
            <a:cxnLst>
              <a:cxn ang="0">
                <a:pos x="0" y="637"/>
              </a:cxn>
              <a:cxn ang="0">
                <a:pos x="432" y="637"/>
              </a:cxn>
              <a:cxn ang="0">
                <a:pos x="528" y="397"/>
              </a:cxn>
              <a:cxn ang="0">
                <a:pos x="1056" y="557"/>
              </a:cxn>
              <a:cxn ang="0">
                <a:pos x="1504" y="13"/>
              </a:cxn>
              <a:cxn ang="0">
                <a:pos x="1728" y="477"/>
              </a:cxn>
              <a:cxn ang="0">
                <a:pos x="1888" y="773"/>
              </a:cxn>
              <a:cxn ang="0">
                <a:pos x="2208" y="589"/>
              </a:cxn>
              <a:cxn ang="0">
                <a:pos x="2680" y="253"/>
              </a:cxn>
              <a:cxn ang="0">
                <a:pos x="3072" y="397"/>
              </a:cxn>
              <a:cxn ang="0">
                <a:pos x="3456" y="541"/>
              </a:cxn>
            </a:cxnLst>
            <a:rect l="0" t="0" r="r" b="b"/>
            <a:pathLst>
              <a:path w="3456" h="792">
                <a:moveTo>
                  <a:pt x="0" y="637"/>
                </a:moveTo>
                <a:cubicBezTo>
                  <a:pt x="172" y="657"/>
                  <a:pt x="344" y="677"/>
                  <a:pt x="432" y="637"/>
                </a:cubicBezTo>
                <a:cubicBezTo>
                  <a:pt x="520" y="597"/>
                  <a:pt x="424" y="410"/>
                  <a:pt x="528" y="397"/>
                </a:cubicBezTo>
                <a:cubicBezTo>
                  <a:pt x="632" y="384"/>
                  <a:pt x="893" y="621"/>
                  <a:pt x="1056" y="557"/>
                </a:cubicBezTo>
                <a:cubicBezTo>
                  <a:pt x="1219" y="493"/>
                  <a:pt x="1392" y="26"/>
                  <a:pt x="1504" y="13"/>
                </a:cubicBezTo>
                <a:cubicBezTo>
                  <a:pt x="1616" y="0"/>
                  <a:pt x="1664" y="350"/>
                  <a:pt x="1728" y="477"/>
                </a:cubicBezTo>
                <a:cubicBezTo>
                  <a:pt x="1792" y="604"/>
                  <a:pt x="1808" y="754"/>
                  <a:pt x="1888" y="773"/>
                </a:cubicBezTo>
                <a:cubicBezTo>
                  <a:pt x="1968" y="792"/>
                  <a:pt x="2076" y="676"/>
                  <a:pt x="2208" y="589"/>
                </a:cubicBezTo>
                <a:cubicBezTo>
                  <a:pt x="2340" y="502"/>
                  <a:pt x="2536" y="285"/>
                  <a:pt x="2680" y="253"/>
                </a:cubicBezTo>
                <a:cubicBezTo>
                  <a:pt x="2824" y="221"/>
                  <a:pt x="2943" y="349"/>
                  <a:pt x="3072" y="397"/>
                </a:cubicBezTo>
                <a:cubicBezTo>
                  <a:pt x="3201" y="445"/>
                  <a:pt x="3324" y="469"/>
                  <a:pt x="3456" y="541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1125" name="Line 5"/>
          <p:cNvSpPr>
            <a:spLocks noChangeShapeType="1"/>
          </p:cNvSpPr>
          <p:nvPr/>
        </p:nvSpPr>
        <p:spPr bwMode="auto">
          <a:xfrm>
            <a:off x="3276600" y="4495800"/>
            <a:ext cx="6172200" cy="0"/>
          </a:xfrm>
          <a:prstGeom prst="line">
            <a:avLst/>
          </a:prstGeom>
          <a:noFill/>
          <a:ln w="50800" cap="rnd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1126" name="Line 6"/>
          <p:cNvSpPr>
            <a:spLocks noChangeShapeType="1"/>
          </p:cNvSpPr>
          <p:nvPr/>
        </p:nvSpPr>
        <p:spPr bwMode="auto">
          <a:xfrm>
            <a:off x="3200400" y="5791200"/>
            <a:ext cx="6172200" cy="0"/>
          </a:xfrm>
          <a:prstGeom prst="line">
            <a:avLst/>
          </a:prstGeom>
          <a:noFill/>
          <a:ln w="50800" cap="rnd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1127" name="Line 7"/>
          <p:cNvSpPr>
            <a:spLocks noChangeShapeType="1"/>
          </p:cNvSpPr>
          <p:nvPr/>
        </p:nvSpPr>
        <p:spPr bwMode="auto">
          <a:xfrm>
            <a:off x="3581400" y="3657600"/>
            <a:ext cx="388620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1128" name="Line 8"/>
          <p:cNvSpPr>
            <a:spLocks noChangeShapeType="1"/>
          </p:cNvSpPr>
          <p:nvPr/>
        </p:nvSpPr>
        <p:spPr bwMode="auto">
          <a:xfrm flipV="1">
            <a:off x="7467600" y="4495800"/>
            <a:ext cx="0" cy="1295400"/>
          </a:xfrm>
          <a:prstGeom prst="line">
            <a:avLst/>
          </a:prstGeom>
          <a:noFill/>
          <a:ln w="50800" cap="rnd">
            <a:solidFill>
              <a:srgbClr val="FF0000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1129" name="Line 9"/>
          <p:cNvSpPr>
            <a:spLocks noChangeShapeType="1"/>
          </p:cNvSpPr>
          <p:nvPr/>
        </p:nvSpPr>
        <p:spPr bwMode="auto">
          <a:xfrm flipV="1">
            <a:off x="5105400" y="4495800"/>
            <a:ext cx="0" cy="1295400"/>
          </a:xfrm>
          <a:prstGeom prst="line">
            <a:avLst/>
          </a:prstGeom>
          <a:noFill/>
          <a:ln w="50800" cap="rnd">
            <a:solidFill>
              <a:srgbClr val="FF0000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1130" name="Oval 10"/>
          <p:cNvSpPr>
            <a:spLocks noChangeArrowheads="1"/>
          </p:cNvSpPr>
          <p:nvPr/>
        </p:nvSpPr>
        <p:spPr bwMode="auto">
          <a:xfrm>
            <a:off x="5511800" y="46863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68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Kilépési, belépési pont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vec3 eye;</a:t>
            </a:r>
          </a:p>
          <a:p>
            <a:r>
              <a:rPr lang="hu-HU" dirty="0"/>
              <a:t>in</a:t>
            </a:r>
            <a:r>
              <a:rPr lang="en-US" dirty="0"/>
              <a:t> vec3 </a:t>
            </a:r>
            <a:r>
              <a:rPr lang="en-US" dirty="0" err="1"/>
              <a:t>rayDir</a:t>
            </a:r>
            <a:r>
              <a:rPr lang="en-US" dirty="0"/>
              <a:t>;</a:t>
            </a:r>
          </a:p>
          <a:p>
            <a:endParaRPr lang="hu-HU" dirty="0"/>
          </a:p>
          <a:p>
            <a:r>
              <a:rPr lang="en-US" dirty="0"/>
              <a:t>void main(void) {</a:t>
            </a:r>
          </a:p>
          <a:p>
            <a:r>
              <a:rPr lang="hu-HU" dirty="0"/>
              <a:t>  </a:t>
            </a:r>
            <a:r>
              <a:rPr lang="en-US" dirty="0"/>
              <a:t>vec3 d = normalize(</a:t>
            </a:r>
            <a:r>
              <a:rPr lang="en-US" dirty="0" err="1"/>
              <a:t>rayDir</a:t>
            </a:r>
            <a:r>
              <a:rPr lang="hu-HU" dirty="0"/>
              <a:t>.xyz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hu-HU" dirty="0"/>
              <a:t>  </a:t>
            </a:r>
            <a:r>
              <a:rPr lang="en-US" dirty="0"/>
              <a:t>float t1 = (1.0 - </a:t>
            </a:r>
            <a:r>
              <a:rPr lang="en-US" dirty="0" err="1"/>
              <a:t>eye.y</a:t>
            </a:r>
            <a:r>
              <a:rPr lang="en-US" dirty="0"/>
              <a:t>) / </a:t>
            </a:r>
            <a:r>
              <a:rPr lang="en-US" dirty="0" err="1"/>
              <a:t>d.y</a:t>
            </a:r>
            <a:r>
              <a:rPr lang="en-US" dirty="0"/>
              <a:t>;</a:t>
            </a:r>
          </a:p>
          <a:p>
            <a:r>
              <a:rPr lang="hu-HU" dirty="0"/>
              <a:t>  </a:t>
            </a:r>
            <a:r>
              <a:rPr lang="en-US" dirty="0"/>
              <a:t>float t2 = (0.0 - </a:t>
            </a:r>
            <a:r>
              <a:rPr lang="en-US" dirty="0" err="1"/>
              <a:t>eye.y</a:t>
            </a:r>
            <a:r>
              <a:rPr lang="en-US" dirty="0"/>
              <a:t>) / </a:t>
            </a:r>
            <a:r>
              <a:rPr lang="en-US" dirty="0" err="1"/>
              <a:t>d.y</a:t>
            </a:r>
            <a:r>
              <a:rPr lang="en-US" dirty="0"/>
              <a:t>;</a:t>
            </a:r>
          </a:p>
          <a:p>
            <a:r>
              <a:rPr lang="hu-HU" dirty="0"/>
              <a:t>  </a:t>
            </a:r>
            <a:r>
              <a:rPr lang="en-US" dirty="0"/>
              <a:t>float </a:t>
            </a:r>
            <a:r>
              <a:rPr lang="en-US" dirty="0" err="1"/>
              <a:t>tstar</a:t>
            </a:r>
            <a:r>
              <a:rPr lang="hu-HU" dirty="0"/>
              <a:t>t</a:t>
            </a:r>
            <a:r>
              <a:rPr lang="en-US" dirty="0"/>
              <a:t> = max(min(t1, t2), 0.0);</a:t>
            </a:r>
          </a:p>
          <a:p>
            <a:r>
              <a:rPr lang="hu-HU" dirty="0"/>
              <a:t>  </a:t>
            </a:r>
            <a:r>
              <a:rPr lang="en-US" dirty="0"/>
              <a:t>float tend = max(max(t1, t2), 0.0);</a:t>
            </a:r>
          </a:p>
        </p:txBody>
      </p:sp>
    </p:spTree>
    <p:extLst>
      <p:ext uri="{BB962C8B-B14F-4D97-AF65-F5344CB8AC3E}">
        <p14:creationId xmlns:p14="http://schemas.microsoft.com/office/powerpoint/2010/main" val="412305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keresés (ray marching)</a:t>
            </a:r>
            <a:endParaRPr lang="en-US" dirty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Első pont megtalálás legyen biztos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275460" name="Freeform 4"/>
          <p:cNvSpPr>
            <a:spLocks/>
          </p:cNvSpPr>
          <p:nvPr/>
        </p:nvSpPr>
        <p:spPr bwMode="auto">
          <a:xfrm>
            <a:off x="2895600" y="3505200"/>
            <a:ext cx="5486400" cy="1200150"/>
          </a:xfrm>
          <a:custGeom>
            <a:avLst/>
            <a:gdLst/>
            <a:ahLst/>
            <a:cxnLst>
              <a:cxn ang="0">
                <a:pos x="0" y="637"/>
              </a:cxn>
              <a:cxn ang="0">
                <a:pos x="432" y="637"/>
              </a:cxn>
              <a:cxn ang="0">
                <a:pos x="528" y="397"/>
              </a:cxn>
              <a:cxn ang="0">
                <a:pos x="1056" y="557"/>
              </a:cxn>
              <a:cxn ang="0">
                <a:pos x="1504" y="13"/>
              </a:cxn>
              <a:cxn ang="0">
                <a:pos x="1728" y="477"/>
              </a:cxn>
              <a:cxn ang="0">
                <a:pos x="1872" y="712"/>
              </a:cxn>
              <a:cxn ang="0">
                <a:pos x="2024" y="736"/>
              </a:cxn>
              <a:cxn ang="0">
                <a:pos x="2208" y="589"/>
              </a:cxn>
              <a:cxn ang="0">
                <a:pos x="2576" y="256"/>
              </a:cxn>
              <a:cxn ang="0">
                <a:pos x="3072" y="397"/>
              </a:cxn>
              <a:cxn ang="0">
                <a:pos x="3456" y="541"/>
              </a:cxn>
            </a:cxnLst>
            <a:rect l="0" t="0" r="r" b="b"/>
            <a:pathLst>
              <a:path w="3456" h="756">
                <a:moveTo>
                  <a:pt x="0" y="637"/>
                </a:moveTo>
                <a:cubicBezTo>
                  <a:pt x="172" y="657"/>
                  <a:pt x="344" y="677"/>
                  <a:pt x="432" y="637"/>
                </a:cubicBezTo>
                <a:cubicBezTo>
                  <a:pt x="520" y="597"/>
                  <a:pt x="424" y="410"/>
                  <a:pt x="528" y="397"/>
                </a:cubicBezTo>
                <a:cubicBezTo>
                  <a:pt x="632" y="384"/>
                  <a:pt x="893" y="621"/>
                  <a:pt x="1056" y="557"/>
                </a:cubicBezTo>
                <a:cubicBezTo>
                  <a:pt x="1219" y="493"/>
                  <a:pt x="1392" y="26"/>
                  <a:pt x="1504" y="13"/>
                </a:cubicBezTo>
                <a:cubicBezTo>
                  <a:pt x="1616" y="0"/>
                  <a:pt x="1667" y="361"/>
                  <a:pt x="1728" y="477"/>
                </a:cubicBezTo>
                <a:cubicBezTo>
                  <a:pt x="1789" y="593"/>
                  <a:pt x="1823" y="669"/>
                  <a:pt x="1872" y="712"/>
                </a:cubicBezTo>
                <a:cubicBezTo>
                  <a:pt x="1921" y="755"/>
                  <a:pt x="1968" y="756"/>
                  <a:pt x="2024" y="736"/>
                </a:cubicBezTo>
                <a:cubicBezTo>
                  <a:pt x="2080" y="716"/>
                  <a:pt x="2116" y="669"/>
                  <a:pt x="2208" y="589"/>
                </a:cubicBezTo>
                <a:cubicBezTo>
                  <a:pt x="2300" y="509"/>
                  <a:pt x="2432" y="288"/>
                  <a:pt x="2576" y="256"/>
                </a:cubicBezTo>
                <a:cubicBezTo>
                  <a:pt x="2720" y="224"/>
                  <a:pt x="2925" y="349"/>
                  <a:pt x="3072" y="397"/>
                </a:cubicBezTo>
                <a:cubicBezTo>
                  <a:pt x="3219" y="445"/>
                  <a:pt x="3324" y="469"/>
                  <a:pt x="3456" y="541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>
            <a:off x="2743200" y="3505200"/>
            <a:ext cx="617220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5462" name="Line 6"/>
          <p:cNvSpPr>
            <a:spLocks noChangeShapeType="1"/>
          </p:cNvSpPr>
          <p:nvPr/>
        </p:nvSpPr>
        <p:spPr bwMode="auto">
          <a:xfrm>
            <a:off x="2667000" y="4800600"/>
            <a:ext cx="617220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5463" name="Line 7"/>
          <p:cNvSpPr>
            <a:spLocks noChangeShapeType="1"/>
          </p:cNvSpPr>
          <p:nvPr/>
        </p:nvSpPr>
        <p:spPr bwMode="auto">
          <a:xfrm>
            <a:off x="3048000" y="2667000"/>
            <a:ext cx="388620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5465" name="Oval 9"/>
          <p:cNvSpPr>
            <a:spLocks noChangeArrowheads="1"/>
          </p:cNvSpPr>
          <p:nvPr/>
        </p:nvSpPr>
        <p:spPr bwMode="auto">
          <a:xfrm>
            <a:off x="4495800" y="3429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5472" name="Oval 16"/>
          <p:cNvSpPr>
            <a:spLocks noChangeArrowheads="1"/>
          </p:cNvSpPr>
          <p:nvPr/>
        </p:nvSpPr>
        <p:spPr bwMode="auto">
          <a:xfrm>
            <a:off x="4648200" y="3505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5473" name="Oval 17"/>
          <p:cNvSpPr>
            <a:spLocks noChangeArrowheads="1"/>
          </p:cNvSpPr>
          <p:nvPr/>
        </p:nvSpPr>
        <p:spPr bwMode="auto">
          <a:xfrm>
            <a:off x="4800600" y="3581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5474" name="Oval 18"/>
          <p:cNvSpPr>
            <a:spLocks noChangeArrowheads="1"/>
          </p:cNvSpPr>
          <p:nvPr/>
        </p:nvSpPr>
        <p:spPr bwMode="auto">
          <a:xfrm>
            <a:off x="4953000" y="3657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5476" name="Oval 20"/>
          <p:cNvSpPr>
            <a:spLocks noChangeArrowheads="1"/>
          </p:cNvSpPr>
          <p:nvPr/>
        </p:nvSpPr>
        <p:spPr bwMode="auto">
          <a:xfrm>
            <a:off x="5105400" y="3733800"/>
            <a:ext cx="152400" cy="1524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0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5" grpId="0" animBg="1"/>
      <p:bldP spid="275472" grpId="0" animBg="1"/>
      <p:bldP spid="275473" grpId="0" animBg="1"/>
      <p:bldP spid="275474" grpId="0" animBg="1"/>
      <p:bldP spid="2754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Ray </a:t>
            </a:r>
            <a:r>
              <a:rPr lang="hu-HU" dirty="0" err="1"/>
              <a:t>marching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vec3 p = eye + d * </a:t>
            </a:r>
            <a:r>
              <a:rPr lang="en-US" sz="3200" dirty="0" err="1"/>
              <a:t>tstar</a:t>
            </a:r>
            <a:r>
              <a:rPr lang="hu-HU" sz="3200" dirty="0"/>
              <a:t>t</a:t>
            </a:r>
            <a:r>
              <a:rPr lang="en-US" sz="3200" dirty="0"/>
              <a:t>;</a:t>
            </a:r>
          </a:p>
          <a:p>
            <a:r>
              <a:rPr lang="en-US" sz="3200" dirty="0"/>
              <a:t> vec3 step =</a:t>
            </a:r>
            <a:endParaRPr lang="hu-HU" sz="3200" dirty="0"/>
          </a:p>
          <a:p>
            <a:r>
              <a:rPr lang="hu-HU" sz="3200" dirty="0"/>
              <a:t>  </a:t>
            </a:r>
            <a:r>
              <a:rPr lang="en-US" sz="3200" dirty="0"/>
              <a:t>d * min((tend - </a:t>
            </a:r>
            <a:r>
              <a:rPr lang="en-US" sz="3200" dirty="0" err="1"/>
              <a:t>tstar</a:t>
            </a:r>
            <a:r>
              <a:rPr lang="hu-HU" sz="3200" dirty="0"/>
              <a:t>t</a:t>
            </a:r>
            <a:r>
              <a:rPr lang="en-US" sz="3200" dirty="0"/>
              <a:t>)/</a:t>
            </a:r>
            <a:r>
              <a:rPr lang="hu-HU" sz="3200" dirty="0"/>
              <a:t>128</a:t>
            </a:r>
            <a:r>
              <a:rPr lang="en-US" sz="3200" dirty="0"/>
              <a:t>.0, 0.05);</a:t>
            </a:r>
          </a:p>
          <a:p>
            <a:r>
              <a:rPr lang="hu-HU" sz="3200" dirty="0"/>
              <a:t> </a:t>
            </a:r>
            <a:r>
              <a:rPr lang="en-US" sz="3200" dirty="0"/>
              <a:t>float h;</a:t>
            </a:r>
          </a:p>
          <a:p>
            <a:r>
              <a:rPr lang="hu-HU" sz="3200" dirty="0"/>
              <a:t> </a:t>
            </a:r>
            <a:r>
              <a:rPr lang="en-US" sz="3200" dirty="0"/>
              <a:t>for(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=0; </a:t>
            </a:r>
            <a:r>
              <a:rPr lang="en-US" sz="3200" dirty="0" err="1"/>
              <a:t>i</a:t>
            </a:r>
            <a:r>
              <a:rPr lang="en-US" sz="3200" dirty="0"/>
              <a:t>&lt;128; </a:t>
            </a:r>
            <a:r>
              <a:rPr lang="en-US" sz="3200" dirty="0" err="1"/>
              <a:t>i</a:t>
            </a:r>
            <a:r>
              <a:rPr lang="en-US" sz="3200" dirty="0"/>
              <a:t>++){</a:t>
            </a:r>
          </a:p>
          <a:p>
            <a:r>
              <a:rPr lang="hu-HU" sz="3200" dirty="0"/>
              <a:t>    </a:t>
            </a:r>
            <a:r>
              <a:rPr lang="en-US" sz="3200" dirty="0"/>
              <a:t>h = noise(p);</a:t>
            </a:r>
          </a:p>
          <a:p>
            <a:r>
              <a:rPr lang="hu-HU" sz="3200" dirty="0"/>
              <a:t>    </a:t>
            </a:r>
            <a:r>
              <a:rPr lang="en-US" sz="3200" dirty="0"/>
              <a:t>if(h &gt; 0.0) break;</a:t>
            </a:r>
          </a:p>
          <a:p>
            <a:r>
              <a:rPr lang="hu-HU" sz="3200" dirty="0"/>
              <a:t>    </a:t>
            </a:r>
            <a:r>
              <a:rPr lang="en-US" sz="3200" dirty="0"/>
              <a:t>p += step;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02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Legyen a lépés egyre nagyobb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közel kicsi, távol nagy</a:t>
            </a:r>
          </a:p>
          <a:p>
            <a:endParaRPr lang="hu-HU" dirty="0"/>
          </a:p>
          <a:p>
            <a:r>
              <a:rPr lang="en-US" dirty="0"/>
              <a:t>pl. </a:t>
            </a:r>
            <a:r>
              <a:rPr lang="hu-HU" dirty="0" err="1"/>
              <a:t>step</a:t>
            </a:r>
            <a:r>
              <a:rPr lang="hu-HU" dirty="0"/>
              <a:t> *</a:t>
            </a:r>
            <a:r>
              <a:rPr lang="en-US" dirty="0"/>
              <a:t>= 1.02</a:t>
            </a:r>
          </a:p>
          <a:p>
            <a:r>
              <a:rPr lang="en-US" dirty="0" err="1"/>
              <a:t>mekkor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a </a:t>
            </a:r>
            <a:r>
              <a:rPr lang="en-US" dirty="0" err="1"/>
              <a:t>kezd</a:t>
            </a:r>
            <a:r>
              <a:rPr lang="hu-HU" dirty="0"/>
              <a:t>ő </a:t>
            </a:r>
            <a:r>
              <a:rPr lang="hu-HU" dirty="0" err="1"/>
              <a:t>step</a:t>
            </a:r>
            <a:r>
              <a:rPr lang="hu-HU" dirty="0"/>
              <a:t>, hogy 128 lépésben éppen </a:t>
            </a:r>
            <a:r>
              <a:rPr lang="hu-HU" dirty="0" err="1"/>
              <a:t>tend-be</a:t>
            </a:r>
            <a:r>
              <a:rPr lang="hu-HU" dirty="0"/>
              <a:t> érjünk?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3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Bináris keresés</a:t>
            </a:r>
            <a:endParaRPr lang="en-US"/>
          </a:p>
        </p:txBody>
      </p:sp>
      <p:sp>
        <p:nvSpPr>
          <p:cNvPr id="271363" name="Freeform 3"/>
          <p:cNvSpPr>
            <a:spLocks/>
          </p:cNvSpPr>
          <p:nvPr/>
        </p:nvSpPr>
        <p:spPr bwMode="auto">
          <a:xfrm>
            <a:off x="2895600" y="3505200"/>
            <a:ext cx="5486400" cy="1200150"/>
          </a:xfrm>
          <a:custGeom>
            <a:avLst/>
            <a:gdLst/>
            <a:ahLst/>
            <a:cxnLst>
              <a:cxn ang="0">
                <a:pos x="0" y="637"/>
              </a:cxn>
              <a:cxn ang="0">
                <a:pos x="432" y="637"/>
              </a:cxn>
              <a:cxn ang="0">
                <a:pos x="528" y="397"/>
              </a:cxn>
              <a:cxn ang="0">
                <a:pos x="1056" y="557"/>
              </a:cxn>
              <a:cxn ang="0">
                <a:pos x="1504" y="13"/>
              </a:cxn>
              <a:cxn ang="0">
                <a:pos x="1728" y="477"/>
              </a:cxn>
              <a:cxn ang="0">
                <a:pos x="1872" y="712"/>
              </a:cxn>
              <a:cxn ang="0">
                <a:pos x="2024" y="736"/>
              </a:cxn>
              <a:cxn ang="0">
                <a:pos x="2208" y="589"/>
              </a:cxn>
              <a:cxn ang="0">
                <a:pos x="2576" y="256"/>
              </a:cxn>
              <a:cxn ang="0">
                <a:pos x="3072" y="397"/>
              </a:cxn>
              <a:cxn ang="0">
                <a:pos x="3456" y="541"/>
              </a:cxn>
            </a:cxnLst>
            <a:rect l="0" t="0" r="r" b="b"/>
            <a:pathLst>
              <a:path w="3456" h="756">
                <a:moveTo>
                  <a:pt x="0" y="637"/>
                </a:moveTo>
                <a:cubicBezTo>
                  <a:pt x="172" y="657"/>
                  <a:pt x="344" y="677"/>
                  <a:pt x="432" y="637"/>
                </a:cubicBezTo>
                <a:cubicBezTo>
                  <a:pt x="520" y="597"/>
                  <a:pt x="424" y="410"/>
                  <a:pt x="528" y="397"/>
                </a:cubicBezTo>
                <a:cubicBezTo>
                  <a:pt x="632" y="384"/>
                  <a:pt x="893" y="621"/>
                  <a:pt x="1056" y="557"/>
                </a:cubicBezTo>
                <a:cubicBezTo>
                  <a:pt x="1219" y="493"/>
                  <a:pt x="1392" y="26"/>
                  <a:pt x="1504" y="13"/>
                </a:cubicBezTo>
                <a:cubicBezTo>
                  <a:pt x="1616" y="0"/>
                  <a:pt x="1667" y="361"/>
                  <a:pt x="1728" y="477"/>
                </a:cubicBezTo>
                <a:cubicBezTo>
                  <a:pt x="1789" y="593"/>
                  <a:pt x="1823" y="669"/>
                  <a:pt x="1872" y="712"/>
                </a:cubicBezTo>
                <a:cubicBezTo>
                  <a:pt x="1921" y="755"/>
                  <a:pt x="1968" y="756"/>
                  <a:pt x="2024" y="736"/>
                </a:cubicBezTo>
                <a:cubicBezTo>
                  <a:pt x="2080" y="716"/>
                  <a:pt x="2116" y="669"/>
                  <a:pt x="2208" y="589"/>
                </a:cubicBezTo>
                <a:cubicBezTo>
                  <a:pt x="2300" y="509"/>
                  <a:pt x="2432" y="288"/>
                  <a:pt x="2576" y="256"/>
                </a:cubicBezTo>
                <a:cubicBezTo>
                  <a:pt x="2720" y="224"/>
                  <a:pt x="2925" y="349"/>
                  <a:pt x="3072" y="397"/>
                </a:cubicBezTo>
                <a:cubicBezTo>
                  <a:pt x="3219" y="445"/>
                  <a:pt x="3324" y="469"/>
                  <a:pt x="3456" y="541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1364" name="Line 4"/>
          <p:cNvSpPr>
            <a:spLocks noChangeShapeType="1"/>
          </p:cNvSpPr>
          <p:nvPr/>
        </p:nvSpPr>
        <p:spPr bwMode="auto">
          <a:xfrm>
            <a:off x="2743200" y="3505200"/>
            <a:ext cx="617220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1365" name="Line 5"/>
          <p:cNvSpPr>
            <a:spLocks noChangeShapeType="1"/>
          </p:cNvSpPr>
          <p:nvPr/>
        </p:nvSpPr>
        <p:spPr bwMode="auto">
          <a:xfrm>
            <a:off x="2667000" y="4800600"/>
            <a:ext cx="617220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1366" name="Line 6"/>
          <p:cNvSpPr>
            <a:spLocks noChangeShapeType="1"/>
          </p:cNvSpPr>
          <p:nvPr/>
        </p:nvSpPr>
        <p:spPr bwMode="auto">
          <a:xfrm>
            <a:off x="3048000" y="2667000"/>
            <a:ext cx="388620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1374" name="Oval 14"/>
          <p:cNvSpPr>
            <a:spLocks noChangeArrowheads="1"/>
          </p:cNvSpPr>
          <p:nvPr/>
        </p:nvSpPr>
        <p:spPr bwMode="auto">
          <a:xfrm>
            <a:off x="6858000" y="4724400"/>
            <a:ext cx="152400" cy="1524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1376" name="Oval 16"/>
          <p:cNvSpPr>
            <a:spLocks noChangeArrowheads="1"/>
          </p:cNvSpPr>
          <p:nvPr/>
        </p:nvSpPr>
        <p:spPr bwMode="auto">
          <a:xfrm>
            <a:off x="4495800" y="3429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1377" name="Oval 17"/>
          <p:cNvSpPr>
            <a:spLocks noChangeArrowheads="1"/>
          </p:cNvSpPr>
          <p:nvPr/>
        </p:nvSpPr>
        <p:spPr bwMode="auto">
          <a:xfrm>
            <a:off x="5664200" y="4064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1378" name="Oval 18"/>
          <p:cNvSpPr>
            <a:spLocks noChangeArrowheads="1"/>
          </p:cNvSpPr>
          <p:nvPr/>
        </p:nvSpPr>
        <p:spPr bwMode="auto">
          <a:xfrm>
            <a:off x="6197600" y="4343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1380" name="Oval 20"/>
          <p:cNvSpPr>
            <a:spLocks noChangeArrowheads="1"/>
          </p:cNvSpPr>
          <p:nvPr/>
        </p:nvSpPr>
        <p:spPr bwMode="auto">
          <a:xfrm>
            <a:off x="6527800" y="4533900"/>
            <a:ext cx="152400" cy="1524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1381" name="Oval 21"/>
          <p:cNvSpPr>
            <a:spLocks noChangeArrowheads="1"/>
          </p:cNvSpPr>
          <p:nvPr/>
        </p:nvSpPr>
        <p:spPr bwMode="auto">
          <a:xfrm>
            <a:off x="6362700" y="4457700"/>
            <a:ext cx="152400" cy="1524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97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7" grpId="0" animBg="1"/>
      <p:bldP spid="271378" grpId="0" animBg="1"/>
      <p:bldP spid="271380" grpId="0" animBg="1"/>
      <p:bldP spid="27138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6111</TotalTime>
  <Words>646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Component</vt:lpstr>
      <vt:lpstr>Consolas</vt:lpstr>
      <vt:lpstr>Whipsmart</vt:lpstr>
      <vt:lpstr>Office Theme</vt:lpstr>
      <vt:lpstr>1_Office Theme</vt:lpstr>
      <vt:lpstr>Vizualizáció és képszintézis</vt:lpstr>
      <vt:lpstr>PowerPoint Presentation</vt:lpstr>
      <vt:lpstr>Egyszerű zaj</vt:lpstr>
      <vt:lpstr>Iteratív keresés</vt:lpstr>
      <vt:lpstr>Kilépési, belépési pont</vt:lpstr>
      <vt:lpstr>Lineáris keresés (ray marching)</vt:lpstr>
      <vt:lpstr>Ray marching</vt:lpstr>
      <vt:lpstr>Legyen a lépés egyre nagyobb</vt:lpstr>
      <vt:lpstr>Bináris keresés</vt:lpstr>
      <vt:lpstr>Eredmény finomítása bináris kereséssel</vt:lpstr>
      <vt:lpstr>Normálvektor meghatározása árnyaláshoz</vt:lpstr>
      <vt:lpstr>Gradiens differenciákból</vt:lpstr>
      <vt:lpstr>Ray casting + envmap</vt:lpstr>
      <vt:lpstr>3D textúra 2D-be terítve 256x256x256 -&gt; (16*256) x (16*256)</vt:lpstr>
      <vt:lpstr>textúrából olvasás</vt:lpstr>
      <vt:lpstr>Feladat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120</cp:revision>
  <dcterms:created xsi:type="dcterms:W3CDTF">2014-12-27T20:04:49Z</dcterms:created>
  <dcterms:modified xsi:type="dcterms:W3CDTF">2021-03-24T09:03:00Z</dcterms:modified>
</cp:coreProperties>
</file>