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76" r:id="rId3"/>
    <p:sldId id="278" r:id="rId4"/>
    <p:sldId id="279" r:id="rId5"/>
    <p:sldId id="307" r:id="rId6"/>
    <p:sldId id="308" r:id="rId7"/>
    <p:sldId id="309" r:id="rId8"/>
    <p:sldId id="310" r:id="rId9"/>
    <p:sldId id="311" r:id="rId10"/>
    <p:sldId id="312" r:id="rId11"/>
    <p:sldId id="30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24" autoAdjust="0"/>
  </p:normalViewPr>
  <p:slideViewPr>
    <p:cSldViewPr>
      <p:cViewPr varScale="1">
        <p:scale>
          <a:sx n="69" d="100"/>
          <a:sy n="69" d="100"/>
        </p:scale>
        <p:origin x="1434" y="60"/>
      </p:cViewPr>
      <p:guideLst>
        <p:guide orient="horz" pos="2160"/>
        <p:guide pos="2880"/>
      </p:guideLst>
    </p:cSldViewPr>
  </p:slideViewPr>
  <p:outlineViewPr>
    <p:cViewPr>
      <p:scale>
        <a:sx n="33" d="100"/>
        <a:sy n="33" d="100"/>
      </p:scale>
      <p:origin x="342" y="368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207E98-84F2-4DF5-B130-5B950FC94288}" type="datetimeFigureOut">
              <a:rPr lang="en-US" smtClean="0"/>
              <a:pPr/>
              <a:t>2/18/2023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43398A-438C-47A5-BD5D-F33C35FA83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2054A8F-6A3A-46CB-A8F1-8152F0F0BB55}" type="datetimeFigureOut">
              <a:rPr lang="en-US" smtClean="0"/>
              <a:pPr/>
              <a:t>2/18/2023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5971801-DBDC-44EC-BD11-2F8F517E8E3E}"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54A8F-6A3A-46CB-A8F1-8152F0F0BB55}"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71801-DBDC-44EC-BD11-2F8F517E8E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54A8F-6A3A-46CB-A8F1-8152F0F0BB55}"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71801-DBDC-44EC-BD11-2F8F517E8E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54A8F-6A3A-46CB-A8F1-8152F0F0BB55}"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71801-DBDC-44EC-BD11-2F8F517E8E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2054A8F-6A3A-46CB-A8F1-8152F0F0BB55}"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5971801-DBDC-44EC-BD11-2F8F517E8E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054A8F-6A3A-46CB-A8F1-8152F0F0BB55}"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71801-DBDC-44EC-BD11-2F8F517E8E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2054A8F-6A3A-46CB-A8F1-8152F0F0BB55}" type="datetimeFigureOut">
              <a:rPr lang="en-US" smtClean="0"/>
              <a:pPr/>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971801-DBDC-44EC-BD11-2F8F517E8E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2054A8F-6A3A-46CB-A8F1-8152F0F0BB55}" type="datetimeFigureOut">
              <a:rPr lang="en-US" smtClean="0"/>
              <a:pPr/>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971801-DBDC-44EC-BD11-2F8F517E8E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54A8F-6A3A-46CB-A8F1-8152F0F0BB55}" type="datetimeFigureOut">
              <a:rPr lang="en-US" smtClean="0"/>
              <a:pPr/>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971801-DBDC-44EC-BD11-2F8F517E8E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054A8F-6A3A-46CB-A8F1-8152F0F0BB55}"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71801-DBDC-44EC-BD11-2F8F517E8E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2054A8F-6A3A-46CB-A8F1-8152F0F0BB55}"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71801-DBDC-44EC-BD11-2F8F517E8E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2054A8F-6A3A-46CB-A8F1-8152F0F0BB55}" type="datetimeFigureOut">
              <a:rPr lang="en-US" smtClean="0"/>
              <a:pPr/>
              <a:t>2/18/2023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5971801-DBDC-44EC-BD11-2F8F517E8E3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oneycontrol.com/india/stockpricequote/infrastructure-general/bharatheavyelectricals/BH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325562"/>
          </a:xfrm>
        </p:spPr>
        <p:txBody>
          <a:bodyPr>
            <a:normAutofit fontScale="90000"/>
          </a:bodyPr>
          <a:lstStyle/>
          <a:p>
            <a:r>
              <a:rPr lang="en-US" dirty="0"/>
              <a:t>EXAMINING THE TRADING WITH</a:t>
            </a:r>
            <a:br>
              <a:rPr lang="en-US" dirty="0"/>
            </a:br>
            <a:r>
              <a:rPr lang="en-US" dirty="0"/>
              <a:t>CHANDE MOMENTUM OSCILLATOR</a:t>
            </a:r>
          </a:p>
        </p:txBody>
      </p:sp>
      <p:sp>
        <p:nvSpPr>
          <p:cNvPr id="8" name="Content Placeholder 7"/>
          <p:cNvSpPr>
            <a:spLocks noGrp="1"/>
          </p:cNvSpPr>
          <p:nvPr>
            <p:ph sz="half" idx="1"/>
          </p:nvPr>
        </p:nvSpPr>
        <p:spPr>
          <a:xfrm>
            <a:off x="304800" y="3581401"/>
            <a:ext cx="2743200" cy="1066799"/>
          </a:xfrm>
        </p:spPr>
        <p:txBody>
          <a:bodyPr>
            <a:normAutofit fontScale="92500"/>
          </a:bodyPr>
          <a:lstStyle/>
          <a:p>
            <a:pPr>
              <a:buNone/>
            </a:pPr>
            <a:r>
              <a:rPr lang="en-US" dirty="0">
                <a:solidFill>
                  <a:srgbClr val="FF0000"/>
                </a:solidFill>
              </a:rPr>
              <a:t>PRESENTED BY</a:t>
            </a:r>
            <a:r>
              <a:rPr lang="en-US" dirty="0"/>
              <a:t> </a:t>
            </a:r>
          </a:p>
          <a:p>
            <a:pPr>
              <a:buNone/>
            </a:pPr>
            <a:r>
              <a:rPr lang="en-US" dirty="0"/>
              <a:t>RITTIK DHAR</a:t>
            </a:r>
          </a:p>
        </p:txBody>
      </p:sp>
      <p:pic>
        <p:nvPicPr>
          <p:cNvPr id="1026" name="Picture 2" descr="C:\Users\soumadeep\Desktop\CMO.jpg"/>
          <p:cNvPicPr>
            <a:picLocks noGrp="1" noChangeAspect="1" noChangeArrowheads="1"/>
          </p:cNvPicPr>
          <p:nvPr>
            <p:ph sz="half" idx="2"/>
          </p:nvPr>
        </p:nvPicPr>
        <p:blipFill>
          <a:blip r:embed="rId2"/>
          <a:srcRect/>
          <a:stretch>
            <a:fillRect/>
          </a:stretch>
        </p:blipFill>
        <p:spPr bwMode="auto">
          <a:xfrm>
            <a:off x="3505200" y="2819400"/>
            <a:ext cx="4953000" cy="3276600"/>
          </a:xfrm>
          <a:prstGeom prst="rect">
            <a:avLst/>
          </a:prstGeom>
          <a:noFill/>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838200" y="1828800"/>
            <a:ext cx="7620000" cy="4267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a:t>
            </a:r>
          </a:p>
        </p:txBody>
      </p:sp>
      <p:sp>
        <p:nvSpPr>
          <p:cNvPr id="7" name="Content Placeholder 6"/>
          <p:cNvSpPr>
            <a:spLocks noGrp="1"/>
          </p:cNvSpPr>
          <p:nvPr>
            <p:ph idx="1"/>
          </p:nvPr>
        </p:nvSpPr>
        <p:spPr/>
        <p:txBody>
          <a:bodyPr/>
          <a:lstStyle/>
          <a:p>
            <a:r>
              <a:rPr lang="en-GB" dirty="0">
                <a:solidFill>
                  <a:schemeClr val="bg1">
                    <a:lumMod val="95000"/>
                    <a:lumOff val="5000"/>
                  </a:schemeClr>
                </a:solidFill>
              </a:rPr>
              <a:t>BY EXAMINING TRADING USING FIVE STOCKS FOR TWO WEEKS  WITH CMO I FOUND OUT THAT I GOT LOSS AND I AM UNABLE TO EARN MONEY SO I WOULD NOT  RECOMMEND CMO FOR TRADING.</a:t>
            </a:r>
            <a:endParaRPr lang="en-US" dirty="0">
              <a:solidFill>
                <a:schemeClr val="bg1">
                  <a:lumMod val="95000"/>
                  <a:lumOff val="5000"/>
                </a:schemeClr>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5" name="Content Placeholder 4"/>
          <p:cNvSpPr>
            <a:spLocks noGrp="1"/>
          </p:cNvSpPr>
          <p:nvPr>
            <p:ph idx="1"/>
          </p:nvPr>
        </p:nvSpPr>
        <p:spPr/>
        <p:txBody>
          <a:bodyPr/>
          <a:lstStyle/>
          <a:p>
            <a:pPr>
              <a:buFont typeface="Wingdings" pitchFamily="2" charset="2"/>
              <a:buChar char="Ø"/>
            </a:pPr>
            <a:r>
              <a:rPr lang="en-US" dirty="0">
                <a:solidFill>
                  <a:schemeClr val="bg1"/>
                </a:solidFill>
              </a:rPr>
              <a:t>THE  CHANDE MOMENTUM OSCILLATOR IS A TECHNICAL MOMENTUM INDICATOR INVENTED BY TUSHAR CHANDE.</a:t>
            </a:r>
          </a:p>
          <a:p>
            <a:pPr>
              <a:buFont typeface="Wingdings" pitchFamily="2" charset="2"/>
              <a:buChar char="Ø"/>
            </a:pPr>
            <a:endParaRPr lang="en-US" dirty="0">
              <a:solidFill>
                <a:schemeClr val="bg1"/>
              </a:solidFill>
            </a:endParaRPr>
          </a:p>
          <a:p>
            <a:pPr>
              <a:buFont typeface="Wingdings" pitchFamily="2" charset="2"/>
              <a:buChar char="Ø"/>
            </a:pPr>
            <a:r>
              <a:rPr lang="en-US" dirty="0">
                <a:solidFill>
                  <a:schemeClr val="bg1"/>
                </a:solidFill>
              </a:rPr>
              <a:t>THE FORMULA CALCULATES  THE DIFFERENCE BETWEEN THE SUM OF RECENT  GAINS AND THE SUM OF RECENT LOSSES  AND THEN DIVIDES THE RESULT BY THE SUM OF ALL PRICE MOVEMENT OVER THE SAME PERIOD.</a:t>
            </a: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 OF THE STUDY</a:t>
            </a:r>
            <a:br>
              <a:rPr lang="en-US" dirty="0"/>
            </a:br>
            <a:endParaRPr lang="en-US" dirty="0"/>
          </a:p>
        </p:txBody>
      </p:sp>
      <p:sp>
        <p:nvSpPr>
          <p:cNvPr id="3" name="Content Placeholder 2"/>
          <p:cNvSpPr>
            <a:spLocks noGrp="1"/>
          </p:cNvSpPr>
          <p:nvPr>
            <p:ph idx="1"/>
          </p:nvPr>
        </p:nvSpPr>
        <p:spPr/>
        <p:txBody>
          <a:bodyPr/>
          <a:lstStyle/>
          <a:p>
            <a:r>
              <a:rPr lang="en-US" b="1" dirty="0">
                <a:solidFill>
                  <a:schemeClr val="bg1"/>
                </a:solidFill>
              </a:rPr>
              <a:t> TO EXAMINE THE TRADING WITH CHANDE MOMENTUM OSCILLATOR TO EARN MONEY .</a:t>
            </a:r>
          </a:p>
          <a:p>
            <a:endParaRPr lang="en-US"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METHODOLOGY</a:t>
            </a:r>
            <a:br>
              <a:rPr lang="en-US" dirty="0"/>
            </a:br>
            <a:endParaRPr lang="en-US" dirty="0"/>
          </a:p>
        </p:txBody>
      </p:sp>
      <p:sp>
        <p:nvSpPr>
          <p:cNvPr id="3" name="Content Placeholder 2"/>
          <p:cNvSpPr>
            <a:spLocks noGrp="1"/>
          </p:cNvSpPr>
          <p:nvPr>
            <p:ph idx="1"/>
          </p:nvPr>
        </p:nvSpPr>
        <p:spPr/>
        <p:txBody>
          <a:bodyPr/>
          <a:lstStyle/>
          <a:p>
            <a:r>
              <a:rPr lang="en-US" dirty="0">
                <a:solidFill>
                  <a:schemeClr val="bg1"/>
                </a:solidFill>
              </a:rPr>
              <a:t>THE DATA ARE COLLECTED FROM SECONDARY  SOURCES FROM THE FOLLOWING WEBSITES.</a:t>
            </a:r>
          </a:p>
          <a:p>
            <a:r>
              <a:rPr lang="en-US" dirty="0">
                <a:solidFill>
                  <a:schemeClr val="bg1"/>
                </a:solidFill>
                <a:hlinkClick r:id="rId2"/>
              </a:rPr>
              <a:t>https://www.moneycontrol.com/india/stockpricequote/infrastructure-general/bharatheavyelectricals/BHE</a:t>
            </a:r>
            <a:endParaRPr lang="en-US" dirty="0">
              <a:solidFill>
                <a:schemeClr val="bg1"/>
              </a:solidFill>
            </a:endParaRPr>
          </a:p>
          <a:p>
            <a:endParaRPr lang="en-US" dirty="0">
              <a:solidFill>
                <a:schemeClr val="bg1"/>
              </a:solidFill>
            </a:endParaRPr>
          </a:p>
          <a:p>
            <a:r>
              <a:rPr lang="en-US" dirty="0">
                <a:solidFill>
                  <a:schemeClr val="bg1"/>
                </a:solidFill>
              </a:rPr>
              <a:t>https://s3.tradingview.com/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cap="all" dirty="0"/>
              <a:t> EXAMINING TRADING WITH CMO </a:t>
            </a:r>
            <a:br>
              <a:rPr lang="en-GB" cap="all" dirty="0"/>
            </a:br>
            <a:r>
              <a:rPr lang="en-GB" cap="all" dirty="0"/>
              <a:t>HDFC BANK(TWO WEEKS)</a:t>
            </a:r>
            <a:endParaRPr lang="en-US" dirty="0"/>
          </a:p>
        </p:txBody>
      </p:sp>
      <p:sp>
        <p:nvSpPr>
          <p:cNvPr id="9" name="Text Placeholder 8"/>
          <p:cNvSpPr>
            <a:spLocks noGrp="1"/>
          </p:cNvSpPr>
          <p:nvPr>
            <p:ph type="body" idx="1"/>
          </p:nvPr>
        </p:nvSpPr>
        <p:spPr/>
        <p:txBody>
          <a:bodyPr/>
          <a:lstStyle/>
          <a:p>
            <a:r>
              <a:rPr lang="en-US" dirty="0">
                <a:solidFill>
                  <a:schemeClr val="bg1">
                    <a:lumMod val="95000"/>
                    <a:lumOff val="5000"/>
                  </a:schemeClr>
                </a:solidFill>
              </a:rPr>
              <a:t>FIRST WEEK TRADING </a:t>
            </a:r>
          </a:p>
        </p:txBody>
      </p:sp>
      <p:sp>
        <p:nvSpPr>
          <p:cNvPr id="10" name="Text Placeholder 9"/>
          <p:cNvSpPr>
            <a:spLocks noGrp="1"/>
          </p:cNvSpPr>
          <p:nvPr>
            <p:ph type="body" sz="half" idx="3"/>
          </p:nvPr>
        </p:nvSpPr>
        <p:spPr/>
        <p:txBody>
          <a:bodyPr/>
          <a:lstStyle/>
          <a:p>
            <a:r>
              <a:rPr lang="en-US" dirty="0">
                <a:solidFill>
                  <a:schemeClr val="bg1">
                    <a:lumMod val="95000"/>
                    <a:lumOff val="5000"/>
                  </a:schemeClr>
                </a:solidFill>
              </a:rPr>
              <a:t>SECOND WEEK TRADING</a:t>
            </a:r>
          </a:p>
        </p:txBody>
      </p:sp>
      <p:pic>
        <p:nvPicPr>
          <p:cNvPr id="7" name="Content Placeholder 6" descr="C:\Users\soumadeep\Desktop\HDFC CMO THIS WEEK.png"/>
          <p:cNvPicPr>
            <a:picLocks noGrp="1"/>
          </p:cNvPicPr>
          <p:nvPr>
            <p:ph sz="quarter" idx="2"/>
          </p:nvPr>
        </p:nvPicPr>
        <p:blipFill>
          <a:blip r:embed="rId2"/>
          <a:stretch>
            <a:fillRect/>
          </a:stretch>
        </p:blipFill>
        <p:spPr bwMode="auto">
          <a:xfrm>
            <a:off x="457200" y="2286000"/>
            <a:ext cx="4040188" cy="2514600"/>
          </a:xfrm>
          <a:prstGeom prst="rect">
            <a:avLst/>
          </a:prstGeom>
          <a:noFill/>
          <a:ln w="9525">
            <a:noFill/>
            <a:miter lim="800000"/>
            <a:headEnd/>
            <a:tailEnd/>
          </a:ln>
        </p:spPr>
      </p:pic>
      <p:pic>
        <p:nvPicPr>
          <p:cNvPr id="12" name="Content Placeholder 11" descr="C:\Users\soumadeep\Desktop\New folder (2)\hdfc bank new cmo.png"/>
          <p:cNvPicPr>
            <a:picLocks noGrp="1"/>
          </p:cNvPicPr>
          <p:nvPr>
            <p:ph sz="quarter" idx="4"/>
          </p:nvPr>
        </p:nvPicPr>
        <p:blipFill>
          <a:blip r:embed="rId3"/>
          <a:srcRect/>
          <a:stretch>
            <a:fillRect/>
          </a:stretch>
        </p:blipFill>
        <p:spPr bwMode="auto">
          <a:xfrm>
            <a:off x="4645025" y="2286000"/>
            <a:ext cx="4041775" cy="2514600"/>
          </a:xfrm>
          <a:prstGeom prst="rect">
            <a:avLst/>
          </a:prstGeom>
          <a:noFill/>
          <a:ln w="9525">
            <a:noFill/>
            <a:miter lim="800000"/>
            <a:headEnd/>
            <a:tailEnd/>
          </a:ln>
        </p:spPr>
      </p:pic>
      <p:graphicFrame>
        <p:nvGraphicFramePr>
          <p:cNvPr id="8" name="Table 7"/>
          <p:cNvGraphicFramePr>
            <a:graphicFrameLocks noGrp="1"/>
          </p:cNvGraphicFramePr>
          <p:nvPr/>
        </p:nvGraphicFramePr>
        <p:xfrm>
          <a:off x="381000" y="5105400"/>
          <a:ext cx="8229600" cy="15138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143000">
                <a:tc>
                  <a:txBody>
                    <a:bodyPr/>
                    <a:lstStyle/>
                    <a:p>
                      <a:r>
                        <a:rPr lang="en-US" dirty="0"/>
                        <a:t>STOCKS</a:t>
                      </a:r>
                    </a:p>
                  </a:txBody>
                  <a:tcPr/>
                </a:tc>
                <a:tc>
                  <a:txBody>
                    <a:bodyPr/>
                    <a:lstStyle/>
                    <a:p>
                      <a:r>
                        <a:rPr lang="en-US" dirty="0"/>
                        <a:t>PROFIT/LOSS(IN RS)</a:t>
                      </a:r>
                    </a:p>
                  </a:txBody>
                  <a:tcPr/>
                </a:tc>
                <a:tc>
                  <a:txBody>
                    <a:bodyPr/>
                    <a:lstStyle/>
                    <a:p>
                      <a:r>
                        <a:rPr lang="en-US" dirty="0"/>
                        <a:t>COMMENT</a:t>
                      </a:r>
                    </a:p>
                  </a:txBody>
                  <a:tcPr/>
                </a:tc>
                <a:extLst>
                  <a:ext uri="{0D108BD9-81ED-4DB2-BD59-A6C34878D82A}">
                    <a16:rowId xmlns:a16="http://schemas.microsoft.com/office/drawing/2014/main" val="10000"/>
                  </a:ext>
                </a:extLst>
              </a:tr>
              <a:tr h="370840">
                <a:tc>
                  <a:txBody>
                    <a:bodyPr/>
                    <a:lstStyle/>
                    <a:p>
                      <a:r>
                        <a:rPr lang="en-US" dirty="0"/>
                        <a:t>HDFC BANK</a:t>
                      </a:r>
                    </a:p>
                  </a:txBody>
                  <a:tcPr/>
                </a:tc>
                <a:tc>
                  <a:txBody>
                    <a:bodyPr/>
                    <a:lstStyle/>
                    <a:p>
                      <a:r>
                        <a:rPr lang="en-US" dirty="0">
                          <a:solidFill>
                            <a:srgbClr val="FF0000"/>
                          </a:solidFill>
                        </a:rPr>
                        <a:t>(342.5)</a:t>
                      </a:r>
                    </a:p>
                  </a:txBody>
                  <a:tcPr/>
                </a:tc>
                <a:tc>
                  <a:txBody>
                    <a:bodyPr/>
                    <a:lstStyle/>
                    <a:p>
                      <a:r>
                        <a:rPr lang="en-US" dirty="0">
                          <a:solidFill>
                            <a:srgbClr val="FF0000"/>
                          </a:solidFill>
                        </a:rPr>
                        <a:t>LOSS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ICICI BANK</a:t>
            </a:r>
          </a:p>
        </p:txBody>
      </p:sp>
      <p:sp>
        <p:nvSpPr>
          <p:cNvPr id="3" name="Text Placeholder 2"/>
          <p:cNvSpPr>
            <a:spLocks noGrp="1"/>
          </p:cNvSpPr>
          <p:nvPr>
            <p:ph type="body" idx="1"/>
          </p:nvPr>
        </p:nvSpPr>
        <p:spPr/>
        <p:txBody>
          <a:bodyPr/>
          <a:lstStyle/>
          <a:p>
            <a:r>
              <a:rPr lang="en-US" dirty="0">
                <a:solidFill>
                  <a:schemeClr val="bg1">
                    <a:lumMod val="95000"/>
                    <a:lumOff val="5000"/>
                  </a:schemeClr>
                </a:solidFill>
              </a:rPr>
              <a:t>FIRST WEEK TRADING</a:t>
            </a:r>
          </a:p>
        </p:txBody>
      </p:sp>
      <p:sp>
        <p:nvSpPr>
          <p:cNvPr id="4" name="Text Placeholder 3"/>
          <p:cNvSpPr>
            <a:spLocks noGrp="1"/>
          </p:cNvSpPr>
          <p:nvPr>
            <p:ph type="body" sz="half" idx="3"/>
          </p:nvPr>
        </p:nvSpPr>
        <p:spPr/>
        <p:txBody>
          <a:bodyPr/>
          <a:lstStyle/>
          <a:p>
            <a:r>
              <a:rPr lang="en-US" dirty="0">
                <a:solidFill>
                  <a:schemeClr val="bg1">
                    <a:lumMod val="95000"/>
                    <a:lumOff val="5000"/>
                  </a:schemeClr>
                </a:solidFill>
              </a:rPr>
              <a:t>SECOND WEEK TRADING</a:t>
            </a:r>
          </a:p>
        </p:txBody>
      </p:sp>
      <p:pic>
        <p:nvPicPr>
          <p:cNvPr id="7" name="Content Placeholder 6" descr="C:\Users\soumadeep\Desktop\icici bank cmo.png"/>
          <p:cNvPicPr>
            <a:picLocks noGrp="1"/>
          </p:cNvPicPr>
          <p:nvPr>
            <p:ph sz="quarter" idx="2"/>
          </p:nvPr>
        </p:nvPicPr>
        <p:blipFill>
          <a:blip r:embed="rId2"/>
          <a:srcRect/>
          <a:stretch>
            <a:fillRect/>
          </a:stretch>
        </p:blipFill>
        <p:spPr bwMode="auto">
          <a:xfrm>
            <a:off x="228600" y="2362200"/>
            <a:ext cx="4040188" cy="2514600"/>
          </a:xfrm>
          <a:prstGeom prst="rect">
            <a:avLst/>
          </a:prstGeom>
          <a:noFill/>
          <a:ln w="9525">
            <a:noFill/>
            <a:miter lim="800000"/>
            <a:headEnd/>
            <a:tailEnd/>
          </a:ln>
        </p:spPr>
      </p:pic>
      <p:pic>
        <p:nvPicPr>
          <p:cNvPr id="8" name="Content Placeholder 7" descr="C:\Users\soumadeep\Desktop\New folder (2)\icici bank cmo new.png"/>
          <p:cNvPicPr>
            <a:picLocks noGrp="1"/>
          </p:cNvPicPr>
          <p:nvPr>
            <p:ph sz="quarter" idx="4"/>
          </p:nvPr>
        </p:nvPicPr>
        <p:blipFill>
          <a:blip r:embed="rId3"/>
          <a:srcRect/>
          <a:stretch>
            <a:fillRect/>
          </a:stretch>
        </p:blipFill>
        <p:spPr bwMode="auto">
          <a:xfrm>
            <a:off x="4645025" y="2362200"/>
            <a:ext cx="3813175" cy="2514600"/>
          </a:xfrm>
          <a:prstGeom prst="rect">
            <a:avLst/>
          </a:prstGeom>
          <a:noFill/>
          <a:ln w="9525">
            <a:noFill/>
            <a:miter lim="800000"/>
            <a:headEnd/>
            <a:tailEnd/>
          </a:ln>
        </p:spPr>
      </p:pic>
      <p:graphicFrame>
        <p:nvGraphicFramePr>
          <p:cNvPr id="9" name="Table 8"/>
          <p:cNvGraphicFramePr>
            <a:graphicFrameLocks noGrp="1"/>
          </p:cNvGraphicFramePr>
          <p:nvPr/>
        </p:nvGraphicFramePr>
        <p:xfrm>
          <a:off x="228600" y="4998720"/>
          <a:ext cx="8229600" cy="18592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219200">
                <a:tc>
                  <a:txBody>
                    <a:bodyPr/>
                    <a:lstStyle/>
                    <a:p>
                      <a:r>
                        <a:rPr lang="en-US" dirty="0"/>
                        <a:t>STOCKS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PROFIT/LOSS(IN RS)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0000"/>
                  </a:ext>
                </a:extLst>
              </a:tr>
              <a:tr h="370840">
                <a:tc>
                  <a:txBody>
                    <a:bodyPr/>
                    <a:lstStyle/>
                    <a:p>
                      <a:r>
                        <a:rPr lang="en-US" dirty="0"/>
                        <a:t>ICICI   </a:t>
                      </a:r>
                      <a:r>
                        <a:rPr lang="en-US" baseline="0" dirty="0"/>
                        <a:t> BANK</a:t>
                      </a:r>
                      <a:endParaRPr lang="en-US" dirty="0"/>
                    </a:p>
                  </a:txBody>
                  <a:tcPr/>
                </a:tc>
                <a:tc>
                  <a:txBody>
                    <a:bodyPr/>
                    <a:lstStyle/>
                    <a:p>
                      <a:r>
                        <a:rPr lang="en-US" dirty="0">
                          <a:solidFill>
                            <a:srgbClr val="FF0000"/>
                          </a:solidFill>
                        </a:rPr>
                        <a:t>(361.5)</a:t>
                      </a:r>
                    </a:p>
                  </a:txBody>
                  <a:tcPr/>
                </a:tc>
                <a:tc>
                  <a:txBody>
                    <a:bodyPr/>
                    <a:lstStyle/>
                    <a:p>
                      <a:r>
                        <a:rPr lang="en-US" dirty="0">
                          <a:solidFill>
                            <a:srgbClr val="FF0000"/>
                          </a:solidFill>
                        </a:rPr>
                        <a:t>LOSS</a:t>
                      </a:r>
                    </a:p>
                    <a:p>
                      <a:endParaRPr lang="en-US" dirty="0">
                        <a:solidFill>
                          <a:srgbClr val="FF0000"/>
                        </a:solidFill>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SBI BANK</a:t>
            </a:r>
          </a:p>
        </p:txBody>
      </p:sp>
      <p:sp>
        <p:nvSpPr>
          <p:cNvPr id="3" name="Text Placeholder 2"/>
          <p:cNvSpPr>
            <a:spLocks noGrp="1"/>
          </p:cNvSpPr>
          <p:nvPr>
            <p:ph type="body" idx="1"/>
          </p:nvPr>
        </p:nvSpPr>
        <p:spPr/>
        <p:txBody>
          <a:bodyPr/>
          <a:lstStyle/>
          <a:p>
            <a:r>
              <a:rPr lang="en-US" dirty="0">
                <a:solidFill>
                  <a:schemeClr val="bg1">
                    <a:lumMod val="95000"/>
                    <a:lumOff val="5000"/>
                  </a:schemeClr>
                </a:solidFill>
              </a:rPr>
              <a:t>FIRST WEEK TRADING </a:t>
            </a:r>
          </a:p>
        </p:txBody>
      </p:sp>
      <p:sp>
        <p:nvSpPr>
          <p:cNvPr id="4" name="Text Placeholder 3"/>
          <p:cNvSpPr>
            <a:spLocks noGrp="1"/>
          </p:cNvSpPr>
          <p:nvPr>
            <p:ph type="body" sz="half" idx="3"/>
          </p:nvPr>
        </p:nvSpPr>
        <p:spPr/>
        <p:txBody>
          <a:bodyPr/>
          <a:lstStyle/>
          <a:p>
            <a:r>
              <a:rPr lang="en-US" dirty="0">
                <a:solidFill>
                  <a:schemeClr val="bg1">
                    <a:lumMod val="95000"/>
                    <a:lumOff val="5000"/>
                  </a:schemeClr>
                </a:solidFill>
              </a:rPr>
              <a:t>SECOND WEEK TRADING</a:t>
            </a:r>
          </a:p>
        </p:txBody>
      </p:sp>
      <p:pic>
        <p:nvPicPr>
          <p:cNvPr id="7" name="Content Placeholder 6" descr="C:\Users\soumadeep\Desktop\sbi cmo.png"/>
          <p:cNvPicPr>
            <a:picLocks noGrp="1"/>
          </p:cNvPicPr>
          <p:nvPr>
            <p:ph sz="quarter" idx="2"/>
          </p:nvPr>
        </p:nvPicPr>
        <p:blipFill>
          <a:blip r:embed="rId2"/>
          <a:srcRect/>
          <a:stretch>
            <a:fillRect/>
          </a:stretch>
        </p:blipFill>
        <p:spPr bwMode="auto">
          <a:xfrm>
            <a:off x="457200" y="2362200"/>
            <a:ext cx="4040188" cy="2667000"/>
          </a:xfrm>
          <a:prstGeom prst="rect">
            <a:avLst/>
          </a:prstGeom>
          <a:noFill/>
          <a:ln w="9525">
            <a:noFill/>
            <a:miter lim="800000"/>
            <a:headEnd/>
            <a:tailEnd/>
          </a:ln>
        </p:spPr>
      </p:pic>
      <p:pic>
        <p:nvPicPr>
          <p:cNvPr id="8" name="Content Placeholder 7" descr="C:\Users\soumadeep\Desktop\New folder (2)\sbi cmo new.png"/>
          <p:cNvPicPr>
            <a:picLocks noGrp="1"/>
          </p:cNvPicPr>
          <p:nvPr>
            <p:ph sz="quarter" idx="4"/>
          </p:nvPr>
        </p:nvPicPr>
        <p:blipFill>
          <a:blip r:embed="rId3"/>
          <a:srcRect/>
          <a:stretch>
            <a:fillRect/>
          </a:stretch>
        </p:blipFill>
        <p:spPr bwMode="auto">
          <a:xfrm>
            <a:off x="4645025" y="2362200"/>
            <a:ext cx="4041775" cy="2667000"/>
          </a:xfrm>
          <a:prstGeom prst="rect">
            <a:avLst/>
          </a:prstGeom>
          <a:noFill/>
          <a:ln w="9525">
            <a:noFill/>
            <a:miter lim="800000"/>
            <a:headEnd/>
            <a:tailEnd/>
          </a:ln>
        </p:spPr>
      </p:pic>
      <p:graphicFrame>
        <p:nvGraphicFramePr>
          <p:cNvPr id="9" name="Table 8"/>
          <p:cNvGraphicFramePr>
            <a:graphicFrameLocks noGrp="1"/>
          </p:cNvGraphicFramePr>
          <p:nvPr/>
        </p:nvGraphicFramePr>
        <p:xfrm>
          <a:off x="304800" y="5486400"/>
          <a:ext cx="8229600" cy="10109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STOCKS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PROFIT/LOSS(IN  RS)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0000"/>
                  </a:ext>
                </a:extLst>
              </a:tr>
              <a:tr h="370840">
                <a:tc>
                  <a:txBody>
                    <a:bodyPr/>
                    <a:lstStyle/>
                    <a:p>
                      <a:r>
                        <a:rPr lang="en-US" dirty="0"/>
                        <a:t>SBI</a:t>
                      </a:r>
                      <a:r>
                        <a:rPr lang="en-US" baseline="0" dirty="0"/>
                        <a:t>      BANK</a:t>
                      </a:r>
                      <a:endParaRPr lang="en-US" dirty="0"/>
                    </a:p>
                  </a:txBody>
                  <a:tcPr/>
                </a:tc>
                <a:tc>
                  <a:txBody>
                    <a:bodyPr/>
                    <a:lstStyle/>
                    <a:p>
                      <a:r>
                        <a:rPr lang="en-US" dirty="0">
                          <a:solidFill>
                            <a:srgbClr val="92D050"/>
                          </a:solidFill>
                        </a:rPr>
                        <a:t>159</a:t>
                      </a:r>
                    </a:p>
                  </a:txBody>
                  <a:tcPr/>
                </a:tc>
                <a:tc>
                  <a:txBody>
                    <a:bodyPr/>
                    <a:lstStyle/>
                    <a:p>
                      <a:r>
                        <a:rPr lang="en-US" dirty="0">
                          <a:solidFill>
                            <a:srgbClr val="92D050"/>
                          </a:solidFill>
                        </a:rPr>
                        <a:t>PROFIT</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KOTAK MAHINDRA BANK</a:t>
            </a:r>
          </a:p>
        </p:txBody>
      </p:sp>
      <p:sp>
        <p:nvSpPr>
          <p:cNvPr id="3" name="Text Placeholder 2"/>
          <p:cNvSpPr>
            <a:spLocks noGrp="1"/>
          </p:cNvSpPr>
          <p:nvPr>
            <p:ph type="body" idx="1"/>
          </p:nvPr>
        </p:nvSpPr>
        <p:spPr>
          <a:xfrm>
            <a:off x="457200" y="1535112"/>
            <a:ext cx="4040188" cy="750887"/>
          </a:xfrm>
        </p:spPr>
        <p:txBody>
          <a:bodyPr/>
          <a:lstStyle/>
          <a:p>
            <a:r>
              <a:rPr lang="en-US" dirty="0">
                <a:solidFill>
                  <a:schemeClr val="bg1">
                    <a:lumMod val="95000"/>
                    <a:lumOff val="5000"/>
                  </a:schemeClr>
                </a:solidFill>
              </a:rPr>
              <a:t>FIRST WEEK TRADING</a:t>
            </a:r>
          </a:p>
        </p:txBody>
      </p:sp>
      <p:sp>
        <p:nvSpPr>
          <p:cNvPr id="4" name="Text Placeholder 3"/>
          <p:cNvSpPr>
            <a:spLocks noGrp="1"/>
          </p:cNvSpPr>
          <p:nvPr>
            <p:ph type="body" sz="half" idx="3"/>
          </p:nvPr>
        </p:nvSpPr>
        <p:spPr/>
        <p:txBody>
          <a:bodyPr/>
          <a:lstStyle/>
          <a:p>
            <a:r>
              <a:rPr lang="en-US" dirty="0">
                <a:solidFill>
                  <a:schemeClr val="bg1">
                    <a:lumMod val="95000"/>
                    <a:lumOff val="5000"/>
                  </a:schemeClr>
                </a:solidFill>
              </a:rPr>
              <a:t>SECOND WEEK TRADING</a:t>
            </a:r>
          </a:p>
        </p:txBody>
      </p:sp>
      <p:pic>
        <p:nvPicPr>
          <p:cNvPr id="7" name="Content Placeholder 6" descr="C:\Users\soumadeep\Desktop\kotak cmo.png"/>
          <p:cNvPicPr>
            <a:picLocks noGrp="1"/>
          </p:cNvPicPr>
          <p:nvPr>
            <p:ph sz="quarter" idx="2"/>
          </p:nvPr>
        </p:nvPicPr>
        <p:blipFill>
          <a:blip r:embed="rId2"/>
          <a:srcRect/>
          <a:stretch>
            <a:fillRect/>
          </a:stretch>
        </p:blipFill>
        <p:spPr bwMode="auto">
          <a:xfrm>
            <a:off x="457200" y="2362200"/>
            <a:ext cx="4040188" cy="2362200"/>
          </a:xfrm>
          <a:prstGeom prst="rect">
            <a:avLst/>
          </a:prstGeom>
          <a:noFill/>
          <a:ln w="9525">
            <a:noFill/>
            <a:miter lim="800000"/>
            <a:headEnd/>
            <a:tailEnd/>
          </a:ln>
        </p:spPr>
      </p:pic>
      <p:pic>
        <p:nvPicPr>
          <p:cNvPr id="8" name="Content Placeholder 7" descr="C:\Users\soumadeep\Desktop\New folder (2)\kotak mahindra new cmo.png"/>
          <p:cNvPicPr>
            <a:picLocks noGrp="1"/>
          </p:cNvPicPr>
          <p:nvPr>
            <p:ph sz="quarter" idx="4"/>
          </p:nvPr>
        </p:nvPicPr>
        <p:blipFill>
          <a:blip r:embed="rId3"/>
          <a:srcRect/>
          <a:stretch>
            <a:fillRect/>
          </a:stretch>
        </p:blipFill>
        <p:spPr bwMode="auto">
          <a:xfrm>
            <a:off x="4645025" y="2362200"/>
            <a:ext cx="4041775" cy="2286000"/>
          </a:xfrm>
          <a:prstGeom prst="rect">
            <a:avLst/>
          </a:prstGeom>
          <a:noFill/>
          <a:ln w="9525">
            <a:noFill/>
            <a:miter lim="800000"/>
            <a:headEnd/>
            <a:tailEnd/>
          </a:ln>
        </p:spPr>
      </p:pic>
      <p:graphicFrame>
        <p:nvGraphicFramePr>
          <p:cNvPr id="9" name="Table 8"/>
          <p:cNvGraphicFramePr>
            <a:graphicFrameLocks noGrp="1"/>
          </p:cNvGraphicFramePr>
          <p:nvPr/>
        </p:nvGraphicFramePr>
        <p:xfrm>
          <a:off x="304800" y="4953000"/>
          <a:ext cx="8229600" cy="12801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STOCKS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PROFIT/LOSS(IN  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COMMENT</a:t>
                      </a:r>
                    </a:p>
                  </a:txBody>
                  <a:tcPr/>
                </a:tc>
                <a:extLst>
                  <a:ext uri="{0D108BD9-81ED-4DB2-BD59-A6C34878D82A}">
                    <a16:rowId xmlns:a16="http://schemas.microsoft.com/office/drawing/2014/main" val="10000"/>
                  </a:ext>
                </a:extLst>
              </a:tr>
              <a:tr h="370840">
                <a:tc>
                  <a:txBody>
                    <a:bodyPr/>
                    <a:lstStyle/>
                    <a:p>
                      <a:r>
                        <a:rPr lang="en-US" dirty="0"/>
                        <a:t>KOTAK MAHINDRA BANK</a:t>
                      </a:r>
                    </a:p>
                  </a:txBody>
                  <a:tcPr/>
                </a:tc>
                <a:tc>
                  <a:txBody>
                    <a:bodyPr/>
                    <a:lstStyle/>
                    <a:p>
                      <a:r>
                        <a:rPr lang="en-US" dirty="0">
                          <a:solidFill>
                            <a:srgbClr val="FF0000"/>
                          </a:solidFill>
                        </a:rPr>
                        <a:t>(3469)</a:t>
                      </a:r>
                    </a:p>
                  </a:txBody>
                  <a:tcPr/>
                </a:tc>
                <a:tc>
                  <a:txBody>
                    <a:bodyPr/>
                    <a:lstStyle/>
                    <a:p>
                      <a:r>
                        <a:rPr lang="en-US" dirty="0">
                          <a:solidFill>
                            <a:srgbClr val="FF0000"/>
                          </a:solidFill>
                        </a:rPr>
                        <a:t>LOSS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AXIS BANK</a:t>
            </a:r>
          </a:p>
        </p:txBody>
      </p:sp>
      <p:sp>
        <p:nvSpPr>
          <p:cNvPr id="3" name="Text Placeholder 2"/>
          <p:cNvSpPr>
            <a:spLocks noGrp="1"/>
          </p:cNvSpPr>
          <p:nvPr>
            <p:ph type="body" idx="1"/>
          </p:nvPr>
        </p:nvSpPr>
        <p:spPr/>
        <p:txBody>
          <a:bodyPr/>
          <a:lstStyle/>
          <a:p>
            <a:r>
              <a:rPr lang="en-US" dirty="0">
                <a:solidFill>
                  <a:schemeClr val="bg1">
                    <a:lumMod val="95000"/>
                    <a:lumOff val="5000"/>
                  </a:schemeClr>
                </a:solidFill>
              </a:rPr>
              <a:t>FIRST WEEK TRADING</a:t>
            </a:r>
          </a:p>
        </p:txBody>
      </p:sp>
      <p:sp>
        <p:nvSpPr>
          <p:cNvPr id="4" name="Text Placeholder 3"/>
          <p:cNvSpPr>
            <a:spLocks noGrp="1"/>
          </p:cNvSpPr>
          <p:nvPr>
            <p:ph type="body" sz="half" idx="3"/>
          </p:nvPr>
        </p:nvSpPr>
        <p:spPr/>
        <p:txBody>
          <a:bodyPr/>
          <a:lstStyle/>
          <a:p>
            <a:r>
              <a:rPr lang="en-US" dirty="0">
                <a:solidFill>
                  <a:schemeClr val="bg1">
                    <a:lumMod val="95000"/>
                    <a:lumOff val="5000"/>
                  </a:schemeClr>
                </a:solidFill>
              </a:rPr>
              <a:t>SECOND WEEK TRADING</a:t>
            </a:r>
          </a:p>
        </p:txBody>
      </p:sp>
      <p:pic>
        <p:nvPicPr>
          <p:cNvPr id="7" name="Content Placeholder 6" descr="C:\Users\soumadeep\Desktop\axis cmo.png"/>
          <p:cNvPicPr>
            <a:picLocks noGrp="1"/>
          </p:cNvPicPr>
          <p:nvPr>
            <p:ph sz="quarter" idx="2"/>
          </p:nvPr>
        </p:nvPicPr>
        <p:blipFill>
          <a:blip r:embed="rId2"/>
          <a:srcRect/>
          <a:stretch>
            <a:fillRect/>
          </a:stretch>
        </p:blipFill>
        <p:spPr bwMode="auto">
          <a:xfrm>
            <a:off x="457200" y="2286001"/>
            <a:ext cx="4040188" cy="2819400"/>
          </a:xfrm>
          <a:prstGeom prst="rect">
            <a:avLst/>
          </a:prstGeom>
          <a:noFill/>
          <a:ln w="9525">
            <a:noFill/>
            <a:miter lim="800000"/>
            <a:headEnd/>
            <a:tailEnd/>
          </a:ln>
        </p:spPr>
      </p:pic>
      <p:pic>
        <p:nvPicPr>
          <p:cNvPr id="8" name="Content Placeholder 7" descr="C:\Users\soumadeep\Desktop\New folder (2)\AXIS BANK CMO NEW 2ND WEEK - Copy.png"/>
          <p:cNvPicPr>
            <a:picLocks noGrp="1"/>
          </p:cNvPicPr>
          <p:nvPr>
            <p:ph sz="quarter" idx="4"/>
          </p:nvPr>
        </p:nvPicPr>
        <p:blipFill>
          <a:blip r:embed="rId3"/>
          <a:srcRect/>
          <a:stretch>
            <a:fillRect/>
          </a:stretch>
        </p:blipFill>
        <p:spPr bwMode="auto">
          <a:xfrm>
            <a:off x="4645025" y="2286000"/>
            <a:ext cx="4041775" cy="2743200"/>
          </a:xfrm>
          <a:prstGeom prst="rect">
            <a:avLst/>
          </a:prstGeom>
          <a:noFill/>
          <a:ln w="9525">
            <a:noFill/>
            <a:miter lim="800000"/>
            <a:headEnd/>
            <a:tailEnd/>
          </a:ln>
        </p:spPr>
      </p:pic>
      <p:graphicFrame>
        <p:nvGraphicFramePr>
          <p:cNvPr id="9" name="Table 8"/>
          <p:cNvGraphicFramePr>
            <a:graphicFrameLocks noGrp="1"/>
          </p:cNvGraphicFramePr>
          <p:nvPr/>
        </p:nvGraphicFramePr>
        <p:xfrm>
          <a:off x="533400" y="5410201"/>
          <a:ext cx="8229600" cy="1251273"/>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8855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STOCKS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PROFIT/LOSS(IN  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COMMENT</a:t>
                      </a:r>
                    </a:p>
                  </a:txBody>
                  <a:tcPr/>
                </a:tc>
                <a:extLst>
                  <a:ext uri="{0D108BD9-81ED-4DB2-BD59-A6C34878D82A}">
                    <a16:rowId xmlns:a16="http://schemas.microsoft.com/office/drawing/2014/main" val="10000"/>
                  </a:ext>
                </a:extLst>
              </a:tr>
              <a:tr h="333686">
                <a:tc>
                  <a:txBody>
                    <a:bodyPr/>
                    <a:lstStyle/>
                    <a:p>
                      <a:r>
                        <a:rPr lang="en-US" dirty="0"/>
                        <a:t>AXIS BANK</a:t>
                      </a:r>
                    </a:p>
                  </a:txBody>
                  <a:tcPr/>
                </a:tc>
                <a:tc>
                  <a:txBody>
                    <a:bodyPr/>
                    <a:lstStyle/>
                    <a:p>
                      <a:r>
                        <a:rPr lang="en-US" dirty="0">
                          <a:solidFill>
                            <a:srgbClr val="FF0000"/>
                          </a:solidFill>
                        </a:rPr>
                        <a:t>(437.5)</a:t>
                      </a:r>
                    </a:p>
                  </a:txBody>
                  <a:tcPr/>
                </a:tc>
                <a:tc>
                  <a:txBody>
                    <a:bodyPr/>
                    <a:lstStyle/>
                    <a:p>
                      <a:r>
                        <a:rPr lang="en-US" dirty="0">
                          <a:solidFill>
                            <a:srgbClr val="FF0000"/>
                          </a:solidFill>
                        </a:rPr>
                        <a:t>LOSS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3483</TotalTime>
  <Words>278</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Book Antiqua</vt:lpstr>
      <vt:lpstr>Calibri</vt:lpstr>
      <vt:lpstr>Lucida Sans</vt:lpstr>
      <vt:lpstr>Wingdings</vt:lpstr>
      <vt:lpstr>Wingdings 2</vt:lpstr>
      <vt:lpstr>Wingdings 3</vt:lpstr>
      <vt:lpstr>Apex</vt:lpstr>
      <vt:lpstr>EXAMINING THE TRADING WITH CHANDE MOMENTUM OSCILLATOR</vt:lpstr>
      <vt:lpstr>INTRODUCTION</vt:lpstr>
      <vt:lpstr>OBJECTIVE OF THE STUDY </vt:lpstr>
      <vt:lpstr>METHODOLOGY </vt:lpstr>
      <vt:lpstr> EXAMINING TRADING WITH CMO  HDFC BANK(TWO WEEKS)</vt:lpstr>
      <vt:lpstr>ICICI BANK</vt:lpstr>
      <vt:lpstr>SBI BANK</vt:lpstr>
      <vt:lpstr>KOTAK MAHINDRA BANK</vt:lpstr>
      <vt:lpstr>AXIS BANK</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soumadeep</dc:creator>
  <cp:lastModifiedBy>Rittik</cp:lastModifiedBy>
  <cp:revision>298</cp:revision>
  <dcterms:created xsi:type="dcterms:W3CDTF">2019-10-26T16:16:54Z</dcterms:created>
  <dcterms:modified xsi:type="dcterms:W3CDTF">2023-02-18T16:59:21Z</dcterms:modified>
</cp:coreProperties>
</file>