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7" r:id="rId4"/>
    <p:sldId id="268" r:id="rId5"/>
    <p:sldId id="257" r:id="rId6"/>
    <p:sldId id="258" r:id="rId7"/>
    <p:sldId id="259" r:id="rId8"/>
    <p:sldId id="260" r:id="rId9"/>
    <p:sldId id="261" r:id="rId10"/>
    <p:sldId id="262" r:id="rId11"/>
    <p:sldId id="263" r:id="rId12"/>
    <p:sldId id="266" r:id="rId13"/>
    <p:sldId id="269"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074150" cy="1031875"/>
          </a:xfrm>
        </p:spPr>
        <p:txBody>
          <a:bodyPr/>
          <a:lstStyle/>
          <a:p>
            <a:r>
              <a:rPr lang="en-US" b="1" dirty="0"/>
              <a:t>Abstractive Summarization</a:t>
            </a:r>
            <a:endParaRPr lang="en-US" b="1" dirty="0"/>
          </a:p>
        </p:txBody>
      </p:sp>
      <p:sp>
        <p:nvSpPr>
          <p:cNvPr id="3" name="Subtitle 2"/>
          <p:cNvSpPr>
            <a:spLocks noGrp="1"/>
          </p:cNvSpPr>
          <p:nvPr>
            <p:ph type="subTitle" idx="1"/>
          </p:nvPr>
        </p:nvSpPr>
        <p:spPr>
          <a:xfrm>
            <a:off x="1524000" y="2066290"/>
            <a:ext cx="9144000" cy="1334135"/>
          </a:xfrm>
        </p:spPr>
        <p:txBody>
          <a:bodyPr/>
          <a:lstStyle/>
          <a:p>
            <a:endParaRPr lang="en-IN" altLang="en-US"/>
          </a:p>
          <a:p>
            <a:r>
              <a:rPr lang="en-IN" altLang="en-US"/>
              <a:t>Presented By-Rittik Panda(MT2022090)</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879475"/>
          </a:xfrm>
        </p:spPr>
        <p:txBody>
          <a:bodyPr/>
          <a:p>
            <a:r>
              <a:rPr lang="en-IN" altLang="en-US"/>
              <a:t>Text-Rank Algorithm</a:t>
            </a:r>
            <a:endParaRPr lang="en-IN" altLang="en-US"/>
          </a:p>
        </p:txBody>
      </p:sp>
      <p:pic>
        <p:nvPicPr>
          <p:cNvPr id="4" name="Content Placeholder 3"/>
          <p:cNvPicPr>
            <a:picLocks noChangeAspect="1"/>
          </p:cNvPicPr>
          <p:nvPr>
            <p:ph idx="1"/>
          </p:nvPr>
        </p:nvPicPr>
        <p:blipFill>
          <a:blip r:embed="rId1"/>
          <a:stretch>
            <a:fillRect/>
          </a:stretch>
        </p:blipFill>
        <p:spPr>
          <a:xfrm>
            <a:off x="2980690" y="1593215"/>
            <a:ext cx="6260465" cy="37071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888365"/>
          </a:xfrm>
        </p:spPr>
        <p:txBody>
          <a:bodyPr/>
          <a:p>
            <a:r>
              <a:rPr lang="en-US" sz="2000" b="1"/>
              <a:t>Finetuning various pretrained large language models using our custom dataset</a:t>
            </a:r>
            <a:endParaRPr lang="en-US" sz="2000" b="1"/>
          </a:p>
        </p:txBody>
      </p:sp>
      <p:sp>
        <p:nvSpPr>
          <p:cNvPr id="3" name="Content Placeholder 2"/>
          <p:cNvSpPr>
            <a:spLocks noGrp="1"/>
          </p:cNvSpPr>
          <p:nvPr>
            <p:ph idx="1"/>
          </p:nvPr>
        </p:nvSpPr>
        <p:spPr>
          <a:xfrm>
            <a:off x="609600" y="1165860"/>
            <a:ext cx="10972800" cy="4525963"/>
          </a:xfrm>
        </p:spPr>
        <p:txBody>
          <a:bodyPr/>
          <a:p>
            <a:r>
              <a:rPr lang="en-IN" altLang="en-US" sz="1600"/>
              <a:t>U</a:t>
            </a:r>
            <a:r>
              <a:rPr lang="en-US" sz="1600"/>
              <a:t>sed various pretrained attention based seq2seq models from Huggingface’s Transformer Library namely Pegasus,T5,BART for abstractive text summarization on our custom dataset.</a:t>
            </a:r>
            <a:endParaRPr lang="en-US" sz="1600"/>
          </a:p>
          <a:p>
            <a:r>
              <a:rPr lang="en-IN" altLang="en-US" sz="1600" b="1" u="sng"/>
              <a:t>Results On Unseen Test Data:</a:t>
            </a:r>
            <a:endParaRPr lang="en-IN" altLang="en-US" sz="1600" b="1" u="sng"/>
          </a:p>
          <a:p>
            <a:endParaRPr lang="en-IN" altLang="en-US" sz="1600" b="1" u="sng"/>
          </a:p>
          <a:p>
            <a:pPr marL="0" indent="0">
              <a:buNone/>
            </a:pPr>
            <a:r>
              <a:rPr lang="en-IN" altLang="en-US" sz="1600"/>
              <a:t>        </a:t>
            </a:r>
            <a:endParaRPr lang="en-US" sz="1600"/>
          </a:p>
          <a:p>
            <a:pPr marL="0" indent="0">
              <a:buNone/>
            </a:pPr>
            <a:endParaRPr lang="en-US" sz="1600"/>
          </a:p>
          <a:p>
            <a:pPr marL="0" indent="0">
              <a:buNone/>
            </a:pPr>
            <a:endParaRPr lang="en-US" sz="1600"/>
          </a:p>
        </p:txBody>
      </p:sp>
      <p:graphicFrame>
        <p:nvGraphicFramePr>
          <p:cNvPr id="4" name="Table 3"/>
          <p:cNvGraphicFramePr/>
          <p:nvPr/>
        </p:nvGraphicFramePr>
        <p:xfrm>
          <a:off x="812800" y="2103120"/>
          <a:ext cx="10128885" cy="4754880"/>
        </p:xfrm>
        <a:graphic>
          <a:graphicData uri="http://schemas.openxmlformats.org/drawingml/2006/table">
            <a:tbl>
              <a:tblPr firstRow="1" bandRow="1">
                <a:tableStyleId>{5C22544A-7EE6-4342-B048-85BDC9FD1C3A}</a:tableStyleId>
              </a:tblPr>
              <a:tblGrid>
                <a:gridCol w="1218565"/>
                <a:gridCol w="1218565"/>
                <a:gridCol w="1218565"/>
                <a:gridCol w="1218565"/>
                <a:gridCol w="1218565"/>
                <a:gridCol w="1218565"/>
                <a:gridCol w="967740"/>
                <a:gridCol w="753110"/>
                <a:gridCol w="1096645"/>
              </a:tblGrid>
              <a:tr h="640080">
                <a:tc>
                  <a:txBody>
                    <a:bodyPr/>
                    <a:p>
                      <a:pPr>
                        <a:buNone/>
                      </a:pPr>
                      <a:r>
                        <a:rPr lang="en-IN" altLang="en-US"/>
                        <a:t>Model</a:t>
                      </a:r>
                      <a:endParaRPr lang="en-IN" altLang="en-US"/>
                    </a:p>
                  </a:txBody>
                  <a:tcPr/>
                </a:tc>
                <a:tc>
                  <a:txBody>
                    <a:bodyPr/>
                    <a:p>
                      <a:pPr>
                        <a:buNone/>
                      </a:pPr>
                      <a:r>
                        <a:rPr lang="en-IN" altLang="en-US"/>
                        <a:t>#Epochs</a:t>
                      </a:r>
                      <a:endParaRPr lang="en-IN" altLang="en-US"/>
                    </a:p>
                  </a:txBody>
                  <a:tcPr/>
                </a:tc>
                <a:tc>
                  <a:txBody>
                    <a:bodyPr/>
                    <a:p>
                      <a:pPr>
                        <a:buNone/>
                      </a:pPr>
                      <a:r>
                        <a:rPr lang="en-IN" altLang="en-US"/>
                        <a:t>Rouge1</a:t>
                      </a:r>
                      <a:endParaRPr lang="en-IN" altLang="en-US"/>
                    </a:p>
                  </a:txBody>
                  <a:tcPr/>
                </a:tc>
                <a:tc>
                  <a:txBody>
                    <a:bodyPr/>
                    <a:p>
                      <a:pPr>
                        <a:buNone/>
                      </a:pPr>
                      <a:r>
                        <a:rPr lang="en-IN" altLang="en-US"/>
                        <a:t>Rouge2</a:t>
                      </a:r>
                      <a:endParaRPr lang="en-IN" altLang="en-US"/>
                    </a:p>
                  </a:txBody>
                  <a:tcPr/>
                </a:tc>
                <a:tc>
                  <a:txBody>
                    <a:bodyPr/>
                    <a:p>
                      <a:pPr>
                        <a:buNone/>
                      </a:pPr>
                      <a:r>
                        <a:rPr lang="en-IN" altLang="en-US"/>
                        <a:t>RougeL</a:t>
                      </a:r>
                      <a:endParaRPr lang="en-IN" altLang="en-US"/>
                    </a:p>
                  </a:txBody>
                  <a:tcPr/>
                </a:tc>
                <a:tc>
                  <a:txBody>
                    <a:bodyPr/>
                    <a:p>
                      <a:pPr>
                        <a:buNone/>
                      </a:pPr>
                      <a:r>
                        <a:rPr lang="en-IN" altLang="en-US"/>
                        <a:t>RougeLSum</a:t>
                      </a:r>
                      <a:endParaRPr lang="en-IN" altLang="en-US"/>
                    </a:p>
                  </a:txBody>
                  <a:tcPr/>
                </a:tc>
                <a:tc gridSpan="3">
                  <a:txBody>
                    <a:bodyPr/>
                    <a:p>
                      <a:pPr>
                        <a:buNone/>
                      </a:pPr>
                      <a:r>
                        <a:rPr lang="en-IN" altLang="en-US"/>
                        <a:t>Bert Score</a:t>
                      </a:r>
                      <a:endParaRPr lang="en-IN" altLang="en-US"/>
                    </a:p>
                  </a:txBody>
                  <a:tcPr/>
                </a:tc>
                <a:tc hMerge="1">
                  <a:tcPr/>
                </a:tc>
                <a:tc hMerge="1">
                  <a:tcPr/>
                </a:tc>
              </a:tr>
              <a:tr h="458470">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r>
                        <a:rPr lang="en-IN" altLang="en-US"/>
                        <a:t>Precision</a:t>
                      </a:r>
                      <a:endParaRPr lang="en-IN" altLang="en-US"/>
                    </a:p>
                  </a:txBody>
                  <a:tcPr/>
                </a:tc>
                <a:tc>
                  <a:txBody>
                    <a:bodyPr/>
                    <a:p>
                      <a:pPr>
                        <a:buNone/>
                      </a:pPr>
                      <a:r>
                        <a:rPr lang="en-IN" altLang="en-US"/>
                        <a:t>Recall</a:t>
                      </a:r>
                      <a:endParaRPr lang="en-IN" altLang="en-US"/>
                    </a:p>
                  </a:txBody>
                  <a:tcPr/>
                </a:tc>
                <a:tc>
                  <a:txBody>
                    <a:bodyPr/>
                    <a:p>
                      <a:pPr>
                        <a:buNone/>
                      </a:pPr>
                      <a:r>
                        <a:rPr lang="en-IN" altLang="en-US"/>
                        <a:t>F1</a:t>
                      </a:r>
                      <a:endParaRPr lang="en-IN" altLang="en-US"/>
                    </a:p>
                  </a:txBody>
                  <a:tcPr/>
                </a:tc>
              </a:tr>
              <a:tr h="640080">
                <a:tc>
                  <a:txBody>
                    <a:bodyPr/>
                    <a:p>
                      <a:pPr>
                        <a:buNone/>
                      </a:pPr>
                      <a:r>
                        <a:rPr lang="en-IN" altLang="en-US"/>
                        <a:t>Pretrained t5</a:t>
                      </a:r>
                      <a:endParaRPr lang="en-IN" altLang="en-US"/>
                    </a:p>
                  </a:txBody>
                  <a:tcPr/>
                </a:tc>
                <a:tc>
                  <a:txBody>
                    <a:bodyPr/>
                    <a:p>
                      <a:pPr>
                        <a:buNone/>
                      </a:pPr>
                      <a:endParaRPr lang="en-US"/>
                    </a:p>
                  </a:txBody>
                  <a:tcPr/>
                </a:tc>
                <a:tc>
                  <a:txBody>
                    <a:bodyPr/>
                    <a:p>
                      <a:pPr>
                        <a:buNone/>
                      </a:pPr>
                      <a:r>
                        <a:rPr lang="en-IN" altLang="en-US"/>
                        <a:t>0.2101</a:t>
                      </a:r>
                      <a:endParaRPr lang="en-IN" altLang="en-US"/>
                    </a:p>
                  </a:txBody>
                  <a:tcPr/>
                </a:tc>
                <a:tc>
                  <a:txBody>
                    <a:bodyPr/>
                    <a:p>
                      <a:pPr>
                        <a:buNone/>
                      </a:pPr>
                      <a:r>
                        <a:rPr lang="en-IN" altLang="en-US"/>
                        <a:t>0.082602</a:t>
                      </a:r>
                      <a:endParaRPr lang="en-IN" altLang="en-US"/>
                    </a:p>
                  </a:txBody>
                  <a:tcPr/>
                </a:tc>
                <a:tc>
                  <a:txBody>
                    <a:bodyPr/>
                    <a:p>
                      <a:pPr>
                        <a:buNone/>
                      </a:pPr>
                      <a:r>
                        <a:rPr lang="en-IN" altLang="en-US"/>
                        <a:t>0.1554</a:t>
                      </a:r>
                      <a:endParaRPr lang="en-IN" altLang="en-US"/>
                    </a:p>
                  </a:txBody>
                  <a:tcPr/>
                </a:tc>
                <a:tc>
                  <a:txBody>
                    <a:bodyPr/>
                    <a:p>
                      <a:pPr>
                        <a:buNone/>
                      </a:pPr>
                      <a:r>
                        <a:rPr lang="en-IN" altLang="en-US"/>
                        <a:t>0.1555</a:t>
                      </a:r>
                      <a:endParaRPr lang="en-IN" altLang="en-US"/>
                    </a:p>
                  </a:txBody>
                  <a:tcPr/>
                </a:tc>
                <a:tc>
                  <a:txBody>
                    <a:bodyPr/>
                    <a:p>
                      <a:pPr>
                        <a:buNone/>
                      </a:pPr>
                      <a:r>
                        <a:rPr lang="en-IN" altLang="en-US"/>
                        <a:t>.83760</a:t>
                      </a:r>
                      <a:endParaRPr lang="en-IN" altLang="en-US"/>
                    </a:p>
                  </a:txBody>
                  <a:tcPr/>
                </a:tc>
                <a:tc>
                  <a:txBody>
                    <a:bodyPr/>
                    <a:p>
                      <a:pPr>
                        <a:buNone/>
                      </a:pPr>
                      <a:r>
                        <a:rPr lang="en-IN" altLang="en-US"/>
                        <a:t>.8339</a:t>
                      </a:r>
                      <a:endParaRPr lang="en-IN" altLang="en-US"/>
                    </a:p>
                  </a:txBody>
                  <a:tcPr/>
                </a:tc>
                <a:tc>
                  <a:txBody>
                    <a:bodyPr/>
                    <a:p>
                      <a:pPr>
                        <a:buNone/>
                      </a:pPr>
                      <a:r>
                        <a:rPr lang="en-IN" altLang="en-US"/>
                        <a:t>.8351</a:t>
                      </a:r>
                      <a:endParaRPr lang="en-IN" altLang="en-US"/>
                    </a:p>
                  </a:txBody>
                  <a:tcPr/>
                </a:tc>
              </a:tr>
              <a:tr h="640080">
                <a:tc>
                  <a:txBody>
                    <a:bodyPr/>
                    <a:p>
                      <a:pPr>
                        <a:buNone/>
                      </a:pPr>
                      <a:r>
                        <a:rPr lang="en-IN" altLang="en-US"/>
                        <a:t>Finetuned t5</a:t>
                      </a:r>
                      <a:endParaRPr lang="en-IN" altLang="en-US"/>
                    </a:p>
                  </a:txBody>
                  <a:tcPr/>
                </a:tc>
                <a:tc>
                  <a:txBody>
                    <a:bodyPr/>
                    <a:p>
                      <a:pPr>
                        <a:buNone/>
                      </a:pPr>
                      <a:r>
                        <a:rPr lang="en-IN" altLang="en-US"/>
                        <a:t>    10</a:t>
                      </a:r>
                      <a:endParaRPr lang="en-IN" altLang="en-US"/>
                    </a:p>
                  </a:txBody>
                  <a:tcPr/>
                </a:tc>
                <a:tc>
                  <a:txBody>
                    <a:bodyPr/>
                    <a:p>
                      <a:pPr>
                        <a:buNone/>
                      </a:pPr>
                      <a:r>
                        <a:rPr lang="en-IN" altLang="en-US"/>
                        <a:t>0.4195</a:t>
                      </a:r>
                      <a:endParaRPr lang="en-IN" altLang="en-US"/>
                    </a:p>
                  </a:txBody>
                  <a:tcPr/>
                </a:tc>
                <a:tc>
                  <a:txBody>
                    <a:bodyPr/>
                    <a:p>
                      <a:pPr>
                        <a:buNone/>
                      </a:pPr>
                      <a:r>
                        <a:rPr lang="en-IN" altLang="en-US"/>
                        <a:t>0.2052</a:t>
                      </a:r>
                      <a:endParaRPr lang="en-IN" altLang="en-US"/>
                    </a:p>
                  </a:txBody>
                  <a:tcPr/>
                </a:tc>
                <a:tc>
                  <a:txBody>
                    <a:bodyPr/>
                    <a:p>
                      <a:pPr>
                        <a:buNone/>
                      </a:pPr>
                      <a:r>
                        <a:rPr lang="en-IN" altLang="en-US"/>
                        <a:t>0.3173</a:t>
                      </a:r>
                      <a:endParaRPr lang="en-IN" altLang="en-US"/>
                    </a:p>
                  </a:txBody>
                  <a:tcPr/>
                </a:tc>
                <a:tc>
                  <a:txBody>
                    <a:bodyPr/>
                    <a:p>
                      <a:pPr>
                        <a:buNone/>
                      </a:pPr>
                      <a:r>
                        <a:rPr lang="en-IN" altLang="en-US"/>
                        <a:t>0.3176</a:t>
                      </a:r>
                      <a:endParaRPr lang="en-IN" altLang="en-US"/>
                    </a:p>
                  </a:txBody>
                  <a:tcPr/>
                </a:tc>
                <a:tc>
                  <a:txBody>
                    <a:bodyPr/>
                    <a:p>
                      <a:pPr>
                        <a:buNone/>
                      </a:pPr>
                      <a:r>
                        <a:rPr lang="en-IN" altLang="en-US"/>
                        <a:t>.8887</a:t>
                      </a:r>
                      <a:endParaRPr lang="en-IN" altLang="en-US"/>
                    </a:p>
                  </a:txBody>
                  <a:tcPr/>
                </a:tc>
                <a:tc>
                  <a:txBody>
                    <a:bodyPr/>
                    <a:p>
                      <a:pPr>
                        <a:buNone/>
                      </a:pPr>
                      <a:r>
                        <a:rPr lang="en-IN" altLang="en-US"/>
                        <a:t>.8787</a:t>
                      </a:r>
                      <a:endParaRPr lang="en-IN" altLang="en-US"/>
                    </a:p>
                  </a:txBody>
                  <a:tcPr/>
                </a:tc>
                <a:tc>
                  <a:txBody>
                    <a:bodyPr/>
                    <a:p>
                      <a:pPr>
                        <a:buNone/>
                      </a:pPr>
                      <a:r>
                        <a:rPr lang="en-IN" altLang="en-US"/>
                        <a:t>0.8835</a:t>
                      </a:r>
                      <a:endParaRPr lang="en-IN" altLang="en-US"/>
                    </a:p>
                  </a:txBody>
                  <a:tcPr/>
                </a:tc>
              </a:tr>
              <a:tr h="640080">
                <a:tc>
                  <a:txBody>
                    <a:bodyPr/>
                    <a:p>
                      <a:pPr>
                        <a:buNone/>
                      </a:pPr>
                      <a:r>
                        <a:rPr lang="en-IN" altLang="en-US"/>
                        <a:t>Finetuned </a:t>
                      </a:r>
                      <a:endParaRPr lang="en-IN" altLang="en-US"/>
                    </a:p>
                    <a:p>
                      <a:pPr>
                        <a:buNone/>
                      </a:pPr>
                      <a:r>
                        <a:rPr lang="en-IN" altLang="en-US"/>
                        <a:t>BART</a:t>
                      </a:r>
                      <a:endParaRPr lang="en-IN" altLang="en-US"/>
                    </a:p>
                  </a:txBody>
                  <a:tcPr/>
                </a:tc>
                <a:tc>
                  <a:txBody>
                    <a:bodyPr/>
                    <a:p>
                      <a:pPr>
                        <a:buNone/>
                      </a:pPr>
                      <a:r>
                        <a:rPr lang="en-IN" altLang="en-US"/>
                        <a:t>    3</a:t>
                      </a:r>
                      <a:endParaRPr lang="en-IN" altLang="en-US"/>
                    </a:p>
                  </a:txBody>
                  <a:tcPr/>
                </a:tc>
                <a:tc>
                  <a:txBody>
                    <a:bodyPr/>
                    <a:p>
                      <a:pPr>
                        <a:buNone/>
                      </a:pPr>
                      <a:r>
                        <a:rPr lang="en-IN" altLang="en-US"/>
                        <a:t>.2609</a:t>
                      </a:r>
                      <a:endParaRPr lang="en-IN" altLang="en-US"/>
                    </a:p>
                  </a:txBody>
                  <a:tcPr/>
                </a:tc>
                <a:tc>
                  <a:txBody>
                    <a:bodyPr/>
                    <a:p>
                      <a:pPr>
                        <a:buNone/>
                      </a:pPr>
                      <a:r>
                        <a:rPr lang="en-IN" altLang="en-US"/>
                        <a:t>.1600</a:t>
                      </a:r>
                      <a:endParaRPr lang="en-IN" altLang="en-US"/>
                    </a:p>
                  </a:txBody>
                  <a:tcPr/>
                </a:tc>
                <a:tc>
                  <a:txBody>
                    <a:bodyPr/>
                    <a:p>
                      <a:pPr>
                        <a:buNone/>
                      </a:pPr>
                      <a:r>
                        <a:rPr lang="en-IN" altLang="en-US"/>
                        <a:t>.2323</a:t>
                      </a:r>
                      <a:endParaRPr lang="en-IN" altLang="en-US"/>
                    </a:p>
                  </a:txBody>
                  <a:tcPr/>
                </a:tc>
                <a:tc>
                  <a:txBody>
                    <a:bodyPr/>
                    <a:p>
                      <a:pPr>
                        <a:buNone/>
                      </a:pPr>
                      <a:r>
                        <a:rPr lang="en-IN" altLang="en-US"/>
                        <a:t>.2476</a:t>
                      </a:r>
                      <a:endParaRPr lang="en-IN" altLang="en-US"/>
                    </a:p>
                  </a:txBody>
                  <a:tcPr/>
                </a:tc>
                <a:tc>
                  <a:txBody>
                    <a:bodyPr/>
                    <a:p>
                      <a:pPr>
                        <a:buNone/>
                      </a:pPr>
                      <a:r>
                        <a:rPr lang="en-IN" altLang="en-US"/>
                        <a:t>0.9151</a:t>
                      </a:r>
                      <a:endParaRPr lang="en-IN" altLang="en-US"/>
                    </a:p>
                  </a:txBody>
                  <a:tcPr/>
                </a:tc>
                <a:tc>
                  <a:txBody>
                    <a:bodyPr/>
                    <a:p>
                      <a:pPr>
                        <a:buNone/>
                      </a:pPr>
                      <a:r>
                        <a:rPr lang="en-IN" altLang="en-US"/>
                        <a:t>.8415</a:t>
                      </a:r>
                      <a:endParaRPr lang="en-IN" altLang="en-US"/>
                    </a:p>
                  </a:txBody>
                  <a:tcPr/>
                </a:tc>
                <a:tc>
                  <a:txBody>
                    <a:bodyPr/>
                    <a:p>
                      <a:pPr>
                        <a:buNone/>
                      </a:pPr>
                      <a:r>
                        <a:rPr lang="en-IN" altLang="en-US"/>
                        <a:t>.8765</a:t>
                      </a:r>
                      <a:endParaRPr lang="en-IN" altLang="en-US"/>
                    </a:p>
                  </a:txBody>
                  <a:tcPr/>
                </a:tc>
              </a:tr>
              <a:tr h="914400">
                <a:tc>
                  <a:txBody>
                    <a:bodyPr/>
                    <a:p>
                      <a:pPr>
                        <a:buNone/>
                      </a:pPr>
                      <a:r>
                        <a:rPr lang="en-IN" altLang="en-US"/>
                        <a:t>Pretrained Pegasus</a:t>
                      </a:r>
                      <a:endParaRPr lang="en-IN" altLang="en-US"/>
                    </a:p>
                  </a:txBody>
                  <a:tcPr/>
                </a:tc>
                <a:tc>
                  <a:txBody>
                    <a:bodyPr/>
                    <a:p>
                      <a:pPr>
                        <a:buNone/>
                      </a:pPr>
                      <a:endParaRPr lang="en-US"/>
                    </a:p>
                  </a:txBody>
                  <a:tcPr/>
                </a:tc>
                <a:tc>
                  <a:txBody>
                    <a:bodyPr/>
                    <a:p>
                      <a:pPr>
                        <a:buNone/>
                      </a:pPr>
                      <a:r>
                        <a:rPr lang="en-IN" altLang="en-US"/>
                        <a:t>.3162</a:t>
                      </a:r>
                      <a:endParaRPr lang="en-IN" altLang="en-US"/>
                    </a:p>
                  </a:txBody>
                  <a:tcPr/>
                </a:tc>
                <a:tc>
                  <a:txBody>
                    <a:bodyPr/>
                    <a:p>
                      <a:pPr>
                        <a:buNone/>
                      </a:pPr>
                      <a:r>
                        <a:rPr lang="en-IN" altLang="en-US"/>
                        <a:t>.1548</a:t>
                      </a:r>
                      <a:endParaRPr lang="en-IN" altLang="en-US"/>
                    </a:p>
                  </a:txBody>
                  <a:tcPr/>
                </a:tc>
                <a:tc>
                  <a:txBody>
                    <a:bodyPr/>
                    <a:p>
                      <a:pPr>
                        <a:buNone/>
                      </a:pPr>
                      <a:r>
                        <a:rPr lang="en-IN" altLang="en-US"/>
                        <a:t>.2356</a:t>
                      </a:r>
                      <a:endParaRPr lang="en-IN" altLang="en-US"/>
                    </a:p>
                  </a:txBody>
                  <a:tcPr/>
                </a:tc>
                <a:tc>
                  <a:txBody>
                    <a:bodyPr/>
                    <a:p>
                      <a:pPr>
                        <a:buNone/>
                      </a:pPr>
                      <a:r>
                        <a:rPr lang="en-IN" altLang="en-US"/>
                        <a:t>.2348</a:t>
                      </a:r>
                      <a:endParaRPr lang="en-IN" altLang="en-US"/>
                    </a:p>
                  </a:txBody>
                  <a:tcPr/>
                </a:tc>
                <a:tc>
                  <a:txBody>
                    <a:bodyPr/>
                    <a:p>
                      <a:pPr>
                        <a:buNone/>
                      </a:pPr>
                      <a:r>
                        <a:rPr lang="en-IN" altLang="en-US"/>
                        <a:t>.8389</a:t>
                      </a:r>
                      <a:endParaRPr lang="en-IN" altLang="en-US"/>
                    </a:p>
                  </a:txBody>
                  <a:tcPr/>
                </a:tc>
                <a:tc>
                  <a:txBody>
                    <a:bodyPr/>
                    <a:p>
                      <a:pPr>
                        <a:buNone/>
                      </a:pPr>
                      <a:r>
                        <a:rPr lang="en-IN" altLang="en-US"/>
                        <a:t>.8437</a:t>
                      </a:r>
                      <a:endParaRPr lang="en-IN" altLang="en-US"/>
                    </a:p>
                  </a:txBody>
                  <a:tcPr/>
                </a:tc>
                <a:tc>
                  <a:txBody>
                    <a:bodyPr/>
                    <a:p>
                      <a:pPr>
                        <a:buNone/>
                      </a:pPr>
                      <a:r>
                        <a:rPr lang="en-IN" altLang="en-US"/>
                        <a:t>.8409</a:t>
                      </a:r>
                      <a:endParaRPr lang="en-IN" altLang="en-US"/>
                    </a:p>
                  </a:txBody>
                  <a:tcPr/>
                </a:tc>
              </a:tr>
              <a:tr h="640080">
                <a:tc>
                  <a:txBody>
                    <a:bodyPr/>
                    <a:p>
                      <a:pPr>
                        <a:buNone/>
                      </a:pPr>
                      <a:r>
                        <a:rPr lang="en-IN" altLang="en-US"/>
                        <a:t>Finetuned </a:t>
                      </a:r>
                      <a:endParaRPr lang="en-IN" altLang="en-US"/>
                    </a:p>
                    <a:p>
                      <a:pPr>
                        <a:buNone/>
                      </a:pPr>
                      <a:r>
                        <a:rPr lang="en-IN" altLang="en-US"/>
                        <a:t>Pegasus</a:t>
                      </a:r>
                      <a:endParaRPr lang="en-IN" altLang="en-US"/>
                    </a:p>
                  </a:txBody>
                  <a:tcPr/>
                </a:tc>
                <a:tc>
                  <a:txBody>
                    <a:bodyPr/>
                    <a:p>
                      <a:pPr>
                        <a:buNone/>
                      </a:pPr>
                      <a:r>
                        <a:rPr lang="en-IN" altLang="en-US"/>
                        <a:t>   10</a:t>
                      </a:r>
                      <a:endParaRPr lang="en-IN" altLang="en-US"/>
                    </a:p>
                  </a:txBody>
                  <a:tcPr/>
                </a:tc>
                <a:tc>
                  <a:txBody>
                    <a:bodyPr/>
                    <a:p>
                      <a:pPr>
                        <a:buNone/>
                      </a:pPr>
                      <a:r>
                        <a:rPr lang="en-IN" altLang="en-US"/>
                        <a:t>.5089</a:t>
                      </a:r>
                      <a:endParaRPr lang="en-IN" altLang="en-US"/>
                    </a:p>
                  </a:txBody>
                  <a:tcPr/>
                </a:tc>
                <a:tc>
                  <a:txBody>
                    <a:bodyPr/>
                    <a:p>
                      <a:pPr>
                        <a:buNone/>
                      </a:pPr>
                      <a:r>
                        <a:rPr lang="en-IN" altLang="en-US"/>
                        <a:t>.2897</a:t>
                      </a:r>
                      <a:endParaRPr lang="en-IN" altLang="en-US"/>
                    </a:p>
                  </a:txBody>
                  <a:tcPr/>
                </a:tc>
                <a:tc>
                  <a:txBody>
                    <a:bodyPr/>
                    <a:p>
                      <a:pPr>
                        <a:buNone/>
                      </a:pPr>
                      <a:r>
                        <a:rPr lang="en-IN" altLang="en-US"/>
                        <a:t>.3844</a:t>
                      </a:r>
                      <a:endParaRPr lang="en-IN" altLang="en-US"/>
                    </a:p>
                  </a:txBody>
                  <a:tcPr/>
                </a:tc>
                <a:tc>
                  <a:txBody>
                    <a:bodyPr/>
                    <a:p>
                      <a:pPr>
                        <a:buNone/>
                      </a:pPr>
                      <a:r>
                        <a:rPr lang="en-IN" altLang="en-US"/>
                        <a:t>.3833</a:t>
                      </a:r>
                      <a:endParaRPr lang="en-IN" altLang="en-US"/>
                    </a:p>
                  </a:txBody>
                  <a:tcPr/>
                </a:tc>
                <a:tc>
                  <a:txBody>
                    <a:bodyPr/>
                    <a:p>
                      <a:pPr>
                        <a:buNone/>
                      </a:pPr>
                      <a:r>
                        <a:rPr lang="en-IN" altLang="en-US"/>
                        <a:t>.9415</a:t>
                      </a:r>
                      <a:endParaRPr lang="en-IN" altLang="en-US"/>
                    </a:p>
                  </a:txBody>
                  <a:tcPr/>
                </a:tc>
                <a:tc>
                  <a:txBody>
                    <a:bodyPr/>
                    <a:p>
                      <a:pPr>
                        <a:buNone/>
                      </a:pPr>
                      <a:r>
                        <a:rPr lang="en-IN" altLang="en-US"/>
                        <a:t>.9350</a:t>
                      </a:r>
                      <a:endParaRPr lang="en-IN" altLang="en-US"/>
                    </a:p>
                  </a:txBody>
                  <a:tcPr/>
                </a:tc>
                <a:tc>
                  <a:txBody>
                    <a:bodyPr/>
                    <a:p>
                      <a:pPr>
                        <a:buNone/>
                      </a:pPr>
                      <a:r>
                        <a:rPr lang="en-IN" altLang="en-US"/>
                        <a:t>.9381</a:t>
                      </a:r>
                      <a:endParaRPr lang="en-IN" altLang="en-US"/>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References</a:t>
            </a:r>
            <a:endParaRPr lang="en-IN" altLang="en-US"/>
          </a:p>
        </p:txBody>
      </p:sp>
      <p:sp>
        <p:nvSpPr>
          <p:cNvPr id="3" name="Content Placeholder 2"/>
          <p:cNvSpPr>
            <a:spLocks noGrp="1"/>
          </p:cNvSpPr>
          <p:nvPr>
            <p:ph idx="1"/>
          </p:nvPr>
        </p:nvSpPr>
        <p:spPr>
          <a:xfrm>
            <a:off x="609600" y="1600200"/>
            <a:ext cx="10972800" cy="1843405"/>
          </a:xfrm>
        </p:spPr>
        <p:txBody>
          <a:bodyPr/>
          <a:p>
            <a:pPr marL="0" indent="0">
              <a:buNone/>
            </a:pPr>
            <a:r>
              <a:rPr lang="en-US" sz="2000"/>
              <a:t>1.https://towardsdatascience.com/basic-tweet-preprocessing-in-python- efd8360d529e 2.https://analyticsindiamag.com/guide-to-nlps-textrank-algorithm/ 3.https://www.kaggle.com/code/orion99/markov-chain-nlp/notebook 4.https://www.youtube.com/watch?v=00GKzGyWFEs&amp;list=PLo2EIpI_JMQvWfQndUe su0nPBAtZ9gP1o</a:t>
            </a: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IN" altLang="en-US"/>
              <a:t>				 </a:t>
            </a:r>
            <a:r>
              <a:rPr lang="en-IN" altLang="en-US" sz="4400"/>
              <a:t>  Thank You</a:t>
            </a:r>
            <a:endParaRPr lang="en-IN" altLang="en-US" sz="4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Problem Statement</a:t>
            </a:r>
            <a:endParaRPr lang="en-IN" altLang="en-US"/>
          </a:p>
        </p:txBody>
      </p:sp>
      <p:sp>
        <p:nvSpPr>
          <p:cNvPr id="3" name="Content Placeholder 2"/>
          <p:cNvSpPr>
            <a:spLocks noGrp="1"/>
          </p:cNvSpPr>
          <p:nvPr>
            <p:ph idx="1"/>
          </p:nvPr>
        </p:nvSpPr>
        <p:spPr>
          <a:xfrm>
            <a:off x="609600" y="1306195"/>
            <a:ext cx="10972800" cy="4820285"/>
          </a:xfrm>
        </p:spPr>
        <p:txBody>
          <a:bodyPr/>
          <a:p>
            <a:r>
              <a:rPr lang="en-US"/>
              <a:t>Given a set of tweets pertaining to a trending topic, create an abstractive prose summary of the tweets. Do not just string the tweets together to form the summary. The summary will need to paraphrase and/or say more than what is directly said in the tweets. Propose a rubric to evaluate the accuracy of your summarization.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Proposed Evaluation Metrics</a:t>
            </a:r>
            <a:endParaRPr lang="en-IN" altLang="en-US"/>
          </a:p>
        </p:txBody>
      </p:sp>
      <p:sp>
        <p:nvSpPr>
          <p:cNvPr id="3" name="Content Placeholder 2"/>
          <p:cNvSpPr>
            <a:spLocks noGrp="1"/>
          </p:cNvSpPr>
          <p:nvPr>
            <p:ph idx="1"/>
          </p:nvPr>
        </p:nvSpPr>
        <p:spPr>
          <a:xfrm>
            <a:off x="609600" y="1143635"/>
            <a:ext cx="10972800" cy="4942205"/>
          </a:xfrm>
        </p:spPr>
        <p:txBody>
          <a:bodyPr/>
          <a:p>
            <a:r>
              <a:rPr lang="en-IN" altLang="en-US" sz="2400" b="1"/>
              <a:t>Rouge Score</a:t>
            </a:r>
            <a:r>
              <a:rPr lang="en-IN" altLang="en-US"/>
              <a:t>- </a:t>
            </a:r>
            <a:r>
              <a:rPr lang="en-IN" altLang="en-US" sz="1600"/>
              <a:t>ROGUE measures the similarity between the generated summary and the reference summary in terms of overlapping n-grams (contiguous sequences of n words) or word sequences.It calculates the percentage of overlapping n-grams (typically, 1-gram, 2-gram, or 3-gram) between the generated summary and the reference summaries.</a:t>
            </a:r>
            <a:endParaRPr lang="en-IN" altLang="en-US"/>
          </a:p>
          <a:p>
            <a:r>
              <a:rPr lang="en-IN" altLang="en-US" sz="2400" b="1"/>
              <a:t>Bert Score</a:t>
            </a:r>
            <a:r>
              <a:rPr lang="en-IN" altLang="en-US"/>
              <a:t>- </a:t>
            </a:r>
            <a:r>
              <a:rPr lang="en-IN" altLang="en-US" sz="1600"/>
              <a:t>BERT scores sentences based on their semantic similarity to the summary generated so far, their saliency or importance in the source text, or other relevant criteria. These scoring criteria can be determined based on the specific requirements of the summarization task and the design of the summarization model.</a:t>
            </a:r>
            <a:endParaRPr lang="en-IN" altLang="en-US" sz="1600"/>
          </a:p>
          <a:p>
            <a:r>
              <a:rPr lang="en-IN" altLang="en-US" sz="2400" b="1"/>
              <a:t>Comparison Between Rouge and Bert Score-</a:t>
            </a:r>
            <a:r>
              <a:rPr lang="en-IN" altLang="en-US" sz="1600" b="1"/>
              <a:t>1.The book is written by me 2.I am the author of that book . We can see that both the sentences carry same meaning.But Rouge score indicates low similarity</a:t>
            </a:r>
            <a:endParaRPr lang="en-IN" altLang="en-US" sz="2400" b="1"/>
          </a:p>
          <a:p>
            <a:endParaRPr lang="en-IN" altLang="en-US" sz="2400" b="1"/>
          </a:p>
          <a:p>
            <a:endParaRPr lang="en-IN" altLang="en-US" sz="2400" b="1"/>
          </a:p>
          <a:p>
            <a:r>
              <a:rPr lang="en-IN" altLang="en-US" sz="1600" b="1"/>
              <a:t>While Bert Score indicates high similarity:Precision = 0.9171 ,Recall=0.9120,F1- Score=0.9146</a:t>
            </a:r>
            <a:endParaRPr lang="en-IN" altLang="en-US" sz="1600" b="1"/>
          </a:p>
        </p:txBody>
      </p:sp>
      <p:graphicFrame>
        <p:nvGraphicFramePr>
          <p:cNvPr id="4" name="Table 3"/>
          <p:cNvGraphicFramePr/>
          <p:nvPr/>
        </p:nvGraphicFramePr>
        <p:xfrm>
          <a:off x="1605280" y="4471035"/>
          <a:ext cx="8531225" cy="746760"/>
        </p:xfrm>
        <a:graphic>
          <a:graphicData uri="http://schemas.openxmlformats.org/drawingml/2006/table">
            <a:tbl>
              <a:tblPr firstRow="1" bandRow="1">
                <a:tableStyleId>{5C22544A-7EE6-4342-B048-85BDC9FD1C3A}</a:tableStyleId>
              </a:tblPr>
              <a:tblGrid>
                <a:gridCol w="1706245"/>
                <a:gridCol w="1706245"/>
                <a:gridCol w="1706245"/>
                <a:gridCol w="1706245"/>
                <a:gridCol w="1706245"/>
              </a:tblGrid>
              <a:tr h="314960">
                <a:tc>
                  <a:txBody>
                    <a:bodyPr/>
                    <a:p>
                      <a:pPr>
                        <a:buNone/>
                      </a:pPr>
                      <a:endParaRPr lang="en-US"/>
                    </a:p>
                  </a:txBody>
                  <a:tcPr/>
                </a:tc>
                <a:tc>
                  <a:txBody>
                    <a:bodyPr/>
                    <a:p>
                      <a:pPr>
                        <a:buNone/>
                      </a:pPr>
                      <a:r>
                        <a:rPr lang="en-IN" altLang="en-US"/>
                        <a:t>Rouge1</a:t>
                      </a:r>
                      <a:endParaRPr lang="en-IN" altLang="en-US"/>
                    </a:p>
                  </a:txBody>
                  <a:tcPr/>
                </a:tc>
                <a:tc>
                  <a:txBody>
                    <a:bodyPr/>
                    <a:p>
                      <a:pPr>
                        <a:buNone/>
                      </a:pPr>
                      <a:r>
                        <a:rPr lang="en-IN" altLang="en-US"/>
                        <a:t>Rouge2</a:t>
                      </a:r>
                      <a:endParaRPr lang="en-IN" altLang="en-US"/>
                    </a:p>
                  </a:txBody>
                  <a:tcPr/>
                </a:tc>
                <a:tc>
                  <a:txBody>
                    <a:bodyPr/>
                    <a:p>
                      <a:pPr>
                        <a:buNone/>
                      </a:pPr>
                      <a:r>
                        <a:rPr lang="en-IN" altLang="en-US"/>
                        <a:t>RougeL</a:t>
                      </a:r>
                      <a:endParaRPr lang="en-IN" altLang="en-US"/>
                    </a:p>
                  </a:txBody>
                  <a:tcPr/>
                </a:tc>
                <a:tc>
                  <a:txBody>
                    <a:bodyPr/>
                    <a:p>
                      <a:pPr>
                        <a:buNone/>
                      </a:pPr>
                      <a:r>
                        <a:rPr lang="en-IN" altLang="en-US"/>
                        <a:t>RougeLsum</a:t>
                      </a:r>
                      <a:endParaRPr lang="en-IN" altLang="en-US"/>
                    </a:p>
                  </a:txBody>
                  <a:tcPr/>
                </a:tc>
              </a:tr>
              <a:tr h="381000">
                <a:tc>
                  <a:txBody>
                    <a:bodyPr/>
                    <a:p>
                      <a:pPr>
                        <a:buNone/>
                      </a:pPr>
                      <a:r>
                        <a:rPr lang="en-IN" altLang="en-US"/>
                        <a:t>Rouge_Score</a:t>
                      </a:r>
                      <a:endParaRPr lang="en-IN" altLang="en-US"/>
                    </a:p>
                  </a:txBody>
                  <a:tcPr/>
                </a:tc>
                <a:tc>
                  <a:txBody>
                    <a:bodyPr/>
                    <a:p>
                      <a:pPr>
                        <a:buNone/>
                      </a:pPr>
                      <a:r>
                        <a:rPr lang="en-IN" altLang="en-US"/>
                        <a:t>0.3076</a:t>
                      </a:r>
                      <a:endParaRPr lang="en-IN" altLang="en-US"/>
                    </a:p>
                  </a:txBody>
                  <a:tcPr/>
                </a:tc>
                <a:tc>
                  <a:txBody>
                    <a:bodyPr/>
                    <a:p>
                      <a:pPr>
                        <a:buNone/>
                      </a:pPr>
                      <a:r>
                        <a:rPr lang="en-IN" altLang="en-US"/>
                        <a:t>0.0</a:t>
                      </a:r>
                      <a:endParaRPr lang="en-IN" altLang="en-US"/>
                    </a:p>
                  </a:txBody>
                  <a:tcPr/>
                </a:tc>
                <a:tc>
                  <a:txBody>
                    <a:bodyPr/>
                    <a:p>
                      <a:pPr>
                        <a:buNone/>
                      </a:pPr>
                      <a:r>
                        <a:rPr lang="en-IN" altLang="en-US"/>
                        <a:t>0.3076</a:t>
                      </a:r>
                      <a:endParaRPr lang="en-IN" altLang="en-US"/>
                    </a:p>
                  </a:txBody>
                  <a:tcPr/>
                </a:tc>
                <a:tc>
                  <a:txBody>
                    <a:bodyPr/>
                    <a:p>
                      <a:pPr>
                        <a:buNone/>
                      </a:pPr>
                      <a:r>
                        <a:rPr lang="en-IN" altLang="en-US"/>
                        <a:t>0.3076</a:t>
                      </a:r>
                      <a:endParaRPr lang="en-IN" altLang="en-US"/>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Work Done</a:t>
            </a:r>
            <a:endParaRPr lang="en-IN" altLang="en-US"/>
          </a:p>
        </p:txBody>
      </p:sp>
      <p:sp>
        <p:nvSpPr>
          <p:cNvPr id="3" name="Content Placeholder 2"/>
          <p:cNvSpPr>
            <a:spLocks noGrp="1"/>
          </p:cNvSpPr>
          <p:nvPr>
            <p:ph idx="1"/>
          </p:nvPr>
        </p:nvSpPr>
        <p:spPr/>
        <p:txBody>
          <a:bodyPr/>
          <a:p>
            <a:r>
              <a:rPr lang="en-IN" altLang="en-US"/>
              <a:t> </a:t>
            </a:r>
            <a:r>
              <a:rPr lang="en-US"/>
              <a:t>Dataset Collection for Fine Tuning </a:t>
            </a:r>
            <a:endParaRPr lang="en-US"/>
          </a:p>
          <a:p>
            <a:r>
              <a:rPr lang="en-US"/>
              <a:t> Data Cleaning &amp; Pre Processing </a:t>
            </a:r>
            <a:endParaRPr lang="en-US"/>
          </a:p>
          <a:p>
            <a:r>
              <a:rPr lang="en-US"/>
              <a:t>Summary Generation for our data points using chatgpt and classical NLP. </a:t>
            </a:r>
            <a:endParaRPr lang="en-US"/>
          </a:p>
          <a:p>
            <a:r>
              <a:rPr lang="en-US"/>
              <a:t>Finetuning various pretrained large language models using our custom dataset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721995"/>
          </a:xfrm>
        </p:spPr>
        <p:txBody>
          <a:bodyPr/>
          <a:p>
            <a:r>
              <a:rPr lang="en-IN" altLang="en-US"/>
              <a:t>Full Projrct Overview</a:t>
            </a:r>
            <a:endParaRPr lang="en-IN" altLang="en-US"/>
          </a:p>
        </p:txBody>
      </p:sp>
      <p:pic>
        <p:nvPicPr>
          <p:cNvPr id="4" name="Content Placeholder 3"/>
          <p:cNvPicPr>
            <a:picLocks noChangeAspect="1"/>
          </p:cNvPicPr>
          <p:nvPr>
            <p:ph idx="1"/>
          </p:nvPr>
        </p:nvPicPr>
        <p:blipFill>
          <a:blip r:embed="rId1"/>
          <a:stretch>
            <a:fillRect/>
          </a:stretch>
        </p:blipFill>
        <p:spPr>
          <a:xfrm>
            <a:off x="1869440" y="997585"/>
            <a:ext cx="8753475" cy="55054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Dataset Collection for Fine Tuning:</a:t>
            </a:r>
            <a:endParaRPr lang="en-US"/>
          </a:p>
        </p:txBody>
      </p:sp>
      <p:sp>
        <p:nvSpPr>
          <p:cNvPr id="3" name="Content Placeholder 2"/>
          <p:cNvSpPr>
            <a:spLocks noGrp="1"/>
          </p:cNvSpPr>
          <p:nvPr>
            <p:ph idx="1"/>
          </p:nvPr>
        </p:nvSpPr>
        <p:spPr>
          <a:xfrm>
            <a:off x="609600" y="1600200"/>
            <a:ext cx="10972800" cy="3512185"/>
          </a:xfrm>
        </p:spPr>
        <p:txBody>
          <a:bodyPr/>
          <a:p>
            <a:r>
              <a:rPr lang="en-US"/>
              <a:t> </a:t>
            </a:r>
            <a:r>
              <a:rPr lang="en-IN" altLang="en-US"/>
              <a:t>U</a:t>
            </a:r>
            <a:r>
              <a:rPr lang="en-US"/>
              <a:t>s</a:t>
            </a:r>
            <a:r>
              <a:rPr lang="en-IN" altLang="en-US"/>
              <a:t>ing</a:t>
            </a:r>
            <a:r>
              <a:rPr lang="en-US"/>
              <a:t> ‘snscrape’ to scrape</a:t>
            </a:r>
            <a:r>
              <a:rPr lang="en-IN" altLang="en-US"/>
              <a:t>d</a:t>
            </a:r>
            <a:r>
              <a:rPr lang="en-US"/>
              <a:t> tweets on trending topics.</a:t>
            </a:r>
            <a:r>
              <a:rPr lang="en-IN" altLang="en-US"/>
              <a:t>At first,</a:t>
            </a:r>
            <a:r>
              <a:rPr lang="en-US"/>
              <a:t>selected 10 trending topics and scraped 1000 tweets on each of the trending topics. After that,grouped 10 tweets in a single data point of our data set. So a tweet data set of 1000 data points got created.But there were no summaries with respect to the data points.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Cleaning &amp; Pre Processing</a:t>
            </a:r>
            <a:endParaRPr lang="en-US"/>
          </a:p>
        </p:txBody>
      </p:sp>
      <p:sp>
        <p:nvSpPr>
          <p:cNvPr id="3" name="Content Placeholder 2"/>
          <p:cNvSpPr>
            <a:spLocks noGrp="1"/>
          </p:cNvSpPr>
          <p:nvPr>
            <p:ph idx="1"/>
          </p:nvPr>
        </p:nvSpPr>
        <p:spPr/>
        <p:txBody>
          <a:bodyPr/>
          <a:p>
            <a:r>
              <a:rPr lang="en-US" sz="2400"/>
              <a:t>After collecting the tweets the following data cleaning and pre processing steps were applied on them: </a:t>
            </a:r>
            <a:endParaRPr lang="en-US" sz="2400"/>
          </a:p>
          <a:p>
            <a:pPr marL="0" indent="0">
              <a:buNone/>
            </a:pPr>
            <a:r>
              <a:rPr lang="en-IN" altLang="en-US" sz="2400"/>
              <a:t>	</a:t>
            </a:r>
            <a:r>
              <a:rPr lang="en-US" sz="2400"/>
              <a:t>1.Lower casing </a:t>
            </a:r>
            <a:endParaRPr lang="en-US" sz="2400"/>
          </a:p>
          <a:p>
            <a:pPr marL="0" indent="0">
              <a:buNone/>
            </a:pPr>
            <a:r>
              <a:rPr lang="en-IN" altLang="en-US" sz="2400"/>
              <a:t>	</a:t>
            </a:r>
            <a:r>
              <a:rPr lang="en-US" sz="2400"/>
              <a:t>2.Traslating the tweets of various languages to English </a:t>
            </a:r>
            <a:endParaRPr lang="en-US" sz="2400"/>
          </a:p>
          <a:p>
            <a:pPr marL="0" indent="0">
              <a:buNone/>
            </a:pPr>
            <a:r>
              <a:rPr lang="en-IN" altLang="en-US" sz="2400"/>
              <a:t>	</a:t>
            </a:r>
            <a:r>
              <a:rPr lang="en-US" sz="2400"/>
              <a:t>3.Expansion of words </a:t>
            </a:r>
            <a:endParaRPr lang="en-US" sz="2400"/>
          </a:p>
          <a:p>
            <a:pPr marL="0" indent="0">
              <a:buNone/>
            </a:pPr>
            <a:r>
              <a:rPr lang="en-IN" altLang="en-US" sz="2400"/>
              <a:t>	</a:t>
            </a:r>
            <a:r>
              <a:rPr lang="en-US" sz="2400"/>
              <a:t>4.Removing URL </a:t>
            </a:r>
            <a:endParaRPr lang="en-US" sz="2400"/>
          </a:p>
          <a:p>
            <a:pPr marL="0" indent="0">
              <a:buNone/>
            </a:pPr>
            <a:r>
              <a:rPr lang="en-IN" altLang="en-US" sz="2400"/>
              <a:t>	</a:t>
            </a:r>
            <a:r>
              <a:rPr lang="en-US" sz="2400"/>
              <a:t>5.Removing RT &amp; Emojis </a:t>
            </a:r>
            <a:endParaRPr lang="en-US" sz="2400"/>
          </a:p>
          <a:p>
            <a:pPr marL="0" indent="0">
              <a:buNone/>
            </a:pPr>
            <a:r>
              <a:rPr lang="en-IN" altLang="en-US" sz="2400"/>
              <a:t>	</a:t>
            </a:r>
            <a:r>
              <a:rPr lang="en-US" sz="2400"/>
              <a:t>6.Removing HTML tags </a:t>
            </a:r>
            <a:endParaRPr lang="en-US" sz="2400"/>
          </a:p>
          <a:p>
            <a:pPr marL="0" indent="0">
              <a:buNone/>
            </a:pPr>
            <a:r>
              <a:rPr lang="en-IN" altLang="en-US" sz="2400"/>
              <a:t>	</a:t>
            </a:r>
            <a:r>
              <a:rPr lang="en-US" sz="2400"/>
              <a:t>7.Removing Special Characters and Punctuation</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Summary Generation For Our Data</a:t>
            </a:r>
            <a:r>
              <a:rPr lang="en-IN" altLang="en-US"/>
              <a:t> </a:t>
            </a:r>
            <a:r>
              <a:rPr lang="en-US"/>
              <a:t>Points:</a:t>
            </a:r>
            <a:endParaRPr lang="en-US"/>
          </a:p>
        </p:txBody>
      </p:sp>
      <p:sp>
        <p:nvSpPr>
          <p:cNvPr id="3" name="Content Placeholder 2"/>
          <p:cNvSpPr>
            <a:spLocks noGrp="1"/>
          </p:cNvSpPr>
          <p:nvPr>
            <p:ph idx="1"/>
          </p:nvPr>
        </p:nvSpPr>
        <p:spPr>
          <a:xfrm>
            <a:off x="609600" y="1600200"/>
            <a:ext cx="10972800" cy="3695700"/>
          </a:xfrm>
        </p:spPr>
        <p:txBody>
          <a:bodyPr/>
          <a:p>
            <a:r>
              <a:rPr lang="en-US" sz="2400"/>
              <a:t>After collecting the tweets and cleaning &amp; pre processing them I took two approaches to create summaries for the data points in our data set. </a:t>
            </a:r>
            <a:endParaRPr lang="en-US" sz="2400"/>
          </a:p>
          <a:p>
            <a:pPr marL="0" indent="0">
              <a:buNone/>
            </a:pPr>
            <a:endParaRPr lang="en-US" sz="2400"/>
          </a:p>
          <a:p>
            <a:pPr marL="0" indent="0">
              <a:buNone/>
            </a:pPr>
            <a:r>
              <a:rPr lang="en-IN" altLang="en-US" sz="2400"/>
              <a:t>	</a:t>
            </a:r>
            <a:r>
              <a:rPr lang="en-US" sz="2400"/>
              <a:t>1. </a:t>
            </a:r>
            <a:r>
              <a:rPr lang="en-IN" altLang="en-US" sz="2400"/>
              <a:t>U</a:t>
            </a:r>
            <a:r>
              <a:rPr lang="en-US" sz="2400"/>
              <a:t>sed OpenAI’s API to automate Chatgpt for generating summaries of our data points . </a:t>
            </a:r>
            <a:endParaRPr lang="en-US" sz="2400"/>
          </a:p>
          <a:p>
            <a:pPr marL="0" indent="0">
              <a:buNone/>
            </a:pPr>
            <a:r>
              <a:rPr lang="en-IN" altLang="en-US" sz="2400"/>
              <a:t>	</a:t>
            </a:r>
            <a:r>
              <a:rPr lang="en-US" sz="2400"/>
              <a:t>2. </a:t>
            </a:r>
            <a:r>
              <a:rPr lang="en-IN" altLang="en-US" sz="2400"/>
              <a:t>A</a:t>
            </a:r>
            <a:r>
              <a:rPr lang="en-US" sz="2400"/>
              <a:t>lso tried to explore various classical nlp approaches like - Text Ranking Using Google Page Rank algorithm, POS Tagging using Hidden Markov Models, Data generation using Markov chains to generate summaries for our datapoints.</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758190"/>
          </a:xfrm>
        </p:spPr>
        <p:txBody>
          <a:bodyPr/>
          <a:p>
            <a:r>
              <a:rPr lang="en-IN" altLang="en-US" sz="2800"/>
              <a:t>Classical NLP Approach</a:t>
            </a:r>
            <a:endParaRPr lang="en-IN" altLang="en-US" sz="2800"/>
          </a:p>
        </p:txBody>
      </p:sp>
      <p:sp>
        <p:nvSpPr>
          <p:cNvPr id="3" name="Content Placeholder 2"/>
          <p:cNvSpPr>
            <a:spLocks noGrp="1"/>
          </p:cNvSpPr>
          <p:nvPr>
            <p:ph idx="1"/>
          </p:nvPr>
        </p:nvSpPr>
        <p:spPr>
          <a:xfrm>
            <a:off x="609600" y="1317625"/>
            <a:ext cx="11155680" cy="4688205"/>
          </a:xfrm>
        </p:spPr>
        <p:txBody>
          <a:bodyPr/>
          <a:p>
            <a:r>
              <a:rPr lang="en-US" sz="1800"/>
              <a:t> At first given a preprocessed and clean datapoint (A group of sentences) I performed pos tagging on each of them using nltk’s pos_tag() function which uses a rule-based approach, which is based on a pre-trained set of hand-crafted rules to assign Part-of-Speech (POS) tags to words in a given text.</a:t>
            </a:r>
            <a:endParaRPr lang="en-US" sz="1800"/>
          </a:p>
          <a:p>
            <a:r>
              <a:rPr lang="en-US" sz="1800"/>
              <a:t>Then I made a list of important pos tags as per my knowledge important_pos_tags = ["NN", "NNS", "VB", "VBD", "VBG", "VBN", "VBP", "VBZ", "JJ", "JJR", "JJS"] And stored those words of our datapoint into a list whose pos tag matches any of our important pos tags. </a:t>
            </a:r>
            <a:endParaRPr lang="en-US" sz="1800"/>
          </a:p>
          <a:p>
            <a:r>
              <a:rPr lang="en-US" sz="1800"/>
              <a:t>Then I made a markov chain model for next word generation (got the transition probabilities of important words using our original datapoints) which randomly chooses important words from the list and generates next word based on transition probabilities. </a:t>
            </a:r>
            <a:endParaRPr lang="en-US" sz="1800"/>
          </a:p>
          <a:p>
            <a:r>
              <a:rPr lang="en-US" sz="1800"/>
              <a:t> Doing this I generated a group of new sentences from our original datapoint. </a:t>
            </a:r>
            <a:endParaRPr lang="en-US" sz="1800"/>
          </a:p>
          <a:p>
            <a:r>
              <a:rPr lang="en-US" sz="1800"/>
              <a:t>Finally I used google page rank algorithm to rank the newly generated sentences and took the top 50% sentences of my datapoint’s length as a summary of my datapoint. The TextRank algorithm is an unsupervised approach that uses graph-based methods to determine</a:t>
            </a:r>
            <a:endParaRPr lang="en-US" sz="1800"/>
          </a:p>
          <a:p>
            <a:r>
              <a:rPr lang="en-US" sz="1800"/>
              <a:t>. I observed the summaries generated using classical NLP approaches, even though they are syntactically and grammatically correct they are not always semantically meaningful.</a:t>
            </a:r>
            <a:endParaRPr lang="en-US" sz="180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5220</Words>
  <Application>WPS Presentation</Application>
  <PresentationFormat>Widescreen</PresentationFormat>
  <Paragraphs>204</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Arial</vt:lpstr>
      <vt:lpstr>SimSun</vt:lpstr>
      <vt:lpstr>Wingdings</vt:lpstr>
      <vt:lpstr>Microsoft YaHei</vt:lpstr>
      <vt:lpstr>Arial Unicode MS</vt:lpstr>
      <vt:lpstr>Calibri</vt:lpstr>
      <vt:lpstr>Default Design</vt:lpstr>
      <vt:lpstr>Abstractive Summarization</vt:lpstr>
      <vt:lpstr>Problem Statement</vt:lpstr>
      <vt:lpstr>Proposed Evaluation Metrics</vt:lpstr>
      <vt:lpstr>Work Done</vt:lpstr>
      <vt:lpstr>Full Projrct Overview</vt:lpstr>
      <vt:lpstr>Dataset Collection for Fine Tuning:</vt:lpstr>
      <vt:lpstr>Data Cleaning &amp; Pre Processing</vt:lpstr>
      <vt:lpstr> Summary Generation For Our Data Points:</vt:lpstr>
      <vt:lpstr>Classical NLP Approach</vt:lpstr>
      <vt:lpstr>Text-Rank Algorithm</vt:lpstr>
      <vt:lpstr>Finetuning various pretrained large language models using our custom dataset</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Abstractive Summarization</dc:title>
  <dc:creator/>
  <cp:lastModifiedBy>ritti</cp:lastModifiedBy>
  <cp:revision>2</cp:revision>
  <dcterms:created xsi:type="dcterms:W3CDTF">2023-05-04T07:53:00Z</dcterms:created>
  <dcterms:modified xsi:type="dcterms:W3CDTF">2023-05-04T07:54:56Z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C16578037BDB4321A71770B7FBC20479</vt:lpwstr>
  </property>
  <property fmtid="{D5CDD505-2E9C-101B-9397-08002B2CF9AE}" pid="3" name="KSOProductBuildVer">
    <vt:lpwstr>1033-11.2.0.11537</vt:lpwstr>
  </property>
</Properties>
</file>