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3048000" y="2468879"/>
            <a:ext cx="18288000" cy="6400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0" name="Rectangle 7"/>
          <p:cNvSpPr/>
          <p:nvPr/>
        </p:nvSpPr>
        <p:spPr>
          <a:xfrm>
            <a:off x="3048000" y="2560320"/>
            <a:ext cx="1066800" cy="457201"/>
          </a:xfrm>
          <a:prstGeom prst="rect">
            <a:avLst/>
          </a:prstGeom>
          <a:solidFill>
            <a:srgbClr val="DD8047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1" name="Rectangle 8"/>
          <p:cNvSpPr/>
          <p:nvPr/>
        </p:nvSpPr>
        <p:spPr>
          <a:xfrm>
            <a:off x="4229100" y="2560320"/>
            <a:ext cx="17106900" cy="457201"/>
          </a:xfrm>
          <a:prstGeom prst="rect">
            <a:avLst/>
          </a:prstGeom>
          <a:solidFill>
            <a:srgbClr val="94B6D2"/>
          </a:solidFill>
          <a:ln w="12700">
            <a:miter lim="400000"/>
          </a:ln>
        </p:spPr>
        <p:txBody>
          <a:bodyPr tIns="91439" bIns="91439" anchor="ctr"/>
          <a:lstStyle/>
          <a:p>
            <a:pPr defTabSz="914306"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4273296" y="457200"/>
            <a:ext cx="16306801" cy="1981200"/>
          </a:xfrm>
          <a:prstGeom prst="rect">
            <a:avLst/>
          </a:prstGeom>
        </p:spPr>
        <p:txBody>
          <a:bodyPr lIns="91429" tIns="91429" rIns="91429" bIns="91429" anchor="ctr"/>
          <a:lstStyle>
            <a:lvl1pPr defTabSz="1828800">
              <a:lnSpc>
                <a:spcPct val="100000"/>
              </a:lnSpc>
              <a:defRPr b="0" spc="0" sz="8800">
                <a:solidFill>
                  <a:srgbClr val="775F55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xfrm>
            <a:off x="4273296" y="3200400"/>
            <a:ext cx="16306801" cy="8991600"/>
          </a:xfrm>
          <a:prstGeom prst="rect">
            <a:avLst/>
          </a:prstGeom>
        </p:spPr>
        <p:txBody>
          <a:bodyPr lIns="91429" tIns="91429" rIns="91429" bIns="91429"/>
          <a:lstStyle>
            <a:lvl1pPr marL="640013" indent="-64001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60000"/>
              <a:buChar char="◻"/>
              <a:defRPr sz="5800">
                <a:latin typeface="Tw Cen MT"/>
                <a:ea typeface="Tw Cen MT"/>
                <a:cs typeface="Tw Cen MT"/>
                <a:sym typeface="Tw Cen MT"/>
              </a:defRPr>
            </a:lvl1pPr>
            <a:lvl2pPr marL="977603" indent="-611882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0000"/>
              <a:buChar char=""/>
              <a:defRPr sz="5800">
                <a:latin typeface="Tw Cen MT"/>
                <a:ea typeface="Tw Cen MT"/>
                <a:cs typeface="Tw Cen MT"/>
                <a:sym typeface="Tw Cen MT"/>
              </a:defRPr>
            </a:lvl2pPr>
            <a:lvl3pPr marL="1262139" indent="-576411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3pPr>
            <a:lvl4pPr marL="1805754" indent="-66287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7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4pPr>
            <a:lvl5pPr marL="2262906" indent="-662873" defTabSz="1828800">
              <a:lnSpc>
                <a:spcPct val="100000"/>
              </a:lnSpc>
              <a:spcBef>
                <a:spcPts val="1400"/>
              </a:spcBef>
              <a:buClr>
                <a:srgbClr val="DD8047"/>
              </a:buClr>
              <a:buSzPct val="65000"/>
              <a:buChar char="■"/>
              <a:defRPr sz="58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3294881" y="2500639"/>
            <a:ext cx="573038" cy="576561"/>
          </a:xfrm>
          <a:prstGeom prst="rect">
            <a:avLst/>
          </a:prstGeom>
        </p:spPr>
        <p:txBody>
          <a:bodyPr lIns="91429" tIns="91429" rIns="91429" bIns="91429" anchor="ctr">
            <a:normAutofit fontScale="100000" lnSpcReduction="0"/>
          </a:bodyPr>
          <a:lstStyle>
            <a:lvl1pPr defTabSz="914306">
              <a:defRPr b="1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9;p4"/>
          <p:cNvSpPr/>
          <p:nvPr/>
        </p:nvSpPr>
        <p:spPr>
          <a:xfrm>
            <a:off x="3048000" y="13455200"/>
            <a:ext cx="18288000" cy="260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3671399" y="1186733"/>
            <a:ext cx="17041202" cy="1527201"/>
          </a:xfrm>
          <a:prstGeom prst="rect">
            <a:avLst/>
          </a:prstGeom>
        </p:spPr>
        <p:txBody>
          <a:bodyPr lIns="182849" tIns="182849" rIns="182849" bIns="182849"/>
          <a:lstStyle>
            <a:lvl1pPr defTabSz="1828800">
              <a:lnSpc>
                <a:spcPct val="100000"/>
              </a:lnSpc>
              <a:defRPr b="0" spc="0" sz="5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idx="1"/>
          </p:nvPr>
        </p:nvSpPr>
        <p:spPr>
          <a:xfrm>
            <a:off x="3671399" y="3073266"/>
            <a:ext cx="17041202" cy="9110400"/>
          </a:xfrm>
          <a:prstGeom prst="rect">
            <a:avLst/>
          </a:prstGeom>
        </p:spPr>
        <p:txBody>
          <a:bodyPr lIns="182849" tIns="182849" rIns="182849" bIns="182849"/>
          <a:lstStyle>
            <a:lvl1pPr marL="800100" indent="-685800" defTabSz="1828800">
              <a:lnSpc>
                <a:spcPct val="115000"/>
              </a:lnSpc>
              <a:spcBef>
                <a:spcPts val="0"/>
              </a:spcBef>
              <a:buClr>
                <a:srgbClr val="616161"/>
              </a:buClr>
              <a:buSzPts val="3600"/>
              <a:buFont typeface="Proxima Nova"/>
              <a:buChar char="●"/>
              <a:defRPr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413328" indent="-816428" defTabSz="1828800">
              <a:lnSpc>
                <a:spcPct val="115000"/>
              </a:lnSpc>
              <a:spcBef>
                <a:spcPts val="0"/>
              </a:spcBef>
              <a:buClr>
                <a:srgbClr val="616161"/>
              </a:buClr>
              <a:buSzPts val="3600"/>
              <a:buFont typeface="Proxima Nova"/>
              <a:buChar char="○"/>
              <a:defRPr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70528" indent="-816428" defTabSz="1828800">
              <a:lnSpc>
                <a:spcPct val="115000"/>
              </a:lnSpc>
              <a:spcBef>
                <a:spcPts val="0"/>
              </a:spcBef>
              <a:buClr>
                <a:srgbClr val="616161"/>
              </a:buClr>
              <a:buSzPts val="3600"/>
              <a:buFont typeface="Proxima Nova"/>
              <a:buChar char="■"/>
              <a:defRPr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327728" indent="-816428" defTabSz="1828800">
              <a:lnSpc>
                <a:spcPct val="115000"/>
              </a:lnSpc>
              <a:spcBef>
                <a:spcPts val="0"/>
              </a:spcBef>
              <a:buClr>
                <a:srgbClr val="616161"/>
              </a:buClr>
              <a:buSzPts val="3600"/>
              <a:buFont typeface="Proxima Nova"/>
              <a:buChar char="●"/>
              <a:defRPr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784928" indent="-816428" defTabSz="1828800">
              <a:lnSpc>
                <a:spcPct val="115000"/>
              </a:lnSpc>
              <a:spcBef>
                <a:spcPts val="0"/>
              </a:spcBef>
              <a:buClr>
                <a:srgbClr val="616161"/>
              </a:buClr>
              <a:buSzPts val="3600"/>
              <a:buFont typeface="Proxima Nova"/>
              <a:buChar char="○"/>
              <a:defRPr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470361" y="12624795"/>
            <a:ext cx="619955" cy="670501"/>
          </a:xfrm>
          <a:prstGeom prst="rect">
            <a:avLst/>
          </a:prstGeom>
        </p:spPr>
        <p:txBody>
          <a:bodyPr lIns="182849" tIns="182849" rIns="182849" bIns="182849" anchor="ctr"/>
          <a:lstStyle>
            <a:lvl1pPr algn="r" defTabSz="898525">
              <a:defRPr sz="2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isual Recogn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Visual Recognition</a:t>
            </a:r>
          </a:p>
        </p:txBody>
      </p:sp>
      <p:sp>
        <p:nvSpPr>
          <p:cNvPr id="174" name="Assignment 3/Mini-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3/Mini-project</a:t>
            </a:r>
          </a:p>
        </p:txBody>
      </p:sp>
      <p:sp>
        <p:nvSpPr>
          <p:cNvPr id="175" name="Deadline: March 22, GROUP SIZE - 2 or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Deadline: March 22, GROUP SIZE - 2 or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55;p24"/>
          <p:cNvSpPr txBox="1"/>
          <p:nvPr>
            <p:ph type="title"/>
          </p:nvPr>
        </p:nvSpPr>
        <p:spPr>
          <a:xfrm>
            <a:off x="3387038" y="708806"/>
            <a:ext cx="17041201" cy="1145401"/>
          </a:xfrm>
          <a:prstGeom prst="rect">
            <a:avLst/>
          </a:prstGeom>
        </p:spPr>
        <p:txBody>
          <a:bodyPr/>
          <a:lstStyle>
            <a:lvl1pPr defTabSz="1664208">
              <a:defRPr sz="5096"/>
            </a:lvl1pPr>
          </a:lstStyle>
          <a:p>
            <a:pPr/>
            <a:r>
              <a:t>Deep Simple Online Real Time Tracker (DeepSORT)</a:t>
            </a:r>
          </a:p>
        </p:txBody>
      </p:sp>
      <p:grpSp>
        <p:nvGrpSpPr>
          <p:cNvPr id="243" name="Google Shape;156;p24"/>
          <p:cNvGrpSpPr/>
          <p:nvPr/>
        </p:nvGrpSpPr>
        <p:grpSpPr>
          <a:xfrm>
            <a:off x="4114188" y="3315656"/>
            <a:ext cx="3206401" cy="1614001"/>
            <a:chOff x="0" y="0"/>
            <a:chExt cx="3206400" cy="1614000"/>
          </a:xfrm>
        </p:grpSpPr>
        <p:sp>
          <p:nvSpPr>
            <p:cNvPr id="241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YOLO v3"/>
            <p:cNvSpPr txBox="1"/>
            <p:nvPr/>
          </p:nvSpPr>
          <p:spPr>
            <a:xfrm>
              <a:off x="9524" y="395847"/>
              <a:ext cx="3187352" cy="822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YOLO v3</a:t>
              </a:r>
            </a:p>
          </p:txBody>
        </p:sp>
      </p:grpSp>
      <p:grpSp>
        <p:nvGrpSpPr>
          <p:cNvPr id="246" name="Google Shape;157;p24"/>
          <p:cNvGrpSpPr/>
          <p:nvPr/>
        </p:nvGrpSpPr>
        <p:grpSpPr>
          <a:xfrm>
            <a:off x="4266588" y="7278056"/>
            <a:ext cx="3206401" cy="1614001"/>
            <a:chOff x="0" y="0"/>
            <a:chExt cx="3206400" cy="1614000"/>
          </a:xfrm>
        </p:grpSpPr>
        <p:sp>
          <p:nvSpPr>
            <p:cNvPr id="244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YOLO v3"/>
            <p:cNvSpPr txBox="1"/>
            <p:nvPr/>
          </p:nvSpPr>
          <p:spPr>
            <a:xfrm>
              <a:off x="9524" y="395847"/>
              <a:ext cx="3187352" cy="822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YOLO v3</a:t>
              </a:r>
            </a:p>
          </p:txBody>
        </p:sp>
      </p:grpSp>
      <p:grpSp>
        <p:nvGrpSpPr>
          <p:cNvPr id="249" name="Google Shape;158;p24"/>
          <p:cNvGrpSpPr/>
          <p:nvPr/>
        </p:nvGrpSpPr>
        <p:grpSpPr>
          <a:xfrm>
            <a:off x="12343788" y="2858456"/>
            <a:ext cx="3206401" cy="1614001"/>
            <a:chOff x="0" y="0"/>
            <a:chExt cx="3206400" cy="1614000"/>
          </a:xfrm>
        </p:grpSpPr>
        <p:sp>
          <p:nvSpPr>
            <p:cNvPr id="247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Kalman Filter"/>
            <p:cNvSpPr txBox="1"/>
            <p:nvPr/>
          </p:nvSpPr>
          <p:spPr>
            <a:xfrm>
              <a:off x="9524" y="395847"/>
              <a:ext cx="3187352" cy="822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Kalman Filter</a:t>
              </a:r>
            </a:p>
          </p:txBody>
        </p:sp>
      </p:grpSp>
      <p:grpSp>
        <p:nvGrpSpPr>
          <p:cNvPr id="252" name="Google Shape;159;p24"/>
          <p:cNvGrpSpPr/>
          <p:nvPr/>
        </p:nvGrpSpPr>
        <p:grpSpPr>
          <a:xfrm>
            <a:off x="8228988" y="5144456"/>
            <a:ext cx="3206401" cy="1614001"/>
            <a:chOff x="0" y="0"/>
            <a:chExt cx="3206400" cy="1614000"/>
          </a:xfrm>
        </p:grpSpPr>
        <p:sp>
          <p:nvSpPr>
            <p:cNvPr id="250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CNN, cosine metric"/>
            <p:cNvSpPr txBox="1"/>
            <p:nvPr/>
          </p:nvSpPr>
          <p:spPr>
            <a:xfrm>
              <a:off x="9524" y="160897"/>
              <a:ext cx="3187352" cy="1292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CNN, cosine metric</a:t>
              </a:r>
            </a:p>
          </p:txBody>
        </p:sp>
      </p:grpSp>
      <p:grpSp>
        <p:nvGrpSpPr>
          <p:cNvPr id="255" name="Google Shape;160;p24"/>
          <p:cNvGrpSpPr/>
          <p:nvPr/>
        </p:nvGrpSpPr>
        <p:grpSpPr>
          <a:xfrm>
            <a:off x="16610988" y="4534856"/>
            <a:ext cx="3206401" cy="1614001"/>
            <a:chOff x="0" y="0"/>
            <a:chExt cx="3206400" cy="1614000"/>
          </a:xfrm>
        </p:grpSpPr>
        <p:sp>
          <p:nvSpPr>
            <p:cNvPr id="253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Output"/>
            <p:cNvSpPr txBox="1"/>
            <p:nvPr/>
          </p:nvSpPr>
          <p:spPr>
            <a:xfrm>
              <a:off x="9524" y="395847"/>
              <a:ext cx="3187352" cy="822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Output</a:t>
              </a:r>
            </a:p>
          </p:txBody>
        </p:sp>
      </p:grpSp>
      <p:grpSp>
        <p:nvGrpSpPr>
          <p:cNvPr id="258" name="Google Shape;161;p24"/>
          <p:cNvGrpSpPr/>
          <p:nvPr/>
        </p:nvGrpSpPr>
        <p:grpSpPr>
          <a:xfrm>
            <a:off x="12343788" y="7125656"/>
            <a:ext cx="3206401" cy="1614001"/>
            <a:chOff x="0" y="0"/>
            <a:chExt cx="3206400" cy="1614000"/>
          </a:xfrm>
        </p:grpSpPr>
        <p:sp>
          <p:nvSpPr>
            <p:cNvPr id="256" name="Rectangle"/>
            <p:cNvSpPr/>
            <p:nvPr/>
          </p:nvSpPr>
          <p:spPr>
            <a:xfrm>
              <a:off x="-1" y="-1"/>
              <a:ext cx="3206402" cy="1614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Hungarian algorithm"/>
            <p:cNvSpPr txBox="1"/>
            <p:nvPr/>
          </p:nvSpPr>
          <p:spPr>
            <a:xfrm>
              <a:off x="9524" y="160897"/>
              <a:ext cx="3187352" cy="1292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Hungarian algorithm</a:t>
              </a:r>
            </a:p>
          </p:txBody>
        </p:sp>
      </p:grpSp>
      <p:sp>
        <p:nvSpPr>
          <p:cNvPr id="289" name="Google Shape;162;p24"/>
          <p:cNvSpPr/>
          <p:nvPr/>
        </p:nvSpPr>
        <p:spPr>
          <a:xfrm>
            <a:off x="13946988" y="4478897"/>
            <a:ext cx="1" cy="124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4BA17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0" name="Google Shape;163;p24"/>
          <p:cNvSpPr txBox="1"/>
          <p:nvPr/>
        </p:nvSpPr>
        <p:spPr>
          <a:xfrm>
            <a:off x="14186494" y="5786568"/>
            <a:ext cx="2379001" cy="12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Bounding Box</a:t>
            </a:r>
          </a:p>
        </p:txBody>
      </p:sp>
      <p:sp>
        <p:nvSpPr>
          <p:cNvPr id="261" name="Google Shape;164;p24"/>
          <p:cNvSpPr txBox="1"/>
          <p:nvPr/>
        </p:nvSpPr>
        <p:spPr>
          <a:xfrm>
            <a:off x="10353738" y="3725306"/>
            <a:ext cx="1997401" cy="12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Predicted Image</a:t>
            </a:r>
          </a:p>
        </p:txBody>
      </p:sp>
      <p:sp>
        <p:nvSpPr>
          <p:cNvPr id="262" name="Google Shape;165;p24"/>
          <p:cNvSpPr txBox="1"/>
          <p:nvPr/>
        </p:nvSpPr>
        <p:spPr>
          <a:xfrm>
            <a:off x="8044688" y="7009056"/>
            <a:ext cx="1997401" cy="12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Detected Image</a:t>
            </a:r>
          </a:p>
        </p:txBody>
      </p:sp>
      <p:sp>
        <p:nvSpPr>
          <p:cNvPr id="290" name="Google Shape;166;p24"/>
          <p:cNvSpPr/>
          <p:nvPr/>
        </p:nvSpPr>
        <p:spPr>
          <a:xfrm>
            <a:off x="15556230" y="6154420"/>
            <a:ext cx="2656841" cy="177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91" name="Google Shape;167;p24"/>
          <p:cNvSpPr/>
          <p:nvPr/>
        </p:nvSpPr>
        <p:spPr>
          <a:xfrm>
            <a:off x="15556230" y="3665220"/>
            <a:ext cx="2656841" cy="862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65" name="Google Shape;168;p24"/>
          <p:cNvSpPr/>
          <p:nvPr/>
        </p:nvSpPr>
        <p:spPr>
          <a:xfrm flipH="1" flipV="1">
            <a:off x="15550188" y="3665456"/>
            <a:ext cx="2676001" cy="294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" name="Google Shape;169;p24"/>
          <p:cNvSpPr/>
          <p:nvPr/>
        </p:nvSpPr>
        <p:spPr>
          <a:xfrm flipH="1" flipV="1">
            <a:off x="18214188" y="6148858"/>
            <a:ext cx="12001" cy="1766399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2" name="Google Shape;170;p24"/>
          <p:cNvSpPr/>
          <p:nvPr/>
        </p:nvSpPr>
        <p:spPr>
          <a:xfrm>
            <a:off x="7479030" y="6764020"/>
            <a:ext cx="2352040" cy="132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93" name="Google Shape;171;p24"/>
          <p:cNvSpPr/>
          <p:nvPr/>
        </p:nvSpPr>
        <p:spPr>
          <a:xfrm>
            <a:off x="11441430" y="5951220"/>
            <a:ext cx="895351" cy="198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85" y="0"/>
                </a:lnTo>
                <a:lnTo>
                  <a:pt x="10785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94" name="Google Shape;172;p24"/>
          <p:cNvSpPr/>
          <p:nvPr/>
        </p:nvSpPr>
        <p:spPr>
          <a:xfrm>
            <a:off x="5716270" y="2381250"/>
            <a:ext cx="8229601" cy="927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0948"/>
                </a:lnTo>
              </a:path>
            </a:pathLst>
          </a:custGeom>
          <a:ln w="12700">
            <a:solidFill>
              <a:srgbClr val="4BA17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0" name="Google Shape;173;p24"/>
          <p:cNvSpPr/>
          <p:nvPr/>
        </p:nvSpPr>
        <p:spPr>
          <a:xfrm flipH="1">
            <a:off x="9832188" y="3344456"/>
            <a:ext cx="2508001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 tIns="91439" bIns="91439" anchor="ctr"/>
          <a:lstStyle/>
          <a:p>
            <a:pPr algn="l" defTabSz="898525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" name="Google Shape;174;p24"/>
          <p:cNvSpPr/>
          <p:nvPr/>
        </p:nvSpPr>
        <p:spPr>
          <a:xfrm flipH="1">
            <a:off x="9832188" y="3369656"/>
            <a:ext cx="12001" cy="17748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" name="Google Shape;175;p24"/>
          <p:cNvSpPr/>
          <p:nvPr/>
        </p:nvSpPr>
        <p:spPr>
          <a:xfrm flipV="1">
            <a:off x="9846579" y="6596056"/>
            <a:ext cx="1" cy="14850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" name="Google Shape;176;p24"/>
          <p:cNvSpPr/>
          <p:nvPr/>
        </p:nvSpPr>
        <p:spPr>
          <a:xfrm>
            <a:off x="11953188" y="7932056"/>
            <a:ext cx="390601" cy="6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" name="Google Shape;177;p24"/>
          <p:cNvSpPr txBox="1"/>
          <p:nvPr/>
        </p:nvSpPr>
        <p:spPr>
          <a:xfrm>
            <a:off x="3064938" y="2426306"/>
            <a:ext cx="2259601" cy="82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 t</a:t>
            </a:r>
          </a:p>
        </p:txBody>
      </p:sp>
      <p:sp>
        <p:nvSpPr>
          <p:cNvPr id="275" name="Google Shape;178;p24"/>
          <p:cNvSpPr txBox="1"/>
          <p:nvPr/>
        </p:nvSpPr>
        <p:spPr>
          <a:xfrm>
            <a:off x="3217338" y="6388706"/>
            <a:ext cx="2259601" cy="82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 t+1</a:t>
            </a:r>
          </a:p>
        </p:txBody>
      </p:sp>
      <p:sp>
        <p:nvSpPr>
          <p:cNvPr id="276" name="Google Shape;163;p24"/>
          <p:cNvSpPr txBox="1"/>
          <p:nvPr/>
        </p:nvSpPr>
        <p:spPr>
          <a:xfrm>
            <a:off x="8451254" y="10296334"/>
            <a:ext cx="2379001" cy="12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Bounding Box</a:t>
            </a:r>
          </a:p>
        </p:txBody>
      </p:sp>
      <p:sp>
        <p:nvSpPr>
          <p:cNvPr id="277" name="Google Shape;172;p24"/>
          <p:cNvSpPr/>
          <p:nvPr/>
        </p:nvSpPr>
        <p:spPr>
          <a:xfrm rot="16200000">
            <a:off x="9015763" y="5324155"/>
            <a:ext cx="1752599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9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4BA173"/>
            </a:solidFill>
            <a:tailEnd type="triangle"/>
          </a:ln>
        </p:spPr>
        <p:txBody>
          <a:bodyPr tIns="91439" bIns="91439" anchor="ctr"/>
          <a:lstStyle/>
          <a:p>
            <a:pPr algn="l" defTabSz="898525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" name="Rectangle 30"/>
          <p:cNvSpPr/>
          <p:nvPr/>
        </p:nvSpPr>
        <p:spPr>
          <a:xfrm>
            <a:off x="4994870" y="5082208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9" name="Rectangle 31"/>
          <p:cNvSpPr/>
          <p:nvPr/>
        </p:nvSpPr>
        <p:spPr>
          <a:xfrm>
            <a:off x="6522770" y="5100786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0" name="Rectangle 32"/>
          <p:cNvSpPr/>
          <p:nvPr/>
        </p:nvSpPr>
        <p:spPr>
          <a:xfrm>
            <a:off x="3554710" y="9138720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1" name="Rectangle 33"/>
          <p:cNvSpPr/>
          <p:nvPr/>
        </p:nvSpPr>
        <p:spPr>
          <a:xfrm>
            <a:off x="4562822" y="9185730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2" name="Rectangle 34"/>
          <p:cNvSpPr/>
          <p:nvPr/>
        </p:nvSpPr>
        <p:spPr>
          <a:xfrm>
            <a:off x="14211894" y="4719120"/>
            <a:ext cx="720081" cy="1161843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3" name="Rectangle 35"/>
          <p:cNvSpPr/>
          <p:nvPr/>
        </p:nvSpPr>
        <p:spPr>
          <a:xfrm>
            <a:off x="15145361" y="4763049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4" name="Rectangle 36"/>
          <p:cNvSpPr/>
          <p:nvPr/>
        </p:nvSpPr>
        <p:spPr>
          <a:xfrm>
            <a:off x="8451254" y="8274624"/>
            <a:ext cx="720081" cy="1157615"/>
          </a:xfrm>
          <a:prstGeom prst="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5" name="Rectangle 37"/>
          <p:cNvSpPr/>
          <p:nvPr/>
        </p:nvSpPr>
        <p:spPr>
          <a:xfrm>
            <a:off x="9459366" y="8269138"/>
            <a:ext cx="720081" cy="1157615"/>
          </a:xfrm>
          <a:prstGeom prst="rect">
            <a:avLst/>
          </a:prstGeom>
          <a:solidFill>
            <a:srgbClr val="23784B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Rectangle 38"/>
          <p:cNvSpPr/>
          <p:nvPr/>
        </p:nvSpPr>
        <p:spPr>
          <a:xfrm>
            <a:off x="11907638" y="4674224"/>
            <a:ext cx="720081" cy="1157615"/>
          </a:xfrm>
          <a:prstGeom prst="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Rectangle 39"/>
          <p:cNvSpPr/>
          <p:nvPr/>
        </p:nvSpPr>
        <p:spPr>
          <a:xfrm>
            <a:off x="13059766" y="4721234"/>
            <a:ext cx="720081" cy="1157615"/>
          </a:xfrm>
          <a:prstGeom prst="rect">
            <a:avLst/>
          </a:prstGeom>
          <a:solidFill>
            <a:srgbClr val="4BA173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Wojke, Nicolai, and Alex Bewley. &quot;Deep cosine metric learning for person re-identification.&quot; 2018 IEEE winter conference on applications of computer vision (WACV). IEEE, 2018."/>
          <p:cNvSpPr txBox="1"/>
          <p:nvPr/>
        </p:nvSpPr>
        <p:spPr>
          <a:xfrm>
            <a:off x="498033" y="11746106"/>
            <a:ext cx="23539290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Wojke, Nicolai, and Alex Bewley. "Deep cosine metric learning for person re-identification." </a:t>
            </a:r>
            <a:r>
              <a:rPr i="1"/>
              <a:t>2018 IEEE winter conference on applications of computer vision (WACV)</a:t>
            </a:r>
            <a:r>
              <a:t>. IEEE, 2018.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3a (7 marks)</a:t>
            </a:r>
          </a:p>
        </p:txBody>
      </p:sp>
      <p:sp>
        <p:nvSpPr>
          <p:cNvPr id="178" name="Play with CN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Play with CNNs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8013" indent="-608013" defTabSz="2316421">
              <a:spcBef>
                <a:spcPts val="4200"/>
              </a:spcBef>
              <a:defRPr sz="4940"/>
            </a:pPr>
            <a:r>
              <a:t>CIFAR-10 dataset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AlexNet has 5 Conv and 3 FC layers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Play with a medium deep network with atleast 2 conv and 2 FC layers. 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Metrics: training time and classification performance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Compare ReLU vs tanh vs sigmoid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With and without momentum, adaptive learning rates</a:t>
            </a:r>
          </a:p>
          <a:p>
            <a:pPr marL="608013" indent="-608013" defTabSz="2316421">
              <a:spcBef>
                <a:spcPts val="4200"/>
              </a:spcBef>
              <a:defRPr sz="4940"/>
            </a:pPr>
            <a:r>
              <a:t>Finally: what would be your recommended architecture..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3b (3 marks)</a:t>
            </a:r>
          </a:p>
        </p:txBody>
      </p:sp>
      <p:sp>
        <p:nvSpPr>
          <p:cNvPr id="182" name="CNN as a feature extrac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CNN as a feature extracter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Pick your favourite object recognition dataset, other than CIFAR/MNIST</a:t>
            </a:r>
          </a:p>
          <a:p>
            <a:pPr/>
          </a:p>
          <a:p>
            <a:pPr/>
            <a:r>
              <a:t>Use Alexnet/any deep NN as a feature extracter (extract last layer as features), use any model on top and report the classification accuracies</a:t>
            </a:r>
          </a:p>
          <a:p>
            <a:pPr/>
          </a:p>
          <a:p>
            <a:pPr/>
            <a:r>
              <a:t>Report accuracies for Bike vs Horses dataset also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ssignment 3c: YOLO V2 (2 mark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3c: YOLO V2 (2 marks)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Read YOLO V2 and V1 pap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YOLO V2 and V1 papers</a:t>
            </a:r>
          </a:p>
          <a:p>
            <a:pPr/>
            <a:r>
              <a:t>Pick 5 additional features of YOLO V2 and document it in the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ssignment 3d: Object tracker: SORT + DeepSORT (8 mark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pc="-122" sz="6120"/>
            </a:lvl1pPr>
          </a:lstStyle>
          <a:p>
            <a:pPr/>
            <a:r>
              <a:t>Assignment 3d: Object tracker: SORT + DeepSORT (8 marks)</a:t>
            </a:r>
          </a:p>
        </p:txBody>
      </p:sp>
      <p:sp>
        <p:nvSpPr>
          <p:cNvPr id="19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Record your own short videos (3 different) of Electronic City traff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Record your own short videos (3 different) of Electronic City traffic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For the detections, use Faster RCNN and YOLO V2  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Implement a car counter using object tracking (SORT and DeepSORT)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Document the results and observations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Document the difference between SORT and DeepSORT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Create ground truths if needed for evaluation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Not needed to implement Faster RCNN/YOLO V2/SORT/Deep SORT from scratch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3671399" y="1186733"/>
            <a:ext cx="17041202" cy="1527201"/>
          </a:xfrm>
          <a:prstGeom prst="rect">
            <a:avLst/>
          </a:prstGeom>
        </p:spPr>
        <p:txBody>
          <a:bodyPr/>
          <a:lstStyle/>
          <a:p>
            <a:pPr/>
            <a:r>
              <a:t>Multi-object tracking</a:t>
            </a:r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103" y="3833664"/>
            <a:ext cx="12192001" cy="774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3671399" y="1186733"/>
            <a:ext cx="17041202" cy="1527201"/>
          </a:xfrm>
          <a:prstGeom prst="rect">
            <a:avLst/>
          </a:prstGeom>
        </p:spPr>
        <p:txBody>
          <a:bodyPr/>
          <a:lstStyle/>
          <a:p>
            <a:pPr/>
            <a:r>
              <a:t>Components of MOT tracking</a:t>
            </a:r>
          </a:p>
        </p:txBody>
      </p:sp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399" y="3401616"/>
            <a:ext cx="16408401" cy="866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92;p18"/>
          <p:cNvSpPr txBox="1"/>
          <p:nvPr>
            <p:ph type="title"/>
          </p:nvPr>
        </p:nvSpPr>
        <p:spPr>
          <a:xfrm>
            <a:off x="3671399" y="2604549"/>
            <a:ext cx="17041202" cy="1145401"/>
          </a:xfrm>
          <a:prstGeom prst="rect">
            <a:avLst/>
          </a:prstGeom>
        </p:spPr>
        <p:txBody>
          <a:bodyPr/>
          <a:lstStyle>
            <a:lvl1pPr defTabSz="1664208">
              <a:defRPr sz="5096"/>
            </a:lvl1pPr>
          </a:lstStyle>
          <a:p>
            <a:pPr/>
            <a:r>
              <a:t>Simple Online Real Time Tracker (SORT)</a:t>
            </a:r>
          </a:p>
        </p:txBody>
      </p:sp>
      <p:sp>
        <p:nvSpPr>
          <p:cNvPr id="200" name="Google Shape;93;p18"/>
          <p:cNvSpPr/>
          <p:nvPr/>
        </p:nvSpPr>
        <p:spPr>
          <a:xfrm>
            <a:off x="4907550" y="4447649"/>
            <a:ext cx="3055801" cy="1678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Google Shape;94;p18"/>
          <p:cNvSpPr/>
          <p:nvPr/>
        </p:nvSpPr>
        <p:spPr>
          <a:xfrm>
            <a:off x="15423150" y="6276449"/>
            <a:ext cx="3055801" cy="1678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Google Shape;95;p18"/>
          <p:cNvSpPr/>
          <p:nvPr/>
        </p:nvSpPr>
        <p:spPr>
          <a:xfrm>
            <a:off x="10241550" y="8257650"/>
            <a:ext cx="3055801" cy="1678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Google Shape;96;p18"/>
          <p:cNvSpPr/>
          <p:nvPr/>
        </p:nvSpPr>
        <p:spPr>
          <a:xfrm>
            <a:off x="10241550" y="4447649"/>
            <a:ext cx="3055801" cy="1678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Google Shape;97;p18"/>
          <p:cNvSpPr/>
          <p:nvPr/>
        </p:nvSpPr>
        <p:spPr>
          <a:xfrm>
            <a:off x="5059950" y="8257650"/>
            <a:ext cx="3055801" cy="1678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tIns="91439" bIns="91439" anchor="ctr"/>
          <a:lstStyle/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205" name="Google Shape;98;p18"/>
          <p:cNvCxnSpPr>
            <a:stCxn id="200" idx="0"/>
            <a:endCxn id="203" idx="0"/>
          </p:cNvCxnSpPr>
          <p:nvPr/>
        </p:nvCxnSpPr>
        <p:spPr>
          <a:xfrm>
            <a:off x="6435450" y="5287049"/>
            <a:ext cx="5334001" cy="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</p:cxnSp>
      <p:cxnSp>
        <p:nvCxnSpPr>
          <p:cNvPr id="206" name="Google Shape;99;p18"/>
          <p:cNvCxnSpPr>
            <a:stCxn id="204" idx="0"/>
            <a:endCxn id="202" idx="0"/>
          </p:cNvCxnSpPr>
          <p:nvPr/>
        </p:nvCxnSpPr>
        <p:spPr>
          <a:xfrm>
            <a:off x="6587850" y="9097050"/>
            <a:ext cx="5181601" cy="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</p:cxnSp>
      <p:cxnSp>
        <p:nvCxnSpPr>
          <p:cNvPr id="207" name="Google Shape;100;p18"/>
          <p:cNvCxnSpPr>
            <a:stCxn id="203" idx="0"/>
            <a:endCxn id="202" idx="0"/>
          </p:cNvCxnSpPr>
          <p:nvPr/>
        </p:nvCxnSpPr>
        <p:spPr>
          <a:xfrm>
            <a:off x="11769450" y="5287049"/>
            <a:ext cx="1" cy="38100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</p:cxnSp>
      <p:cxnSp>
        <p:nvCxnSpPr>
          <p:cNvPr id="208" name="Google Shape;101;p18"/>
          <p:cNvCxnSpPr>
            <a:stCxn id="202" idx="0"/>
            <a:endCxn id="201" idx="0"/>
          </p:cNvCxnSpPr>
          <p:nvPr/>
        </p:nvCxnSpPr>
        <p:spPr>
          <a:xfrm flipV="1">
            <a:off x="11772900" y="7112000"/>
            <a:ext cx="5181600" cy="1981200"/>
          </a:xfrm>
          <a:prstGeom prst="bentConnector2">
            <a:avLst/>
          </a:prstGeom>
          <a:ln w="12700">
            <a:solidFill>
              <a:srgbClr val="000000"/>
            </a:solidFill>
            <a:tailEnd type="triangle"/>
          </a:ln>
        </p:spPr>
      </p:cxnSp>
      <p:cxnSp>
        <p:nvCxnSpPr>
          <p:cNvPr id="209" name="Google Shape;102;p18"/>
          <p:cNvCxnSpPr>
            <a:stCxn id="201" idx="0"/>
            <a:endCxn id="203" idx="0"/>
          </p:cNvCxnSpPr>
          <p:nvPr/>
        </p:nvCxnSpPr>
        <p:spPr>
          <a:xfrm flipV="1" rot="16200000">
            <a:off x="13449300" y="3606800"/>
            <a:ext cx="1828800" cy="5181600"/>
          </a:xfrm>
          <a:prstGeom prst="bentConnector2">
            <a:avLst/>
          </a:prstGeom>
          <a:ln w="12700">
            <a:solidFill>
              <a:srgbClr val="000000"/>
            </a:solidFill>
          </a:ln>
        </p:spPr>
      </p:cxnSp>
      <p:sp>
        <p:nvSpPr>
          <p:cNvPr id="210" name="Google Shape;103;p18"/>
          <p:cNvSpPr/>
          <p:nvPr/>
        </p:nvSpPr>
        <p:spPr>
          <a:xfrm flipH="1" flipV="1">
            <a:off x="13297350" y="5287050"/>
            <a:ext cx="3675001" cy="216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Google Shape;104;p18"/>
          <p:cNvSpPr txBox="1"/>
          <p:nvPr/>
        </p:nvSpPr>
        <p:spPr>
          <a:xfrm>
            <a:off x="5251899" y="4856550"/>
            <a:ext cx="2281201" cy="9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YOLO v3</a:t>
            </a:r>
          </a:p>
        </p:txBody>
      </p:sp>
      <p:sp>
        <p:nvSpPr>
          <p:cNvPr id="212" name="Google Shape;105;p18"/>
          <p:cNvSpPr txBox="1"/>
          <p:nvPr/>
        </p:nvSpPr>
        <p:spPr>
          <a:xfrm>
            <a:off x="5404299" y="8666550"/>
            <a:ext cx="2281201" cy="9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YOLO v3</a:t>
            </a:r>
          </a:p>
        </p:txBody>
      </p:sp>
      <p:sp>
        <p:nvSpPr>
          <p:cNvPr id="213" name="Google Shape;106;p18"/>
          <p:cNvSpPr txBox="1"/>
          <p:nvPr/>
        </p:nvSpPr>
        <p:spPr>
          <a:xfrm>
            <a:off x="10558799" y="4748950"/>
            <a:ext cx="2281201" cy="145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Kalman Filter</a:t>
            </a:r>
          </a:p>
        </p:txBody>
      </p:sp>
      <p:sp>
        <p:nvSpPr>
          <p:cNvPr id="214" name="Google Shape;107;p18"/>
          <p:cNvSpPr txBox="1"/>
          <p:nvPr/>
        </p:nvSpPr>
        <p:spPr>
          <a:xfrm>
            <a:off x="10451249" y="8314400"/>
            <a:ext cx="2620201" cy="145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/>
          <a:p>
            <a:pPr algn="l"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Hungarian</a:t>
            </a:r>
          </a:p>
          <a:p>
            <a:pPr algn="l"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Algorithm </a:t>
            </a:r>
          </a:p>
        </p:txBody>
      </p:sp>
      <p:sp>
        <p:nvSpPr>
          <p:cNvPr id="215" name="Google Shape;108;p18"/>
          <p:cNvSpPr txBox="1"/>
          <p:nvPr/>
        </p:nvSpPr>
        <p:spPr>
          <a:xfrm>
            <a:off x="15831449" y="6621250"/>
            <a:ext cx="2152201" cy="9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216" name="Google Shape;109;p18"/>
          <p:cNvSpPr txBox="1"/>
          <p:nvPr/>
        </p:nvSpPr>
        <p:spPr>
          <a:xfrm>
            <a:off x="3671399" y="11946173"/>
            <a:ext cx="17052002" cy="133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ICIP 2016: Alex Bewley, Zongyuan Ge, Lionel Ott “SIMPLE ONLINE AND REALTIME TRACKING”</a:t>
            </a:r>
          </a:p>
        </p:txBody>
      </p:sp>
      <p:sp>
        <p:nvSpPr>
          <p:cNvPr id="217" name="Google Shape;110;p18"/>
          <p:cNvSpPr txBox="1"/>
          <p:nvPr/>
        </p:nvSpPr>
        <p:spPr>
          <a:xfrm>
            <a:off x="3196899" y="4626850"/>
            <a:ext cx="2259602" cy="82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 t</a:t>
            </a:r>
          </a:p>
        </p:txBody>
      </p:sp>
      <p:sp>
        <p:nvSpPr>
          <p:cNvPr id="218" name="Google Shape;111;p18"/>
          <p:cNvSpPr txBox="1"/>
          <p:nvPr/>
        </p:nvSpPr>
        <p:spPr>
          <a:xfrm>
            <a:off x="3044499" y="8589250"/>
            <a:ext cx="2259602" cy="82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49" tIns="182849" rIns="182849" bIns="182849">
            <a:spAutoFit/>
          </a:bodyPr>
          <a:lstStyle>
            <a:lvl1pPr algn="l" defTabSz="1828800">
              <a:defRPr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 t+1</a:t>
            </a:r>
          </a:p>
        </p:txBody>
      </p:sp>
      <p:sp>
        <p:nvSpPr>
          <p:cNvPr id="219" name="Rectangle 1"/>
          <p:cNvSpPr/>
          <p:nvPr/>
        </p:nvSpPr>
        <p:spPr>
          <a:xfrm>
            <a:off x="5855296" y="6276449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0" name="Rectangle 22"/>
          <p:cNvSpPr/>
          <p:nvPr/>
        </p:nvSpPr>
        <p:spPr>
          <a:xfrm>
            <a:off x="5999311" y="10267374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Rectangle 23"/>
          <p:cNvSpPr/>
          <p:nvPr/>
        </p:nvSpPr>
        <p:spPr>
          <a:xfrm>
            <a:off x="7383195" y="6295028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Rectangle 24"/>
          <p:cNvSpPr/>
          <p:nvPr/>
        </p:nvSpPr>
        <p:spPr>
          <a:xfrm>
            <a:off x="7007423" y="10314384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Rectangle 25"/>
          <p:cNvSpPr/>
          <p:nvPr/>
        </p:nvSpPr>
        <p:spPr>
          <a:xfrm>
            <a:off x="12192000" y="6425951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FF0000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Rectangle 26"/>
          <p:cNvSpPr/>
          <p:nvPr/>
        </p:nvSpPr>
        <p:spPr>
          <a:xfrm>
            <a:off x="13344128" y="6472961"/>
            <a:ext cx="720081" cy="1157615"/>
          </a:xfrm>
          <a:prstGeom prst="rect">
            <a:avLst/>
          </a:prstGeom>
          <a:solidFill>
            <a:srgbClr val="FFFFFF"/>
          </a:solidFill>
          <a:ln w="50800">
            <a:solidFill>
              <a:srgbClr val="4BA173"/>
            </a:solidFill>
          </a:ln>
        </p:spPr>
        <p:txBody>
          <a:bodyPr tIns="91439" bIns="91439" anchor="ctr"/>
          <a:lstStyle/>
          <a:p>
            <a:pPr defTabSz="898525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25;p20"/>
          <p:cNvSpPr txBox="1"/>
          <p:nvPr>
            <p:ph type="title"/>
          </p:nvPr>
        </p:nvSpPr>
        <p:spPr>
          <a:xfrm>
            <a:off x="4506900" y="2675400"/>
            <a:ext cx="15377398" cy="1070401"/>
          </a:xfrm>
          <a:prstGeom prst="rect">
            <a:avLst/>
          </a:prstGeom>
        </p:spPr>
        <p:txBody>
          <a:bodyPr/>
          <a:lstStyle>
            <a:lvl1pPr defTabSz="1499616">
              <a:defRPr sz="4592"/>
            </a:lvl1pPr>
          </a:lstStyle>
          <a:p>
            <a:pPr/>
            <a:r>
              <a:t>Hungarian algorithm</a:t>
            </a:r>
          </a:p>
        </p:txBody>
      </p:sp>
      <p:pic>
        <p:nvPicPr>
          <p:cNvPr id="227" name="Google Shape;126;p20" descr="Google Shape;12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050" y="6564852"/>
            <a:ext cx="9404653" cy="422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127;p20" descr="Google Shape;127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85199" y="6661949"/>
            <a:ext cx="7370801" cy="4134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Google Shape;128;p20"/>
          <p:cNvGrpSpPr/>
          <p:nvPr/>
        </p:nvGrpSpPr>
        <p:grpSpPr>
          <a:xfrm>
            <a:off x="10088850" y="4345149"/>
            <a:ext cx="5251201" cy="1741199"/>
            <a:chOff x="0" y="0"/>
            <a:chExt cx="5251200" cy="1741197"/>
          </a:xfrm>
        </p:grpSpPr>
        <p:sp>
          <p:nvSpPr>
            <p:cNvPr id="229" name="Rectangle"/>
            <p:cNvSpPr/>
            <p:nvPr/>
          </p:nvSpPr>
          <p:spPr>
            <a:xfrm>
              <a:off x="-1" y="0"/>
              <a:ext cx="5251202" cy="1741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4BA17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Hungarian Algorithm"/>
            <p:cNvSpPr txBox="1"/>
            <p:nvPr/>
          </p:nvSpPr>
          <p:spPr>
            <a:xfrm>
              <a:off x="9524" y="459446"/>
              <a:ext cx="5232152" cy="822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49" tIns="182849" rIns="182849" bIns="182849" numCol="1" anchor="ctr">
              <a:spAutoFit/>
            </a:bodyPr>
            <a:lstStyle>
              <a:lvl1pPr defTabSz="1828800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Hungarian Algorithm</a:t>
              </a:r>
            </a:p>
          </p:txBody>
        </p:sp>
      </p:grpSp>
      <p:sp>
        <p:nvSpPr>
          <p:cNvPr id="237" name="Google Shape;129;p20"/>
          <p:cNvSpPr/>
          <p:nvPr/>
        </p:nvSpPr>
        <p:spPr>
          <a:xfrm>
            <a:off x="8305800" y="5214620"/>
            <a:ext cx="1775460" cy="1350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38" name="Google Shape;130;p20"/>
          <p:cNvSpPr/>
          <p:nvPr/>
        </p:nvSpPr>
        <p:spPr>
          <a:xfrm>
            <a:off x="15345410" y="5214620"/>
            <a:ext cx="2124711" cy="1446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4BA173"/>
            </a:solidFill>
          </a:ln>
        </p:spPr>
        <p:txBody>
          <a:bodyPr/>
          <a:lstStyle/>
          <a:p>
            <a:pPr/>
          </a:p>
        </p:txBody>
      </p:sp>
      <p:sp>
        <p:nvSpPr>
          <p:cNvPr id="234" name="Google Shape;131;p20"/>
          <p:cNvSpPr/>
          <p:nvPr/>
        </p:nvSpPr>
        <p:spPr>
          <a:xfrm>
            <a:off x="8342250" y="5206150"/>
            <a:ext cx="1746601" cy="96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5" name="Google Shape;132;p20"/>
          <p:cNvSpPr/>
          <p:nvPr/>
        </p:nvSpPr>
        <p:spPr>
          <a:xfrm>
            <a:off x="17445400" y="5205750"/>
            <a:ext cx="25201" cy="1456201"/>
          </a:xfrm>
          <a:prstGeom prst="line">
            <a:avLst/>
          </a:prstGeom>
          <a:ln w="12700">
            <a:solidFill>
              <a:srgbClr val="4BA173"/>
            </a:solidFill>
            <a:tailEnd type="triangle"/>
          </a:ln>
        </p:spPr>
        <p:txBody>
          <a:bodyPr tIns="91439" bIns="91439"/>
          <a:lstStyle/>
          <a:p>
            <a:pPr algn="l" defTabSz="898525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36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2924" y="287600"/>
            <a:ext cx="7823201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