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Jaiswal" userId="30aa8eac059d37fe" providerId="LiveId" clId="{2889E854-DF76-4159-BFFC-A26D9D0B423E}"/>
    <pc:docChg chg="addSld delSld modSld">
      <pc:chgData name="Saloni Jaiswal" userId="30aa8eac059d37fe" providerId="LiveId" clId="{2889E854-DF76-4159-BFFC-A26D9D0B423E}" dt="2023-05-11T17:54:02.795" v="1" actId="47"/>
      <pc:docMkLst>
        <pc:docMk/>
      </pc:docMkLst>
      <pc:sldChg chg="del">
        <pc:chgData name="Saloni Jaiswal" userId="30aa8eac059d37fe" providerId="LiveId" clId="{2889E854-DF76-4159-BFFC-A26D9D0B423E}" dt="2023-05-11T17:54:02.795" v="1" actId="47"/>
        <pc:sldMkLst>
          <pc:docMk/>
          <pc:sldMk cId="186562848" sldId="280"/>
        </pc:sldMkLst>
      </pc:sldChg>
      <pc:sldChg chg="add">
        <pc:chgData name="Saloni Jaiswal" userId="30aa8eac059d37fe" providerId="LiveId" clId="{2889E854-DF76-4159-BFFC-A26D9D0B423E}" dt="2023-05-11T17:54:00.798" v="0"/>
        <pc:sldMkLst>
          <pc:docMk/>
          <pc:sldMk cId="3770649094"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20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EADC4B0-BA0A-486A-8E45-6E11F9645215}"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273890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2106921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3195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1757887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00406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2839060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3640470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345314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244727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C4B0-BA0A-486A-8E45-6E11F9645215}"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152458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DC4B0-BA0A-486A-8E45-6E11F9645215}"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112143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DC4B0-BA0A-486A-8E45-6E11F9645215}"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154496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ADC4B0-BA0A-486A-8E45-6E11F9645215}"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370921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DC4B0-BA0A-486A-8E45-6E11F9645215}"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100758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DC4B0-BA0A-486A-8E45-6E11F9645215}"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1137444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DC4B0-BA0A-486A-8E45-6E11F9645215}"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9A99B-8345-458E-9FB9-E57D854C4B12}" type="slidenum">
              <a:rPr lang="en-US" smtClean="0"/>
              <a:t>‹#›</a:t>
            </a:fld>
            <a:endParaRPr lang="en-US"/>
          </a:p>
        </p:txBody>
      </p:sp>
    </p:spTree>
    <p:extLst>
      <p:ext uri="{BB962C8B-B14F-4D97-AF65-F5344CB8AC3E}">
        <p14:creationId xmlns:p14="http://schemas.microsoft.com/office/powerpoint/2010/main" val="161661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EADC4B0-BA0A-486A-8E45-6E11F9645215}" type="datetimeFigureOut">
              <a:rPr lang="en-US" smtClean="0"/>
              <a:t>5/12/2023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89A99B-8345-458E-9FB9-E57D854C4B12}" type="slidenum">
              <a:rPr lang="en-US" smtClean="0"/>
              <a:t>‹#›</a:t>
            </a:fld>
            <a:endParaRPr lang="en-US"/>
          </a:p>
        </p:txBody>
      </p:sp>
    </p:spTree>
    <p:extLst>
      <p:ext uri="{BB962C8B-B14F-4D97-AF65-F5344CB8AC3E}">
        <p14:creationId xmlns:p14="http://schemas.microsoft.com/office/powerpoint/2010/main" val="13750700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71718"/>
            <a:ext cx="11930394" cy="6620027"/>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r>
              <a:rPr lang="en-US" sz="3600" b="1" dirty="0">
                <a:latin typeface="+mn-lt"/>
              </a:rPr>
              <a:t>International Institute Of </a:t>
            </a:r>
            <a:r>
              <a:rPr lang="en-US" sz="3600" b="1" dirty="0" err="1">
                <a:latin typeface="+mn-lt"/>
              </a:rPr>
              <a:t>ProfessionalStudies,DAVV</a:t>
            </a:r>
            <a:r>
              <a:rPr lang="en-US" b="1" dirty="0">
                <a:latin typeface="+mn-lt"/>
              </a:rPr>
              <a:t> </a:t>
            </a:r>
            <a:br>
              <a:rPr lang="en-US" b="1" dirty="0">
                <a:latin typeface="+mn-lt"/>
              </a:rPr>
            </a:br>
            <a:r>
              <a:rPr lang="en-US" b="1" dirty="0">
                <a:latin typeface="+mn-lt"/>
              </a:rPr>
              <a:t>                                  </a:t>
            </a:r>
            <a:br>
              <a:rPr lang="en-US" sz="4400" b="1" dirty="0">
                <a:latin typeface="+mn-lt"/>
              </a:rPr>
            </a:br>
            <a:r>
              <a:rPr lang="en-US" sz="4400" b="1" dirty="0">
                <a:latin typeface="+mn-lt"/>
              </a:rPr>
              <a:t>                    </a:t>
            </a:r>
            <a:r>
              <a:rPr lang="en-US" sz="4400" b="1" dirty="0">
                <a:latin typeface="Aldhabi" panose="01000000000000000000" pitchFamily="2" charset="-78"/>
                <a:cs typeface="Aldhabi" panose="01000000000000000000" pitchFamily="2" charset="-78"/>
              </a:rPr>
              <a:t>Information Security</a:t>
            </a:r>
            <a:br>
              <a:rPr lang="en-US" sz="4400" b="1" dirty="0">
                <a:latin typeface="+mn-lt"/>
              </a:rPr>
            </a:br>
            <a:br>
              <a:rPr lang="en-US" sz="4400" b="1" dirty="0">
                <a:latin typeface="+mn-lt"/>
              </a:rPr>
            </a:br>
            <a:r>
              <a:rPr lang="en-US" sz="2700" b="1" dirty="0">
                <a:latin typeface="+mn-lt"/>
              </a:rPr>
              <a:t>                                      Test 2B Assignment</a:t>
            </a:r>
            <a:br>
              <a:rPr lang="en-US" sz="4400" b="1" dirty="0">
                <a:latin typeface="+mn-lt"/>
              </a:rPr>
            </a:br>
            <a:br>
              <a:rPr lang="en-US" sz="4400" b="1" dirty="0">
                <a:latin typeface="+mn-lt"/>
              </a:rPr>
            </a:br>
            <a:br>
              <a:rPr lang="en-US" sz="4400" b="1" dirty="0">
                <a:latin typeface="+mn-lt"/>
              </a:rPr>
            </a:br>
            <a:r>
              <a:rPr lang="en-US" sz="4400" b="1" dirty="0">
                <a:latin typeface="+mn-lt"/>
              </a:rPr>
              <a:t>Submitted By:-                      Submitted To:-     </a:t>
            </a:r>
            <a:br>
              <a:rPr lang="en-US" sz="4400" b="1" dirty="0">
                <a:latin typeface="+mn-lt"/>
              </a:rPr>
            </a:br>
            <a:r>
              <a:rPr lang="en-US" sz="4400" b="1" dirty="0">
                <a:latin typeface="+mn-lt"/>
              </a:rPr>
              <a:t>  </a:t>
            </a:r>
            <a:r>
              <a:rPr lang="en-US" sz="3100" b="1" dirty="0">
                <a:latin typeface="+mn-lt"/>
              </a:rPr>
              <a:t>Ritu Sharma                                        Dr.Shaligram Prajapat </a:t>
            </a:r>
            <a:br>
              <a:rPr lang="en-US" sz="3100" b="1" dirty="0">
                <a:latin typeface="+mn-lt"/>
              </a:rPr>
            </a:br>
            <a:r>
              <a:rPr lang="en-US" sz="3100" b="1" dirty="0">
                <a:latin typeface="+mn-lt"/>
              </a:rPr>
              <a:t>   IT-2k19-48                                                    Sir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3225587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lstStyle/>
          <a:p>
            <a:r>
              <a:rPr lang="en-US" dirty="0"/>
              <a:t> </a:t>
            </a:r>
            <a:r>
              <a:rPr lang="en-US" sz="4000" dirty="0">
                <a:latin typeface="+mn-lt"/>
              </a:rPr>
              <a:t>9) Which key is kept secret in Public Key Cryptography?</a:t>
            </a:r>
            <a:br>
              <a:rPr lang="en-US" sz="4000" dirty="0">
                <a:latin typeface="+mn-lt"/>
              </a:rPr>
            </a:br>
            <a:br>
              <a:rPr lang="en-US" sz="4000" dirty="0">
                <a:latin typeface="+mn-lt"/>
              </a:rPr>
            </a:br>
            <a:r>
              <a:rPr lang="en-US" sz="4000" dirty="0">
                <a:latin typeface="+mn-lt"/>
              </a:rPr>
              <a:t> (a) Private Key </a:t>
            </a:r>
            <a:br>
              <a:rPr lang="en-US" sz="4000" dirty="0">
                <a:latin typeface="+mn-lt"/>
              </a:rPr>
            </a:br>
            <a:r>
              <a:rPr lang="en-US" sz="4000" dirty="0">
                <a:latin typeface="+mn-lt"/>
              </a:rPr>
              <a:t>(b) Public Key</a:t>
            </a:r>
            <a:br>
              <a:rPr lang="en-US" sz="4000" dirty="0">
                <a:latin typeface="+mn-lt"/>
              </a:rPr>
            </a:br>
            <a:r>
              <a:rPr lang="en-US" sz="4000" dirty="0">
                <a:latin typeface="+mn-lt"/>
              </a:rPr>
              <a:t> (c) Both A and B</a:t>
            </a:r>
            <a:br>
              <a:rPr lang="en-US" sz="4000" dirty="0">
                <a:latin typeface="+mn-lt"/>
              </a:rPr>
            </a:br>
            <a:r>
              <a:rPr lang="en-US" sz="4000" dirty="0">
                <a:latin typeface="+mn-lt"/>
              </a:rPr>
              <a:t> (d) None of the above</a:t>
            </a:r>
            <a:br>
              <a:rPr lang="en-US" sz="4000" dirty="0">
                <a:latin typeface="+mn-lt"/>
              </a:rPr>
            </a:br>
            <a:br>
              <a:rPr lang="en-US" sz="4000" dirty="0">
                <a:latin typeface="+mn-lt"/>
              </a:rPr>
            </a:br>
            <a:r>
              <a:rPr lang="en-US" sz="4000" dirty="0">
                <a:latin typeface="+mn-lt"/>
              </a:rPr>
              <a:t> Ans-(a) Private Key</a:t>
            </a:r>
          </a:p>
        </p:txBody>
      </p:sp>
    </p:spTree>
    <p:extLst>
      <p:ext uri="{BB962C8B-B14F-4D97-AF65-F5344CB8AC3E}">
        <p14:creationId xmlns:p14="http://schemas.microsoft.com/office/powerpoint/2010/main" val="324412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lstStyle/>
          <a:p>
            <a:r>
              <a:rPr lang="en-US" dirty="0"/>
              <a:t> </a:t>
            </a:r>
            <a:r>
              <a:rPr lang="en-US" sz="4000" dirty="0">
                <a:latin typeface="+mn-lt"/>
              </a:rPr>
              <a:t>10) Which type of cryptography is more secure?</a:t>
            </a:r>
            <a:br>
              <a:rPr lang="en-US" sz="4000" dirty="0">
                <a:latin typeface="+mn-lt"/>
              </a:rPr>
            </a:br>
            <a:br>
              <a:rPr lang="en-US" sz="4000" dirty="0">
                <a:latin typeface="+mn-lt"/>
              </a:rPr>
            </a:br>
            <a:r>
              <a:rPr lang="en-US" sz="4000" dirty="0">
                <a:latin typeface="+mn-lt"/>
              </a:rPr>
              <a:t> (a) Secret Key Cryptography </a:t>
            </a:r>
            <a:br>
              <a:rPr lang="en-US" sz="4000" dirty="0">
                <a:latin typeface="+mn-lt"/>
              </a:rPr>
            </a:br>
            <a:r>
              <a:rPr lang="en-US" sz="4000" dirty="0">
                <a:latin typeface="+mn-lt"/>
              </a:rPr>
              <a:t>(b) Public Key Cryptography </a:t>
            </a:r>
            <a:br>
              <a:rPr lang="en-US" sz="4000" dirty="0">
                <a:latin typeface="+mn-lt"/>
              </a:rPr>
            </a:br>
            <a:r>
              <a:rPr lang="en-US" sz="4000" dirty="0">
                <a:latin typeface="+mn-lt"/>
              </a:rPr>
              <a:t>(c) Both A and B are equally secure</a:t>
            </a:r>
            <a:br>
              <a:rPr lang="en-US" sz="4000" dirty="0">
                <a:latin typeface="+mn-lt"/>
              </a:rPr>
            </a:br>
            <a:r>
              <a:rPr lang="en-US" sz="4000" dirty="0">
                <a:latin typeface="+mn-lt"/>
              </a:rPr>
              <a:t> (d) None of the above </a:t>
            </a:r>
            <a:br>
              <a:rPr lang="en-US" sz="4000" dirty="0">
                <a:latin typeface="+mn-lt"/>
              </a:rPr>
            </a:br>
            <a:br>
              <a:rPr lang="en-US" sz="4000" dirty="0">
                <a:latin typeface="+mn-lt"/>
              </a:rPr>
            </a:br>
            <a:r>
              <a:rPr lang="en-US" sz="4000" dirty="0">
                <a:latin typeface="+mn-lt"/>
              </a:rPr>
              <a:t>Ans-(c) Both A and B are equally secure </a:t>
            </a:r>
          </a:p>
        </p:txBody>
      </p:sp>
    </p:spTree>
    <p:extLst>
      <p:ext uri="{BB962C8B-B14F-4D97-AF65-F5344CB8AC3E}">
        <p14:creationId xmlns:p14="http://schemas.microsoft.com/office/powerpoint/2010/main" val="79438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rmAutofit fontScale="90000"/>
          </a:bodyPr>
          <a:lstStyle/>
          <a:p>
            <a:r>
              <a:rPr lang="en-US" dirty="0"/>
              <a:t> </a:t>
            </a:r>
            <a:r>
              <a:rPr lang="en-US" sz="4000" dirty="0">
                <a:latin typeface="+mn-lt"/>
              </a:rPr>
              <a:t>11)Which of the following is the primary purpose of a Message Authentication Code (MA(e)? </a:t>
            </a:r>
            <a:br>
              <a:rPr lang="en-US" sz="4000" dirty="0">
                <a:latin typeface="+mn-lt"/>
              </a:rPr>
            </a:br>
            <a:br>
              <a:rPr lang="en-US" sz="4000" dirty="0">
                <a:latin typeface="+mn-lt"/>
              </a:rPr>
            </a:br>
            <a:r>
              <a:rPr lang="en-US" sz="4000" dirty="0">
                <a:latin typeface="+mn-lt"/>
              </a:rPr>
              <a:t>(a) To encrypt a message</a:t>
            </a:r>
            <a:br>
              <a:rPr lang="en-US" sz="4000" dirty="0">
                <a:latin typeface="+mn-lt"/>
              </a:rPr>
            </a:br>
            <a:r>
              <a:rPr lang="en-US" sz="4000" dirty="0">
                <a:latin typeface="+mn-lt"/>
              </a:rPr>
              <a:t> (b) To compress a message </a:t>
            </a:r>
            <a:br>
              <a:rPr lang="en-US" sz="4000" dirty="0">
                <a:latin typeface="+mn-lt"/>
              </a:rPr>
            </a:br>
            <a:r>
              <a:rPr lang="en-US" sz="4000" dirty="0">
                <a:latin typeface="+mn-lt"/>
              </a:rPr>
              <a:t>(c) To authenticate the sender of a message </a:t>
            </a:r>
            <a:br>
              <a:rPr lang="en-US" sz="4000" dirty="0">
                <a:latin typeface="+mn-lt"/>
              </a:rPr>
            </a:br>
            <a:r>
              <a:rPr lang="en-US" sz="4000" dirty="0">
                <a:latin typeface="+mn-lt"/>
              </a:rPr>
              <a:t>(d) To verify the integrity of a message </a:t>
            </a:r>
            <a:br>
              <a:rPr lang="en-US" sz="4000" dirty="0">
                <a:latin typeface="+mn-lt"/>
              </a:rPr>
            </a:br>
            <a:br>
              <a:rPr lang="en-US" sz="4000" dirty="0">
                <a:latin typeface="+mn-lt"/>
              </a:rPr>
            </a:br>
            <a:r>
              <a:rPr lang="en-US" sz="4000" dirty="0">
                <a:latin typeface="+mn-lt"/>
              </a:rPr>
              <a:t>Ans-(d) To verify the integrity of a message</a:t>
            </a:r>
          </a:p>
        </p:txBody>
      </p:sp>
    </p:spTree>
    <p:extLst>
      <p:ext uri="{BB962C8B-B14F-4D97-AF65-F5344CB8AC3E}">
        <p14:creationId xmlns:p14="http://schemas.microsoft.com/office/powerpoint/2010/main" val="124586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lstStyle/>
          <a:p>
            <a:r>
              <a:rPr lang="en-US" dirty="0"/>
              <a:t> </a:t>
            </a:r>
            <a:r>
              <a:rPr lang="en-US" sz="4000" dirty="0">
                <a:latin typeface="+mn-lt"/>
              </a:rPr>
              <a:t>12) Which of the following is used to generate a Message Authentication Code (MA(c)?</a:t>
            </a:r>
            <a:br>
              <a:rPr lang="en-US" sz="4000" dirty="0">
                <a:latin typeface="+mn-lt"/>
              </a:rPr>
            </a:br>
            <a:br>
              <a:rPr lang="en-US" sz="4000" dirty="0">
                <a:latin typeface="+mn-lt"/>
              </a:rPr>
            </a:br>
            <a:r>
              <a:rPr lang="en-US" sz="4000" dirty="0">
                <a:latin typeface="+mn-lt"/>
              </a:rPr>
              <a:t> (a) A secret key </a:t>
            </a:r>
            <a:br>
              <a:rPr lang="en-US" sz="4000" dirty="0">
                <a:latin typeface="+mn-lt"/>
              </a:rPr>
            </a:br>
            <a:r>
              <a:rPr lang="en-US" sz="4000" dirty="0">
                <a:latin typeface="+mn-lt"/>
              </a:rPr>
              <a:t>(b) A public key </a:t>
            </a:r>
            <a:br>
              <a:rPr lang="en-US" sz="4000" dirty="0">
                <a:latin typeface="+mn-lt"/>
              </a:rPr>
            </a:br>
            <a:r>
              <a:rPr lang="en-US" sz="4000" dirty="0">
                <a:latin typeface="+mn-lt"/>
              </a:rPr>
              <a:t>(c) An encryption algorithm</a:t>
            </a:r>
            <a:br>
              <a:rPr lang="en-US" sz="4000" dirty="0">
                <a:latin typeface="+mn-lt"/>
              </a:rPr>
            </a:br>
            <a:r>
              <a:rPr lang="en-US" sz="4000" dirty="0">
                <a:latin typeface="+mn-lt"/>
              </a:rPr>
              <a:t> (d) A decryption algorithm</a:t>
            </a:r>
            <a:br>
              <a:rPr lang="en-US" sz="4000" dirty="0">
                <a:latin typeface="+mn-lt"/>
              </a:rPr>
            </a:br>
            <a:br>
              <a:rPr lang="en-US" sz="4000" dirty="0">
                <a:latin typeface="+mn-lt"/>
              </a:rPr>
            </a:br>
            <a:r>
              <a:rPr lang="en-US" sz="4000" dirty="0">
                <a:latin typeface="+mn-lt"/>
              </a:rPr>
              <a:t> Ans-(a) A secret key </a:t>
            </a:r>
          </a:p>
        </p:txBody>
      </p:sp>
    </p:spTree>
    <p:extLst>
      <p:ext uri="{BB962C8B-B14F-4D97-AF65-F5344CB8AC3E}">
        <p14:creationId xmlns:p14="http://schemas.microsoft.com/office/powerpoint/2010/main" val="370919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lstStyle/>
          <a:p>
            <a:r>
              <a:rPr lang="en-US" dirty="0"/>
              <a:t> </a:t>
            </a:r>
            <a:r>
              <a:rPr lang="en-US" sz="4000" dirty="0">
                <a:latin typeface="+mn-lt"/>
              </a:rPr>
              <a:t>13) Which of the following is an example of a commonly used MAC algorithm? </a:t>
            </a:r>
            <a:br>
              <a:rPr lang="en-US" sz="4000" dirty="0">
                <a:latin typeface="+mn-lt"/>
              </a:rPr>
            </a:br>
            <a:br>
              <a:rPr lang="en-US" sz="4000" dirty="0">
                <a:latin typeface="+mn-lt"/>
              </a:rPr>
            </a:br>
            <a:r>
              <a:rPr lang="en-US" sz="4000" dirty="0">
                <a:latin typeface="+mn-lt"/>
              </a:rPr>
              <a:t>(a) SHA-1</a:t>
            </a:r>
            <a:br>
              <a:rPr lang="en-US" sz="4000" dirty="0">
                <a:latin typeface="+mn-lt"/>
              </a:rPr>
            </a:br>
            <a:r>
              <a:rPr lang="en-US" sz="4000" dirty="0">
                <a:latin typeface="+mn-lt"/>
              </a:rPr>
              <a:t> (b) RSA </a:t>
            </a:r>
            <a:br>
              <a:rPr lang="en-US" sz="4000" dirty="0">
                <a:latin typeface="+mn-lt"/>
              </a:rPr>
            </a:br>
            <a:r>
              <a:rPr lang="en-US" sz="4000" dirty="0">
                <a:latin typeface="+mn-lt"/>
              </a:rPr>
              <a:t>(c) Diffie-Hellman </a:t>
            </a:r>
            <a:br>
              <a:rPr lang="en-US" sz="4000" dirty="0">
                <a:latin typeface="+mn-lt"/>
              </a:rPr>
            </a:br>
            <a:r>
              <a:rPr lang="en-US" sz="4000" dirty="0">
                <a:latin typeface="+mn-lt"/>
              </a:rPr>
              <a:t>(d) DES </a:t>
            </a:r>
            <a:br>
              <a:rPr lang="en-US" sz="4000" dirty="0">
                <a:latin typeface="+mn-lt"/>
              </a:rPr>
            </a:br>
            <a:br>
              <a:rPr lang="en-US" sz="4000" dirty="0">
                <a:latin typeface="+mn-lt"/>
              </a:rPr>
            </a:br>
            <a:r>
              <a:rPr lang="en-US" sz="4000" dirty="0">
                <a:latin typeface="+mn-lt"/>
              </a:rPr>
              <a:t>Ans-(a) SHA-1</a:t>
            </a:r>
          </a:p>
        </p:txBody>
      </p:sp>
    </p:spTree>
    <p:extLst>
      <p:ext uri="{BB962C8B-B14F-4D97-AF65-F5344CB8AC3E}">
        <p14:creationId xmlns:p14="http://schemas.microsoft.com/office/powerpoint/2010/main" val="306314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rmAutofit fontScale="90000"/>
          </a:bodyPr>
          <a:lstStyle/>
          <a:p>
            <a:r>
              <a:rPr lang="en-US" sz="3600" dirty="0">
                <a:latin typeface="+mn-lt"/>
              </a:rPr>
              <a:t> 14) Which of the following best describes how a MAC works?</a:t>
            </a:r>
            <a:br>
              <a:rPr lang="en-US" sz="3600" dirty="0">
                <a:latin typeface="+mn-lt"/>
              </a:rPr>
            </a:br>
            <a:r>
              <a:rPr lang="en-US" sz="3600" dirty="0">
                <a:latin typeface="+mn-lt"/>
              </a:rPr>
              <a:t> </a:t>
            </a:r>
            <a:br>
              <a:rPr lang="en-US" sz="3600" dirty="0">
                <a:latin typeface="+mn-lt"/>
              </a:rPr>
            </a:br>
            <a:r>
              <a:rPr lang="en-US" sz="3600" dirty="0">
                <a:latin typeface="+mn-lt"/>
              </a:rPr>
              <a:t>(a) The message is encrypted using a secret key, and the resulting ciphertext is appended to the message</a:t>
            </a:r>
            <a:br>
              <a:rPr lang="en-US" sz="3600" dirty="0">
                <a:latin typeface="+mn-lt"/>
              </a:rPr>
            </a:br>
            <a:r>
              <a:rPr lang="en-US" sz="3600" dirty="0">
                <a:latin typeface="+mn-lt"/>
              </a:rPr>
              <a:t> (b) A checksum is calculated from the message, and the checksum is appended to the message </a:t>
            </a:r>
            <a:br>
              <a:rPr lang="en-US" sz="3600" dirty="0">
                <a:latin typeface="+mn-lt"/>
              </a:rPr>
            </a:br>
            <a:r>
              <a:rPr lang="en-US" sz="3600" dirty="0">
                <a:latin typeface="+mn-lt"/>
              </a:rPr>
              <a:t>(c) A digital signature is calculated from the message, and the signature is appended to the message </a:t>
            </a:r>
            <a:br>
              <a:rPr lang="en-US" sz="3600" dirty="0">
                <a:latin typeface="+mn-lt"/>
              </a:rPr>
            </a:br>
            <a:r>
              <a:rPr lang="en-US" sz="3600" dirty="0">
                <a:latin typeface="+mn-lt"/>
              </a:rPr>
              <a:t>(d) A hash function is applied to the message using a secret key, and the resulting hash value is appended to the message</a:t>
            </a:r>
            <a:br>
              <a:rPr lang="en-US" sz="3600" dirty="0">
                <a:latin typeface="+mn-lt"/>
              </a:rPr>
            </a:br>
            <a:br>
              <a:rPr lang="en-US" sz="3600" dirty="0">
                <a:latin typeface="+mn-lt"/>
              </a:rPr>
            </a:br>
            <a:r>
              <a:rPr lang="en-US" sz="3600" dirty="0">
                <a:latin typeface="+mn-lt"/>
              </a:rPr>
              <a:t> Ans-(d) A hash function is applied to the message using a secret key, and the resulting hash value is appended to the message</a:t>
            </a:r>
          </a:p>
        </p:txBody>
      </p:sp>
    </p:spTree>
    <p:extLst>
      <p:ext uri="{BB962C8B-B14F-4D97-AF65-F5344CB8AC3E}">
        <p14:creationId xmlns:p14="http://schemas.microsoft.com/office/powerpoint/2010/main" val="424193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Autofit/>
          </a:bodyPr>
          <a:lstStyle/>
          <a:p>
            <a:r>
              <a:rPr lang="en-US" sz="3600" dirty="0">
                <a:latin typeface="+mn-lt"/>
              </a:rPr>
              <a:t>15) Which of the following best describes the relationship between the sender and receiver of a message in a </a:t>
            </a:r>
            <a:r>
              <a:rPr lang="en-US" sz="3600" dirty="0" err="1">
                <a:latin typeface="+mn-lt"/>
              </a:rPr>
              <a:t>MACscheme</a:t>
            </a:r>
            <a:r>
              <a:rPr lang="en-US" sz="3600" dirty="0">
                <a:latin typeface="+mn-lt"/>
              </a:rPr>
              <a:t>?</a:t>
            </a:r>
            <a:br>
              <a:rPr lang="en-US" sz="3600" dirty="0">
                <a:latin typeface="+mn-lt"/>
              </a:rPr>
            </a:br>
            <a:br>
              <a:rPr lang="en-US" sz="3600" dirty="0">
                <a:latin typeface="+mn-lt"/>
              </a:rPr>
            </a:br>
            <a:r>
              <a:rPr lang="en-US" sz="3600" dirty="0">
                <a:latin typeface="+mn-lt"/>
              </a:rPr>
              <a:t> (a) The sender and receiver must have the same secret </a:t>
            </a:r>
            <a:br>
              <a:rPr lang="en-US" sz="3600" dirty="0">
                <a:latin typeface="+mn-lt"/>
              </a:rPr>
            </a:br>
            <a:r>
              <a:rPr lang="en-US" sz="3600" dirty="0">
                <a:latin typeface="+mn-lt"/>
              </a:rPr>
              <a:t>(b) The sender and receiver do not need to have any shared keys or </a:t>
            </a:r>
            <a:r>
              <a:rPr lang="en-US" sz="3600" dirty="0" err="1">
                <a:latin typeface="+mn-lt"/>
              </a:rPr>
              <a:t>secretskey</a:t>
            </a:r>
            <a:r>
              <a:rPr lang="en-US" sz="3600" dirty="0">
                <a:latin typeface="+mn-lt"/>
              </a:rPr>
              <a:t> </a:t>
            </a:r>
            <a:br>
              <a:rPr lang="en-US" sz="3600" dirty="0">
                <a:latin typeface="+mn-lt"/>
              </a:rPr>
            </a:br>
            <a:r>
              <a:rPr lang="en-US" sz="3600" dirty="0">
                <a:latin typeface="+mn-lt"/>
              </a:rPr>
              <a:t>(c) The sender and receiver must have the same public </a:t>
            </a:r>
            <a:br>
              <a:rPr lang="en-US" sz="3600" dirty="0">
                <a:latin typeface="+mn-lt"/>
              </a:rPr>
            </a:br>
            <a:r>
              <a:rPr lang="en-US" sz="3600" dirty="0">
                <a:latin typeface="+mn-lt"/>
              </a:rPr>
              <a:t>(d) The sender and receiver must share a </a:t>
            </a:r>
            <a:r>
              <a:rPr lang="en-US" sz="3600" dirty="0" err="1">
                <a:latin typeface="+mn-lt"/>
              </a:rPr>
              <a:t>password.key</a:t>
            </a:r>
            <a:r>
              <a:rPr lang="en-US" sz="3600" dirty="0">
                <a:latin typeface="+mn-lt"/>
              </a:rPr>
              <a:t> Network and Web security</a:t>
            </a:r>
            <a:br>
              <a:rPr lang="en-US" sz="3600" dirty="0">
                <a:latin typeface="+mn-lt"/>
              </a:rPr>
            </a:br>
            <a:br>
              <a:rPr lang="en-US" sz="3600" dirty="0">
                <a:latin typeface="+mn-lt"/>
              </a:rPr>
            </a:br>
            <a:r>
              <a:rPr lang="en-US" sz="3600" dirty="0">
                <a:latin typeface="+mn-lt"/>
              </a:rPr>
              <a:t> Ans-(a) The sender and receiver must have the same secret</a:t>
            </a:r>
          </a:p>
        </p:txBody>
      </p:sp>
    </p:spTree>
    <p:extLst>
      <p:ext uri="{BB962C8B-B14F-4D97-AF65-F5344CB8AC3E}">
        <p14:creationId xmlns:p14="http://schemas.microsoft.com/office/powerpoint/2010/main" val="2530887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741218" y="279544"/>
            <a:ext cx="10515600" cy="6298911"/>
          </a:xfrm>
        </p:spPr>
        <p:txBody>
          <a:bodyPr>
            <a:normAutofit/>
          </a:bodyPr>
          <a:lstStyle/>
          <a:p>
            <a:r>
              <a:rPr lang="en-US" sz="4000" dirty="0">
                <a:latin typeface="+mn-lt"/>
              </a:rPr>
              <a:t>16) Which of the following protocols is used to provide secure communication over the internet?</a:t>
            </a:r>
            <a:br>
              <a:rPr lang="en-US" sz="4000" dirty="0">
                <a:latin typeface="+mn-lt"/>
              </a:rPr>
            </a:br>
            <a:br>
              <a:rPr lang="en-US" sz="4000" dirty="0">
                <a:latin typeface="+mn-lt"/>
              </a:rPr>
            </a:br>
            <a:r>
              <a:rPr lang="en-US" sz="4000" dirty="0">
                <a:latin typeface="+mn-lt"/>
              </a:rPr>
              <a:t>(a) HTTP </a:t>
            </a:r>
            <a:br>
              <a:rPr lang="en-US" sz="4000" dirty="0">
                <a:latin typeface="+mn-lt"/>
              </a:rPr>
            </a:br>
            <a:r>
              <a:rPr lang="en-US" sz="4000" dirty="0">
                <a:latin typeface="+mn-lt"/>
              </a:rPr>
              <a:t>(b) SMTP </a:t>
            </a:r>
            <a:br>
              <a:rPr lang="en-US" sz="4000" dirty="0">
                <a:latin typeface="+mn-lt"/>
              </a:rPr>
            </a:br>
            <a:r>
              <a:rPr lang="en-US" sz="4000" dirty="0">
                <a:latin typeface="+mn-lt"/>
              </a:rPr>
              <a:t>(c) FTP</a:t>
            </a:r>
            <a:br>
              <a:rPr lang="en-US" sz="4000" dirty="0">
                <a:latin typeface="+mn-lt"/>
              </a:rPr>
            </a:br>
            <a:r>
              <a:rPr lang="en-US" sz="4000" dirty="0">
                <a:latin typeface="+mn-lt"/>
              </a:rPr>
              <a:t>(d) HTTPS</a:t>
            </a:r>
            <a:br>
              <a:rPr lang="en-US" sz="4000" dirty="0">
                <a:latin typeface="+mn-lt"/>
              </a:rPr>
            </a:br>
            <a:br>
              <a:rPr lang="en-US" sz="4000" dirty="0">
                <a:latin typeface="+mn-lt"/>
              </a:rPr>
            </a:br>
            <a:r>
              <a:rPr lang="en-US" sz="4000" dirty="0">
                <a:latin typeface="+mn-lt"/>
              </a:rPr>
              <a:t> Ans-(d) HTTPS</a:t>
            </a:r>
          </a:p>
        </p:txBody>
      </p:sp>
    </p:spTree>
    <p:extLst>
      <p:ext uri="{BB962C8B-B14F-4D97-AF65-F5344CB8AC3E}">
        <p14:creationId xmlns:p14="http://schemas.microsoft.com/office/powerpoint/2010/main" val="397257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78980"/>
            <a:ext cx="10515600" cy="6298911"/>
          </a:xfrm>
        </p:spPr>
        <p:txBody>
          <a:bodyPr>
            <a:normAutofit fontScale="90000"/>
          </a:bodyPr>
          <a:lstStyle/>
          <a:p>
            <a:r>
              <a:rPr lang="en-US" sz="4000" dirty="0">
                <a:latin typeface="+mn-lt"/>
              </a:rPr>
              <a:t>17) Which of the following is a type of network security attack that involves intercepting and modifying data packets as they are transmitted across a network? </a:t>
            </a:r>
            <a:br>
              <a:rPr lang="en-US" sz="4000" dirty="0">
                <a:latin typeface="+mn-lt"/>
              </a:rPr>
            </a:br>
            <a:br>
              <a:rPr lang="en-US" sz="4000" dirty="0">
                <a:latin typeface="+mn-lt"/>
              </a:rPr>
            </a:br>
            <a:r>
              <a:rPr lang="en-US" sz="4000" dirty="0">
                <a:latin typeface="+mn-lt"/>
              </a:rPr>
              <a:t>(a) Denial of Service (DoS) attack </a:t>
            </a:r>
            <a:br>
              <a:rPr lang="en-US" sz="4000" dirty="0">
                <a:latin typeface="+mn-lt"/>
              </a:rPr>
            </a:br>
            <a:r>
              <a:rPr lang="en-US" sz="4000" dirty="0">
                <a:latin typeface="+mn-lt"/>
              </a:rPr>
              <a:t>(b) Man-in-the-Middle (MitM) attack </a:t>
            </a:r>
            <a:br>
              <a:rPr lang="en-US" sz="4000" dirty="0">
                <a:latin typeface="+mn-lt"/>
              </a:rPr>
            </a:br>
            <a:r>
              <a:rPr lang="en-US" sz="4000" dirty="0">
                <a:latin typeface="+mn-lt"/>
              </a:rPr>
              <a:t>(c) Cross-Site Scripting (XSS) attack</a:t>
            </a:r>
            <a:br>
              <a:rPr lang="en-US" sz="4000" dirty="0">
                <a:latin typeface="+mn-lt"/>
              </a:rPr>
            </a:br>
            <a:r>
              <a:rPr lang="en-US" sz="4000" dirty="0">
                <a:latin typeface="+mn-lt"/>
              </a:rPr>
              <a:t> (d) SQL injection attack</a:t>
            </a:r>
            <a:br>
              <a:rPr lang="en-US" sz="4000" dirty="0">
                <a:latin typeface="+mn-lt"/>
              </a:rPr>
            </a:br>
            <a:br>
              <a:rPr lang="en-US" sz="4000" dirty="0">
                <a:latin typeface="+mn-lt"/>
              </a:rPr>
            </a:br>
            <a:r>
              <a:rPr lang="en-US" sz="4000" dirty="0">
                <a:latin typeface="+mn-lt"/>
              </a:rPr>
              <a:t> Ans-(b) Man-in-the-Middle (MitM) attack</a:t>
            </a:r>
          </a:p>
        </p:txBody>
      </p:sp>
    </p:spTree>
    <p:extLst>
      <p:ext uri="{BB962C8B-B14F-4D97-AF65-F5344CB8AC3E}">
        <p14:creationId xmlns:p14="http://schemas.microsoft.com/office/powerpoint/2010/main" val="1753779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rmAutofit fontScale="90000"/>
          </a:bodyPr>
          <a:lstStyle/>
          <a:p>
            <a:r>
              <a:rPr lang="en-US" sz="4000" dirty="0">
                <a:latin typeface="+mn-lt"/>
              </a:rPr>
              <a:t>18) Which of the following is a cryptographic protocol used to provide secure key exchange over an insecure network? </a:t>
            </a:r>
            <a:br>
              <a:rPr lang="en-US" sz="4000" dirty="0">
                <a:latin typeface="+mn-lt"/>
              </a:rPr>
            </a:br>
            <a:br>
              <a:rPr lang="en-US" sz="4000" dirty="0">
                <a:latin typeface="+mn-lt"/>
              </a:rPr>
            </a:br>
            <a:r>
              <a:rPr lang="en-US" sz="4000" dirty="0">
                <a:latin typeface="+mn-lt"/>
              </a:rPr>
              <a:t>(a) SSL</a:t>
            </a:r>
            <a:br>
              <a:rPr lang="en-US" sz="4000" dirty="0">
                <a:latin typeface="+mn-lt"/>
              </a:rPr>
            </a:br>
            <a:r>
              <a:rPr lang="en-US" sz="4000" dirty="0">
                <a:latin typeface="+mn-lt"/>
              </a:rPr>
              <a:t>(b) TLS</a:t>
            </a:r>
            <a:br>
              <a:rPr lang="en-US" sz="4000" dirty="0">
                <a:latin typeface="+mn-lt"/>
              </a:rPr>
            </a:br>
            <a:r>
              <a:rPr lang="en-US" sz="4000" dirty="0">
                <a:latin typeface="+mn-lt"/>
              </a:rPr>
              <a:t>(c) SSH </a:t>
            </a:r>
            <a:br>
              <a:rPr lang="en-US" sz="4000" dirty="0">
                <a:latin typeface="+mn-lt"/>
              </a:rPr>
            </a:br>
            <a:r>
              <a:rPr lang="en-US" sz="4000" dirty="0">
                <a:latin typeface="+mn-lt"/>
              </a:rPr>
              <a:t>(d) </a:t>
            </a:r>
            <a:r>
              <a:rPr lang="en-US" sz="4000" dirty="0" err="1">
                <a:latin typeface="+mn-lt"/>
              </a:rPr>
              <a:t>Ipsec</a:t>
            </a:r>
            <a:r>
              <a:rPr lang="en-US" sz="4000" dirty="0">
                <a:latin typeface="+mn-lt"/>
              </a:rPr>
              <a:t> </a:t>
            </a:r>
            <a:br>
              <a:rPr lang="en-US" sz="4000" dirty="0">
                <a:latin typeface="+mn-lt"/>
              </a:rPr>
            </a:br>
            <a:br>
              <a:rPr lang="en-US" sz="4000" dirty="0">
                <a:latin typeface="+mn-lt"/>
              </a:rPr>
            </a:br>
            <a:r>
              <a:rPr lang="en-US" sz="4000" dirty="0">
                <a:latin typeface="+mn-lt"/>
              </a:rPr>
              <a:t>Ans-(b) TLS </a:t>
            </a:r>
          </a:p>
        </p:txBody>
      </p:sp>
    </p:spTree>
    <p:extLst>
      <p:ext uri="{BB962C8B-B14F-4D97-AF65-F5344CB8AC3E}">
        <p14:creationId xmlns:p14="http://schemas.microsoft.com/office/powerpoint/2010/main" val="232653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rmAutofit fontScale="90000"/>
          </a:bodyPr>
          <a:lstStyle/>
          <a:p>
            <a:r>
              <a:rPr lang="en-US" sz="2800" dirty="0">
                <a:latin typeface="+mn-lt"/>
              </a:rPr>
              <a:t> </a:t>
            </a: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r>
              <a:rPr lang="en-US" dirty="0">
                <a:latin typeface="+mn-lt"/>
              </a:rPr>
              <a:t>1)Which of the following models provides the strongest level of source protection? </a:t>
            </a:r>
            <a:br>
              <a:rPr lang="en-US" dirty="0">
                <a:latin typeface="+mn-lt"/>
              </a:rPr>
            </a:br>
            <a:br>
              <a:rPr lang="en-US" dirty="0">
                <a:latin typeface="+mn-lt"/>
              </a:rPr>
            </a:br>
            <a:r>
              <a:rPr lang="en-US" dirty="0">
                <a:latin typeface="+mn-lt"/>
              </a:rPr>
              <a:t>(a) Biba model</a:t>
            </a:r>
            <a:br>
              <a:rPr lang="en-US" dirty="0">
                <a:latin typeface="+mn-lt"/>
              </a:rPr>
            </a:br>
            <a:r>
              <a:rPr lang="en-US" dirty="0">
                <a:latin typeface="+mn-lt"/>
              </a:rPr>
              <a:t>(b) Bell-</a:t>
            </a:r>
            <a:r>
              <a:rPr lang="en-US" dirty="0" err="1">
                <a:latin typeface="+mn-lt"/>
              </a:rPr>
              <a:t>LaPadula</a:t>
            </a:r>
            <a:r>
              <a:rPr lang="en-US" dirty="0">
                <a:latin typeface="+mn-lt"/>
              </a:rPr>
              <a:t> model </a:t>
            </a:r>
            <a:br>
              <a:rPr lang="en-US" dirty="0">
                <a:latin typeface="+mn-lt"/>
              </a:rPr>
            </a:br>
            <a:r>
              <a:rPr lang="en-US" dirty="0">
                <a:latin typeface="+mn-lt"/>
              </a:rPr>
              <a:t>(c) Clark-Wilson model </a:t>
            </a:r>
            <a:br>
              <a:rPr lang="en-US" dirty="0">
                <a:latin typeface="+mn-lt"/>
              </a:rPr>
            </a:br>
            <a:r>
              <a:rPr lang="en-US" dirty="0">
                <a:latin typeface="+mn-lt"/>
              </a:rPr>
              <a:t>(d) Brewer-Nash model</a:t>
            </a:r>
            <a:br>
              <a:rPr lang="en-US" dirty="0">
                <a:latin typeface="+mn-lt"/>
              </a:rPr>
            </a:br>
            <a:br>
              <a:rPr lang="en-US" dirty="0">
                <a:latin typeface="+mn-lt"/>
              </a:rPr>
            </a:br>
            <a:br>
              <a:rPr lang="en-US" dirty="0">
                <a:latin typeface="+mn-lt"/>
              </a:rPr>
            </a:br>
            <a:r>
              <a:rPr lang="en-US" dirty="0">
                <a:latin typeface="+mn-lt"/>
              </a:rPr>
              <a:t> Ans-(a) Biba model</a:t>
            </a:r>
            <a:br>
              <a:rPr lang="en-US" sz="32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endParaRPr lang="en-US" sz="2800" dirty="0">
              <a:latin typeface="+mn-lt"/>
            </a:endParaRPr>
          </a:p>
        </p:txBody>
      </p:sp>
    </p:spTree>
    <p:extLst>
      <p:ext uri="{BB962C8B-B14F-4D97-AF65-F5344CB8AC3E}">
        <p14:creationId xmlns:p14="http://schemas.microsoft.com/office/powerpoint/2010/main" val="401424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rmAutofit fontScale="90000"/>
          </a:bodyPr>
          <a:lstStyle/>
          <a:p>
            <a:r>
              <a:rPr lang="en-US" sz="4000" dirty="0">
                <a:latin typeface="+mn-lt"/>
              </a:rPr>
              <a:t>19) Which of the following is a type of web security attack that involves injecting malicious code into a web </a:t>
            </a:r>
            <a:r>
              <a:rPr lang="en-US" sz="4000" dirty="0" err="1">
                <a:latin typeface="+mn-lt"/>
              </a:rPr>
              <a:t>page,which</a:t>
            </a:r>
            <a:r>
              <a:rPr lang="en-US" sz="4000" dirty="0">
                <a:latin typeface="+mn-lt"/>
              </a:rPr>
              <a:t> is then executed by a user's web browser? </a:t>
            </a:r>
            <a:br>
              <a:rPr lang="en-US" sz="4000" dirty="0">
                <a:latin typeface="+mn-lt"/>
              </a:rPr>
            </a:br>
            <a:br>
              <a:rPr lang="en-US" sz="4000" dirty="0">
                <a:latin typeface="+mn-lt"/>
              </a:rPr>
            </a:br>
            <a:r>
              <a:rPr lang="en-US" sz="4000" dirty="0">
                <a:latin typeface="+mn-lt"/>
              </a:rPr>
              <a:t>(a) Denial of Service (DoS) attack </a:t>
            </a:r>
            <a:br>
              <a:rPr lang="en-US" sz="4000" dirty="0">
                <a:latin typeface="+mn-lt"/>
              </a:rPr>
            </a:br>
            <a:r>
              <a:rPr lang="en-US" sz="4000" dirty="0">
                <a:latin typeface="+mn-lt"/>
              </a:rPr>
              <a:t>(b) SQL injection attack </a:t>
            </a:r>
            <a:br>
              <a:rPr lang="en-US" sz="4000" dirty="0">
                <a:latin typeface="+mn-lt"/>
              </a:rPr>
            </a:br>
            <a:r>
              <a:rPr lang="en-US" sz="4000" dirty="0">
                <a:latin typeface="+mn-lt"/>
              </a:rPr>
              <a:t>(c) Cross-Site Scripting (XSS) attack </a:t>
            </a:r>
            <a:br>
              <a:rPr lang="en-US" sz="4000" dirty="0">
                <a:latin typeface="+mn-lt"/>
              </a:rPr>
            </a:br>
            <a:r>
              <a:rPr lang="en-US" sz="4000" dirty="0">
                <a:latin typeface="+mn-lt"/>
              </a:rPr>
              <a:t>(d) Man-in-the-Middle (MitM) attack </a:t>
            </a:r>
            <a:br>
              <a:rPr lang="en-US" sz="4000" dirty="0">
                <a:latin typeface="+mn-lt"/>
              </a:rPr>
            </a:br>
            <a:br>
              <a:rPr lang="en-US" sz="4000" dirty="0">
                <a:latin typeface="+mn-lt"/>
              </a:rPr>
            </a:br>
            <a:r>
              <a:rPr lang="en-US" sz="4000" dirty="0">
                <a:latin typeface="+mn-lt"/>
              </a:rPr>
              <a:t>Ans-(b) SQL injection attack</a:t>
            </a:r>
          </a:p>
        </p:txBody>
      </p:sp>
    </p:spTree>
    <p:extLst>
      <p:ext uri="{BB962C8B-B14F-4D97-AF65-F5344CB8AC3E}">
        <p14:creationId xmlns:p14="http://schemas.microsoft.com/office/powerpoint/2010/main" val="73689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rmAutofit fontScale="90000"/>
          </a:bodyPr>
          <a:lstStyle/>
          <a:p>
            <a:r>
              <a:rPr lang="en-US" sz="4000" dirty="0">
                <a:latin typeface="+mn-lt"/>
              </a:rPr>
              <a:t>20) Which of the following is a security measure used to prevent unauthorised access to a network or computer system? </a:t>
            </a:r>
            <a:br>
              <a:rPr lang="en-US" sz="4000" dirty="0">
                <a:latin typeface="+mn-lt"/>
              </a:rPr>
            </a:br>
            <a:br>
              <a:rPr lang="en-US" sz="4000" dirty="0">
                <a:latin typeface="+mn-lt"/>
              </a:rPr>
            </a:br>
            <a:r>
              <a:rPr lang="en-US" sz="4000" dirty="0">
                <a:latin typeface="+mn-lt"/>
              </a:rPr>
              <a:t>(a)Firewall</a:t>
            </a:r>
            <a:br>
              <a:rPr lang="en-US" sz="4000" dirty="0">
                <a:latin typeface="+mn-lt"/>
              </a:rPr>
            </a:br>
            <a:r>
              <a:rPr lang="en-US" sz="4000" dirty="0">
                <a:latin typeface="+mn-lt"/>
              </a:rPr>
              <a:t>(b) Router </a:t>
            </a:r>
            <a:br>
              <a:rPr lang="en-US" sz="4000" dirty="0">
                <a:latin typeface="+mn-lt"/>
              </a:rPr>
            </a:br>
            <a:r>
              <a:rPr lang="en-US" sz="4000" dirty="0">
                <a:latin typeface="+mn-lt"/>
              </a:rPr>
              <a:t>(c) Switch</a:t>
            </a:r>
            <a:br>
              <a:rPr lang="en-US" sz="4000" dirty="0">
                <a:latin typeface="+mn-lt"/>
              </a:rPr>
            </a:br>
            <a:r>
              <a:rPr lang="en-US" sz="4000" dirty="0">
                <a:latin typeface="+mn-lt"/>
              </a:rPr>
              <a:t>(d) Hub </a:t>
            </a:r>
            <a:br>
              <a:rPr lang="en-US" sz="4000" dirty="0">
                <a:latin typeface="+mn-lt"/>
              </a:rPr>
            </a:br>
            <a:br>
              <a:rPr lang="en-US" sz="4000" dirty="0">
                <a:latin typeface="+mn-lt"/>
              </a:rPr>
            </a:br>
            <a:r>
              <a:rPr lang="en-US" sz="4000" dirty="0">
                <a:latin typeface="+mn-lt"/>
              </a:rPr>
              <a:t>Ans-(a) Firewall </a:t>
            </a:r>
          </a:p>
        </p:txBody>
      </p:sp>
    </p:spTree>
    <p:extLst>
      <p:ext uri="{BB962C8B-B14F-4D97-AF65-F5344CB8AC3E}">
        <p14:creationId xmlns:p14="http://schemas.microsoft.com/office/powerpoint/2010/main" val="2449272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pic>
        <p:nvPicPr>
          <p:cNvPr id="4" name="Picture 3">
            <a:extLst>
              <a:ext uri="{FF2B5EF4-FFF2-40B4-BE49-F238E27FC236}">
                <a16:creationId xmlns:a16="http://schemas.microsoft.com/office/drawing/2014/main" id="{73CC17D9-CDE6-9138-594A-07B840E39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491" y="1565565"/>
            <a:ext cx="6913418" cy="4281054"/>
          </a:xfrm>
          <a:prstGeom prst="rect">
            <a:avLst/>
          </a:prstGeom>
        </p:spPr>
      </p:pic>
    </p:spTree>
    <p:extLst>
      <p:ext uri="{BB962C8B-B14F-4D97-AF65-F5344CB8AC3E}">
        <p14:creationId xmlns:p14="http://schemas.microsoft.com/office/powerpoint/2010/main" val="377064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lstStyle/>
          <a:p>
            <a:r>
              <a:rPr lang="en-US" dirty="0"/>
              <a:t> </a:t>
            </a:r>
            <a:r>
              <a:rPr lang="en-US" sz="4000" dirty="0">
                <a:latin typeface="+mn-lt"/>
              </a:rPr>
              <a:t>2) Which of the following models is based on the concept of a lattice? </a:t>
            </a:r>
            <a:br>
              <a:rPr lang="en-US" sz="4000" dirty="0">
                <a:latin typeface="+mn-lt"/>
              </a:rPr>
            </a:br>
            <a:br>
              <a:rPr lang="en-US" sz="4000" dirty="0">
                <a:latin typeface="+mn-lt"/>
              </a:rPr>
            </a:br>
            <a:r>
              <a:rPr lang="en-US" sz="4000" dirty="0">
                <a:latin typeface="+mn-lt"/>
              </a:rPr>
              <a:t>(a) Biba model</a:t>
            </a:r>
            <a:br>
              <a:rPr lang="en-US" sz="4000" dirty="0">
                <a:latin typeface="+mn-lt"/>
              </a:rPr>
            </a:br>
            <a:r>
              <a:rPr lang="en-US" sz="4000" dirty="0">
                <a:latin typeface="+mn-lt"/>
              </a:rPr>
              <a:t> (b) Bell-</a:t>
            </a:r>
            <a:r>
              <a:rPr lang="en-US" sz="4000" dirty="0" err="1">
                <a:latin typeface="+mn-lt"/>
              </a:rPr>
              <a:t>LaPadula</a:t>
            </a:r>
            <a:r>
              <a:rPr lang="en-US" sz="4000" dirty="0">
                <a:latin typeface="+mn-lt"/>
              </a:rPr>
              <a:t> model </a:t>
            </a:r>
            <a:br>
              <a:rPr lang="en-US" sz="4000" dirty="0">
                <a:latin typeface="+mn-lt"/>
              </a:rPr>
            </a:br>
            <a:r>
              <a:rPr lang="en-US" sz="4000" dirty="0">
                <a:latin typeface="+mn-lt"/>
              </a:rPr>
              <a:t>(c) Clark-Wilson model </a:t>
            </a:r>
            <a:br>
              <a:rPr lang="en-US" sz="4000" dirty="0">
                <a:latin typeface="+mn-lt"/>
              </a:rPr>
            </a:br>
            <a:r>
              <a:rPr lang="en-US" sz="4000" dirty="0">
                <a:latin typeface="+mn-lt"/>
              </a:rPr>
              <a:t>(d) Brewer-Nash model</a:t>
            </a:r>
            <a:br>
              <a:rPr lang="en-US" sz="4000" dirty="0">
                <a:latin typeface="+mn-lt"/>
              </a:rPr>
            </a:br>
            <a:br>
              <a:rPr lang="en-US" sz="4000" dirty="0">
                <a:latin typeface="+mn-lt"/>
              </a:rPr>
            </a:br>
            <a:r>
              <a:rPr lang="en-US" sz="4000" dirty="0">
                <a:latin typeface="+mn-lt"/>
              </a:rPr>
              <a:t> Ans-(b) Bell-</a:t>
            </a:r>
            <a:r>
              <a:rPr lang="en-US" sz="4000" dirty="0" err="1">
                <a:latin typeface="+mn-lt"/>
              </a:rPr>
              <a:t>LaPadula</a:t>
            </a:r>
            <a:r>
              <a:rPr lang="en-US" sz="4000" dirty="0">
                <a:latin typeface="+mn-lt"/>
              </a:rPr>
              <a:t> mode</a:t>
            </a:r>
          </a:p>
        </p:txBody>
      </p:sp>
    </p:spTree>
    <p:extLst>
      <p:ext uri="{BB962C8B-B14F-4D97-AF65-F5344CB8AC3E}">
        <p14:creationId xmlns:p14="http://schemas.microsoft.com/office/powerpoint/2010/main" val="396770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rmAutofit fontScale="90000"/>
          </a:bodyPr>
          <a:lstStyle/>
          <a:p>
            <a:r>
              <a:rPr lang="en-US" dirty="0"/>
              <a:t> </a:t>
            </a:r>
            <a:r>
              <a:rPr lang="en-US" sz="4000" dirty="0">
                <a:latin typeface="+mn-lt"/>
              </a:rPr>
              <a:t>3) Which of the following models is designed to protect the integrity and confidentiality of data in a database? </a:t>
            </a:r>
            <a:br>
              <a:rPr lang="en-US" sz="4000" dirty="0">
                <a:latin typeface="+mn-lt"/>
              </a:rPr>
            </a:br>
            <a:br>
              <a:rPr lang="en-US" sz="4000" dirty="0">
                <a:latin typeface="+mn-lt"/>
              </a:rPr>
            </a:br>
            <a:r>
              <a:rPr lang="en-US" sz="4000" dirty="0">
                <a:latin typeface="+mn-lt"/>
              </a:rPr>
              <a:t>(a) Biba model </a:t>
            </a:r>
            <a:br>
              <a:rPr lang="en-US" sz="4000" dirty="0">
                <a:latin typeface="+mn-lt"/>
              </a:rPr>
            </a:br>
            <a:r>
              <a:rPr lang="en-US" sz="4000" dirty="0">
                <a:latin typeface="+mn-lt"/>
              </a:rPr>
              <a:t>(b) Bell-</a:t>
            </a:r>
            <a:r>
              <a:rPr lang="en-US" sz="4000" dirty="0" err="1">
                <a:latin typeface="+mn-lt"/>
              </a:rPr>
              <a:t>LaPadula</a:t>
            </a:r>
            <a:r>
              <a:rPr lang="en-US" sz="4000" dirty="0">
                <a:latin typeface="+mn-lt"/>
              </a:rPr>
              <a:t> model </a:t>
            </a:r>
            <a:br>
              <a:rPr lang="en-US" sz="4000" dirty="0">
                <a:latin typeface="+mn-lt"/>
              </a:rPr>
            </a:br>
            <a:r>
              <a:rPr lang="en-US" sz="4000" dirty="0">
                <a:latin typeface="+mn-lt"/>
              </a:rPr>
              <a:t>(c) Clark-Wilson model</a:t>
            </a:r>
            <a:br>
              <a:rPr lang="en-US" sz="4000" dirty="0">
                <a:latin typeface="+mn-lt"/>
              </a:rPr>
            </a:br>
            <a:r>
              <a:rPr lang="en-US" sz="4000" dirty="0">
                <a:latin typeface="+mn-lt"/>
              </a:rPr>
              <a:t> (d) Brewer-Nash model </a:t>
            </a:r>
            <a:br>
              <a:rPr lang="en-US" sz="4000" dirty="0">
                <a:latin typeface="+mn-lt"/>
              </a:rPr>
            </a:br>
            <a:br>
              <a:rPr lang="en-US" sz="4000" dirty="0">
                <a:latin typeface="+mn-lt"/>
              </a:rPr>
            </a:br>
            <a:r>
              <a:rPr lang="en-US" sz="4000" dirty="0">
                <a:latin typeface="+mn-lt"/>
              </a:rPr>
              <a:t>Ans-(c) Clark-Wilson model</a:t>
            </a:r>
          </a:p>
        </p:txBody>
      </p:sp>
    </p:spTree>
    <p:extLst>
      <p:ext uri="{BB962C8B-B14F-4D97-AF65-F5344CB8AC3E}">
        <p14:creationId xmlns:p14="http://schemas.microsoft.com/office/powerpoint/2010/main" val="260929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rmAutofit fontScale="90000"/>
          </a:bodyPr>
          <a:lstStyle/>
          <a:p>
            <a:r>
              <a:rPr lang="en-US" dirty="0"/>
              <a:t> </a:t>
            </a:r>
            <a:r>
              <a:rPr lang="en-US" sz="4000" dirty="0">
                <a:latin typeface="+mn-lt"/>
              </a:rPr>
              <a:t>4) Which of the following models is designed to protect against unauthorised access to sensitive information? </a:t>
            </a:r>
            <a:br>
              <a:rPr lang="en-US" sz="4000" dirty="0">
                <a:latin typeface="+mn-lt"/>
              </a:rPr>
            </a:br>
            <a:br>
              <a:rPr lang="en-US" sz="4000" dirty="0">
                <a:latin typeface="+mn-lt"/>
              </a:rPr>
            </a:br>
            <a:r>
              <a:rPr lang="en-US" sz="4000" dirty="0">
                <a:latin typeface="+mn-lt"/>
              </a:rPr>
              <a:t>(a) Biba model </a:t>
            </a:r>
            <a:br>
              <a:rPr lang="en-US" sz="4000" dirty="0">
                <a:latin typeface="+mn-lt"/>
              </a:rPr>
            </a:br>
            <a:r>
              <a:rPr lang="en-US" sz="4000" dirty="0">
                <a:latin typeface="+mn-lt"/>
              </a:rPr>
              <a:t>(b) Bell-</a:t>
            </a:r>
            <a:r>
              <a:rPr lang="en-US" sz="4000" dirty="0" err="1">
                <a:latin typeface="+mn-lt"/>
              </a:rPr>
              <a:t>LaPadula</a:t>
            </a:r>
            <a:r>
              <a:rPr lang="en-US" sz="4000" dirty="0">
                <a:latin typeface="+mn-lt"/>
              </a:rPr>
              <a:t> model </a:t>
            </a:r>
            <a:br>
              <a:rPr lang="en-US" sz="4000" dirty="0">
                <a:latin typeface="+mn-lt"/>
              </a:rPr>
            </a:br>
            <a:r>
              <a:rPr lang="en-US" sz="4000" dirty="0">
                <a:latin typeface="+mn-lt"/>
              </a:rPr>
              <a:t>(c) Clark-Wilson model </a:t>
            </a:r>
            <a:br>
              <a:rPr lang="en-US" sz="4000" dirty="0">
                <a:latin typeface="+mn-lt"/>
              </a:rPr>
            </a:br>
            <a:r>
              <a:rPr lang="en-US" sz="4000" dirty="0">
                <a:latin typeface="+mn-lt"/>
              </a:rPr>
              <a:t>(d) Brewer-Nash model</a:t>
            </a:r>
            <a:br>
              <a:rPr lang="en-US" sz="4000" dirty="0">
                <a:latin typeface="+mn-lt"/>
              </a:rPr>
            </a:br>
            <a:br>
              <a:rPr lang="en-US" sz="4000" dirty="0">
                <a:latin typeface="+mn-lt"/>
              </a:rPr>
            </a:br>
            <a:r>
              <a:rPr lang="en-US" sz="4000" dirty="0">
                <a:latin typeface="+mn-lt"/>
              </a:rPr>
              <a:t> Ans-(b) Bell-</a:t>
            </a:r>
            <a:r>
              <a:rPr lang="en-US" sz="4000" dirty="0" err="1">
                <a:latin typeface="+mn-lt"/>
              </a:rPr>
              <a:t>LaPadula</a:t>
            </a:r>
            <a:r>
              <a:rPr lang="en-US" sz="4000" dirty="0">
                <a:latin typeface="+mn-lt"/>
              </a:rPr>
              <a:t> model</a:t>
            </a:r>
          </a:p>
        </p:txBody>
      </p:sp>
    </p:spTree>
    <p:extLst>
      <p:ext uri="{BB962C8B-B14F-4D97-AF65-F5344CB8AC3E}">
        <p14:creationId xmlns:p14="http://schemas.microsoft.com/office/powerpoint/2010/main" val="14989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279544"/>
            <a:ext cx="10515600" cy="6298911"/>
          </a:xfrm>
        </p:spPr>
        <p:txBody>
          <a:bodyPr>
            <a:normAutofit fontScale="90000"/>
          </a:bodyPr>
          <a:lstStyle/>
          <a:p>
            <a:r>
              <a:rPr lang="en-US" dirty="0"/>
              <a:t> </a:t>
            </a:r>
            <a:r>
              <a:rPr lang="en-US" sz="4000" dirty="0">
                <a:latin typeface="+mn-lt"/>
              </a:rPr>
              <a:t>5) Which of the following models is designed to ensure that only </a:t>
            </a:r>
            <a:r>
              <a:rPr lang="en-US" sz="4000" dirty="0" err="1">
                <a:latin typeface="+mn-lt"/>
              </a:rPr>
              <a:t>authorised</a:t>
            </a:r>
            <a:r>
              <a:rPr lang="en-US" sz="4000" dirty="0">
                <a:latin typeface="+mn-lt"/>
              </a:rPr>
              <a:t> users are able to access certain resources? </a:t>
            </a:r>
            <a:br>
              <a:rPr lang="en-US" sz="4000" dirty="0">
                <a:latin typeface="+mn-lt"/>
              </a:rPr>
            </a:br>
            <a:br>
              <a:rPr lang="en-US" sz="4000" dirty="0">
                <a:latin typeface="+mn-lt"/>
              </a:rPr>
            </a:br>
            <a:r>
              <a:rPr lang="en-US" sz="4000" dirty="0">
                <a:latin typeface="+mn-lt"/>
              </a:rPr>
              <a:t>(a) Biba model </a:t>
            </a:r>
            <a:br>
              <a:rPr lang="en-US" sz="4000" dirty="0">
                <a:latin typeface="+mn-lt"/>
              </a:rPr>
            </a:br>
            <a:r>
              <a:rPr lang="en-US" sz="4000" dirty="0">
                <a:latin typeface="+mn-lt"/>
              </a:rPr>
              <a:t>(b) Bell-</a:t>
            </a:r>
            <a:r>
              <a:rPr lang="en-US" sz="4000" dirty="0" err="1">
                <a:latin typeface="+mn-lt"/>
              </a:rPr>
              <a:t>LaPadula</a:t>
            </a:r>
            <a:r>
              <a:rPr lang="en-US" sz="4000" dirty="0">
                <a:latin typeface="+mn-lt"/>
              </a:rPr>
              <a:t> model </a:t>
            </a:r>
            <a:br>
              <a:rPr lang="en-US" sz="4000" dirty="0">
                <a:latin typeface="+mn-lt"/>
              </a:rPr>
            </a:br>
            <a:r>
              <a:rPr lang="en-US" sz="4000" dirty="0">
                <a:latin typeface="+mn-lt"/>
              </a:rPr>
              <a:t>(c) Clark-Wilson model. </a:t>
            </a:r>
            <a:br>
              <a:rPr lang="en-US" sz="4000" dirty="0">
                <a:latin typeface="+mn-lt"/>
              </a:rPr>
            </a:br>
            <a:r>
              <a:rPr lang="en-US" sz="4000" dirty="0">
                <a:latin typeface="+mn-lt"/>
              </a:rPr>
              <a:t>(d) Brewer-Nash model </a:t>
            </a:r>
            <a:br>
              <a:rPr lang="en-US" sz="4000" dirty="0">
                <a:latin typeface="+mn-lt"/>
              </a:rPr>
            </a:br>
            <a:br>
              <a:rPr lang="en-US" sz="4000" dirty="0">
                <a:latin typeface="+mn-lt"/>
              </a:rPr>
            </a:br>
            <a:r>
              <a:rPr lang="en-US" sz="4000" dirty="0">
                <a:latin typeface="+mn-lt"/>
              </a:rPr>
              <a:t>Ans-(b) Bell-</a:t>
            </a:r>
            <a:r>
              <a:rPr lang="en-US" sz="4000" dirty="0" err="1">
                <a:latin typeface="+mn-lt"/>
              </a:rPr>
              <a:t>LaPadula</a:t>
            </a:r>
            <a:r>
              <a:rPr lang="en-US" sz="4000" dirty="0">
                <a:latin typeface="+mn-lt"/>
              </a:rPr>
              <a:t> mode</a:t>
            </a:r>
          </a:p>
        </p:txBody>
      </p:sp>
    </p:spTree>
    <p:extLst>
      <p:ext uri="{BB962C8B-B14F-4D97-AF65-F5344CB8AC3E}">
        <p14:creationId xmlns:p14="http://schemas.microsoft.com/office/powerpoint/2010/main" val="171694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lstStyle/>
          <a:p>
            <a:r>
              <a:rPr lang="en-US" dirty="0"/>
              <a:t> </a:t>
            </a:r>
            <a:r>
              <a:rPr lang="en-US" sz="4000" dirty="0">
                <a:latin typeface="+mn-lt"/>
              </a:rPr>
              <a:t>6) Which type of cryptography requires both parties to have the same key? </a:t>
            </a:r>
            <a:br>
              <a:rPr lang="en-US" sz="4000" dirty="0">
                <a:latin typeface="+mn-lt"/>
              </a:rPr>
            </a:br>
            <a:br>
              <a:rPr lang="en-US" sz="4000" dirty="0">
                <a:latin typeface="+mn-lt"/>
              </a:rPr>
            </a:br>
            <a:r>
              <a:rPr lang="en-US" sz="4000" dirty="0">
                <a:latin typeface="+mn-lt"/>
              </a:rPr>
              <a:t>(a) Secret Key Cryptography</a:t>
            </a:r>
            <a:br>
              <a:rPr lang="en-US" sz="4000" dirty="0">
                <a:latin typeface="+mn-lt"/>
              </a:rPr>
            </a:br>
            <a:r>
              <a:rPr lang="en-US" sz="4000" dirty="0">
                <a:latin typeface="+mn-lt"/>
              </a:rPr>
              <a:t> (b) Public Key Cryptography </a:t>
            </a:r>
            <a:br>
              <a:rPr lang="en-US" sz="4000" dirty="0">
                <a:latin typeface="+mn-lt"/>
              </a:rPr>
            </a:br>
            <a:r>
              <a:rPr lang="en-US" sz="4000" dirty="0">
                <a:latin typeface="+mn-lt"/>
              </a:rPr>
              <a:t>(c) Both A and B </a:t>
            </a:r>
            <a:br>
              <a:rPr lang="en-US" sz="4000" dirty="0">
                <a:latin typeface="+mn-lt"/>
              </a:rPr>
            </a:br>
            <a:r>
              <a:rPr lang="en-US" sz="4000" dirty="0">
                <a:latin typeface="+mn-lt"/>
              </a:rPr>
              <a:t>(d) None of the above </a:t>
            </a:r>
            <a:br>
              <a:rPr lang="en-US" sz="4000" dirty="0">
                <a:latin typeface="+mn-lt"/>
              </a:rPr>
            </a:br>
            <a:br>
              <a:rPr lang="en-US" sz="4000" dirty="0">
                <a:latin typeface="+mn-lt"/>
              </a:rPr>
            </a:br>
            <a:r>
              <a:rPr lang="en-US" sz="4000" dirty="0">
                <a:latin typeface="+mn-lt"/>
              </a:rPr>
              <a:t>Ans-(a) Secret Key Cryptography</a:t>
            </a:r>
          </a:p>
        </p:txBody>
      </p:sp>
    </p:spTree>
    <p:extLst>
      <p:ext uri="{BB962C8B-B14F-4D97-AF65-F5344CB8AC3E}">
        <p14:creationId xmlns:p14="http://schemas.microsoft.com/office/powerpoint/2010/main" val="52086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lstStyle/>
          <a:p>
            <a:r>
              <a:rPr lang="en-US" dirty="0"/>
              <a:t> </a:t>
            </a:r>
            <a:r>
              <a:rPr lang="en-US" sz="4000" dirty="0">
                <a:latin typeface="+mn-lt"/>
              </a:rPr>
              <a:t>7) Which type of cryptography uses two different keys for encryption and decryption?</a:t>
            </a:r>
            <a:br>
              <a:rPr lang="en-US" sz="4000" dirty="0">
                <a:latin typeface="+mn-lt"/>
              </a:rPr>
            </a:br>
            <a:br>
              <a:rPr lang="en-US" sz="4000" dirty="0">
                <a:latin typeface="+mn-lt"/>
              </a:rPr>
            </a:br>
            <a:r>
              <a:rPr lang="en-US" sz="4000" dirty="0">
                <a:latin typeface="+mn-lt"/>
              </a:rPr>
              <a:t> (a) Secret Key Cryptography </a:t>
            </a:r>
            <a:br>
              <a:rPr lang="en-US" sz="4000" dirty="0">
                <a:latin typeface="+mn-lt"/>
              </a:rPr>
            </a:br>
            <a:r>
              <a:rPr lang="en-US" sz="4000" dirty="0">
                <a:latin typeface="+mn-lt"/>
              </a:rPr>
              <a:t>(b) Public Key Cryptography</a:t>
            </a:r>
            <a:br>
              <a:rPr lang="en-US" sz="4000" dirty="0">
                <a:latin typeface="+mn-lt"/>
              </a:rPr>
            </a:br>
            <a:r>
              <a:rPr lang="en-US" sz="4000" dirty="0">
                <a:latin typeface="+mn-lt"/>
              </a:rPr>
              <a:t> (c) Both A and B </a:t>
            </a:r>
            <a:br>
              <a:rPr lang="en-US" sz="4000" dirty="0">
                <a:latin typeface="+mn-lt"/>
              </a:rPr>
            </a:br>
            <a:r>
              <a:rPr lang="en-US" sz="4000" dirty="0">
                <a:latin typeface="+mn-lt"/>
              </a:rPr>
              <a:t>(d) None of the above</a:t>
            </a:r>
            <a:br>
              <a:rPr lang="en-US" sz="4000" dirty="0">
                <a:latin typeface="+mn-lt"/>
              </a:rPr>
            </a:br>
            <a:br>
              <a:rPr lang="en-US" sz="4000" dirty="0">
                <a:latin typeface="+mn-lt"/>
              </a:rPr>
            </a:br>
            <a:r>
              <a:rPr lang="en-US" sz="4000" dirty="0">
                <a:latin typeface="+mn-lt"/>
              </a:rPr>
              <a:t> Ans-(b) Public Key Cryptography</a:t>
            </a:r>
          </a:p>
        </p:txBody>
      </p:sp>
    </p:spTree>
    <p:extLst>
      <p:ext uri="{BB962C8B-B14F-4D97-AF65-F5344CB8AC3E}">
        <p14:creationId xmlns:p14="http://schemas.microsoft.com/office/powerpoint/2010/main" val="427848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838200" y="365125"/>
            <a:ext cx="10515600" cy="6298911"/>
          </a:xfrm>
        </p:spPr>
        <p:txBody>
          <a:bodyPr>
            <a:normAutofit/>
          </a:bodyPr>
          <a:lstStyle/>
          <a:p>
            <a:r>
              <a:rPr lang="en-US" sz="4000" dirty="0">
                <a:latin typeface="+mn-lt"/>
              </a:rPr>
              <a:t> 8) Which key is used for encryption in Public Key Cryptography?</a:t>
            </a:r>
            <a:br>
              <a:rPr lang="en-US" sz="4000" dirty="0">
                <a:latin typeface="+mn-lt"/>
              </a:rPr>
            </a:br>
            <a:br>
              <a:rPr lang="en-US" sz="4000" dirty="0">
                <a:latin typeface="+mn-lt"/>
              </a:rPr>
            </a:br>
            <a:r>
              <a:rPr lang="en-US" sz="4000" dirty="0">
                <a:latin typeface="+mn-lt"/>
              </a:rPr>
              <a:t> (a) Private Key </a:t>
            </a:r>
            <a:br>
              <a:rPr lang="en-US" sz="4000" dirty="0">
                <a:latin typeface="+mn-lt"/>
              </a:rPr>
            </a:br>
            <a:r>
              <a:rPr lang="en-US" sz="4000" dirty="0">
                <a:latin typeface="+mn-lt"/>
              </a:rPr>
              <a:t>(b) Public Key </a:t>
            </a:r>
            <a:br>
              <a:rPr lang="en-US" sz="4000" dirty="0">
                <a:latin typeface="+mn-lt"/>
              </a:rPr>
            </a:br>
            <a:r>
              <a:rPr lang="en-US" sz="4000" dirty="0">
                <a:latin typeface="+mn-lt"/>
              </a:rPr>
              <a:t>(c) Both A and B </a:t>
            </a:r>
            <a:br>
              <a:rPr lang="en-US" sz="4000" dirty="0">
                <a:latin typeface="+mn-lt"/>
              </a:rPr>
            </a:br>
            <a:r>
              <a:rPr lang="en-US" sz="4000" dirty="0">
                <a:latin typeface="+mn-lt"/>
              </a:rPr>
              <a:t>(d) None of the above </a:t>
            </a:r>
            <a:br>
              <a:rPr lang="en-US" sz="4000" dirty="0">
                <a:latin typeface="+mn-lt"/>
              </a:rPr>
            </a:br>
            <a:br>
              <a:rPr lang="en-US" sz="4000" dirty="0">
                <a:latin typeface="+mn-lt"/>
              </a:rPr>
            </a:br>
            <a:r>
              <a:rPr lang="en-US" sz="4000" dirty="0">
                <a:latin typeface="+mn-lt"/>
              </a:rPr>
              <a:t>Ans-(b) Public Key</a:t>
            </a:r>
          </a:p>
        </p:txBody>
      </p:sp>
    </p:spTree>
    <p:extLst>
      <p:ext uri="{BB962C8B-B14F-4D97-AF65-F5344CB8AC3E}">
        <p14:creationId xmlns:p14="http://schemas.microsoft.com/office/powerpoint/2010/main" val="326039385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TotalTime>
  <Words>1411</Words>
  <Application>Microsoft Office PowerPoint</Application>
  <PresentationFormat>Widescreen</PresentationFormat>
  <Paragraphs>22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Aldhabi</vt:lpstr>
      <vt:lpstr>Century Gothic</vt:lpstr>
      <vt:lpstr>Wingdings 3</vt:lpstr>
      <vt:lpstr>Slice</vt:lpstr>
      <vt:lpstr>                           International Institute Of ProfessionalStudies,DAVV                                                         Information Security                                        Test 2B Assignment   Submitted By:-                      Submitted To:-        Ritu Sharma                                        Dr.Shaligram Prajapat     IT-2k19-48                                                    Sir                                                                                                                                  </vt:lpstr>
      <vt:lpstr>        1)Which of the following models provides the strongest level of source protection?   (a) Biba model (b) Bell-LaPadula model  (c) Clark-Wilson model  (d) Brewer-Nash model    Ans-(a) Biba model       </vt:lpstr>
      <vt:lpstr> 2) Which of the following models is based on the concept of a lattice?   (a) Biba model  (b) Bell-LaPadula model  (c) Clark-Wilson model  (d) Brewer-Nash model   Ans-(b) Bell-LaPadula mode</vt:lpstr>
      <vt:lpstr> 3) Which of the following models is designed to protect the integrity and confidentiality of data in a database?   (a) Biba model  (b) Bell-LaPadula model  (c) Clark-Wilson model  (d) Brewer-Nash model   Ans-(c) Clark-Wilson model</vt:lpstr>
      <vt:lpstr> 4) Which of the following models is designed to protect against unauthorised access to sensitive information?   (a) Biba model  (b) Bell-LaPadula model  (c) Clark-Wilson model  (d) Brewer-Nash model   Ans-(b) Bell-LaPadula model</vt:lpstr>
      <vt:lpstr> 5) Which of the following models is designed to ensure that only authorised users are able to access certain resources?   (a) Biba model  (b) Bell-LaPadula model  (c) Clark-Wilson model.  (d) Brewer-Nash model   Ans-(b) Bell-LaPadula mode</vt:lpstr>
      <vt:lpstr> 6) Which type of cryptography requires both parties to have the same key?   (a) Secret Key Cryptography  (b) Public Key Cryptography  (c) Both A and B  (d) None of the above   Ans-(a) Secret Key Cryptography</vt:lpstr>
      <vt:lpstr> 7) Which type of cryptography uses two different keys for encryption and decryption?   (a) Secret Key Cryptography  (b) Public Key Cryptography  (c) Both A and B  (d) None of the above   Ans-(b) Public Key Cryptography</vt:lpstr>
      <vt:lpstr> 8) Which key is used for encryption in Public Key Cryptography?   (a) Private Key  (b) Public Key  (c) Both A and B  (d) None of the above   Ans-(b) Public Key</vt:lpstr>
      <vt:lpstr> 9) Which key is kept secret in Public Key Cryptography?   (a) Private Key  (b) Public Key  (c) Both A and B  (d) None of the above   Ans-(a) Private Key</vt:lpstr>
      <vt:lpstr> 10) Which type of cryptography is more secure?   (a) Secret Key Cryptography  (b) Public Key Cryptography  (c) Both A and B are equally secure  (d) None of the above   Ans-(c) Both A and B are equally secure </vt:lpstr>
      <vt:lpstr> 11)Which of the following is the primary purpose of a Message Authentication Code (MA(e)?   (a) To encrypt a message  (b) To compress a message  (c) To authenticate the sender of a message  (d) To verify the integrity of a message   Ans-(d) To verify the integrity of a message</vt:lpstr>
      <vt:lpstr> 12) Which of the following is used to generate a Message Authentication Code (MA(c)?   (a) A secret key  (b) A public key  (c) An encryption algorithm  (d) A decryption algorithm   Ans-(a) A secret key </vt:lpstr>
      <vt:lpstr> 13) Which of the following is an example of a commonly used MAC algorithm?   (a) SHA-1  (b) RSA  (c) Diffie-Hellman  (d) DES   Ans-(a) SHA-1</vt:lpstr>
      <vt:lpstr> 14) Which of the following best describes how a MAC works?   (a) The message is encrypted using a secret key, and the resulting ciphertext is appended to the message  (b) A checksum is calculated from the message, and the checksum is appended to the message  (c) A digital signature is calculated from the message, and the signature is appended to the message  (d) A hash function is applied to the message using a secret key, and the resulting hash value is appended to the message   Ans-(d) A hash function is applied to the message using a secret key, and the resulting hash value is appended to the message</vt:lpstr>
      <vt:lpstr>15) Which of the following best describes the relationship between the sender and receiver of a message in a MACscheme?   (a) The sender and receiver must have the same secret  (b) The sender and receiver do not need to have any shared keys or secretskey  (c) The sender and receiver must have the same public  (d) The sender and receiver must share a password.key Network and Web security   Ans-(a) The sender and receiver must have the same secret</vt:lpstr>
      <vt:lpstr>16) Which of the following protocols is used to provide secure communication over the internet?  (a) HTTP  (b) SMTP  (c) FTP (d) HTTPS   Ans-(d) HTTPS</vt:lpstr>
      <vt:lpstr>17) Which of the following is a type of network security attack that involves intercepting and modifying data packets as they are transmitted across a network?   (a) Denial of Service (DoS) attack  (b) Man-in-the-Middle (MitM) attack  (c) Cross-Site Scripting (XSS) attack  (d) SQL injection attack   Ans-(b) Man-in-the-Middle (MitM) attack</vt:lpstr>
      <vt:lpstr>18) Which of the following is a cryptographic protocol used to provide secure key exchange over an insecure network?   (a) SSL (b) TLS (c) SSH  (d) Ipsec   Ans-(b) TLS </vt:lpstr>
      <vt:lpstr>19) Which of the following is a type of web security attack that involves injecting malicious code into a web page,which is then executed by a user's web browser?   (a) Denial of Service (DoS) attack  (b) SQL injection attack  (c) Cross-Site Scripting (XSS) attack  (d) Man-in-the-Middle (MitM) attack   Ans-(b) SQL injection attack</vt:lpstr>
      <vt:lpstr>20) Which of the following is a security measure used to prevent unauthorised access to a network or computer system?   (a)Firewall (b) Router  (c) Switch (d) Hub   Ans-(a) Firewall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International Institute Of Professional                                  Studies,DAVV                                                                                          Information Security                                Test 2B Assignment   Submitted By:-                      Submitted To:-        Saloni Jaiswal                                          Dr.Shaligram Prajapat     IT-2k19-50                                                    Sir                                                                                                                                  </dc:title>
  <dc:creator>Saloni Jaiswal</dc:creator>
  <cp:lastModifiedBy>ritu sharma</cp:lastModifiedBy>
  <cp:revision>2</cp:revision>
  <dcterms:created xsi:type="dcterms:W3CDTF">2023-05-11T17:13:10Z</dcterms:created>
  <dcterms:modified xsi:type="dcterms:W3CDTF">2023-05-11T18:56:17Z</dcterms:modified>
</cp:coreProperties>
</file>