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0" r:id="rId3"/>
    <p:sldId id="261" r:id="rId4"/>
    <p:sldId id="262" r:id="rId5"/>
    <p:sldId id="263" r:id="rId6"/>
    <p:sldId id="264" r:id="rId7"/>
    <p:sldId id="265" r:id="rId8"/>
    <p:sldId id="280" r:id="rId9"/>
    <p:sldId id="27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Jaiswal" userId="30aa8eac059d37fe" providerId="LiveId" clId="{6D58DD55-61A4-475F-9292-41A84B0BFD90}"/>
    <pc:docChg chg="undo custSel addSld delSld modSld">
      <pc:chgData name="Saloni Jaiswal" userId="30aa8eac059d37fe" providerId="LiveId" clId="{6D58DD55-61A4-475F-9292-41A84B0BFD90}" dt="2023-05-11T18:13:01.617" v="131" actId="20577"/>
      <pc:docMkLst>
        <pc:docMk/>
      </pc:docMkLst>
      <pc:sldChg chg="modSp mod">
        <pc:chgData name="Saloni Jaiswal" userId="30aa8eac059d37fe" providerId="LiveId" clId="{6D58DD55-61A4-475F-9292-41A84B0BFD90}" dt="2023-05-11T18:09:11.337" v="53" actId="20577"/>
        <pc:sldMkLst>
          <pc:docMk/>
          <pc:sldMk cId="491163463" sldId="260"/>
        </pc:sldMkLst>
        <pc:spChg chg="mod">
          <ac:chgData name="Saloni Jaiswal" userId="30aa8eac059d37fe" providerId="LiveId" clId="{6D58DD55-61A4-475F-9292-41A84B0BFD90}" dt="2023-05-11T18:09:11.337" v="53" actId="20577"/>
          <ac:spMkLst>
            <pc:docMk/>
            <pc:sldMk cId="491163463" sldId="260"/>
            <ac:spMk id="2" creationId="{32BC3F41-303D-D20D-594E-3D57335FEE1D}"/>
          </ac:spMkLst>
        </pc:spChg>
      </pc:sldChg>
      <pc:sldChg chg="addSp delSp modSp mod">
        <pc:chgData name="Saloni Jaiswal" userId="30aa8eac059d37fe" providerId="LiveId" clId="{6D58DD55-61A4-475F-9292-41A84B0BFD90}" dt="2023-05-11T18:09:43.671" v="66" actId="255"/>
        <pc:sldMkLst>
          <pc:docMk/>
          <pc:sldMk cId="3102589445" sldId="261"/>
        </pc:sldMkLst>
        <pc:spChg chg="mod">
          <ac:chgData name="Saloni Jaiswal" userId="30aa8eac059d37fe" providerId="LiveId" clId="{6D58DD55-61A4-475F-9292-41A84B0BFD90}" dt="2023-05-11T18:09:43.671" v="66" actId="255"/>
          <ac:spMkLst>
            <pc:docMk/>
            <pc:sldMk cId="3102589445" sldId="261"/>
            <ac:spMk id="2" creationId="{32BC3F41-303D-D20D-594E-3D57335FEE1D}"/>
          </ac:spMkLst>
        </pc:spChg>
        <pc:spChg chg="add del">
          <ac:chgData name="Saloni Jaiswal" userId="30aa8eac059d37fe" providerId="LiveId" clId="{6D58DD55-61A4-475F-9292-41A84B0BFD90}" dt="2023-05-11T18:03:40.917" v="11" actId="22"/>
          <ac:spMkLst>
            <pc:docMk/>
            <pc:sldMk cId="3102589445" sldId="261"/>
            <ac:spMk id="4" creationId="{D02B8A1E-CBF6-3C93-A586-A39456CD6749}"/>
          </ac:spMkLst>
        </pc:spChg>
      </pc:sldChg>
      <pc:sldChg chg="addSp delSp modSp mod">
        <pc:chgData name="Saloni Jaiswal" userId="30aa8eac059d37fe" providerId="LiveId" clId="{6D58DD55-61A4-475F-9292-41A84B0BFD90}" dt="2023-05-11T18:10:06.991" v="72" actId="20577"/>
        <pc:sldMkLst>
          <pc:docMk/>
          <pc:sldMk cId="2346785320" sldId="262"/>
        </pc:sldMkLst>
        <pc:spChg chg="mod">
          <ac:chgData name="Saloni Jaiswal" userId="30aa8eac059d37fe" providerId="LiveId" clId="{6D58DD55-61A4-475F-9292-41A84B0BFD90}" dt="2023-05-11T18:10:06.991" v="72" actId="20577"/>
          <ac:spMkLst>
            <pc:docMk/>
            <pc:sldMk cId="2346785320" sldId="262"/>
            <ac:spMk id="2" creationId="{32BC3F41-303D-D20D-594E-3D57335FEE1D}"/>
          </ac:spMkLst>
        </pc:spChg>
        <pc:spChg chg="add del">
          <ac:chgData name="Saloni Jaiswal" userId="30aa8eac059d37fe" providerId="LiveId" clId="{6D58DD55-61A4-475F-9292-41A84B0BFD90}" dt="2023-05-11T18:03:38.556" v="10" actId="22"/>
          <ac:spMkLst>
            <pc:docMk/>
            <pc:sldMk cId="2346785320" sldId="262"/>
            <ac:spMk id="4" creationId="{AE30A8FB-033A-852C-F1A9-54F0A40C9EF7}"/>
          </ac:spMkLst>
        </pc:spChg>
      </pc:sldChg>
      <pc:sldChg chg="modSp mod">
        <pc:chgData name="Saloni Jaiswal" userId="30aa8eac059d37fe" providerId="LiveId" clId="{6D58DD55-61A4-475F-9292-41A84B0BFD90}" dt="2023-05-11T18:10:31.640" v="77" actId="20577"/>
        <pc:sldMkLst>
          <pc:docMk/>
          <pc:sldMk cId="2658143494" sldId="263"/>
        </pc:sldMkLst>
        <pc:spChg chg="mod">
          <ac:chgData name="Saloni Jaiswal" userId="30aa8eac059d37fe" providerId="LiveId" clId="{6D58DD55-61A4-475F-9292-41A84B0BFD90}" dt="2023-05-11T18:10:31.640" v="77" actId="20577"/>
          <ac:spMkLst>
            <pc:docMk/>
            <pc:sldMk cId="2658143494" sldId="263"/>
            <ac:spMk id="2" creationId="{32BC3F41-303D-D20D-594E-3D57335FEE1D}"/>
          </ac:spMkLst>
        </pc:spChg>
      </pc:sldChg>
      <pc:sldChg chg="modSp mod">
        <pc:chgData name="Saloni Jaiswal" userId="30aa8eac059d37fe" providerId="LiveId" clId="{6D58DD55-61A4-475F-9292-41A84B0BFD90}" dt="2023-05-11T18:10:59.326" v="88" actId="20577"/>
        <pc:sldMkLst>
          <pc:docMk/>
          <pc:sldMk cId="3921125194" sldId="264"/>
        </pc:sldMkLst>
        <pc:spChg chg="mod">
          <ac:chgData name="Saloni Jaiswal" userId="30aa8eac059d37fe" providerId="LiveId" clId="{6D58DD55-61A4-475F-9292-41A84B0BFD90}" dt="2023-05-11T18:10:59.326" v="88" actId="20577"/>
          <ac:spMkLst>
            <pc:docMk/>
            <pc:sldMk cId="3921125194" sldId="264"/>
            <ac:spMk id="2" creationId="{32BC3F41-303D-D20D-594E-3D57335FEE1D}"/>
          </ac:spMkLst>
        </pc:spChg>
      </pc:sldChg>
      <pc:sldChg chg="modSp mod">
        <pc:chgData name="Saloni Jaiswal" userId="30aa8eac059d37fe" providerId="LiveId" clId="{6D58DD55-61A4-475F-9292-41A84B0BFD90}" dt="2023-05-11T18:12:23.230" v="116" actId="20577"/>
        <pc:sldMkLst>
          <pc:docMk/>
          <pc:sldMk cId="1852067724" sldId="265"/>
        </pc:sldMkLst>
        <pc:spChg chg="mod">
          <ac:chgData name="Saloni Jaiswal" userId="30aa8eac059d37fe" providerId="LiveId" clId="{6D58DD55-61A4-475F-9292-41A84B0BFD90}" dt="2023-05-11T18:12:23.230" v="116" actId="20577"/>
          <ac:spMkLst>
            <pc:docMk/>
            <pc:sldMk cId="1852067724" sldId="265"/>
            <ac:spMk id="2" creationId="{32BC3F41-303D-D20D-594E-3D57335FEE1D}"/>
          </ac:spMkLst>
        </pc:spChg>
      </pc:sldChg>
      <pc:sldChg chg="add">
        <pc:chgData name="Saloni Jaiswal" userId="30aa8eac059d37fe" providerId="LiveId" clId="{6D58DD55-61A4-475F-9292-41A84B0BFD90}" dt="2023-05-11T17:55:55.359" v="0"/>
        <pc:sldMkLst>
          <pc:docMk/>
          <pc:sldMk cId="3770649094" sldId="279"/>
        </pc:sldMkLst>
      </pc:sldChg>
      <pc:sldChg chg="modSp add mod">
        <pc:chgData name="Saloni Jaiswal" userId="30aa8eac059d37fe" providerId="LiveId" clId="{6D58DD55-61A4-475F-9292-41A84B0BFD90}" dt="2023-05-11T18:13:01.617" v="131" actId="20577"/>
        <pc:sldMkLst>
          <pc:docMk/>
          <pc:sldMk cId="2721676446" sldId="280"/>
        </pc:sldMkLst>
        <pc:spChg chg="mod">
          <ac:chgData name="Saloni Jaiswal" userId="30aa8eac059d37fe" providerId="LiveId" clId="{6D58DD55-61A4-475F-9292-41A84B0BFD90}" dt="2023-05-11T18:13:01.617" v="131" actId="20577"/>
          <ac:spMkLst>
            <pc:docMk/>
            <pc:sldMk cId="2721676446" sldId="280"/>
            <ac:spMk id="2" creationId="{32BC3F41-303D-D20D-594E-3D57335FEE1D}"/>
          </ac:spMkLst>
        </pc:spChg>
      </pc:sldChg>
      <pc:sldChg chg="add del">
        <pc:chgData name="Saloni Jaiswal" userId="30aa8eac059d37fe" providerId="LiveId" clId="{6D58DD55-61A4-475F-9292-41A84B0BFD90}" dt="2023-05-11T18:08:06.752" v="46" actId="47"/>
        <pc:sldMkLst>
          <pc:docMk/>
          <pc:sldMk cId="4033156657" sldId="281"/>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F503460-9430-428E-A2E0-E2E9DE0207C8}" type="datetimeFigureOut">
              <a:rPr lang="en-US" smtClean="0"/>
              <a:t>5/12/2023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15400727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03460-9430-428E-A2E0-E2E9DE0207C8}"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244315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3460-9430-428E-A2E0-E2E9DE0207C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120963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3460-9430-428E-A2E0-E2E9DE0207C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1724969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3460-9430-428E-A2E0-E2E9DE0207C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1977801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3460-9430-428E-A2E0-E2E9DE0207C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186364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3460-9430-428E-A2E0-E2E9DE0207C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2896094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3460-9430-428E-A2E0-E2E9DE0207C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37B98-6C59-4405-AE46-6E72E92F7A9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6120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3460-9430-428E-A2E0-E2E9DE0207C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100675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3460-9430-428E-A2E0-E2E9DE0207C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293404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3460-9430-428E-A2E0-E2E9DE0207C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298536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03460-9430-428E-A2E0-E2E9DE0207C8}"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132923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03460-9430-428E-A2E0-E2E9DE0207C8}"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35158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03460-9430-428E-A2E0-E2E9DE0207C8}"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71971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F503460-9430-428E-A2E0-E2E9DE0207C8}"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2782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03460-9430-428E-A2E0-E2E9DE0207C8}"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14790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03460-9430-428E-A2E0-E2E9DE0207C8}"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37B98-6C59-4405-AE46-6E72E92F7A98}" type="slidenum">
              <a:rPr lang="en-US" smtClean="0"/>
              <a:t>‹#›</a:t>
            </a:fld>
            <a:endParaRPr lang="en-US"/>
          </a:p>
        </p:txBody>
      </p:sp>
    </p:spTree>
    <p:extLst>
      <p:ext uri="{BB962C8B-B14F-4D97-AF65-F5344CB8AC3E}">
        <p14:creationId xmlns:p14="http://schemas.microsoft.com/office/powerpoint/2010/main" val="419993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503460-9430-428E-A2E0-E2E9DE0207C8}" type="datetimeFigureOut">
              <a:rPr lang="en-US" smtClean="0"/>
              <a:t>5/12/2023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737B98-6C59-4405-AE46-6E72E92F7A98}" type="slidenum">
              <a:rPr lang="en-US" smtClean="0"/>
              <a:t>‹#›</a:t>
            </a:fld>
            <a:endParaRPr lang="en-US"/>
          </a:p>
        </p:txBody>
      </p:sp>
    </p:spTree>
    <p:extLst>
      <p:ext uri="{BB962C8B-B14F-4D97-AF65-F5344CB8AC3E}">
        <p14:creationId xmlns:p14="http://schemas.microsoft.com/office/powerpoint/2010/main" val="337812590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r>
              <a:rPr lang="en-US" sz="4400" b="1" dirty="0">
                <a:latin typeface="+mn-lt"/>
              </a:rPr>
              <a:t>International Institute Of Professional  </a:t>
            </a:r>
            <a:br>
              <a:rPr lang="en-US" sz="4400" b="1" dirty="0">
                <a:latin typeface="+mn-lt"/>
              </a:rPr>
            </a:br>
            <a:r>
              <a:rPr lang="en-US" sz="4400" b="1" dirty="0">
                <a:latin typeface="+mn-lt"/>
              </a:rPr>
              <a:t>                               Studies,DAVV</a:t>
            </a:r>
            <a:br>
              <a:rPr lang="en-US" b="1" dirty="0">
                <a:latin typeface="+mn-lt"/>
              </a:rPr>
            </a:br>
            <a:r>
              <a:rPr lang="en-US" b="1" dirty="0">
                <a:latin typeface="+mn-lt"/>
              </a:rPr>
              <a:t>                                                          </a:t>
            </a:r>
            <a:br>
              <a:rPr lang="en-US" sz="4400" b="1" dirty="0">
                <a:latin typeface="+mn-lt"/>
              </a:rPr>
            </a:br>
            <a:r>
              <a:rPr lang="en-US" sz="4400" b="1" dirty="0">
                <a:latin typeface="+mn-lt"/>
              </a:rPr>
              <a:t>                     Information Security</a:t>
            </a:r>
            <a:br>
              <a:rPr lang="en-US" sz="4400" b="1" dirty="0">
                <a:latin typeface="+mn-lt"/>
              </a:rPr>
            </a:br>
            <a:r>
              <a:rPr lang="en-US" sz="4400" b="1" dirty="0">
                <a:latin typeface="+mn-lt"/>
              </a:rPr>
              <a:t>                        Test 1 Assignment</a:t>
            </a:r>
            <a:br>
              <a:rPr lang="en-US" sz="4400" b="1" dirty="0">
                <a:latin typeface="+mn-lt"/>
              </a:rPr>
            </a:br>
            <a:br>
              <a:rPr lang="en-US" sz="4400" b="1" dirty="0">
                <a:latin typeface="+mn-lt"/>
              </a:rPr>
            </a:br>
            <a:r>
              <a:rPr lang="en-US" sz="4400" b="1" dirty="0">
                <a:latin typeface="+mn-lt"/>
              </a:rPr>
              <a:t>Submitted By:-                              Submitted To:-     </a:t>
            </a:r>
            <a:br>
              <a:rPr lang="en-US" sz="4400" b="1" dirty="0">
                <a:latin typeface="+mn-lt"/>
              </a:rPr>
            </a:br>
            <a:r>
              <a:rPr lang="en-US" sz="4400" b="1" dirty="0">
                <a:latin typeface="+mn-lt"/>
              </a:rPr>
              <a:t>  </a:t>
            </a:r>
            <a:r>
              <a:rPr lang="en-US" sz="3100" b="1" dirty="0">
                <a:latin typeface="+mn-lt"/>
              </a:rPr>
              <a:t>Ritu Sharma                                               </a:t>
            </a:r>
            <a:r>
              <a:rPr lang="en-US" sz="3100" b="1" dirty="0" err="1">
                <a:latin typeface="+mn-lt"/>
              </a:rPr>
              <a:t>Dr.Shaligram</a:t>
            </a:r>
            <a:r>
              <a:rPr lang="en-US" sz="3100" b="1" dirty="0">
                <a:latin typeface="+mn-lt"/>
              </a:rPr>
              <a:t> </a:t>
            </a:r>
            <a:r>
              <a:rPr lang="en-US" sz="3100" b="1" dirty="0" err="1">
                <a:latin typeface="+mn-lt"/>
              </a:rPr>
              <a:t>Prajapat</a:t>
            </a:r>
            <a:r>
              <a:rPr lang="en-US" sz="3100" b="1" dirty="0">
                <a:latin typeface="+mn-lt"/>
              </a:rPr>
              <a:t> Sir</a:t>
            </a:r>
            <a:br>
              <a:rPr lang="en-US" sz="3100" b="1" dirty="0">
                <a:latin typeface="+mn-lt"/>
              </a:rPr>
            </a:br>
            <a:r>
              <a:rPr lang="en-US" sz="3100" b="1" dirty="0">
                <a:latin typeface="+mn-lt"/>
              </a:rPr>
              <a:t>   IT-2k19-48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322558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100" b="1" dirty="0">
                <a:latin typeface="+mn-lt"/>
              </a:rPr>
              <a:t>Q1. There are 3 basic approaches to authentication of a user (1) a unique characteristic of the person, such as voice or fingerprints (2) an item that the person has, such as machine readable badges and keys (3) a procedure that the person knows, such as a password</a:t>
            </a:r>
            <a:br>
              <a:rPr lang="en-US" sz="3100" b="1" dirty="0">
                <a:latin typeface="+mn-lt"/>
              </a:rPr>
            </a:br>
            <a:br>
              <a:rPr lang="en-US" sz="3100" b="1" dirty="0">
                <a:latin typeface="+mn-lt"/>
              </a:rPr>
            </a:br>
            <a:r>
              <a:rPr lang="en-US" sz="3100" b="1" dirty="0">
                <a:latin typeface="+mn-lt"/>
              </a:rPr>
              <a:t>A. If the password is increased in length, it is more secure against the threat of an interloper attempting to discover it by brute force attack. How much time will it take to break a password in this way?</a:t>
            </a:r>
            <a:br>
              <a:rPr lang="en-US" sz="3100" b="1" dirty="0">
                <a:latin typeface="+mn-lt"/>
              </a:rPr>
            </a:br>
            <a:br>
              <a:rPr lang="en-US" sz="3100" b="1" dirty="0">
                <a:latin typeface="+mn-lt"/>
              </a:rPr>
            </a:br>
            <a:r>
              <a:rPr lang="en-US" sz="3100" b="1" dirty="0">
                <a:latin typeface="+mn-lt"/>
              </a:rPr>
              <a:t>Ans - 1/2 x (number of possible passwords) x (time to enter one password)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49116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b="1" dirty="0">
                <a:latin typeface="+mn-lt"/>
              </a:rPr>
              <a:t>B. If the data entry and transmission rate is T characters per minute, the number of characters involved for entry and replying in a login attempt is L characters, the length of the password is x characters, and the number of letters and </a:t>
            </a:r>
            <a:r>
              <a:rPr lang="en-US" sz="3600" b="1" dirty="0" err="1">
                <a:latin typeface="+mn-lt"/>
              </a:rPr>
              <a:t>numerics</a:t>
            </a:r>
            <a:r>
              <a:rPr lang="en-US" sz="3600" b="1" dirty="0">
                <a:latin typeface="+mn-lt"/>
              </a:rPr>
              <a:t> from which the password is selected is N characters, then the time to break the password will be </a:t>
            </a:r>
            <a:br>
              <a:rPr lang="en-US" sz="3600" b="1" dirty="0">
                <a:latin typeface="+mn-lt"/>
              </a:rPr>
            </a:br>
            <a:br>
              <a:rPr lang="en-US" sz="3100" b="1" dirty="0">
                <a:latin typeface="+mn-lt"/>
              </a:rPr>
            </a:br>
            <a:r>
              <a:rPr lang="en-US" sz="3100" b="1" dirty="0">
                <a:latin typeface="+mn-lt"/>
              </a:rPr>
              <a:t>Ans - (1/2 * </a:t>
            </a:r>
            <a:r>
              <a:rPr lang="en-US" sz="3100" b="1" dirty="0" err="1">
                <a:latin typeface="+mn-lt"/>
              </a:rPr>
              <a:t>N^x</a:t>
            </a:r>
            <a:r>
              <a:rPr lang="en-US" sz="3100" b="1" dirty="0">
                <a:latin typeface="+mn-lt"/>
              </a:rPr>
              <a:t>) * (L/T)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310258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b="1" dirty="0">
                <a:latin typeface="+mn-lt"/>
              </a:rPr>
              <a:t>C. Calculate the expected safe time if brute force attack is carried out by Trudy working at a keyboard with data entry rate T = 120 characters per minute, the character set size N = 20 characters (Limited characters only), the password length is 6 characters, and the number of characters L in the login is 15 characters. </a:t>
            </a:r>
            <a:br>
              <a:rPr lang="en-US" sz="3600" b="1" dirty="0">
                <a:latin typeface="+mn-lt"/>
              </a:rPr>
            </a:br>
            <a:br>
              <a:rPr lang="en-US" sz="3600" b="1" dirty="0">
                <a:latin typeface="+mn-lt"/>
              </a:rPr>
            </a:br>
            <a:r>
              <a:rPr lang="en-US" sz="3600" b="1" dirty="0">
                <a:latin typeface="+mn-lt"/>
              </a:rPr>
              <a:t>Ans - ( 1/2 x 206  ) x (15/120) minutes = 4 x 106 minutes= 7.6 years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234678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b="1" dirty="0">
                <a:latin typeface="+mn-lt"/>
              </a:rPr>
              <a:t>D. Calculate the expected safe time if the exhaustive search is aided by two machines in parallel for the above data (in point C).</a:t>
            </a:r>
            <a:br>
              <a:rPr lang="en-US" sz="3600" b="1" dirty="0">
                <a:latin typeface="+mn-lt"/>
              </a:rPr>
            </a:br>
            <a:br>
              <a:rPr lang="en-US" sz="3600" b="1" dirty="0">
                <a:latin typeface="+mn-lt"/>
              </a:rPr>
            </a:br>
            <a:r>
              <a:rPr lang="en-US" sz="3600" b="1" dirty="0">
                <a:latin typeface="+mn-lt"/>
              </a:rPr>
              <a:t>Ans -  If two machines are working in parallel, then twice as many passwords can be cracked in the same amount of time. Therefore, the expected time to crack the password using two machines in parallel would be half the time it would take with only one </a:t>
            </a:r>
            <a:r>
              <a:rPr lang="en-US" sz="3600" b="1" dirty="0" err="1">
                <a:latin typeface="+mn-lt"/>
              </a:rPr>
              <a:t>machine.Expected</a:t>
            </a:r>
            <a:r>
              <a:rPr lang="en-US" sz="3600" b="1" dirty="0">
                <a:latin typeface="+mn-lt"/>
              </a:rPr>
              <a:t> time with two machines = 7.6 years / 2 = 3.8 years                                                                                  </a:t>
            </a:r>
            <a:br>
              <a:rPr lang="en-US" sz="36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265814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b="1" dirty="0">
                <a:latin typeface="+mn-lt"/>
              </a:rPr>
              <a:t>E. Calculate the length of a password if 26 characters are used to create a password that will have the probability of not greater than 0.001 of being discovered after systematic attack of one month. The data entry rate is 300 characters per minute and the login entry requires 15 characters. </a:t>
            </a:r>
            <a:br>
              <a:rPr lang="en-US" sz="3600" b="1" dirty="0">
                <a:latin typeface="+mn-lt"/>
              </a:rPr>
            </a:br>
            <a:br>
              <a:rPr lang="en-US" sz="3600" b="1" dirty="0">
                <a:latin typeface="+mn-lt"/>
              </a:rPr>
            </a:br>
            <a:r>
              <a:rPr lang="en-US" sz="3600" b="1" dirty="0">
                <a:latin typeface="+mn-lt"/>
              </a:rPr>
              <a:t>Ans - 	By using Anderson's formula 	26x  &gt;= (4.32 * 104 * 300 * 1) / (15 * 0.001)	26x &gt;= 8.64 * 108 	If x is 6 then 	26x = 3.09 * 108 	and if x is 7 	then 26x = 8.03 * 109                                                                                 </a:t>
            </a:r>
            <a:br>
              <a:rPr lang="en-US" sz="3600" b="1" dirty="0">
                <a:latin typeface="+mn-lt"/>
              </a:rPr>
            </a:br>
            <a:br>
              <a:rPr lang="en-US" sz="36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392112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b="1" dirty="0">
                <a:latin typeface="+mn-lt"/>
              </a:rPr>
              <a:t>Q2. Illustrate the public key implementation of Rivest, Shamir and Adlemen with p = 7 and q = 11.</a:t>
            </a:r>
            <a:br>
              <a:rPr lang="en-US" sz="3600" b="1" dirty="0">
                <a:latin typeface="+mn-lt"/>
              </a:rPr>
            </a:br>
            <a:br>
              <a:rPr lang="en-US" sz="3600" b="1" dirty="0">
                <a:latin typeface="+mn-lt"/>
              </a:rPr>
            </a:br>
            <a:r>
              <a:rPr lang="en-US" sz="3600" b="1" dirty="0">
                <a:latin typeface="+mn-lt"/>
              </a:rPr>
              <a:t>Ans –</a:t>
            </a:r>
            <a:br>
              <a:rPr lang="en-US" sz="3600" b="1" dirty="0">
                <a:latin typeface="+mn-lt"/>
              </a:rPr>
            </a:br>
            <a:r>
              <a:rPr lang="en-US" sz="3600" b="1" dirty="0">
                <a:latin typeface="+mn-lt"/>
              </a:rPr>
              <a:t>Step 1: The two prime numbers p and q are selected as p = 7 and q = 11.</a:t>
            </a:r>
            <a:br>
              <a:rPr lang="en-US" sz="3600" b="1" dirty="0">
                <a:latin typeface="+mn-lt"/>
              </a:rPr>
            </a:br>
            <a:br>
              <a:rPr lang="en-US" sz="3600" b="1" dirty="0">
                <a:latin typeface="+mn-lt"/>
              </a:rPr>
            </a:br>
            <a:r>
              <a:rPr lang="en-US" sz="3600" b="1" dirty="0">
                <a:latin typeface="+mn-lt"/>
              </a:rPr>
              <a:t>Step 2: Then the two numbers n and r are calculated as n = </a:t>
            </a:r>
            <a:r>
              <a:rPr lang="en-US" sz="3600" b="1" dirty="0" err="1">
                <a:latin typeface="+mn-lt"/>
              </a:rPr>
              <a:t>pq</a:t>
            </a:r>
            <a:r>
              <a:rPr lang="en-US" sz="3600" b="1" dirty="0">
                <a:latin typeface="+mn-lt"/>
              </a:rPr>
              <a:t> = 7 x 11 = 77r = (p-1) (q-1) = 6 x 10 = 60</a:t>
            </a:r>
            <a:br>
              <a:rPr lang="en-US" sz="3600" b="1" dirty="0">
                <a:latin typeface="+mn-lt"/>
              </a:rPr>
            </a:br>
            <a:br>
              <a:rPr lang="en-US" sz="3600" b="1" dirty="0">
                <a:latin typeface="+mn-lt"/>
              </a:rPr>
            </a:br>
            <a:r>
              <a:rPr lang="en-US" sz="3600" b="1" dirty="0">
                <a:latin typeface="+mn-lt"/>
              </a:rPr>
              <a:t> Step 3: Select an integer e where e &lt; r and e has no common factors with r take e =37</a:t>
            </a:r>
            <a:br>
              <a:rPr lang="en-US" sz="36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185206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b="1" dirty="0">
                <a:latin typeface="+mn-lt"/>
              </a:rPr>
              <a:t>Step 4: Calculate the integer d where ed=1 mod r = 1 mod (p- 1) (q- 1) =&gt; 31d = 1 mod 60 =&gt; d </a:t>
            </a:r>
            <a:r>
              <a:rPr lang="en-US" sz="3600" b="1">
                <a:latin typeface="+mn-lt"/>
              </a:rPr>
              <a:t>= 13</a:t>
            </a:r>
            <a:br>
              <a:rPr lang="en-US" sz="3600" b="1">
                <a:latin typeface="+mn-lt"/>
              </a:rPr>
            </a:br>
            <a:br>
              <a:rPr lang="en-US" sz="3600" b="1" dirty="0">
                <a:latin typeface="+mn-lt"/>
              </a:rPr>
            </a:br>
            <a:r>
              <a:rPr lang="en-US" sz="3600" b="1">
                <a:latin typeface="+mn-lt"/>
              </a:rPr>
              <a:t> Step 5: The </a:t>
            </a:r>
            <a:r>
              <a:rPr lang="en-US" sz="3600" b="1" dirty="0">
                <a:latin typeface="+mn-lt"/>
              </a:rPr>
              <a:t>decryption key, the secret key is (13, 77) the encryption key, the public key is (37,77</a:t>
            </a:r>
            <a:r>
              <a:rPr lang="en-US" sz="3600" b="1">
                <a:latin typeface="+mn-lt"/>
              </a:rPr>
              <a:t>)    .                                                                              </a:t>
            </a:r>
            <a:br>
              <a:rPr lang="en-US" sz="3600" b="1" dirty="0">
                <a:latin typeface="+mn-lt"/>
              </a:rPr>
            </a:br>
            <a:br>
              <a:rPr lang="en-US" sz="36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272167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pic>
        <p:nvPicPr>
          <p:cNvPr id="4" name="Picture 3">
            <a:extLst>
              <a:ext uri="{FF2B5EF4-FFF2-40B4-BE49-F238E27FC236}">
                <a16:creationId xmlns:a16="http://schemas.microsoft.com/office/drawing/2014/main" id="{73CC17D9-CDE6-9138-594A-07B840E39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491" y="1565565"/>
            <a:ext cx="6913418" cy="4281054"/>
          </a:xfrm>
          <a:prstGeom prst="rect">
            <a:avLst/>
          </a:prstGeom>
        </p:spPr>
      </p:pic>
    </p:spTree>
    <p:extLst>
      <p:ext uri="{BB962C8B-B14F-4D97-AF65-F5344CB8AC3E}">
        <p14:creationId xmlns:p14="http://schemas.microsoft.com/office/powerpoint/2010/main" val="3770649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TotalTime>
  <Words>1077</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                                    International Institute Of Professional                                  Studies,DAVV                                                                                 Information Security                         Test 1 Assignment  Submitted By:-                              Submitted To:-        Ritu Sharma                                               Dr.Shaligram Prajapat Sir    IT-2k19-48                                                                                                                                                                                                                 </vt:lpstr>
      <vt:lpstr>                         Q1. There are 3 basic approaches to authentication of a user (1) a unique characteristic of the person, such as voice or fingerprints (2) an item that the person has, such as machine readable badges and keys (3) a procedure that the person knows, such as a password  A. If the password is increased in length, it is more secure against the threat of an interloper attempting to discover it by brute force attack. How much time will it take to break a password in this way?  Ans - 1/2 x (number of possible passwords) x (time to enter one password)                                                 </vt:lpstr>
      <vt:lpstr>                         B. If the data entry and transmission rate is T characters per minute, the number of characters involved for entry and replying in a login attempt is L characters, the length of the password is x characters, and the number of letters and numerics from which the password is selected is N characters, then the time to break the password will be   Ans - (1/2 * N^x) * (L/T)                                                                                                                                  </vt:lpstr>
      <vt:lpstr>                         C. Calculate the expected safe time if brute force attack is carried out by Trudy working at a keyboard with data entry rate T = 120 characters per minute, the character set size N = 20 characters (Limited characters only), the password length is 6 characters, and the number of characters L in the login is 15 characters.   Ans - ( 1/2 x 206  ) x (15/120) minutes = 4 x 106 minutes= 7.6 years                                                                                                                                  </vt:lpstr>
      <vt:lpstr>                         D. Calculate the expected safe time if the exhaustive search is aided by two machines in parallel for the above data (in point C).  Ans -  If two machines are working in parallel, then twice as many passwords can be cracked in the same amount of time. Therefore, the expected time to crack the password using two machines in parallel would be half the time it would take with only one machine.Expected time with two machines = 7.6 years / 2 = 3.8 years                                                                                                                                  </vt:lpstr>
      <vt:lpstr>                         E. Calculate the length of a password if 26 characters are used to create a password that will have the probability of not greater than 0.001 of being discovered after systematic attack of one month. The data entry rate is 300 characters per minute and the login entry requires 15 characters.   Ans -  By using Anderson's formula  26x  &gt;= (4.32 * 104 * 300 * 1) / (15 * 0.001) 26x &gt;= 8.64 * 108  If x is 6 then  26x = 3.09 * 108  and if x is 7  then 26x = 8.03 * 109                                                                                                                                 </vt:lpstr>
      <vt:lpstr>                         Q2. Illustrate the public key implementation of Rivest, Shamir and Adlemen with p = 7 and q = 11.  Ans – Step 1: The two prime numbers p and q are selected as p = 7 and q = 11.  Step 2: Then the two numbers n and r are calculated as n = pq = 7 x 11 = 77r = (p-1) (q-1) = 6 x 10 = 60   Step 3: Select an integer e where e &lt; r and e has no common factors with r take e =37                                                </vt:lpstr>
      <vt:lpstr>                         Step 4: Calculate the integer d where ed=1 mod r = 1 mod (p- 1) (q- 1) =&gt; 31d = 1 mod 60 =&gt; d = 13   Step 5: The decryption key, the secret key is (13, 77) the encryption key, the public key is (37,77)    .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International Institute Of Professional                                  Studies,DAVV                                                                                          Information Security                                Test 1 Assignment   Submitted By:-                      Submitted To:-        Saloni Jaiswal                                          Dr.Shaligram Prajapat     IT-2k19-50                                                    Sir                                                                                                                                  </dc:title>
  <dc:creator>Saloni Jaiswal</dc:creator>
  <cp:lastModifiedBy>ritu sharma</cp:lastModifiedBy>
  <cp:revision>2</cp:revision>
  <dcterms:created xsi:type="dcterms:W3CDTF">2023-05-11T17:54:44Z</dcterms:created>
  <dcterms:modified xsi:type="dcterms:W3CDTF">2023-05-11T19:05:22Z</dcterms:modified>
</cp:coreProperties>
</file>