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3" r:id="rId1"/>
  </p:sldMasterIdLst>
  <p:sldIdLst>
    <p:sldId id="272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</p:sldIdLst>
  <p:sldSz cx="7569200" cy="10693400"/>
  <p:notesSz cx="7569200" cy="10693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1988" y="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315" y="0"/>
            <a:ext cx="7570515" cy="10697763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7220" y="3471696"/>
            <a:ext cx="4898523" cy="3977479"/>
          </a:xfrm>
        </p:spPr>
        <p:txBody>
          <a:bodyPr anchor="b"/>
          <a:lstStyle>
            <a:lvl1pPr>
              <a:defRPr sz="39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7220" y="7449174"/>
            <a:ext cx="4898523" cy="1343177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78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6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54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3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92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708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9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7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5844442" y="2935204"/>
            <a:ext cx="1544601" cy="18927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3750511" y="5173689"/>
            <a:ext cx="6018421" cy="18928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6411672" y="0"/>
            <a:ext cx="567690" cy="1714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56188" y="461121"/>
            <a:ext cx="655027" cy="1197023"/>
          </a:xfrm>
          <a:prstGeom prst="rect">
            <a:avLst/>
          </a:prstGeom>
        </p:spPr>
        <p:txBody>
          <a:bodyPr anchor="b"/>
          <a:lstStyle>
            <a:lvl1pPr algn="ctr">
              <a:defRPr sz="2318"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411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315" y="0"/>
            <a:ext cx="7570515" cy="10697763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221" y="7736193"/>
            <a:ext cx="5315992" cy="883691"/>
          </a:xfrm>
        </p:spPr>
        <p:txBody>
          <a:bodyPr anchor="b">
            <a:normAutofit/>
          </a:bodyPr>
          <a:lstStyle>
            <a:lvl1pPr algn="l">
              <a:defRPr sz="1987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17221" y="1069340"/>
            <a:ext cx="5315992" cy="53467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4"/>
            </a:lvl1pPr>
            <a:lvl2pPr marL="378470" indent="0">
              <a:buNone/>
              <a:defRPr sz="1324"/>
            </a:lvl2pPr>
            <a:lvl3pPr marL="756940" indent="0">
              <a:buNone/>
              <a:defRPr sz="1324"/>
            </a:lvl3pPr>
            <a:lvl4pPr marL="1135410" indent="0">
              <a:buNone/>
              <a:defRPr sz="1324"/>
            </a:lvl4pPr>
            <a:lvl5pPr marL="1513881" indent="0">
              <a:buNone/>
              <a:defRPr sz="1324"/>
            </a:lvl5pPr>
            <a:lvl6pPr marL="1892351" indent="0">
              <a:buNone/>
              <a:defRPr sz="1324"/>
            </a:lvl6pPr>
            <a:lvl7pPr marL="2270821" indent="0">
              <a:buNone/>
              <a:defRPr sz="1324"/>
            </a:lvl7pPr>
            <a:lvl8pPr marL="2649291" indent="0">
              <a:buNone/>
              <a:defRPr sz="1324"/>
            </a:lvl8pPr>
            <a:lvl9pPr marL="3027761" indent="0">
              <a:buNone/>
              <a:defRPr sz="132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717220" y="8619885"/>
            <a:ext cx="5315992" cy="769825"/>
          </a:xfrm>
        </p:spPr>
        <p:txBody>
          <a:bodyPr>
            <a:normAutofit/>
          </a:bodyPr>
          <a:lstStyle>
            <a:lvl1pPr marL="0" indent="0">
              <a:buNone/>
              <a:defRPr sz="993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78470" indent="0">
              <a:buNone/>
              <a:defRPr sz="993"/>
            </a:lvl2pPr>
            <a:lvl3pPr marL="756940" indent="0">
              <a:buNone/>
              <a:defRPr sz="828"/>
            </a:lvl3pPr>
            <a:lvl4pPr marL="1135410" indent="0">
              <a:buNone/>
              <a:defRPr sz="745"/>
            </a:lvl4pPr>
            <a:lvl5pPr marL="1513881" indent="0">
              <a:buNone/>
              <a:defRPr sz="745"/>
            </a:lvl5pPr>
            <a:lvl6pPr marL="1892351" indent="0">
              <a:buNone/>
              <a:defRPr sz="745"/>
            </a:lvl6pPr>
            <a:lvl7pPr marL="2270821" indent="0">
              <a:buNone/>
              <a:defRPr sz="745"/>
            </a:lvl7pPr>
            <a:lvl8pPr marL="2649291" indent="0">
              <a:buNone/>
              <a:defRPr sz="745"/>
            </a:lvl8pPr>
            <a:lvl9pPr marL="3027761" indent="0">
              <a:buNone/>
              <a:defRPr sz="7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6411672" y="0"/>
            <a:ext cx="567690" cy="1714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56188" y="461121"/>
            <a:ext cx="655027" cy="1197023"/>
          </a:xfrm>
          <a:prstGeom prst="rect">
            <a:avLst/>
          </a:prstGeom>
        </p:spPr>
        <p:txBody>
          <a:bodyPr/>
          <a:lstStyle>
            <a:lvl1pPr algn="ctr">
              <a:defRPr sz="2318"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884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315" y="0"/>
            <a:ext cx="7570515" cy="10697763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220" y="1445589"/>
            <a:ext cx="5315993" cy="2639389"/>
          </a:xfrm>
        </p:spPr>
        <p:txBody>
          <a:bodyPr/>
          <a:lstStyle>
            <a:lvl1pPr>
              <a:defRPr sz="29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717220" y="5438733"/>
            <a:ext cx="5315993" cy="3955618"/>
          </a:xfrm>
        </p:spPr>
        <p:txBody>
          <a:bodyPr anchor="ctr">
            <a:normAutofit/>
          </a:bodyPr>
          <a:lstStyle>
            <a:lvl1pPr marL="0" indent="0">
              <a:buNone/>
              <a:defRPr sz="1490"/>
            </a:lvl1pPr>
            <a:lvl2pPr marL="378470" indent="0">
              <a:buNone/>
              <a:defRPr sz="993"/>
            </a:lvl2pPr>
            <a:lvl3pPr marL="756940" indent="0">
              <a:buNone/>
              <a:defRPr sz="828"/>
            </a:lvl3pPr>
            <a:lvl4pPr marL="1135410" indent="0">
              <a:buNone/>
              <a:defRPr sz="745"/>
            </a:lvl4pPr>
            <a:lvl5pPr marL="1513881" indent="0">
              <a:buNone/>
              <a:defRPr sz="745"/>
            </a:lvl5pPr>
            <a:lvl6pPr marL="1892351" indent="0">
              <a:buNone/>
              <a:defRPr sz="745"/>
            </a:lvl6pPr>
            <a:lvl7pPr marL="2270821" indent="0">
              <a:buNone/>
              <a:defRPr sz="745"/>
            </a:lvl7pPr>
            <a:lvl8pPr marL="2649291" indent="0">
              <a:buNone/>
              <a:defRPr sz="745"/>
            </a:lvl8pPr>
            <a:lvl9pPr marL="3027761" indent="0">
              <a:buNone/>
              <a:defRPr sz="7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411672" y="0"/>
            <a:ext cx="567690" cy="1714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56188" y="461121"/>
            <a:ext cx="655027" cy="1197023"/>
          </a:xfrm>
          <a:prstGeom prst="rect">
            <a:avLst/>
          </a:prstGeom>
        </p:spPr>
        <p:txBody>
          <a:bodyPr/>
          <a:lstStyle>
            <a:lvl1pPr algn="ctr">
              <a:defRPr sz="2318"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871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315" y="0"/>
            <a:ext cx="7570515" cy="10697763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535928" y="1016154"/>
            <a:ext cx="497984" cy="1111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622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5851907" y="4522307"/>
            <a:ext cx="512447" cy="1111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622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783" y="1445589"/>
            <a:ext cx="5099430" cy="4494064"/>
          </a:xfrm>
        </p:spPr>
        <p:txBody>
          <a:bodyPr anchor="ctr"/>
          <a:lstStyle>
            <a:lvl1pPr>
              <a:defRPr sz="29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148358" y="5939653"/>
            <a:ext cx="4673752" cy="519410"/>
          </a:xfrm>
        </p:spPr>
        <p:txBody>
          <a:bodyPr>
            <a:normAutofit/>
          </a:bodyPr>
          <a:lstStyle>
            <a:lvl1pPr marL="0" indent="0">
              <a:buNone/>
              <a:defRPr lang="en-US" sz="1159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378470" indent="0">
              <a:buNone/>
              <a:defRPr sz="993"/>
            </a:lvl2pPr>
            <a:lvl3pPr marL="756940" indent="0">
              <a:buNone/>
              <a:defRPr sz="828"/>
            </a:lvl3pPr>
            <a:lvl4pPr marL="1135410" indent="0">
              <a:buNone/>
              <a:defRPr sz="745"/>
            </a:lvl4pPr>
            <a:lvl5pPr marL="1513881" indent="0">
              <a:buNone/>
              <a:defRPr sz="745"/>
            </a:lvl5pPr>
            <a:lvl6pPr marL="1892351" indent="0">
              <a:buNone/>
              <a:defRPr sz="745"/>
            </a:lvl6pPr>
            <a:lvl7pPr marL="2270821" indent="0">
              <a:buNone/>
              <a:defRPr sz="745"/>
            </a:lvl7pPr>
            <a:lvl8pPr marL="2649291" indent="0">
              <a:buNone/>
              <a:defRPr sz="745"/>
            </a:lvl8pPr>
            <a:lvl9pPr marL="3027761" indent="0">
              <a:buNone/>
              <a:defRPr sz="7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717220" y="7797569"/>
            <a:ext cx="5251152" cy="1575817"/>
          </a:xfrm>
        </p:spPr>
        <p:txBody>
          <a:bodyPr anchor="ctr">
            <a:normAutofit/>
          </a:bodyPr>
          <a:lstStyle>
            <a:lvl1pPr marL="0" indent="0">
              <a:buNone/>
              <a:defRPr sz="1490"/>
            </a:lvl1pPr>
            <a:lvl2pPr marL="378470" indent="0">
              <a:buNone/>
              <a:defRPr sz="993"/>
            </a:lvl2pPr>
            <a:lvl3pPr marL="756940" indent="0">
              <a:buNone/>
              <a:defRPr sz="828"/>
            </a:lvl3pPr>
            <a:lvl4pPr marL="1135410" indent="0">
              <a:buNone/>
              <a:defRPr sz="745"/>
            </a:lvl4pPr>
            <a:lvl5pPr marL="1513881" indent="0">
              <a:buNone/>
              <a:defRPr sz="745"/>
            </a:lvl5pPr>
            <a:lvl6pPr marL="1892351" indent="0">
              <a:buNone/>
              <a:defRPr sz="745"/>
            </a:lvl6pPr>
            <a:lvl7pPr marL="2270821" indent="0">
              <a:buNone/>
              <a:defRPr sz="745"/>
            </a:lvl7pPr>
            <a:lvl8pPr marL="2649291" indent="0">
              <a:buNone/>
              <a:defRPr sz="745"/>
            </a:lvl8pPr>
            <a:lvl9pPr marL="3027761" indent="0">
              <a:buNone/>
              <a:defRPr sz="7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6411672" y="0"/>
            <a:ext cx="567690" cy="1714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56188" y="461121"/>
            <a:ext cx="655027" cy="1197023"/>
          </a:xfrm>
          <a:prstGeom prst="rect">
            <a:avLst/>
          </a:prstGeom>
        </p:spPr>
        <p:txBody>
          <a:bodyPr/>
          <a:lstStyle>
            <a:lvl1pPr algn="ctr">
              <a:defRPr sz="2318"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372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315" y="0"/>
            <a:ext cx="7570515" cy="10697763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220" y="3208020"/>
            <a:ext cx="5315993" cy="3267428"/>
          </a:xfrm>
        </p:spPr>
        <p:txBody>
          <a:bodyPr anchor="b"/>
          <a:lstStyle>
            <a:lvl1pPr algn="l">
              <a:defRPr sz="3311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221" y="7835135"/>
            <a:ext cx="5315992" cy="1551293"/>
          </a:xfrm>
        </p:spPr>
        <p:txBody>
          <a:bodyPr anchor="t"/>
          <a:lstStyle>
            <a:lvl1pPr marL="0" indent="0" algn="l">
              <a:buNone/>
              <a:defRPr sz="1656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78470" indent="0">
              <a:buNone/>
              <a:defRPr sz="1490">
                <a:solidFill>
                  <a:schemeClr val="tx1">
                    <a:tint val="75000"/>
                  </a:schemeClr>
                </a:solidFill>
              </a:defRPr>
            </a:lvl2pPr>
            <a:lvl3pPr marL="756940" indent="0">
              <a:buNone/>
              <a:defRPr sz="1324">
                <a:solidFill>
                  <a:schemeClr val="tx1">
                    <a:tint val="75000"/>
                  </a:schemeClr>
                </a:solidFill>
              </a:defRPr>
            </a:lvl3pPr>
            <a:lvl4pPr marL="1135410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4pPr>
            <a:lvl5pPr marL="151388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5pPr>
            <a:lvl6pPr marL="189235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6pPr>
            <a:lvl7pPr marL="227082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7pPr>
            <a:lvl8pPr marL="264929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8pPr>
            <a:lvl9pPr marL="302776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411672" y="0"/>
            <a:ext cx="567690" cy="1714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56188" y="461121"/>
            <a:ext cx="655027" cy="1197023"/>
          </a:xfrm>
          <a:prstGeom prst="rect">
            <a:avLst/>
          </a:prstGeom>
        </p:spPr>
        <p:txBody>
          <a:bodyPr/>
          <a:lstStyle>
            <a:lvl1pPr algn="ctr">
              <a:defRPr sz="2318"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939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220" y="1445589"/>
            <a:ext cx="5317308" cy="1106862"/>
          </a:xfrm>
        </p:spPr>
        <p:txBody>
          <a:bodyPr/>
          <a:lstStyle>
            <a:lvl1pPr>
              <a:defRPr sz="26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220" y="3881308"/>
            <a:ext cx="1915008" cy="1025933"/>
          </a:xfrm>
        </p:spPr>
        <p:txBody>
          <a:bodyPr anchor="b">
            <a:noAutofit/>
          </a:bodyPr>
          <a:lstStyle>
            <a:lvl1pPr marL="0" indent="0">
              <a:buNone/>
              <a:defRPr sz="1656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78470" indent="0">
              <a:buNone/>
              <a:defRPr sz="1656" b="1"/>
            </a:lvl2pPr>
            <a:lvl3pPr marL="756940" indent="0">
              <a:buNone/>
              <a:defRPr sz="1490" b="1"/>
            </a:lvl3pPr>
            <a:lvl4pPr marL="1135410" indent="0">
              <a:buNone/>
              <a:defRPr sz="1324" b="1"/>
            </a:lvl4pPr>
            <a:lvl5pPr marL="1513881" indent="0">
              <a:buNone/>
              <a:defRPr sz="1324" b="1"/>
            </a:lvl5pPr>
            <a:lvl6pPr marL="1892351" indent="0">
              <a:buNone/>
              <a:defRPr sz="1324" b="1"/>
            </a:lvl6pPr>
            <a:lvl7pPr marL="2270821" indent="0">
              <a:buNone/>
              <a:defRPr sz="1324" b="1"/>
            </a:lvl7pPr>
            <a:lvl8pPr marL="2649291" indent="0">
              <a:buNone/>
              <a:defRPr sz="1324" b="1"/>
            </a:lvl8pPr>
            <a:lvl9pPr marL="3027761" indent="0">
              <a:buNone/>
              <a:defRPr sz="13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717220" y="4907245"/>
            <a:ext cx="1915008" cy="4503711"/>
          </a:xfrm>
        </p:spPr>
        <p:txBody>
          <a:bodyPr anchor="t">
            <a:normAutofit/>
          </a:bodyPr>
          <a:lstStyle>
            <a:lvl1pPr marL="0" indent="0">
              <a:buNone/>
              <a:defRPr sz="993"/>
            </a:lvl1pPr>
            <a:lvl2pPr marL="378470" indent="0">
              <a:buNone/>
              <a:defRPr sz="993"/>
            </a:lvl2pPr>
            <a:lvl3pPr marL="756940" indent="0">
              <a:buNone/>
              <a:defRPr sz="828"/>
            </a:lvl3pPr>
            <a:lvl4pPr marL="1135410" indent="0">
              <a:buNone/>
              <a:defRPr sz="745"/>
            </a:lvl4pPr>
            <a:lvl5pPr marL="1513881" indent="0">
              <a:buNone/>
              <a:defRPr sz="745"/>
            </a:lvl5pPr>
            <a:lvl6pPr marL="1892351" indent="0">
              <a:buNone/>
              <a:defRPr sz="745"/>
            </a:lvl6pPr>
            <a:lvl7pPr marL="2270821" indent="0">
              <a:buNone/>
              <a:defRPr sz="745"/>
            </a:lvl7pPr>
            <a:lvl8pPr marL="2649291" indent="0">
              <a:buNone/>
              <a:defRPr sz="745"/>
            </a:lvl8pPr>
            <a:lvl9pPr marL="3027761" indent="0">
              <a:buNone/>
              <a:defRPr sz="7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19091" y="3881308"/>
            <a:ext cx="1919549" cy="1025933"/>
          </a:xfrm>
        </p:spPr>
        <p:txBody>
          <a:bodyPr anchor="b">
            <a:noAutofit/>
          </a:bodyPr>
          <a:lstStyle>
            <a:lvl1pPr marL="0" indent="0">
              <a:buNone/>
              <a:defRPr sz="1656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78470" indent="0">
              <a:buNone/>
              <a:defRPr sz="1656" b="1"/>
            </a:lvl2pPr>
            <a:lvl3pPr marL="756940" indent="0">
              <a:buNone/>
              <a:defRPr sz="1490" b="1"/>
            </a:lvl3pPr>
            <a:lvl4pPr marL="1135410" indent="0">
              <a:buNone/>
              <a:defRPr sz="1324" b="1"/>
            </a:lvl4pPr>
            <a:lvl5pPr marL="1513881" indent="0">
              <a:buNone/>
              <a:defRPr sz="1324" b="1"/>
            </a:lvl5pPr>
            <a:lvl6pPr marL="1892351" indent="0">
              <a:buNone/>
              <a:defRPr sz="1324" b="1"/>
            </a:lvl6pPr>
            <a:lvl7pPr marL="2270821" indent="0">
              <a:buNone/>
              <a:defRPr sz="1324" b="1"/>
            </a:lvl7pPr>
            <a:lvl8pPr marL="2649291" indent="0">
              <a:buNone/>
              <a:defRPr sz="1324" b="1"/>
            </a:lvl8pPr>
            <a:lvl9pPr marL="3027761" indent="0">
              <a:buNone/>
              <a:defRPr sz="13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21456" y="4907245"/>
            <a:ext cx="1919549" cy="4503711"/>
          </a:xfrm>
        </p:spPr>
        <p:txBody>
          <a:bodyPr anchor="t">
            <a:normAutofit/>
          </a:bodyPr>
          <a:lstStyle>
            <a:lvl1pPr marL="0" indent="0">
              <a:buNone/>
              <a:defRPr sz="993"/>
            </a:lvl1pPr>
            <a:lvl2pPr marL="378470" indent="0">
              <a:buNone/>
              <a:defRPr sz="993"/>
            </a:lvl2pPr>
            <a:lvl3pPr marL="756940" indent="0">
              <a:buNone/>
              <a:defRPr sz="828"/>
            </a:lvl3pPr>
            <a:lvl4pPr marL="1135410" indent="0">
              <a:buNone/>
              <a:defRPr sz="745"/>
            </a:lvl4pPr>
            <a:lvl5pPr marL="1513881" indent="0">
              <a:buNone/>
              <a:defRPr sz="745"/>
            </a:lvl5pPr>
            <a:lvl6pPr marL="1892351" indent="0">
              <a:buNone/>
              <a:defRPr sz="745"/>
            </a:lvl6pPr>
            <a:lvl7pPr marL="2270821" indent="0">
              <a:buNone/>
              <a:defRPr sz="745"/>
            </a:lvl7pPr>
            <a:lvl8pPr marL="2649291" indent="0">
              <a:buNone/>
              <a:defRPr sz="745"/>
            </a:lvl8pPr>
            <a:lvl9pPr marL="3027761" indent="0">
              <a:buNone/>
              <a:defRPr sz="7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932431" y="3881308"/>
            <a:ext cx="1919549" cy="1025933"/>
          </a:xfrm>
        </p:spPr>
        <p:txBody>
          <a:bodyPr anchor="b">
            <a:noAutofit/>
          </a:bodyPr>
          <a:lstStyle>
            <a:lvl1pPr marL="0" indent="0">
              <a:buNone/>
              <a:defRPr sz="1656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78470" indent="0">
              <a:buNone/>
              <a:defRPr sz="1656" b="1"/>
            </a:lvl2pPr>
            <a:lvl3pPr marL="756940" indent="0">
              <a:buNone/>
              <a:defRPr sz="1490" b="1"/>
            </a:lvl3pPr>
            <a:lvl4pPr marL="1135410" indent="0">
              <a:buNone/>
              <a:defRPr sz="1324" b="1"/>
            </a:lvl4pPr>
            <a:lvl5pPr marL="1513881" indent="0">
              <a:buNone/>
              <a:defRPr sz="1324" b="1"/>
            </a:lvl5pPr>
            <a:lvl6pPr marL="1892351" indent="0">
              <a:buNone/>
              <a:defRPr sz="1324" b="1"/>
            </a:lvl6pPr>
            <a:lvl7pPr marL="2270821" indent="0">
              <a:buNone/>
              <a:defRPr sz="1324" b="1"/>
            </a:lvl7pPr>
            <a:lvl8pPr marL="2649291" indent="0">
              <a:buNone/>
              <a:defRPr sz="1324" b="1"/>
            </a:lvl8pPr>
            <a:lvl9pPr marL="3027761" indent="0">
              <a:buNone/>
              <a:defRPr sz="13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4934330" y="4907245"/>
            <a:ext cx="1917651" cy="4503711"/>
          </a:xfrm>
        </p:spPr>
        <p:txBody>
          <a:bodyPr anchor="t">
            <a:normAutofit/>
          </a:bodyPr>
          <a:lstStyle>
            <a:lvl1pPr marL="0" indent="0">
              <a:buNone/>
              <a:defRPr sz="993"/>
            </a:lvl1pPr>
            <a:lvl2pPr marL="378470" indent="0">
              <a:buNone/>
              <a:defRPr sz="993"/>
            </a:lvl2pPr>
            <a:lvl3pPr marL="756940" indent="0">
              <a:buNone/>
              <a:defRPr sz="828"/>
            </a:lvl3pPr>
            <a:lvl4pPr marL="1135410" indent="0">
              <a:buNone/>
              <a:defRPr sz="745"/>
            </a:lvl4pPr>
            <a:lvl5pPr marL="1513881" indent="0">
              <a:buNone/>
              <a:defRPr sz="745"/>
            </a:lvl5pPr>
            <a:lvl6pPr marL="1892351" indent="0">
              <a:buNone/>
              <a:defRPr sz="745"/>
            </a:lvl6pPr>
            <a:lvl7pPr marL="2270821" indent="0">
              <a:buNone/>
              <a:defRPr sz="745"/>
            </a:lvl7pPr>
            <a:lvl8pPr marL="2649291" indent="0">
              <a:buNone/>
              <a:defRPr sz="745"/>
            </a:lvl8pPr>
            <a:lvl9pPr marL="3027761" indent="0">
              <a:buNone/>
              <a:defRPr sz="7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27139" y="3881310"/>
            <a:ext cx="0" cy="552964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842103" y="3881310"/>
            <a:ext cx="0" cy="552964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356188" y="461121"/>
            <a:ext cx="655027" cy="1197023"/>
          </a:xfrm>
          <a:prstGeom prst="rect">
            <a:avLst/>
          </a:prstGeom>
        </p:spPr>
        <p:txBody>
          <a:bodyPr/>
          <a:lstStyle>
            <a:lvl1pPr algn="ctr">
              <a:defRPr sz="2318"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329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220" y="1445589"/>
            <a:ext cx="5252465" cy="1106862"/>
          </a:xfrm>
        </p:spPr>
        <p:txBody>
          <a:bodyPr/>
          <a:lstStyle>
            <a:lvl1pPr>
              <a:defRPr sz="26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220" y="6517074"/>
            <a:ext cx="1915008" cy="1025933"/>
          </a:xfrm>
        </p:spPr>
        <p:txBody>
          <a:bodyPr anchor="b">
            <a:noAutofit/>
          </a:bodyPr>
          <a:lstStyle>
            <a:lvl1pPr marL="0" indent="0">
              <a:buNone/>
              <a:defRPr sz="1656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78470" indent="0">
              <a:buNone/>
              <a:defRPr sz="1656" b="1"/>
            </a:lvl2pPr>
            <a:lvl3pPr marL="756940" indent="0">
              <a:buNone/>
              <a:defRPr sz="1490" b="1"/>
            </a:lvl3pPr>
            <a:lvl4pPr marL="1135410" indent="0">
              <a:buNone/>
              <a:defRPr sz="1324" b="1"/>
            </a:lvl4pPr>
            <a:lvl5pPr marL="1513881" indent="0">
              <a:buNone/>
              <a:defRPr sz="1324" b="1"/>
            </a:lvl5pPr>
            <a:lvl6pPr marL="1892351" indent="0">
              <a:buNone/>
              <a:defRPr sz="1324" b="1"/>
            </a:lvl6pPr>
            <a:lvl7pPr marL="2270821" indent="0">
              <a:buNone/>
              <a:defRPr sz="1324" b="1"/>
            </a:lvl7pPr>
            <a:lvl8pPr marL="2649291" indent="0">
              <a:buNone/>
              <a:defRPr sz="1324" b="1"/>
            </a:lvl8pPr>
            <a:lvl9pPr marL="3027761" indent="0">
              <a:buNone/>
              <a:defRPr sz="13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43551" y="3881308"/>
            <a:ext cx="1668091" cy="225678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4"/>
            </a:lvl1pPr>
            <a:lvl2pPr marL="378470" indent="0">
              <a:buNone/>
              <a:defRPr sz="1324"/>
            </a:lvl2pPr>
            <a:lvl3pPr marL="756940" indent="0">
              <a:buNone/>
              <a:defRPr sz="1324"/>
            </a:lvl3pPr>
            <a:lvl4pPr marL="1135410" indent="0">
              <a:buNone/>
              <a:defRPr sz="1324"/>
            </a:lvl4pPr>
            <a:lvl5pPr marL="1513881" indent="0">
              <a:buNone/>
              <a:defRPr sz="1324"/>
            </a:lvl5pPr>
            <a:lvl6pPr marL="1892351" indent="0">
              <a:buNone/>
              <a:defRPr sz="1324"/>
            </a:lvl6pPr>
            <a:lvl7pPr marL="2270821" indent="0">
              <a:buNone/>
              <a:defRPr sz="1324"/>
            </a:lvl7pPr>
            <a:lvl8pPr marL="2649291" indent="0">
              <a:buNone/>
              <a:defRPr sz="1324"/>
            </a:lvl8pPr>
            <a:lvl9pPr marL="3027761" indent="0">
              <a:buNone/>
              <a:defRPr sz="132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717219" y="7543008"/>
            <a:ext cx="1915008" cy="1851341"/>
          </a:xfrm>
        </p:spPr>
        <p:txBody>
          <a:bodyPr anchor="t">
            <a:normAutofit/>
          </a:bodyPr>
          <a:lstStyle>
            <a:lvl1pPr marL="0" indent="0">
              <a:buNone/>
              <a:defRPr sz="993"/>
            </a:lvl1pPr>
            <a:lvl2pPr marL="378470" indent="0">
              <a:buNone/>
              <a:defRPr sz="993"/>
            </a:lvl2pPr>
            <a:lvl3pPr marL="756940" indent="0">
              <a:buNone/>
              <a:defRPr sz="828"/>
            </a:lvl3pPr>
            <a:lvl4pPr marL="1135410" indent="0">
              <a:buNone/>
              <a:defRPr sz="745"/>
            </a:lvl4pPr>
            <a:lvl5pPr marL="1513881" indent="0">
              <a:buNone/>
              <a:defRPr sz="745"/>
            </a:lvl5pPr>
            <a:lvl6pPr marL="1892351" indent="0">
              <a:buNone/>
              <a:defRPr sz="745"/>
            </a:lvl6pPr>
            <a:lvl7pPr marL="2270821" indent="0">
              <a:buNone/>
              <a:defRPr sz="745"/>
            </a:lvl7pPr>
            <a:lvl8pPr marL="2649291" indent="0">
              <a:buNone/>
              <a:defRPr sz="745"/>
            </a:lvl8pPr>
            <a:lvl9pPr marL="3027761" indent="0">
              <a:buNone/>
              <a:defRPr sz="7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23653" y="6517072"/>
            <a:ext cx="1919549" cy="1025933"/>
          </a:xfrm>
        </p:spPr>
        <p:txBody>
          <a:bodyPr anchor="b">
            <a:noAutofit/>
          </a:bodyPr>
          <a:lstStyle>
            <a:lvl1pPr marL="0" indent="0">
              <a:buNone/>
              <a:defRPr sz="1656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78470" indent="0">
              <a:buNone/>
              <a:defRPr sz="1656" b="1"/>
            </a:lvl2pPr>
            <a:lvl3pPr marL="756940" indent="0">
              <a:buNone/>
              <a:defRPr sz="1490" b="1"/>
            </a:lvl3pPr>
            <a:lvl4pPr marL="1135410" indent="0">
              <a:buNone/>
              <a:defRPr sz="1324" b="1"/>
            </a:lvl4pPr>
            <a:lvl5pPr marL="1513881" indent="0">
              <a:buNone/>
              <a:defRPr sz="1324" b="1"/>
            </a:lvl5pPr>
            <a:lvl6pPr marL="1892351" indent="0">
              <a:buNone/>
              <a:defRPr sz="1324" b="1"/>
            </a:lvl6pPr>
            <a:lvl7pPr marL="2270821" indent="0">
              <a:buNone/>
              <a:defRPr sz="1324" b="1"/>
            </a:lvl7pPr>
            <a:lvl8pPr marL="2649291" indent="0">
              <a:buNone/>
              <a:defRPr sz="1324" b="1"/>
            </a:lvl8pPr>
            <a:lvl9pPr marL="3027761" indent="0">
              <a:buNone/>
              <a:defRPr sz="13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41251" y="3881308"/>
            <a:ext cx="1668091" cy="225678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4"/>
            </a:lvl1pPr>
            <a:lvl2pPr marL="378470" indent="0">
              <a:buNone/>
              <a:defRPr sz="1324"/>
            </a:lvl2pPr>
            <a:lvl3pPr marL="756940" indent="0">
              <a:buNone/>
              <a:defRPr sz="1324"/>
            </a:lvl3pPr>
            <a:lvl4pPr marL="1135410" indent="0">
              <a:buNone/>
              <a:defRPr sz="1324"/>
            </a:lvl4pPr>
            <a:lvl5pPr marL="1513881" indent="0">
              <a:buNone/>
              <a:defRPr sz="1324"/>
            </a:lvl5pPr>
            <a:lvl6pPr marL="1892351" indent="0">
              <a:buNone/>
              <a:defRPr sz="1324"/>
            </a:lvl6pPr>
            <a:lvl7pPr marL="2270821" indent="0">
              <a:buNone/>
              <a:defRPr sz="1324"/>
            </a:lvl7pPr>
            <a:lvl8pPr marL="2649291" indent="0">
              <a:buNone/>
              <a:defRPr sz="1324"/>
            </a:lvl8pPr>
            <a:lvl9pPr marL="3027761" indent="0">
              <a:buNone/>
              <a:defRPr sz="132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23653" y="7559614"/>
            <a:ext cx="1919549" cy="1851341"/>
          </a:xfrm>
        </p:spPr>
        <p:txBody>
          <a:bodyPr anchor="t">
            <a:normAutofit/>
          </a:bodyPr>
          <a:lstStyle>
            <a:lvl1pPr marL="0" indent="0">
              <a:buNone/>
              <a:defRPr sz="993"/>
            </a:lvl1pPr>
            <a:lvl2pPr marL="378470" indent="0">
              <a:buNone/>
              <a:defRPr sz="993"/>
            </a:lvl2pPr>
            <a:lvl3pPr marL="756940" indent="0">
              <a:buNone/>
              <a:defRPr sz="828"/>
            </a:lvl3pPr>
            <a:lvl4pPr marL="1135410" indent="0">
              <a:buNone/>
              <a:defRPr sz="745"/>
            </a:lvl4pPr>
            <a:lvl5pPr marL="1513881" indent="0">
              <a:buNone/>
              <a:defRPr sz="745"/>
            </a:lvl5pPr>
            <a:lvl6pPr marL="1892351" indent="0">
              <a:buNone/>
              <a:defRPr sz="745"/>
            </a:lvl6pPr>
            <a:lvl7pPr marL="2270821" indent="0">
              <a:buNone/>
              <a:defRPr sz="745"/>
            </a:lvl7pPr>
            <a:lvl8pPr marL="2649291" indent="0">
              <a:buNone/>
              <a:defRPr sz="745"/>
            </a:lvl8pPr>
            <a:lvl9pPr marL="3027761" indent="0">
              <a:buNone/>
              <a:defRPr sz="7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932431" y="6517074"/>
            <a:ext cx="1919549" cy="1025933"/>
          </a:xfrm>
        </p:spPr>
        <p:txBody>
          <a:bodyPr anchor="b">
            <a:noAutofit/>
          </a:bodyPr>
          <a:lstStyle>
            <a:lvl1pPr marL="0" indent="0">
              <a:buNone/>
              <a:defRPr sz="1656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78470" indent="0">
              <a:buNone/>
              <a:defRPr sz="1656" b="1"/>
            </a:lvl2pPr>
            <a:lvl3pPr marL="756940" indent="0">
              <a:buNone/>
              <a:defRPr sz="1490" b="1"/>
            </a:lvl3pPr>
            <a:lvl4pPr marL="1135410" indent="0">
              <a:buNone/>
              <a:defRPr sz="1324" b="1"/>
            </a:lvl4pPr>
            <a:lvl5pPr marL="1513881" indent="0">
              <a:buNone/>
              <a:defRPr sz="1324" b="1"/>
            </a:lvl5pPr>
            <a:lvl6pPr marL="1892351" indent="0">
              <a:buNone/>
              <a:defRPr sz="1324" b="1"/>
            </a:lvl6pPr>
            <a:lvl7pPr marL="2270821" indent="0">
              <a:buNone/>
              <a:defRPr sz="1324" b="1"/>
            </a:lvl7pPr>
            <a:lvl8pPr marL="2649291" indent="0">
              <a:buNone/>
              <a:defRPr sz="1324" b="1"/>
            </a:lvl8pPr>
            <a:lvl9pPr marL="3027761" indent="0">
              <a:buNone/>
              <a:defRPr sz="13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056597" y="3881308"/>
            <a:ext cx="1668091" cy="225678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4"/>
            </a:lvl1pPr>
            <a:lvl2pPr marL="378470" indent="0">
              <a:buNone/>
              <a:defRPr sz="1324"/>
            </a:lvl2pPr>
            <a:lvl3pPr marL="756940" indent="0">
              <a:buNone/>
              <a:defRPr sz="1324"/>
            </a:lvl3pPr>
            <a:lvl4pPr marL="1135410" indent="0">
              <a:buNone/>
              <a:defRPr sz="1324"/>
            </a:lvl4pPr>
            <a:lvl5pPr marL="1513881" indent="0">
              <a:buNone/>
              <a:defRPr sz="1324"/>
            </a:lvl5pPr>
            <a:lvl6pPr marL="1892351" indent="0">
              <a:buNone/>
              <a:defRPr sz="1324"/>
            </a:lvl6pPr>
            <a:lvl7pPr marL="2270821" indent="0">
              <a:buNone/>
              <a:defRPr sz="1324"/>
            </a:lvl7pPr>
            <a:lvl8pPr marL="2649291" indent="0">
              <a:buNone/>
              <a:defRPr sz="1324"/>
            </a:lvl8pPr>
            <a:lvl9pPr marL="3027761" indent="0">
              <a:buNone/>
              <a:defRPr sz="132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4932431" y="7543008"/>
            <a:ext cx="1919549" cy="1851341"/>
          </a:xfrm>
        </p:spPr>
        <p:txBody>
          <a:bodyPr anchor="t">
            <a:normAutofit/>
          </a:bodyPr>
          <a:lstStyle>
            <a:lvl1pPr marL="0" indent="0">
              <a:buNone/>
              <a:defRPr sz="993"/>
            </a:lvl1pPr>
            <a:lvl2pPr marL="378470" indent="0">
              <a:buNone/>
              <a:defRPr sz="993"/>
            </a:lvl2pPr>
            <a:lvl3pPr marL="756940" indent="0">
              <a:buNone/>
              <a:defRPr sz="828"/>
            </a:lvl3pPr>
            <a:lvl4pPr marL="1135410" indent="0">
              <a:buNone/>
              <a:defRPr sz="745"/>
            </a:lvl4pPr>
            <a:lvl5pPr marL="1513881" indent="0">
              <a:buNone/>
              <a:defRPr sz="745"/>
            </a:lvl5pPr>
            <a:lvl6pPr marL="1892351" indent="0">
              <a:buNone/>
              <a:defRPr sz="745"/>
            </a:lvl6pPr>
            <a:lvl7pPr marL="2270821" indent="0">
              <a:buNone/>
              <a:defRPr sz="745"/>
            </a:lvl7pPr>
            <a:lvl8pPr marL="2649291" indent="0">
              <a:buNone/>
              <a:defRPr sz="745"/>
            </a:lvl8pPr>
            <a:lvl9pPr marL="3027761" indent="0">
              <a:buNone/>
              <a:defRPr sz="7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2723405" y="3881310"/>
            <a:ext cx="0" cy="552964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842103" y="3881310"/>
            <a:ext cx="0" cy="552964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356188" y="461121"/>
            <a:ext cx="655027" cy="1197023"/>
          </a:xfrm>
          <a:prstGeom prst="rect">
            <a:avLst/>
          </a:prstGeom>
        </p:spPr>
        <p:txBody>
          <a:bodyPr/>
          <a:lstStyle>
            <a:lvl1pPr algn="ctr">
              <a:defRPr sz="2318"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024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08744" y="9960408"/>
            <a:ext cx="819996" cy="356539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7244" y="9960408"/>
            <a:ext cx="3195053" cy="35654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56188" y="461121"/>
            <a:ext cx="655027" cy="1197023"/>
          </a:xfrm>
          <a:prstGeom prst="rect">
            <a:avLst/>
          </a:prstGeom>
        </p:spPr>
        <p:txBody>
          <a:bodyPr/>
          <a:lstStyle>
            <a:lvl1pPr algn="ctr">
              <a:defRPr sz="2318"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1019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315" y="0"/>
            <a:ext cx="7549681" cy="10697763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343418" y="627080"/>
            <a:ext cx="3816523" cy="94392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-1117440" y="3969772"/>
            <a:ext cx="9349308" cy="275385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7569200" cy="106934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11468" y="2257495"/>
            <a:ext cx="921744" cy="7128935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7467" y="2257495"/>
            <a:ext cx="3656241" cy="71289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5797" y="9925462"/>
            <a:ext cx="3195053" cy="356540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6411672" y="0"/>
            <a:ext cx="567690" cy="1714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56188" y="461121"/>
            <a:ext cx="655027" cy="1197023"/>
          </a:xfrm>
          <a:prstGeom prst="rect">
            <a:avLst/>
          </a:prstGeom>
        </p:spPr>
        <p:txBody>
          <a:bodyPr/>
          <a:lstStyle>
            <a:lvl1pPr algn="ctr">
              <a:defRPr sz="2318"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487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831" y="1445587"/>
            <a:ext cx="5251151" cy="1106864"/>
          </a:xfrm>
        </p:spPr>
        <p:txBody>
          <a:bodyPr anchor="ctr"/>
          <a:lstStyle>
            <a:lvl1pPr>
              <a:defRPr sz="26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56188" y="461121"/>
            <a:ext cx="655027" cy="1197023"/>
          </a:xfrm>
          <a:prstGeom prst="rect">
            <a:avLst/>
          </a:prstGeom>
        </p:spPr>
        <p:txBody>
          <a:bodyPr anchor="b"/>
          <a:lstStyle>
            <a:lvl1pPr algn="ctr">
              <a:defRPr sz="2318"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083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315" y="0"/>
            <a:ext cx="7570515" cy="10697763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403" y="3520165"/>
            <a:ext cx="2558390" cy="4709499"/>
          </a:xfrm>
        </p:spPr>
        <p:txBody>
          <a:bodyPr anchor="ctr"/>
          <a:lstStyle>
            <a:lvl1pPr algn="l">
              <a:defRPr sz="264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37611" y="3520165"/>
            <a:ext cx="2551638" cy="4709499"/>
          </a:xfrm>
        </p:spPr>
        <p:txBody>
          <a:bodyPr anchor="ctr"/>
          <a:lstStyle>
            <a:lvl1pPr marL="0" indent="0" algn="l">
              <a:buNone/>
              <a:defRPr sz="1656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78470" indent="0">
              <a:buNone/>
              <a:defRPr sz="1490">
                <a:solidFill>
                  <a:schemeClr val="tx1">
                    <a:tint val="75000"/>
                  </a:schemeClr>
                </a:solidFill>
              </a:defRPr>
            </a:lvl2pPr>
            <a:lvl3pPr marL="756940" indent="0">
              <a:buNone/>
              <a:defRPr sz="1324">
                <a:solidFill>
                  <a:schemeClr val="tx1">
                    <a:tint val="75000"/>
                  </a:schemeClr>
                </a:solidFill>
              </a:defRPr>
            </a:lvl3pPr>
            <a:lvl4pPr marL="1135410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4pPr>
            <a:lvl5pPr marL="151388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5pPr>
            <a:lvl6pPr marL="189235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6pPr>
            <a:lvl7pPr marL="227082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7pPr>
            <a:lvl8pPr marL="264929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8pPr>
            <a:lvl9pPr marL="302776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411672" y="0"/>
            <a:ext cx="567690" cy="1714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56188" y="461121"/>
            <a:ext cx="655027" cy="1197023"/>
          </a:xfrm>
          <a:prstGeom prst="rect">
            <a:avLst/>
          </a:prstGeom>
        </p:spPr>
        <p:txBody>
          <a:bodyPr anchor="b"/>
          <a:lstStyle>
            <a:lvl1pPr algn="ctr">
              <a:defRPr sz="2318"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01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7220" y="3881309"/>
            <a:ext cx="3010611" cy="550512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1370" y="3881313"/>
            <a:ext cx="3010611" cy="550512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56188" y="461121"/>
            <a:ext cx="655027" cy="1197023"/>
          </a:xfrm>
          <a:prstGeom prst="rect">
            <a:avLst/>
          </a:prstGeom>
        </p:spPr>
        <p:txBody>
          <a:bodyPr anchor="b"/>
          <a:lstStyle>
            <a:lvl1pPr algn="ctr">
              <a:defRPr sz="2318"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986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99" y="3881308"/>
            <a:ext cx="3007732" cy="1183930"/>
          </a:xfrm>
        </p:spPr>
        <p:txBody>
          <a:bodyPr anchor="b">
            <a:noAutofit/>
          </a:bodyPr>
          <a:lstStyle>
            <a:lvl1pPr marL="0" indent="0">
              <a:buNone/>
              <a:defRPr sz="1987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78470" indent="0">
              <a:buNone/>
              <a:defRPr sz="1656" b="1"/>
            </a:lvl2pPr>
            <a:lvl3pPr marL="756940" indent="0">
              <a:buNone/>
              <a:defRPr sz="1490" b="1"/>
            </a:lvl3pPr>
            <a:lvl4pPr marL="1135410" indent="0">
              <a:buNone/>
              <a:defRPr sz="1324" b="1"/>
            </a:lvl4pPr>
            <a:lvl5pPr marL="1513881" indent="0">
              <a:buNone/>
              <a:defRPr sz="1324" b="1"/>
            </a:lvl5pPr>
            <a:lvl6pPr marL="1892351" indent="0">
              <a:buNone/>
              <a:defRPr sz="1324" b="1"/>
            </a:lvl6pPr>
            <a:lvl7pPr marL="2270821" indent="0">
              <a:buNone/>
              <a:defRPr sz="1324" b="1"/>
            </a:lvl7pPr>
            <a:lvl8pPr marL="2649291" indent="0">
              <a:buNone/>
              <a:defRPr sz="1324" b="1"/>
            </a:lvl8pPr>
            <a:lvl9pPr marL="3027761" indent="0">
              <a:buNone/>
              <a:defRPr sz="13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7220" y="5065239"/>
            <a:ext cx="3010611" cy="432119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370" y="3881309"/>
            <a:ext cx="3010610" cy="1179790"/>
          </a:xfrm>
        </p:spPr>
        <p:txBody>
          <a:bodyPr anchor="b">
            <a:noAutofit/>
          </a:bodyPr>
          <a:lstStyle>
            <a:lvl1pPr marL="0" indent="0">
              <a:buNone/>
              <a:defRPr sz="1987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78470" indent="0">
              <a:buNone/>
              <a:defRPr sz="1656" b="1"/>
            </a:lvl2pPr>
            <a:lvl3pPr marL="756940" indent="0">
              <a:buNone/>
              <a:defRPr sz="1490" b="1"/>
            </a:lvl3pPr>
            <a:lvl4pPr marL="1135410" indent="0">
              <a:buNone/>
              <a:defRPr sz="1324" b="1"/>
            </a:lvl4pPr>
            <a:lvl5pPr marL="1513881" indent="0">
              <a:buNone/>
              <a:defRPr sz="1324" b="1"/>
            </a:lvl5pPr>
            <a:lvl6pPr marL="1892351" indent="0">
              <a:buNone/>
              <a:defRPr sz="1324" b="1"/>
            </a:lvl6pPr>
            <a:lvl7pPr marL="2270821" indent="0">
              <a:buNone/>
              <a:defRPr sz="1324" b="1"/>
            </a:lvl7pPr>
            <a:lvl8pPr marL="2649291" indent="0">
              <a:buNone/>
              <a:defRPr sz="1324" b="1"/>
            </a:lvl8pPr>
            <a:lvl9pPr marL="3027761" indent="0">
              <a:buNone/>
              <a:defRPr sz="13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370" y="5061099"/>
            <a:ext cx="3010611" cy="43253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356188" y="461121"/>
            <a:ext cx="655027" cy="1197023"/>
          </a:xfrm>
          <a:prstGeom prst="rect">
            <a:avLst/>
          </a:prstGeom>
        </p:spPr>
        <p:txBody>
          <a:bodyPr anchor="b"/>
          <a:lstStyle>
            <a:lvl1pPr algn="ctr">
              <a:defRPr sz="2318"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250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56188" y="461121"/>
            <a:ext cx="655027" cy="1197023"/>
          </a:xfrm>
          <a:prstGeom prst="rect">
            <a:avLst/>
          </a:prstGeom>
        </p:spPr>
        <p:txBody>
          <a:bodyPr anchor="b"/>
          <a:lstStyle>
            <a:lvl1pPr algn="ctr">
              <a:defRPr sz="2318"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8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411672" y="0"/>
            <a:ext cx="567690" cy="1714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356188" y="461121"/>
            <a:ext cx="655027" cy="1197023"/>
          </a:xfrm>
          <a:prstGeom prst="rect">
            <a:avLst/>
          </a:prstGeom>
        </p:spPr>
        <p:txBody>
          <a:bodyPr/>
          <a:lstStyle>
            <a:lvl1pPr algn="ctr">
              <a:defRPr sz="2318"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37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315" y="0"/>
            <a:ext cx="7570515" cy="10697763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220" y="2257496"/>
            <a:ext cx="2245422" cy="2332009"/>
          </a:xfrm>
        </p:spPr>
        <p:txBody>
          <a:bodyPr anchor="b"/>
          <a:lstStyle>
            <a:lvl1pPr algn="l">
              <a:defRPr sz="1987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056" y="2257496"/>
            <a:ext cx="3007193" cy="712893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717221" y="4813193"/>
            <a:ext cx="2245421" cy="4574400"/>
          </a:xfrm>
        </p:spPr>
        <p:txBody>
          <a:bodyPr/>
          <a:lstStyle>
            <a:lvl1pPr marL="0" indent="0">
              <a:buNone/>
              <a:defRPr sz="1159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78470" indent="0">
              <a:buNone/>
              <a:defRPr sz="993"/>
            </a:lvl2pPr>
            <a:lvl3pPr marL="756940" indent="0">
              <a:buNone/>
              <a:defRPr sz="828"/>
            </a:lvl3pPr>
            <a:lvl4pPr marL="1135410" indent="0">
              <a:buNone/>
              <a:defRPr sz="745"/>
            </a:lvl4pPr>
            <a:lvl5pPr marL="1513881" indent="0">
              <a:buNone/>
              <a:defRPr sz="745"/>
            </a:lvl5pPr>
            <a:lvl6pPr marL="1892351" indent="0">
              <a:buNone/>
              <a:defRPr sz="745"/>
            </a:lvl6pPr>
            <a:lvl7pPr marL="2270821" indent="0">
              <a:buNone/>
              <a:defRPr sz="745"/>
            </a:lvl7pPr>
            <a:lvl8pPr marL="2649291" indent="0">
              <a:buNone/>
              <a:defRPr sz="745"/>
            </a:lvl8pPr>
            <a:lvl9pPr marL="3027761" indent="0">
              <a:buNone/>
              <a:defRPr sz="7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6411672" y="0"/>
            <a:ext cx="567690" cy="1714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56188" y="461121"/>
            <a:ext cx="655027" cy="1197023"/>
          </a:xfrm>
          <a:prstGeom prst="rect">
            <a:avLst/>
          </a:prstGeom>
        </p:spPr>
        <p:txBody>
          <a:bodyPr/>
          <a:lstStyle>
            <a:lvl1pPr algn="ctr">
              <a:defRPr sz="2318"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904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315" y="0"/>
            <a:ext cx="7570515" cy="10697763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220" y="2153945"/>
            <a:ext cx="2472646" cy="2455534"/>
          </a:xfrm>
        </p:spPr>
        <p:txBody>
          <a:bodyPr anchor="b">
            <a:normAutofit/>
          </a:bodyPr>
          <a:lstStyle>
            <a:lvl1pPr algn="l">
              <a:defRPr sz="1987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09519" y="2059470"/>
            <a:ext cx="2310412" cy="657446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4"/>
            </a:lvl1pPr>
            <a:lvl2pPr marL="378470" indent="0">
              <a:buNone/>
              <a:defRPr sz="1324"/>
            </a:lvl2pPr>
            <a:lvl3pPr marL="756940" indent="0">
              <a:buNone/>
              <a:defRPr sz="1324"/>
            </a:lvl3pPr>
            <a:lvl4pPr marL="1135410" indent="0">
              <a:buNone/>
              <a:defRPr sz="1324"/>
            </a:lvl4pPr>
            <a:lvl5pPr marL="1513881" indent="0">
              <a:buNone/>
              <a:defRPr sz="1324"/>
            </a:lvl5pPr>
            <a:lvl6pPr marL="1892351" indent="0">
              <a:buNone/>
              <a:defRPr sz="1324"/>
            </a:lvl6pPr>
            <a:lvl7pPr marL="2270821" indent="0">
              <a:buNone/>
              <a:defRPr sz="1324"/>
            </a:lvl7pPr>
            <a:lvl8pPr marL="2649291" indent="0">
              <a:buNone/>
              <a:defRPr sz="1324"/>
            </a:lvl8pPr>
            <a:lvl9pPr marL="3027761" indent="0">
              <a:buNone/>
              <a:defRPr sz="132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7220" y="4812030"/>
            <a:ext cx="2472646" cy="3821900"/>
          </a:xfrm>
        </p:spPr>
        <p:txBody>
          <a:bodyPr>
            <a:normAutofit/>
          </a:bodyPr>
          <a:lstStyle>
            <a:lvl1pPr marL="0" indent="0">
              <a:buNone/>
              <a:defRPr sz="1159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78470" indent="0">
              <a:buNone/>
              <a:defRPr sz="993"/>
            </a:lvl2pPr>
            <a:lvl3pPr marL="756940" indent="0">
              <a:buNone/>
              <a:defRPr sz="828"/>
            </a:lvl3pPr>
            <a:lvl4pPr marL="1135410" indent="0">
              <a:buNone/>
              <a:defRPr sz="745"/>
            </a:lvl4pPr>
            <a:lvl5pPr marL="1513881" indent="0">
              <a:buNone/>
              <a:defRPr sz="745"/>
            </a:lvl5pPr>
            <a:lvl6pPr marL="1892351" indent="0">
              <a:buNone/>
              <a:defRPr sz="745"/>
            </a:lvl6pPr>
            <a:lvl7pPr marL="2270821" indent="0">
              <a:buNone/>
              <a:defRPr sz="745"/>
            </a:lvl7pPr>
            <a:lvl8pPr marL="2649291" indent="0">
              <a:buNone/>
              <a:defRPr sz="745"/>
            </a:lvl8pPr>
            <a:lvl9pPr marL="3027761" indent="0">
              <a:buNone/>
              <a:defRPr sz="7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6411672" y="0"/>
            <a:ext cx="567690" cy="1714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56188" y="461121"/>
            <a:ext cx="655027" cy="1197023"/>
          </a:xfrm>
          <a:prstGeom prst="rect">
            <a:avLst/>
          </a:prstGeom>
        </p:spPr>
        <p:txBody>
          <a:bodyPr/>
          <a:lstStyle>
            <a:lvl1pPr algn="ctr">
              <a:defRPr sz="2318"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212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315" y="0"/>
            <a:ext cx="7570515" cy="10697763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717220" y="1445588"/>
            <a:ext cx="5252465" cy="11068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516" y="3881308"/>
            <a:ext cx="5252465" cy="5505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69956" y="9925462"/>
            <a:ext cx="819996" cy="3565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745" b="1" i="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9087" y="9925460"/>
            <a:ext cx="3195053" cy="3565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745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6411672" y="0"/>
            <a:ext cx="567690" cy="1714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356188" y="461121"/>
            <a:ext cx="655027" cy="1197023"/>
          </a:xfrm>
          <a:prstGeom prst="rect">
            <a:avLst/>
          </a:prstGeom>
        </p:spPr>
        <p:txBody>
          <a:bodyPr anchor="b"/>
          <a:lstStyle>
            <a:lvl1pPr algn="ctr">
              <a:defRPr sz="2318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736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378470" rtl="0" eaLnBrk="1" latinLnBrk="0" hangingPunct="1">
        <a:spcBef>
          <a:spcPct val="0"/>
        </a:spcBef>
        <a:buNone/>
        <a:defRPr sz="2649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3853" indent="-283853" algn="l" defTabSz="378470" rtl="0" eaLnBrk="1" latinLnBrk="0" hangingPunct="1">
        <a:spcBef>
          <a:spcPts val="82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9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67705" indent="-234651" algn="l" defTabSz="378470" rtl="0" eaLnBrk="1" latinLnBrk="0" hangingPunct="1">
        <a:spcBef>
          <a:spcPts val="82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4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94787" indent="-189235" algn="l" defTabSz="378470" rtl="0" eaLnBrk="1" latinLnBrk="0" hangingPunct="1">
        <a:spcBef>
          <a:spcPts val="82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59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21869" indent="-189235" algn="l" defTabSz="378470" rtl="0" eaLnBrk="1" latinLnBrk="0" hangingPunct="1">
        <a:spcBef>
          <a:spcPts val="82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3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48952" indent="-189235" algn="l" defTabSz="378470" rtl="0" eaLnBrk="1" latinLnBrk="0" hangingPunct="1">
        <a:spcBef>
          <a:spcPts val="82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3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502126" indent="-189235" algn="l" defTabSz="378470" rtl="0" eaLnBrk="1" latinLnBrk="0" hangingPunct="1">
        <a:spcBef>
          <a:spcPts val="82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3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5036" indent="-189235" algn="l" defTabSz="378470" rtl="0" eaLnBrk="1" latinLnBrk="0" hangingPunct="1">
        <a:spcBef>
          <a:spcPts val="82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3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70000" indent="-189235" algn="l" defTabSz="378470" rtl="0" eaLnBrk="1" latinLnBrk="0" hangingPunct="1">
        <a:spcBef>
          <a:spcPts val="82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3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8076" indent="-189235" algn="l" defTabSz="378470" rtl="0" eaLnBrk="1" latinLnBrk="0" hangingPunct="1">
        <a:spcBef>
          <a:spcPts val="82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3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847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1pPr>
      <a:lvl2pPr marL="378470" algn="l" defTabSz="37847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2pPr>
      <a:lvl3pPr marL="756940" algn="l" defTabSz="37847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3pPr>
      <a:lvl4pPr marL="1135410" algn="l" defTabSz="37847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4pPr>
      <a:lvl5pPr marL="1513881" algn="l" defTabSz="37847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5pPr>
      <a:lvl6pPr marL="1892351" algn="l" defTabSz="37847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6pPr>
      <a:lvl7pPr marL="2270821" algn="l" defTabSz="37847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7pPr>
      <a:lvl8pPr marL="2649291" algn="l" defTabSz="37847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8pPr>
      <a:lvl9pPr marL="3027761" algn="l" defTabSz="37847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drive.google.com/file/d/10DqOA-QSDTKCaAfvTiMu0kRQpfFPZZXv/view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5CF1C-03CB-BC81-F908-1508A29B5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Calisto MT" panose="02040603050505030304" pitchFamily="18" charset="0"/>
              </a:rPr>
              <a:t>INTERNATIONAL INSTITUTE OF PROFESSIONAL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9BC98-39D0-19F4-4534-57157E2C9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516" y="3898900"/>
            <a:ext cx="6726684" cy="54875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    </a:t>
            </a:r>
            <a:r>
              <a:rPr lang="en-IN" sz="2400" b="1" u="sng" dirty="0"/>
              <a:t> INFORMATION SECURITY ASSIGNMENT </a:t>
            </a:r>
          </a:p>
          <a:p>
            <a:pPr marL="0" indent="0">
              <a:buNone/>
            </a:pPr>
            <a:r>
              <a:rPr lang="en-IN" sz="2400" b="1" dirty="0"/>
              <a:t>   </a:t>
            </a:r>
            <a:r>
              <a:rPr lang="en-IN" sz="2400" b="1" u="sng" dirty="0"/>
              <a:t>END SEM QUESTION PAPER EXPLAINATION</a:t>
            </a:r>
          </a:p>
          <a:p>
            <a:pPr marL="0" indent="0">
              <a:buNone/>
            </a:pPr>
            <a:r>
              <a:rPr lang="en-IN" sz="2000" b="1" u="sng" dirty="0"/>
              <a:t>          </a:t>
            </a:r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r>
              <a:rPr lang="en-IN" sz="2000" b="1" dirty="0"/>
              <a:t>               COURSE:- MTECH(IT) 8</a:t>
            </a:r>
            <a:r>
              <a:rPr lang="en-IN" sz="2000" b="1" baseline="30000" dirty="0"/>
              <a:t>TH</a:t>
            </a:r>
            <a:r>
              <a:rPr lang="en-IN" sz="2000" b="1" dirty="0"/>
              <a:t> SEM </a:t>
            </a:r>
          </a:p>
          <a:p>
            <a:pPr marL="0" indent="0">
              <a:buNone/>
            </a:pPr>
            <a:r>
              <a:rPr lang="en-IN" sz="2000" b="1" dirty="0"/>
              <a:t>              </a:t>
            </a:r>
          </a:p>
          <a:p>
            <a:pPr marL="0" indent="0">
              <a:buNone/>
            </a:pPr>
            <a:r>
              <a:rPr lang="en-IN" sz="2000" b="1" dirty="0"/>
              <a:t>SUBMITTED TO                                      SUBMITTED BY</a:t>
            </a:r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r>
              <a:rPr lang="en-IN" sz="2000" b="1" dirty="0"/>
              <a:t>DR. SHALIGRAM PRAJAPAT SIR           RITU SHARMA</a:t>
            </a:r>
          </a:p>
          <a:p>
            <a:pPr marL="0" indent="0">
              <a:buNone/>
            </a:pPr>
            <a:r>
              <a:rPr lang="en-IN" sz="2000" b="1" dirty="0"/>
              <a:t>                                                                 IT-2K19-48</a:t>
            </a:r>
          </a:p>
          <a:p>
            <a:pPr marL="0" indent="0">
              <a:buNone/>
            </a:pPr>
            <a:r>
              <a:rPr lang="en-IN" sz="2000" b="1" dirty="0"/>
              <a:t>               </a:t>
            </a:r>
          </a:p>
          <a:p>
            <a:pPr marL="0" indent="0">
              <a:buNone/>
            </a:pPr>
            <a:r>
              <a:rPr lang="en-IN" sz="2000" b="1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387721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7300" y="1067361"/>
            <a:ext cx="4766310" cy="7078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85" lvl="1" algn="just">
              <a:lnSpc>
                <a:spcPct val="150300"/>
              </a:lnSpc>
              <a:spcBef>
                <a:spcPts val="100"/>
              </a:spcBef>
              <a:buAutoNum type="arabicPeriod" startAt="3"/>
              <a:tabLst>
                <a:tab pos="401320" algn="l"/>
              </a:tabLst>
            </a:pPr>
            <a:r>
              <a:rPr sz="1100" spc="5" dirty="0">
                <a:latin typeface="Cambria"/>
                <a:cs typeface="Cambria"/>
              </a:rPr>
              <a:t>c:</a:t>
            </a:r>
            <a:r>
              <a:rPr sz="1100" spc="10" dirty="0">
                <a:latin typeface="Cambria"/>
                <a:cs typeface="Cambria"/>
              </a:rPr>
              <a:t> </a:t>
            </a:r>
            <a:r>
              <a:rPr sz="1100" spc="60" dirty="0">
                <a:latin typeface="Cambria"/>
                <a:cs typeface="Cambria"/>
              </a:rPr>
              <a:t>What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are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some</a:t>
            </a:r>
            <a:r>
              <a:rPr sz="1100" spc="20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key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features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and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limitations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of</a:t>
            </a:r>
            <a:r>
              <a:rPr sz="110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popular 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cryptographic </a:t>
            </a:r>
            <a:r>
              <a:rPr sz="1100" spc="40" dirty="0">
                <a:latin typeface="Cambria"/>
                <a:cs typeface="Cambria"/>
              </a:rPr>
              <a:t>algorithms, </a:t>
            </a:r>
            <a:r>
              <a:rPr sz="1100" spc="35" dirty="0">
                <a:latin typeface="Cambria"/>
                <a:cs typeface="Cambria"/>
              </a:rPr>
              <a:t>such </a:t>
            </a:r>
            <a:r>
              <a:rPr sz="1100" spc="50" dirty="0">
                <a:latin typeface="Cambria"/>
                <a:cs typeface="Cambria"/>
              </a:rPr>
              <a:t>as </a:t>
            </a:r>
            <a:r>
              <a:rPr sz="1100" spc="125" dirty="0">
                <a:latin typeface="Cambria"/>
                <a:cs typeface="Cambria"/>
              </a:rPr>
              <a:t>DES, </a:t>
            </a:r>
            <a:r>
              <a:rPr sz="1100" spc="95" dirty="0">
                <a:latin typeface="Cambria"/>
                <a:cs typeface="Cambria"/>
              </a:rPr>
              <a:t>3DES, </a:t>
            </a:r>
            <a:r>
              <a:rPr sz="1100" spc="70" dirty="0">
                <a:latin typeface="Cambria"/>
                <a:cs typeface="Cambria"/>
              </a:rPr>
              <a:t>RC-4, </a:t>
            </a:r>
            <a:r>
              <a:rPr sz="1100" spc="20" dirty="0">
                <a:latin typeface="Cambria"/>
                <a:cs typeface="Cambria"/>
              </a:rPr>
              <a:t>Twofish, </a:t>
            </a:r>
            <a:r>
              <a:rPr sz="1100" spc="45" dirty="0">
                <a:latin typeface="Cambria"/>
                <a:cs typeface="Cambria"/>
              </a:rPr>
              <a:t>and </a:t>
            </a:r>
            <a:r>
              <a:rPr sz="1100" spc="120" dirty="0">
                <a:latin typeface="Cambria"/>
                <a:cs typeface="Cambria"/>
              </a:rPr>
              <a:t>AES, </a:t>
            </a:r>
            <a:r>
              <a:rPr sz="1100" spc="125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and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how</a:t>
            </a:r>
            <a:r>
              <a:rPr sz="1100" spc="10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can</a:t>
            </a:r>
            <a:r>
              <a:rPr sz="1100" spc="45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organizations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select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the</a:t>
            </a:r>
            <a:r>
              <a:rPr sz="1100" spc="45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appropriate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algorithm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for</a:t>
            </a:r>
            <a:r>
              <a:rPr sz="1100" spc="10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their 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specific</a:t>
            </a:r>
            <a:r>
              <a:rPr sz="1100" spc="55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use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cases?</a:t>
            </a:r>
            <a:endParaRPr sz="1100">
              <a:latin typeface="Cambria"/>
              <a:cs typeface="Cambria"/>
            </a:endParaRPr>
          </a:p>
          <a:p>
            <a:pPr marL="12700" marR="5080" algn="just">
              <a:lnSpc>
                <a:spcPct val="150300"/>
              </a:lnSpc>
            </a:pP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Popular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cryptographic 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algorithms,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such 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as </a:t>
            </a:r>
            <a:r>
              <a:rPr sz="1100" spc="125" dirty="0">
                <a:solidFill>
                  <a:srgbClr val="0000FF"/>
                </a:solidFill>
                <a:latin typeface="Cambria"/>
                <a:cs typeface="Cambria"/>
              </a:rPr>
              <a:t>DES, </a:t>
            </a:r>
            <a:r>
              <a:rPr sz="1100" spc="95" dirty="0">
                <a:solidFill>
                  <a:srgbClr val="0000FF"/>
                </a:solidFill>
                <a:latin typeface="Cambria"/>
                <a:cs typeface="Cambria"/>
              </a:rPr>
              <a:t>3DES, </a:t>
            </a:r>
            <a:r>
              <a:rPr sz="1100" spc="70" dirty="0">
                <a:solidFill>
                  <a:srgbClr val="0000FF"/>
                </a:solidFill>
                <a:latin typeface="Cambria"/>
                <a:cs typeface="Cambria"/>
              </a:rPr>
              <a:t>RC-4,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Twofish,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and </a:t>
            </a:r>
            <a:r>
              <a:rPr sz="1100" spc="120" dirty="0">
                <a:solidFill>
                  <a:srgbClr val="0000FF"/>
                </a:solidFill>
                <a:latin typeface="Cambria"/>
                <a:cs typeface="Cambria"/>
              </a:rPr>
              <a:t>AES,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have </a:t>
            </a:r>
            <a:r>
              <a:rPr sz="1100" spc="25" dirty="0">
                <a:solidFill>
                  <a:srgbClr val="FF0000"/>
                </a:solidFill>
                <a:latin typeface="Cambria"/>
                <a:cs typeface="Cambria"/>
              </a:rPr>
              <a:t>different</a:t>
            </a:r>
            <a:r>
              <a:rPr sz="1100" spc="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FF0000"/>
                </a:solidFill>
                <a:latin typeface="Cambria"/>
                <a:cs typeface="Cambria"/>
              </a:rPr>
              <a:t>key sizes, </a:t>
            </a:r>
            <a:r>
              <a:rPr sz="1100" spc="15" dirty="0">
                <a:solidFill>
                  <a:srgbClr val="FF0000"/>
                </a:solidFill>
                <a:latin typeface="Cambria"/>
                <a:cs typeface="Cambria"/>
              </a:rPr>
              <a:t>block</a:t>
            </a:r>
            <a:r>
              <a:rPr sz="1100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FF0000"/>
                </a:solidFill>
                <a:latin typeface="Cambria"/>
                <a:cs typeface="Cambria"/>
              </a:rPr>
              <a:t>sizes, </a:t>
            </a:r>
            <a:r>
              <a:rPr sz="1100" spc="45" dirty="0">
                <a:solidFill>
                  <a:srgbClr val="FF0000"/>
                </a:solidFill>
                <a:latin typeface="Cambria"/>
                <a:cs typeface="Cambria"/>
              </a:rPr>
              <a:t>and </a:t>
            </a:r>
            <a:r>
              <a:rPr sz="1100" spc="20" dirty="0">
                <a:solidFill>
                  <a:srgbClr val="FF0000"/>
                </a:solidFill>
                <a:latin typeface="Cambria"/>
                <a:cs typeface="Cambria"/>
              </a:rPr>
              <a:t>encryption </a:t>
            </a:r>
            <a:r>
              <a:rPr sz="1100" spc="25" dirty="0">
                <a:solidFill>
                  <a:srgbClr val="FF0000"/>
                </a:solidFill>
                <a:latin typeface="Cambria"/>
                <a:cs typeface="Cambria"/>
              </a:rPr>
              <a:t>modes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,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 which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 impact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their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security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and 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performance. 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Organizations 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should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select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the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appropriate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algorithm </a:t>
            </a:r>
            <a:r>
              <a:rPr sz="1100" spc="5" dirty="0">
                <a:solidFill>
                  <a:srgbClr val="0000FF"/>
                </a:solidFill>
                <a:latin typeface="Cambria"/>
                <a:cs typeface="Cambria"/>
              </a:rPr>
              <a:t>for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their </a:t>
            </a:r>
            <a:r>
              <a:rPr sz="1100" spc="15" dirty="0">
                <a:solidFill>
                  <a:srgbClr val="0000FF"/>
                </a:solidFill>
                <a:latin typeface="Cambria"/>
                <a:cs typeface="Cambria"/>
              </a:rPr>
              <a:t>specific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use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case based </a:t>
            </a:r>
            <a:r>
              <a:rPr sz="1100" spc="5" dirty="0">
                <a:solidFill>
                  <a:srgbClr val="0000FF"/>
                </a:solidFill>
                <a:latin typeface="Cambria"/>
                <a:cs typeface="Cambria"/>
              </a:rPr>
              <a:t>on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their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security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requirements,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processing </a:t>
            </a:r>
            <a:r>
              <a:rPr sz="1100" dirty="0">
                <a:solidFill>
                  <a:srgbClr val="0000FF"/>
                </a:solidFill>
                <a:latin typeface="Cambria"/>
                <a:cs typeface="Cambria"/>
              </a:rPr>
              <a:t>power,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and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the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sensitivity </a:t>
            </a:r>
            <a:r>
              <a:rPr sz="1100" spc="-5" dirty="0">
                <a:solidFill>
                  <a:srgbClr val="0000FF"/>
                </a:solidFill>
                <a:latin typeface="Cambria"/>
                <a:cs typeface="Cambria"/>
              </a:rPr>
              <a:t>of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the 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data </a:t>
            </a:r>
            <a:r>
              <a:rPr sz="11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being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protected.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Factors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5" dirty="0">
                <a:solidFill>
                  <a:srgbClr val="0000FF"/>
                </a:solidFill>
                <a:latin typeface="Cambria"/>
                <a:cs typeface="Cambria"/>
              </a:rPr>
              <a:t>to</a:t>
            </a:r>
            <a:r>
              <a:rPr sz="1100" spc="1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15" dirty="0">
                <a:solidFill>
                  <a:srgbClr val="0000FF"/>
                </a:solidFill>
                <a:latin typeface="Cambria"/>
                <a:cs typeface="Cambria"/>
              </a:rPr>
              <a:t>consider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include</a:t>
            </a:r>
            <a:r>
              <a:rPr sz="1100" spc="30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the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strength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Cambria"/>
                <a:cs typeface="Cambria"/>
              </a:rPr>
              <a:t>of</a:t>
            </a:r>
            <a:r>
              <a:rPr sz="1100" spc="2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the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encryption,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the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ease  </a:t>
            </a:r>
            <a:r>
              <a:rPr sz="1100" spc="-5" dirty="0">
                <a:solidFill>
                  <a:srgbClr val="0000FF"/>
                </a:solidFill>
                <a:latin typeface="Cambria"/>
                <a:cs typeface="Cambria"/>
              </a:rPr>
              <a:t>of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key 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management,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and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the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potential </a:t>
            </a:r>
            <a:r>
              <a:rPr sz="1100" spc="5" dirty="0">
                <a:solidFill>
                  <a:srgbClr val="0000FF"/>
                </a:solidFill>
                <a:latin typeface="Cambria"/>
                <a:cs typeface="Cambria"/>
              </a:rPr>
              <a:t>for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attacks 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such</a:t>
            </a:r>
            <a:r>
              <a:rPr sz="11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as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brute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5" dirty="0">
                <a:solidFill>
                  <a:srgbClr val="0000FF"/>
                </a:solidFill>
                <a:latin typeface="Cambria"/>
                <a:cs typeface="Cambria"/>
              </a:rPr>
              <a:t>force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Cambria"/>
                <a:cs typeface="Cambria"/>
              </a:rPr>
              <a:t>or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side-channel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attacks.</a:t>
            </a:r>
            <a:endParaRPr sz="1100">
              <a:latin typeface="Cambria"/>
              <a:cs typeface="Cambria"/>
            </a:endParaRPr>
          </a:p>
          <a:p>
            <a:pPr marL="12700" marR="5715" lvl="1" algn="just">
              <a:lnSpc>
                <a:spcPct val="150300"/>
              </a:lnSpc>
              <a:buAutoNum type="arabicPeriod" startAt="4"/>
              <a:tabLst>
                <a:tab pos="277495" algn="l"/>
              </a:tabLst>
            </a:pPr>
            <a:r>
              <a:rPr sz="1100" spc="40" dirty="0">
                <a:latin typeface="Cambria"/>
                <a:cs typeface="Cambria"/>
              </a:rPr>
              <a:t>a:</a:t>
            </a:r>
            <a:r>
              <a:rPr sz="1100" spc="45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How</a:t>
            </a:r>
            <a:r>
              <a:rPr sz="1100" spc="45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do</a:t>
            </a:r>
            <a:r>
              <a:rPr sz="1100" spc="-5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public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and </a:t>
            </a:r>
            <a:r>
              <a:rPr sz="1100" spc="30" dirty="0">
                <a:latin typeface="Cambria"/>
                <a:cs typeface="Cambria"/>
              </a:rPr>
              <a:t>private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key-based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cryptosystems  work,  </a:t>
            </a:r>
            <a:r>
              <a:rPr sz="1100" spc="45" dirty="0">
                <a:latin typeface="Cambria"/>
                <a:cs typeface="Cambria"/>
              </a:rPr>
              <a:t>and 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what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are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some</a:t>
            </a:r>
            <a:r>
              <a:rPr sz="1100" spc="20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practical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applications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of</a:t>
            </a:r>
            <a:r>
              <a:rPr sz="1100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these</a:t>
            </a:r>
            <a:r>
              <a:rPr sz="1100" spc="35" dirty="0">
                <a:latin typeface="Cambria"/>
                <a:cs typeface="Cambria"/>
              </a:rPr>
              <a:t> systems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in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real-world </a:t>
            </a:r>
            <a:r>
              <a:rPr sz="1100" spc="2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scenarios,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such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50" dirty="0">
                <a:latin typeface="Cambria"/>
                <a:cs typeface="Cambria"/>
              </a:rPr>
              <a:t>as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secure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messaging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and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online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transactions?</a:t>
            </a:r>
            <a:endParaRPr sz="1100">
              <a:latin typeface="Cambria"/>
              <a:cs typeface="Cambria"/>
            </a:endParaRPr>
          </a:p>
          <a:p>
            <a:pPr marL="12700" marR="5715" algn="just">
              <a:lnSpc>
                <a:spcPct val="150300"/>
              </a:lnSpc>
            </a:pP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Public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and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private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key-based cryptosystems </a:t>
            </a:r>
            <a:r>
              <a:rPr sz="1100" spc="15" dirty="0">
                <a:solidFill>
                  <a:srgbClr val="0000FF"/>
                </a:solidFill>
                <a:latin typeface="Cambria"/>
                <a:cs typeface="Cambria"/>
              </a:rPr>
              <a:t>work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by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using </a:t>
            </a:r>
            <a:r>
              <a:rPr sz="1100" spc="70" dirty="0">
                <a:solidFill>
                  <a:srgbClr val="0000FF"/>
                </a:solidFill>
                <a:latin typeface="Cambria"/>
                <a:cs typeface="Cambria"/>
              </a:rPr>
              <a:t>a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pair </a:t>
            </a:r>
            <a:r>
              <a:rPr sz="1100" spc="-5" dirty="0">
                <a:solidFill>
                  <a:srgbClr val="0000FF"/>
                </a:solidFill>
                <a:latin typeface="Cambria"/>
                <a:cs typeface="Cambria"/>
              </a:rPr>
              <a:t>of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keys,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5" dirty="0">
                <a:solidFill>
                  <a:srgbClr val="0000FF"/>
                </a:solidFill>
                <a:latin typeface="Cambria"/>
                <a:cs typeface="Cambria"/>
              </a:rPr>
              <a:t>one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public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and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5" dirty="0">
                <a:solidFill>
                  <a:srgbClr val="0000FF"/>
                </a:solidFill>
                <a:latin typeface="Cambria"/>
                <a:cs typeface="Cambria"/>
              </a:rPr>
              <a:t>one</a:t>
            </a:r>
            <a:r>
              <a:rPr sz="1100" spc="6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private,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5" dirty="0">
                <a:solidFill>
                  <a:srgbClr val="0000FF"/>
                </a:solidFill>
                <a:latin typeface="Cambria"/>
                <a:cs typeface="Cambria"/>
              </a:rPr>
              <a:t>for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encryption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and</a:t>
            </a:r>
            <a:r>
              <a:rPr sz="1100" spc="6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decryption.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Cambria"/>
              <a:cs typeface="Cambria"/>
            </a:endParaRPr>
          </a:p>
          <a:p>
            <a:pPr marL="12700" marR="12700" algn="just">
              <a:lnSpc>
                <a:spcPct val="150300"/>
              </a:lnSpc>
            </a:pPr>
            <a:r>
              <a:rPr sz="1100" spc="70" dirty="0">
                <a:solidFill>
                  <a:srgbClr val="0000FF"/>
                </a:solidFill>
                <a:latin typeface="Cambria"/>
                <a:cs typeface="Cambria"/>
              </a:rPr>
              <a:t>In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this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system, the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public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key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can </a:t>
            </a:r>
            <a:r>
              <a:rPr sz="1100" spc="5" dirty="0">
                <a:solidFill>
                  <a:srgbClr val="0000FF"/>
                </a:solidFill>
                <a:latin typeface="Cambria"/>
                <a:cs typeface="Cambria"/>
              </a:rPr>
              <a:t>be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freely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distributed, while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the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private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 key</a:t>
            </a:r>
            <a:r>
              <a:rPr sz="11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is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kept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secret.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ambria"/>
              <a:cs typeface="Cambria"/>
            </a:endParaRPr>
          </a:p>
          <a:p>
            <a:pPr marL="12700" marR="7620" indent="67310" algn="just">
              <a:lnSpc>
                <a:spcPct val="150300"/>
              </a:lnSpc>
            </a:pP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When </a:t>
            </a:r>
            <a:r>
              <a:rPr sz="1100" spc="10" dirty="0">
                <a:solidFill>
                  <a:srgbClr val="0000FF"/>
                </a:solidFill>
                <a:latin typeface="Cambria"/>
                <a:cs typeface="Cambria"/>
              </a:rPr>
              <a:t>someone</a:t>
            </a:r>
            <a:r>
              <a:rPr sz="1100" spc="1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wants </a:t>
            </a:r>
            <a:r>
              <a:rPr sz="1100" spc="5" dirty="0">
                <a:solidFill>
                  <a:srgbClr val="0000FF"/>
                </a:solidFill>
                <a:latin typeface="Cambria"/>
                <a:cs typeface="Cambria"/>
              </a:rPr>
              <a:t>to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send </a:t>
            </a:r>
            <a:r>
              <a:rPr sz="1100" spc="70" dirty="0">
                <a:solidFill>
                  <a:srgbClr val="0000FF"/>
                </a:solidFill>
                <a:latin typeface="Cambria"/>
                <a:cs typeface="Cambria"/>
              </a:rPr>
              <a:t>a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message </a:t>
            </a:r>
            <a:r>
              <a:rPr sz="1100" spc="5" dirty="0">
                <a:solidFill>
                  <a:srgbClr val="0000FF"/>
                </a:solidFill>
                <a:latin typeface="Cambria"/>
                <a:cs typeface="Cambria"/>
              </a:rPr>
              <a:t>to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the </a:t>
            </a:r>
            <a:r>
              <a:rPr sz="1100" spc="15" dirty="0">
                <a:solidFill>
                  <a:srgbClr val="0000FF"/>
                </a:solidFill>
                <a:latin typeface="Cambria"/>
                <a:cs typeface="Cambria"/>
              </a:rPr>
              <a:t>receiver,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they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use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the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10" dirty="0">
                <a:solidFill>
                  <a:srgbClr val="0000FF"/>
                </a:solidFill>
                <a:latin typeface="Cambria"/>
                <a:cs typeface="Cambria"/>
              </a:rPr>
              <a:t>receiver's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public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key </a:t>
            </a:r>
            <a:r>
              <a:rPr sz="1100" spc="5" dirty="0">
                <a:solidFill>
                  <a:srgbClr val="0000FF"/>
                </a:solidFill>
                <a:latin typeface="Cambria"/>
                <a:cs typeface="Cambria"/>
              </a:rPr>
              <a:t>to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encrypt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the message,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which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can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only </a:t>
            </a:r>
            <a:r>
              <a:rPr sz="1100" spc="5" dirty="0">
                <a:solidFill>
                  <a:srgbClr val="0000FF"/>
                </a:solidFill>
                <a:latin typeface="Cambria"/>
                <a:cs typeface="Cambria"/>
              </a:rPr>
              <a:t>be </a:t>
            </a:r>
            <a:r>
              <a:rPr sz="1100" spc="15" dirty="0">
                <a:solidFill>
                  <a:srgbClr val="0000FF"/>
                </a:solidFill>
                <a:latin typeface="Cambria"/>
                <a:cs typeface="Cambria"/>
              </a:rPr>
              <a:t>decrypted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using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the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10" dirty="0">
                <a:solidFill>
                  <a:srgbClr val="0000FF"/>
                </a:solidFill>
                <a:latin typeface="Cambria"/>
                <a:cs typeface="Cambria"/>
              </a:rPr>
              <a:t>receiver's</a:t>
            </a:r>
            <a:r>
              <a:rPr sz="1100" spc="1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private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15" dirty="0">
                <a:solidFill>
                  <a:srgbClr val="0000FF"/>
                </a:solidFill>
                <a:latin typeface="Cambria"/>
                <a:cs typeface="Cambria"/>
              </a:rPr>
              <a:t>key.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This</a:t>
            </a:r>
            <a:r>
              <a:rPr sz="11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ensures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55" dirty="0">
                <a:solidFill>
                  <a:srgbClr val="0000FF"/>
                </a:solidFill>
                <a:latin typeface="Cambria"/>
                <a:cs typeface="Cambria"/>
              </a:rPr>
              <a:t>that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only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the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intended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15" dirty="0">
                <a:solidFill>
                  <a:srgbClr val="0000FF"/>
                </a:solidFill>
                <a:latin typeface="Cambria"/>
                <a:cs typeface="Cambria"/>
              </a:rPr>
              <a:t>receiver</a:t>
            </a:r>
            <a:r>
              <a:rPr sz="11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can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read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the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message.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Cambria"/>
              <a:cs typeface="Cambria"/>
            </a:endParaRPr>
          </a:p>
          <a:p>
            <a:pPr marL="12700" marR="11430" algn="just">
              <a:lnSpc>
                <a:spcPct val="150300"/>
              </a:lnSpc>
              <a:spcBef>
                <a:spcPts val="5"/>
              </a:spcBef>
            </a:pP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Practical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applications </a:t>
            </a:r>
            <a:r>
              <a:rPr sz="1100" spc="-5" dirty="0">
                <a:solidFill>
                  <a:srgbClr val="0000FF"/>
                </a:solidFill>
                <a:latin typeface="Cambria"/>
                <a:cs typeface="Cambria"/>
              </a:rPr>
              <a:t>of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these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systems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include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secure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messaging,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online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transactions,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and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digital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signatures.</a:t>
            </a:r>
            <a:endParaRPr sz="1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7300" y="1067361"/>
            <a:ext cx="4765675" cy="3552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620" algn="just">
              <a:lnSpc>
                <a:spcPct val="150300"/>
              </a:lnSpc>
              <a:spcBef>
                <a:spcPts val="100"/>
              </a:spcBef>
            </a:pPr>
            <a:r>
              <a:rPr sz="1100" spc="70" dirty="0">
                <a:latin typeface="Cambria"/>
                <a:cs typeface="Cambria"/>
              </a:rPr>
              <a:t>Q.4. </a:t>
            </a:r>
            <a:r>
              <a:rPr sz="1100" spc="10" dirty="0">
                <a:latin typeface="Cambria"/>
                <a:cs typeface="Cambria"/>
              </a:rPr>
              <a:t>b:</a:t>
            </a:r>
            <a:r>
              <a:rPr sz="1100" spc="15" dirty="0">
                <a:latin typeface="Cambria"/>
                <a:cs typeface="Cambria"/>
              </a:rPr>
              <a:t> </a:t>
            </a:r>
            <a:r>
              <a:rPr sz="1100" spc="60" dirty="0">
                <a:latin typeface="Cambria"/>
                <a:cs typeface="Cambria"/>
              </a:rPr>
              <a:t>What </a:t>
            </a:r>
            <a:r>
              <a:rPr sz="1100" spc="35" dirty="0">
                <a:latin typeface="Cambria"/>
                <a:cs typeface="Cambria"/>
              </a:rPr>
              <a:t>are </a:t>
            </a:r>
            <a:r>
              <a:rPr sz="1100" spc="15" dirty="0">
                <a:latin typeface="Cambria"/>
                <a:cs typeface="Cambria"/>
              </a:rPr>
              <a:t>some </a:t>
            </a:r>
            <a:r>
              <a:rPr sz="1100" spc="30" dirty="0">
                <a:latin typeface="Cambria"/>
                <a:cs typeface="Cambria"/>
              </a:rPr>
              <a:t>design principles, </a:t>
            </a:r>
            <a:r>
              <a:rPr sz="1100" spc="35" dirty="0">
                <a:latin typeface="Cambria"/>
                <a:cs typeface="Cambria"/>
              </a:rPr>
              <a:t>such </a:t>
            </a:r>
            <a:r>
              <a:rPr sz="1100" spc="50" dirty="0">
                <a:latin typeface="Cambria"/>
                <a:cs typeface="Cambria"/>
              </a:rPr>
              <a:t>as </a:t>
            </a:r>
            <a:r>
              <a:rPr sz="1100" spc="40" dirty="0">
                <a:latin typeface="Cambria"/>
                <a:cs typeface="Cambria"/>
              </a:rPr>
              <a:t>the </a:t>
            </a:r>
            <a:r>
              <a:rPr sz="1100" spc="25" dirty="0">
                <a:latin typeface="Cambria"/>
                <a:cs typeface="Cambria"/>
              </a:rPr>
              <a:t>principle </a:t>
            </a:r>
            <a:r>
              <a:rPr sz="1100" spc="-5" dirty="0">
                <a:latin typeface="Cambria"/>
                <a:cs typeface="Cambria"/>
              </a:rPr>
              <a:t>of </a:t>
            </a:r>
            <a:r>
              <a:rPr sz="1100" spc="40" dirty="0">
                <a:latin typeface="Cambria"/>
                <a:cs typeface="Cambria"/>
              </a:rPr>
              <a:t>least </a:t>
            </a:r>
            <a:r>
              <a:rPr sz="1100" spc="45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privilege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and </a:t>
            </a:r>
            <a:r>
              <a:rPr sz="1100" spc="15" dirty="0">
                <a:latin typeface="Cambria"/>
                <a:cs typeface="Cambria"/>
              </a:rPr>
              <a:t>defence</a:t>
            </a:r>
            <a:r>
              <a:rPr sz="1100" spc="20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in </a:t>
            </a:r>
            <a:r>
              <a:rPr sz="1100" spc="35" dirty="0">
                <a:latin typeface="Cambria"/>
                <a:cs typeface="Cambria"/>
              </a:rPr>
              <a:t>depth,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55" dirty="0">
                <a:latin typeface="Cambria"/>
                <a:cs typeface="Cambria"/>
              </a:rPr>
              <a:t>that </a:t>
            </a:r>
            <a:r>
              <a:rPr sz="1100" spc="30" dirty="0">
                <a:latin typeface="Cambria"/>
                <a:cs typeface="Cambria"/>
              </a:rPr>
              <a:t>organizations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should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follow </a:t>
            </a:r>
            <a:r>
              <a:rPr sz="1100" spc="30" dirty="0">
                <a:latin typeface="Cambria"/>
                <a:cs typeface="Cambria"/>
              </a:rPr>
              <a:t>when 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developing software </a:t>
            </a:r>
            <a:r>
              <a:rPr sz="1100" spc="45" dirty="0">
                <a:latin typeface="Cambria"/>
                <a:cs typeface="Cambria"/>
              </a:rPr>
              <a:t>and </a:t>
            </a:r>
            <a:r>
              <a:rPr sz="1100" spc="20" dirty="0">
                <a:latin typeface="Cambria"/>
                <a:cs typeface="Cambria"/>
              </a:rPr>
              <a:t>other </a:t>
            </a:r>
            <a:r>
              <a:rPr sz="1100" spc="40" dirty="0">
                <a:latin typeface="Cambria"/>
                <a:cs typeface="Cambria"/>
              </a:rPr>
              <a:t>systems, </a:t>
            </a:r>
            <a:r>
              <a:rPr sz="1100" spc="45" dirty="0">
                <a:latin typeface="Cambria"/>
                <a:cs typeface="Cambria"/>
              </a:rPr>
              <a:t>and </a:t>
            </a:r>
            <a:r>
              <a:rPr sz="1100" spc="5" dirty="0">
                <a:latin typeface="Cambria"/>
                <a:cs typeface="Cambria"/>
              </a:rPr>
              <a:t>how </a:t>
            </a:r>
            <a:r>
              <a:rPr sz="1100" spc="40" dirty="0">
                <a:latin typeface="Cambria"/>
                <a:cs typeface="Cambria"/>
              </a:rPr>
              <a:t>can </a:t>
            </a:r>
            <a:r>
              <a:rPr sz="1100" spc="30" dirty="0">
                <a:latin typeface="Cambria"/>
                <a:cs typeface="Cambria"/>
              </a:rPr>
              <a:t>these </a:t>
            </a:r>
            <a:r>
              <a:rPr sz="1100" spc="25" dirty="0">
                <a:latin typeface="Cambria"/>
                <a:cs typeface="Cambria"/>
              </a:rPr>
              <a:t>principles </a:t>
            </a:r>
            <a:r>
              <a:rPr sz="1100" spc="5" dirty="0">
                <a:latin typeface="Cambria"/>
                <a:cs typeface="Cambria"/>
              </a:rPr>
              <a:t>be </a:t>
            </a:r>
            <a:r>
              <a:rPr sz="1100" spc="1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effectively</a:t>
            </a:r>
            <a:r>
              <a:rPr sz="1100" spc="30" dirty="0">
                <a:latin typeface="Cambria"/>
                <a:cs typeface="Cambria"/>
              </a:rPr>
              <a:t> implemented</a:t>
            </a:r>
            <a:r>
              <a:rPr sz="1100" spc="305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using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tools</a:t>
            </a:r>
            <a:r>
              <a:rPr sz="1100" spc="15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such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50" dirty="0">
                <a:latin typeface="Cambria"/>
                <a:cs typeface="Cambria"/>
              </a:rPr>
              <a:t>as</a:t>
            </a:r>
            <a:r>
              <a:rPr sz="1100" spc="5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code</a:t>
            </a:r>
            <a:r>
              <a:rPr sz="1100" spc="235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analysis 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and 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penetration</a:t>
            </a:r>
            <a:r>
              <a:rPr sz="1100" spc="55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testing?</a:t>
            </a:r>
            <a:endParaRPr sz="1100">
              <a:latin typeface="Cambria"/>
              <a:cs typeface="Cambria"/>
            </a:endParaRPr>
          </a:p>
          <a:p>
            <a:pPr marL="12700" marR="5080" algn="just">
              <a:lnSpc>
                <a:spcPct val="150300"/>
              </a:lnSpc>
            </a:pP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Design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principles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such 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as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the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principle </a:t>
            </a:r>
            <a:r>
              <a:rPr sz="1100" spc="-5" dirty="0">
                <a:solidFill>
                  <a:srgbClr val="0000FF"/>
                </a:solidFill>
                <a:latin typeface="Cambria"/>
                <a:cs typeface="Cambria"/>
              </a:rPr>
              <a:t>of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least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privilege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and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defense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in 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depth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help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organizations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10" dirty="0">
                <a:solidFill>
                  <a:srgbClr val="0000FF"/>
                </a:solidFill>
                <a:latin typeface="Cambria"/>
                <a:cs typeface="Cambria"/>
              </a:rPr>
              <a:t>develop</a:t>
            </a:r>
            <a:r>
              <a:rPr sz="1100" spc="1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secure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software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and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systems.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The </a:t>
            </a:r>
            <a:r>
              <a:rPr sz="11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principle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Cambria"/>
                <a:cs typeface="Cambria"/>
              </a:rPr>
              <a:t>of</a:t>
            </a:r>
            <a:r>
              <a:rPr sz="1100" spc="229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least 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privilege 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states </a:t>
            </a:r>
            <a:r>
              <a:rPr sz="1100" spc="55" dirty="0">
                <a:solidFill>
                  <a:srgbClr val="0000FF"/>
                </a:solidFill>
                <a:latin typeface="Cambria"/>
                <a:cs typeface="Cambria"/>
              </a:rPr>
              <a:t>that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each system </a:t>
            </a:r>
            <a:r>
              <a:rPr sz="1100" spc="15" dirty="0">
                <a:solidFill>
                  <a:srgbClr val="0000FF"/>
                </a:solidFill>
                <a:latin typeface="Cambria"/>
                <a:cs typeface="Cambria"/>
              </a:rPr>
              <a:t>component 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should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only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have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access </a:t>
            </a:r>
            <a:r>
              <a:rPr sz="1100" spc="5" dirty="0">
                <a:solidFill>
                  <a:srgbClr val="0000FF"/>
                </a:solidFill>
                <a:latin typeface="Cambria"/>
                <a:cs typeface="Cambria"/>
              </a:rPr>
              <a:t>to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the </a:t>
            </a:r>
            <a:r>
              <a:rPr sz="1100" spc="15" dirty="0">
                <a:solidFill>
                  <a:srgbClr val="0000FF"/>
                </a:solidFill>
                <a:latin typeface="Cambria"/>
                <a:cs typeface="Cambria"/>
              </a:rPr>
              <a:t>resources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it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needs </a:t>
            </a:r>
            <a:r>
              <a:rPr sz="1100" spc="5" dirty="0">
                <a:solidFill>
                  <a:srgbClr val="0000FF"/>
                </a:solidFill>
                <a:latin typeface="Cambria"/>
                <a:cs typeface="Cambria"/>
              </a:rPr>
              <a:t>to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function,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while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defense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in 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depth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means using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multiple layers </a:t>
            </a:r>
            <a:r>
              <a:rPr sz="1100" spc="-5" dirty="0">
                <a:solidFill>
                  <a:srgbClr val="0000FF"/>
                </a:solidFill>
                <a:latin typeface="Cambria"/>
                <a:cs typeface="Cambria"/>
              </a:rPr>
              <a:t>of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security </a:t>
            </a:r>
            <a:r>
              <a:rPr sz="1100" spc="15" dirty="0">
                <a:solidFill>
                  <a:srgbClr val="0000FF"/>
                </a:solidFill>
                <a:latin typeface="Cambria"/>
                <a:cs typeface="Cambria"/>
              </a:rPr>
              <a:t>controls </a:t>
            </a:r>
            <a:r>
              <a:rPr sz="1100" spc="5" dirty="0">
                <a:solidFill>
                  <a:srgbClr val="0000FF"/>
                </a:solidFill>
                <a:latin typeface="Cambria"/>
                <a:cs typeface="Cambria"/>
              </a:rPr>
              <a:t>to </a:t>
            </a:r>
            <a:r>
              <a:rPr sz="1100" spc="15" dirty="0">
                <a:solidFill>
                  <a:srgbClr val="0000FF"/>
                </a:solidFill>
                <a:latin typeface="Cambria"/>
                <a:cs typeface="Cambria"/>
              </a:rPr>
              <a:t>protect 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against </a:t>
            </a:r>
            <a:r>
              <a:rPr sz="11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attacks.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These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principles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can </a:t>
            </a:r>
            <a:r>
              <a:rPr sz="1100" spc="5" dirty="0">
                <a:solidFill>
                  <a:srgbClr val="0000FF"/>
                </a:solidFill>
                <a:latin typeface="Cambria"/>
                <a:cs typeface="Cambria"/>
              </a:rPr>
              <a:t>be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implemented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using </a:t>
            </a:r>
            <a:r>
              <a:rPr sz="1100" spc="10" dirty="0">
                <a:solidFill>
                  <a:srgbClr val="0000FF"/>
                </a:solidFill>
                <a:latin typeface="Cambria"/>
                <a:cs typeface="Cambria"/>
              </a:rPr>
              <a:t>tools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such 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as </a:t>
            </a:r>
            <a:r>
              <a:rPr sz="1100" spc="-5" dirty="0">
                <a:solidFill>
                  <a:srgbClr val="0000FF"/>
                </a:solidFill>
                <a:latin typeface="Cambria"/>
                <a:cs typeface="Cambria"/>
              </a:rPr>
              <a:t>code </a:t>
            </a:r>
            <a:r>
              <a:rPr sz="110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analysis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and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penetration</a:t>
            </a:r>
            <a:r>
              <a:rPr sz="1100" spc="30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testing.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Code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 analysis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can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help</a:t>
            </a:r>
            <a:r>
              <a:rPr sz="1100" spc="30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identify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 vulnerabilities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in </a:t>
            </a:r>
            <a:r>
              <a:rPr sz="1100" spc="10" dirty="0">
                <a:solidFill>
                  <a:srgbClr val="0000FF"/>
                </a:solidFill>
                <a:latin typeface="Cambria"/>
                <a:cs typeface="Cambria"/>
              </a:rPr>
              <a:t>code,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while penetration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testing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can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simulate attacks </a:t>
            </a:r>
            <a:r>
              <a:rPr sz="1100" spc="5" dirty="0">
                <a:solidFill>
                  <a:srgbClr val="0000FF"/>
                </a:solidFill>
                <a:latin typeface="Cambria"/>
                <a:cs typeface="Cambria"/>
              </a:rPr>
              <a:t>to </a:t>
            </a:r>
            <a:r>
              <a:rPr sz="1100" spc="1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find</a:t>
            </a:r>
            <a:r>
              <a:rPr sz="11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weaknesses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in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the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system.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17300" y="5097925"/>
            <a:ext cx="4766310" cy="4056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300"/>
              </a:lnSpc>
              <a:spcBef>
                <a:spcPts val="100"/>
              </a:spcBef>
            </a:pPr>
            <a:r>
              <a:rPr sz="1100" spc="70" dirty="0">
                <a:latin typeface="Cambria"/>
                <a:cs typeface="Cambria"/>
              </a:rPr>
              <a:t>Q.4.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c:</a:t>
            </a:r>
            <a:r>
              <a:rPr sz="1100" spc="10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How can </a:t>
            </a:r>
            <a:r>
              <a:rPr sz="1100" spc="30" dirty="0">
                <a:latin typeface="Cambria"/>
                <a:cs typeface="Cambria"/>
              </a:rPr>
              <a:t>organizations </a:t>
            </a:r>
            <a:r>
              <a:rPr sz="1100" spc="20" dirty="0">
                <a:latin typeface="Cambria"/>
                <a:cs typeface="Cambria"/>
              </a:rPr>
              <a:t>defend  </a:t>
            </a:r>
            <a:r>
              <a:rPr sz="1100" spc="50" dirty="0">
                <a:latin typeface="Cambria"/>
                <a:cs typeface="Cambria"/>
              </a:rPr>
              <a:t>against </a:t>
            </a:r>
            <a:r>
              <a:rPr sz="1100" spc="30" dirty="0">
                <a:latin typeface="Cambria"/>
                <a:cs typeface="Cambria"/>
              </a:rPr>
              <a:t>side-channel </a:t>
            </a:r>
            <a:r>
              <a:rPr sz="1100" spc="50" dirty="0">
                <a:latin typeface="Cambria"/>
                <a:cs typeface="Cambria"/>
              </a:rPr>
              <a:t>attacks, </a:t>
            </a:r>
            <a:r>
              <a:rPr sz="1100" spc="35" dirty="0">
                <a:latin typeface="Cambria"/>
                <a:cs typeface="Cambria"/>
              </a:rPr>
              <a:t>such 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50" dirty="0">
                <a:latin typeface="Cambria"/>
                <a:cs typeface="Cambria"/>
              </a:rPr>
              <a:t>as</a:t>
            </a:r>
            <a:r>
              <a:rPr sz="1100" spc="55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timing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attacks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and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power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analysis</a:t>
            </a:r>
            <a:r>
              <a:rPr sz="1100" spc="50" dirty="0">
                <a:latin typeface="Cambria"/>
                <a:cs typeface="Cambria"/>
              </a:rPr>
              <a:t> attacks,</a:t>
            </a:r>
            <a:r>
              <a:rPr sz="1100" spc="55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and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what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are  </a:t>
            </a:r>
            <a:r>
              <a:rPr sz="1100" spc="15" dirty="0">
                <a:latin typeface="Cambria"/>
                <a:cs typeface="Cambria"/>
              </a:rPr>
              <a:t>some </a:t>
            </a:r>
            <a:r>
              <a:rPr sz="1100" spc="20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standard </a:t>
            </a:r>
            <a:r>
              <a:rPr sz="1100" spc="25" dirty="0">
                <a:latin typeface="Cambria"/>
                <a:cs typeface="Cambria"/>
              </a:rPr>
              <a:t>methods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for</a:t>
            </a:r>
            <a:r>
              <a:rPr sz="1100" spc="1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detecting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and mitigating </a:t>
            </a:r>
            <a:r>
              <a:rPr sz="1100" spc="30" dirty="0">
                <a:latin typeface="Cambria"/>
                <a:cs typeface="Cambria"/>
              </a:rPr>
              <a:t>these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types  </a:t>
            </a:r>
            <a:r>
              <a:rPr sz="1100" spc="-5" dirty="0">
                <a:latin typeface="Cambria"/>
                <a:cs typeface="Cambria"/>
              </a:rPr>
              <a:t>of</a:t>
            </a:r>
            <a:r>
              <a:rPr sz="1100" spc="229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threats, 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such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50" dirty="0">
                <a:latin typeface="Cambria"/>
                <a:cs typeface="Cambria"/>
              </a:rPr>
              <a:t>as</a:t>
            </a:r>
            <a:r>
              <a:rPr sz="1100" spc="55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using</a:t>
            </a:r>
            <a:r>
              <a:rPr sz="1100" spc="50" dirty="0">
                <a:latin typeface="Cambria"/>
                <a:cs typeface="Cambria"/>
              </a:rPr>
              <a:t> masking</a:t>
            </a:r>
            <a:r>
              <a:rPr sz="1100" spc="55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techniques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and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implementing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hardware-level </a:t>
            </a:r>
            <a:r>
              <a:rPr sz="1100" spc="30" dirty="0">
                <a:latin typeface="Cambria"/>
                <a:cs typeface="Cambria"/>
              </a:rPr>
              <a:t> security</a:t>
            </a:r>
            <a:r>
              <a:rPr sz="1100" spc="55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measures?</a:t>
            </a:r>
            <a:endParaRPr sz="1100">
              <a:latin typeface="Cambria"/>
              <a:cs typeface="Cambria"/>
            </a:endParaRPr>
          </a:p>
          <a:p>
            <a:pPr marL="12700" marR="5080" algn="just">
              <a:lnSpc>
                <a:spcPct val="150300"/>
              </a:lnSpc>
            </a:pP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Side-channel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attacks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are </a:t>
            </a:r>
            <a:r>
              <a:rPr sz="1100" spc="70" dirty="0">
                <a:solidFill>
                  <a:srgbClr val="0000FF"/>
                </a:solidFill>
                <a:latin typeface="Cambria"/>
                <a:cs typeface="Cambria"/>
              </a:rPr>
              <a:t>a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type </a:t>
            </a:r>
            <a:r>
              <a:rPr sz="1100" spc="-5" dirty="0">
                <a:solidFill>
                  <a:srgbClr val="0000FF"/>
                </a:solidFill>
                <a:latin typeface="Cambria"/>
                <a:cs typeface="Cambria"/>
              </a:rPr>
              <a:t>of 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attack </a:t>
            </a:r>
            <a:r>
              <a:rPr sz="1100" spc="55" dirty="0">
                <a:solidFill>
                  <a:srgbClr val="0000FF"/>
                </a:solidFill>
                <a:latin typeface="Cambria"/>
                <a:cs typeface="Cambria"/>
              </a:rPr>
              <a:t>that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targets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weaknesses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in </a:t>
            </a:r>
            <a:r>
              <a:rPr sz="1100" spc="70" dirty="0">
                <a:solidFill>
                  <a:srgbClr val="0000FF"/>
                </a:solidFill>
                <a:latin typeface="Cambria"/>
                <a:cs typeface="Cambria"/>
              </a:rPr>
              <a:t>a </a:t>
            </a:r>
            <a:r>
              <a:rPr sz="1100" spc="7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system's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physical characteristics, such 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as </a:t>
            </a:r>
            <a:r>
              <a:rPr sz="1100" dirty="0">
                <a:solidFill>
                  <a:srgbClr val="0000FF"/>
                </a:solidFill>
                <a:latin typeface="Cambria"/>
                <a:cs typeface="Cambria"/>
              </a:rPr>
              <a:t>power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consumption </a:t>
            </a:r>
            <a:r>
              <a:rPr sz="1100" spc="-5" dirty="0">
                <a:solidFill>
                  <a:srgbClr val="0000FF"/>
                </a:solidFill>
                <a:latin typeface="Cambria"/>
                <a:cs typeface="Cambria"/>
              </a:rPr>
              <a:t>or 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timing. </a:t>
            </a:r>
            <a:r>
              <a:rPr sz="11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Organizations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can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defend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against</a:t>
            </a:r>
            <a:r>
              <a:rPr sz="11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these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attacks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by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using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 masking </a:t>
            </a:r>
            <a:r>
              <a:rPr sz="11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techniques, such 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as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randomizing </a:t>
            </a:r>
            <a:r>
              <a:rPr sz="1100" dirty="0">
                <a:solidFill>
                  <a:srgbClr val="0000FF"/>
                </a:solidFill>
                <a:latin typeface="Cambria"/>
                <a:cs typeface="Cambria"/>
              </a:rPr>
              <a:t>power</a:t>
            </a:r>
            <a:r>
              <a:rPr sz="1100" spc="2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consumption </a:t>
            </a:r>
            <a:r>
              <a:rPr sz="1100" spc="-5" dirty="0">
                <a:solidFill>
                  <a:srgbClr val="0000FF"/>
                </a:solidFill>
                <a:latin typeface="Cambria"/>
                <a:cs typeface="Cambria"/>
              </a:rPr>
              <a:t>or</a:t>
            </a:r>
            <a:r>
              <a:rPr sz="1100" spc="229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adding </a:t>
            </a:r>
            <a:r>
              <a:rPr sz="1100" spc="15" dirty="0">
                <a:solidFill>
                  <a:srgbClr val="0000FF"/>
                </a:solidFill>
                <a:latin typeface="Cambria"/>
                <a:cs typeface="Cambria"/>
              </a:rPr>
              <a:t>noise </a:t>
            </a:r>
            <a:r>
              <a:rPr sz="1100" spc="5" dirty="0">
                <a:solidFill>
                  <a:srgbClr val="0000FF"/>
                </a:solidFill>
                <a:latin typeface="Cambria"/>
                <a:cs typeface="Cambria"/>
              </a:rPr>
              <a:t>to </a:t>
            </a:r>
            <a:r>
              <a:rPr sz="1100" spc="1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the 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data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signals, </a:t>
            </a:r>
            <a:r>
              <a:rPr sz="1100" spc="5" dirty="0">
                <a:solidFill>
                  <a:srgbClr val="0000FF"/>
                </a:solidFill>
                <a:latin typeface="Cambria"/>
                <a:cs typeface="Cambria"/>
              </a:rPr>
              <a:t>to 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make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it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harder </a:t>
            </a:r>
            <a:r>
              <a:rPr sz="1100" spc="5" dirty="0">
                <a:solidFill>
                  <a:srgbClr val="0000FF"/>
                </a:solidFill>
                <a:latin typeface="Cambria"/>
                <a:cs typeface="Cambria"/>
              </a:rPr>
              <a:t>for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attackers </a:t>
            </a:r>
            <a:r>
              <a:rPr sz="1100" spc="5" dirty="0">
                <a:solidFill>
                  <a:srgbClr val="0000FF"/>
                </a:solidFill>
                <a:latin typeface="Cambria"/>
                <a:cs typeface="Cambria"/>
              </a:rPr>
              <a:t>to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extract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information.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 Hardware-level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security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measures,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such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as</a:t>
            </a:r>
            <a:r>
              <a:rPr sz="11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secure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Cambria"/>
                <a:cs typeface="Cambria"/>
              </a:rPr>
              <a:t>boot</a:t>
            </a:r>
            <a:r>
              <a:rPr sz="110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and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firmware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signing,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can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also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 help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15" dirty="0">
                <a:solidFill>
                  <a:srgbClr val="0000FF"/>
                </a:solidFill>
                <a:latin typeface="Cambria"/>
                <a:cs typeface="Cambria"/>
              </a:rPr>
              <a:t>protect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against</a:t>
            </a:r>
            <a:r>
              <a:rPr sz="11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side-channel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attacks. </a:t>
            </a:r>
            <a:r>
              <a:rPr sz="1100" spc="55" dirty="0">
                <a:solidFill>
                  <a:srgbClr val="0000FF"/>
                </a:solidFill>
                <a:latin typeface="Cambria"/>
                <a:cs typeface="Cambria"/>
              </a:rPr>
              <a:t>Standard 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methods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5" dirty="0">
                <a:solidFill>
                  <a:srgbClr val="0000FF"/>
                </a:solidFill>
                <a:latin typeface="Cambria"/>
                <a:cs typeface="Cambria"/>
              </a:rPr>
              <a:t>for</a:t>
            </a:r>
            <a:r>
              <a:rPr sz="1100" spc="1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detecting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and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mitigating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these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types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Cambria"/>
                <a:cs typeface="Cambria"/>
              </a:rPr>
              <a:t>of</a:t>
            </a:r>
            <a:r>
              <a:rPr sz="110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threats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include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monitoring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dirty="0">
                <a:solidFill>
                  <a:srgbClr val="0000FF"/>
                </a:solidFill>
                <a:latin typeface="Cambria"/>
                <a:cs typeface="Cambria"/>
              </a:rPr>
              <a:t>power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consumption</a:t>
            </a:r>
            <a:r>
              <a:rPr sz="1100" spc="6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and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performing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regular</a:t>
            </a:r>
            <a:r>
              <a:rPr sz="1100" spc="6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security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audits.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100" b="1" spc="155" dirty="0">
                <a:latin typeface="Cambria"/>
                <a:cs typeface="Cambria"/>
              </a:rPr>
              <a:t>OR</a:t>
            </a:r>
            <a:endParaRPr sz="1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7300" y="815445"/>
            <a:ext cx="4766945" cy="8842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890" algn="just">
              <a:lnSpc>
                <a:spcPct val="150300"/>
              </a:lnSpc>
              <a:spcBef>
                <a:spcPts val="100"/>
              </a:spcBef>
            </a:pPr>
            <a:r>
              <a:rPr sz="1100" spc="45" dirty="0">
                <a:latin typeface="Cambria"/>
                <a:cs typeface="Cambria"/>
              </a:rPr>
              <a:t>what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are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some</a:t>
            </a:r>
            <a:r>
              <a:rPr sz="1100" spc="20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key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strategies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for</a:t>
            </a:r>
            <a:r>
              <a:rPr sz="1100" spc="10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securing</a:t>
            </a:r>
            <a:r>
              <a:rPr sz="1100" spc="30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Windows</a:t>
            </a:r>
            <a:r>
              <a:rPr sz="1100" spc="20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systems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and 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implementing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effective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authentication</a:t>
            </a:r>
            <a:r>
              <a:rPr sz="1100" spc="45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models,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such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50" dirty="0">
                <a:latin typeface="Cambria"/>
                <a:cs typeface="Cambria"/>
              </a:rPr>
              <a:t>as</a:t>
            </a:r>
            <a:r>
              <a:rPr sz="1100" spc="5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biometric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and 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multifactor</a:t>
            </a:r>
            <a:r>
              <a:rPr sz="1100" spc="55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authentication?</a:t>
            </a:r>
            <a:endParaRPr sz="1100">
              <a:latin typeface="Cambria"/>
              <a:cs typeface="Cambria"/>
            </a:endParaRPr>
          </a:p>
          <a:p>
            <a:pPr marL="12700" marR="10160" algn="just">
              <a:lnSpc>
                <a:spcPct val="150300"/>
              </a:lnSpc>
            </a:pP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Securing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15" dirty="0">
                <a:solidFill>
                  <a:srgbClr val="0000FF"/>
                </a:solidFill>
                <a:latin typeface="Cambria"/>
                <a:cs typeface="Cambria"/>
              </a:rPr>
              <a:t>Windows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systems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involves 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implementing 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several 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measures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such</a:t>
            </a:r>
            <a:r>
              <a:rPr sz="11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as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the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15" dirty="0">
                <a:solidFill>
                  <a:srgbClr val="0000FF"/>
                </a:solidFill>
                <a:latin typeface="Cambria"/>
                <a:cs typeface="Cambria"/>
              </a:rPr>
              <a:t>following: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Cambria"/>
              <a:cs typeface="Cambria"/>
            </a:endParaRPr>
          </a:p>
          <a:p>
            <a:pPr marL="12700" marR="12700" algn="just">
              <a:lnSpc>
                <a:spcPct val="150300"/>
              </a:lnSpc>
            </a:pP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Installing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regular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security updates: </a:t>
            </a:r>
            <a:r>
              <a:rPr sz="1100" spc="55" dirty="0">
                <a:solidFill>
                  <a:srgbClr val="0000FF"/>
                </a:solidFill>
                <a:latin typeface="Cambria"/>
                <a:cs typeface="Cambria"/>
              </a:rPr>
              <a:t>Ensure that 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all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security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updates are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installed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promptly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5" dirty="0">
                <a:solidFill>
                  <a:srgbClr val="0000FF"/>
                </a:solidFill>
                <a:latin typeface="Cambria"/>
                <a:cs typeface="Cambria"/>
              </a:rPr>
              <a:t>to</a:t>
            </a:r>
            <a:r>
              <a:rPr sz="1100" spc="6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prevent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vulnerabilities</a:t>
            </a:r>
            <a:r>
              <a:rPr sz="1100" spc="6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from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being</a:t>
            </a:r>
            <a:r>
              <a:rPr sz="1100" spc="6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exploited.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ambria"/>
              <a:cs typeface="Cambria"/>
            </a:endParaRPr>
          </a:p>
          <a:p>
            <a:pPr marL="12700" marR="12065" algn="just">
              <a:lnSpc>
                <a:spcPct val="150300"/>
              </a:lnSpc>
            </a:pP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Configuring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firewalls: </a:t>
            </a:r>
            <a:r>
              <a:rPr sz="1100" spc="70" dirty="0">
                <a:solidFill>
                  <a:srgbClr val="0000FF"/>
                </a:solidFill>
                <a:latin typeface="Cambria"/>
                <a:cs typeface="Cambria"/>
              </a:rPr>
              <a:t>Use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firewalls </a:t>
            </a:r>
            <a:r>
              <a:rPr sz="1100" spc="5" dirty="0">
                <a:solidFill>
                  <a:srgbClr val="0000FF"/>
                </a:solidFill>
                <a:latin typeface="Cambria"/>
                <a:cs typeface="Cambria"/>
              </a:rPr>
              <a:t>to </a:t>
            </a:r>
            <a:r>
              <a:rPr sz="1100" spc="15" dirty="0">
                <a:solidFill>
                  <a:srgbClr val="0000FF"/>
                </a:solidFill>
                <a:latin typeface="Cambria"/>
                <a:cs typeface="Cambria"/>
              </a:rPr>
              <a:t>block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unauthorized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access </a:t>
            </a:r>
            <a:r>
              <a:rPr sz="1100" spc="5" dirty="0">
                <a:solidFill>
                  <a:srgbClr val="0000FF"/>
                </a:solidFill>
                <a:latin typeface="Cambria"/>
                <a:cs typeface="Cambria"/>
              </a:rPr>
              <a:t>to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the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system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and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limit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the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network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traffic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55" dirty="0">
                <a:solidFill>
                  <a:srgbClr val="0000FF"/>
                </a:solidFill>
                <a:latin typeface="Cambria"/>
                <a:cs typeface="Cambria"/>
              </a:rPr>
              <a:t>that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is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allowed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in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and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out.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ambria"/>
              <a:cs typeface="Cambria"/>
            </a:endParaRPr>
          </a:p>
          <a:p>
            <a:pPr marL="12700" marR="13970" algn="just">
              <a:lnSpc>
                <a:spcPct val="150300"/>
              </a:lnSpc>
            </a:pPr>
            <a:r>
              <a:rPr sz="1100" spc="65" dirty="0">
                <a:solidFill>
                  <a:srgbClr val="0000FF"/>
                </a:solidFill>
                <a:latin typeface="Cambria"/>
                <a:cs typeface="Cambria"/>
              </a:rPr>
              <a:t>Using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antivirus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software: 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Install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antivirus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software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and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ensure </a:t>
            </a:r>
            <a:r>
              <a:rPr sz="1100" spc="55" dirty="0">
                <a:solidFill>
                  <a:srgbClr val="0000FF"/>
                </a:solidFill>
                <a:latin typeface="Cambria"/>
                <a:cs typeface="Cambria"/>
              </a:rPr>
              <a:t>that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it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is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updated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regularly</a:t>
            </a:r>
            <a:r>
              <a:rPr sz="1100" spc="6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5" dirty="0">
                <a:solidFill>
                  <a:srgbClr val="0000FF"/>
                </a:solidFill>
                <a:latin typeface="Cambria"/>
                <a:cs typeface="Cambria"/>
              </a:rPr>
              <a:t>to</a:t>
            </a:r>
            <a:r>
              <a:rPr sz="1100" spc="6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detect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and</a:t>
            </a:r>
            <a:r>
              <a:rPr sz="1100" spc="6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15" dirty="0">
                <a:solidFill>
                  <a:srgbClr val="0000FF"/>
                </a:solidFill>
                <a:latin typeface="Cambria"/>
                <a:cs typeface="Cambria"/>
              </a:rPr>
              <a:t>remove</a:t>
            </a:r>
            <a:r>
              <a:rPr sz="1100" spc="6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any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malicious</a:t>
            </a:r>
            <a:r>
              <a:rPr sz="1100" spc="6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software.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Cambria"/>
              <a:cs typeface="Cambria"/>
            </a:endParaRPr>
          </a:p>
          <a:p>
            <a:pPr marL="12700" marR="12700" algn="just">
              <a:lnSpc>
                <a:spcPct val="150300"/>
              </a:lnSpc>
              <a:spcBef>
                <a:spcPts val="5"/>
              </a:spcBef>
            </a:pP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Implementing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access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15" dirty="0">
                <a:solidFill>
                  <a:srgbClr val="0000FF"/>
                </a:solidFill>
                <a:latin typeface="Cambria"/>
                <a:cs typeface="Cambria"/>
              </a:rPr>
              <a:t>controls: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70" dirty="0">
                <a:solidFill>
                  <a:srgbClr val="0000FF"/>
                </a:solidFill>
                <a:latin typeface="Cambria"/>
                <a:cs typeface="Cambria"/>
              </a:rPr>
              <a:t>Use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access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15" dirty="0">
                <a:solidFill>
                  <a:srgbClr val="0000FF"/>
                </a:solidFill>
                <a:latin typeface="Cambria"/>
                <a:cs typeface="Cambria"/>
              </a:rPr>
              <a:t>controls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5" dirty="0">
                <a:solidFill>
                  <a:srgbClr val="0000FF"/>
                </a:solidFill>
                <a:latin typeface="Cambria"/>
                <a:cs typeface="Cambria"/>
              </a:rPr>
              <a:t>to</a:t>
            </a:r>
            <a:r>
              <a:rPr sz="1100" spc="1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restrict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access </a:t>
            </a:r>
            <a:r>
              <a:rPr sz="1100" spc="5" dirty="0">
                <a:solidFill>
                  <a:srgbClr val="0000FF"/>
                </a:solidFill>
                <a:latin typeface="Cambria"/>
                <a:cs typeface="Cambria"/>
              </a:rPr>
              <a:t>to </a:t>
            </a:r>
            <a:r>
              <a:rPr sz="1100" spc="1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sensitive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data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and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functions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5" dirty="0">
                <a:solidFill>
                  <a:srgbClr val="0000FF"/>
                </a:solidFill>
                <a:latin typeface="Cambria"/>
                <a:cs typeface="Cambria"/>
              </a:rPr>
              <a:t>to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authorized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users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5" dirty="0">
                <a:solidFill>
                  <a:srgbClr val="0000FF"/>
                </a:solidFill>
                <a:latin typeface="Cambria"/>
                <a:cs typeface="Cambria"/>
              </a:rPr>
              <a:t>only.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Cambria"/>
              <a:cs typeface="Cambria"/>
            </a:endParaRPr>
          </a:p>
          <a:p>
            <a:pPr marL="12700" marR="8890" algn="just">
              <a:lnSpc>
                <a:spcPct val="150300"/>
              </a:lnSpc>
            </a:pPr>
            <a:r>
              <a:rPr sz="1100" spc="65" dirty="0">
                <a:solidFill>
                  <a:srgbClr val="0000FF"/>
                </a:solidFill>
                <a:latin typeface="Cambria"/>
                <a:cs typeface="Cambria"/>
              </a:rPr>
              <a:t>Using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strong </a:t>
            </a:r>
            <a:r>
              <a:rPr sz="1100" spc="15" dirty="0">
                <a:solidFill>
                  <a:srgbClr val="0000FF"/>
                </a:solidFill>
                <a:latin typeface="Cambria"/>
                <a:cs typeface="Cambria"/>
              </a:rPr>
              <a:t>passwords: </a:t>
            </a:r>
            <a:r>
              <a:rPr sz="1100" spc="55" dirty="0">
                <a:solidFill>
                  <a:srgbClr val="0000FF"/>
                </a:solidFill>
                <a:latin typeface="Cambria"/>
                <a:cs typeface="Cambria"/>
              </a:rPr>
              <a:t>Ensure that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users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create strong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passwords </a:t>
            </a:r>
            <a:r>
              <a:rPr sz="1100" spc="55" dirty="0">
                <a:solidFill>
                  <a:srgbClr val="0000FF"/>
                </a:solidFill>
                <a:latin typeface="Cambria"/>
                <a:cs typeface="Cambria"/>
              </a:rPr>
              <a:t>that 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are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difficult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5" dirty="0">
                <a:solidFill>
                  <a:srgbClr val="0000FF"/>
                </a:solidFill>
                <a:latin typeface="Cambria"/>
                <a:cs typeface="Cambria"/>
              </a:rPr>
              <a:t>to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guess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and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change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them</a:t>
            </a:r>
            <a:r>
              <a:rPr sz="1100" spc="6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15" dirty="0">
                <a:solidFill>
                  <a:srgbClr val="0000FF"/>
                </a:solidFill>
                <a:latin typeface="Cambria"/>
                <a:cs typeface="Cambria"/>
              </a:rPr>
              <a:t>periodically.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ambria"/>
              <a:cs typeface="Cambria"/>
            </a:endParaRPr>
          </a:p>
          <a:p>
            <a:pPr marL="12700" marR="6350" algn="just">
              <a:lnSpc>
                <a:spcPct val="150300"/>
              </a:lnSpc>
            </a:pP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Implementing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multi-factor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 authentication:</a:t>
            </a:r>
            <a:r>
              <a:rPr sz="1100" spc="31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70" dirty="0">
                <a:solidFill>
                  <a:srgbClr val="0000FF"/>
                </a:solidFill>
                <a:latin typeface="Cambria"/>
                <a:cs typeface="Cambria"/>
              </a:rPr>
              <a:t>Use</a:t>
            </a:r>
            <a:r>
              <a:rPr sz="1100" spc="7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multi-factor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authentication,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such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as</a:t>
            </a:r>
            <a:r>
              <a:rPr sz="11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biometric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authentication,</a:t>
            </a:r>
            <a:r>
              <a:rPr sz="1100" spc="3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5" dirty="0">
                <a:solidFill>
                  <a:srgbClr val="0000FF"/>
                </a:solidFill>
                <a:latin typeface="Cambria"/>
                <a:cs typeface="Cambria"/>
              </a:rPr>
              <a:t>to </a:t>
            </a:r>
            <a:r>
              <a:rPr sz="1100" spc="10" dirty="0">
                <a:solidFill>
                  <a:srgbClr val="0000FF"/>
                </a:solidFill>
                <a:latin typeface="Cambria"/>
                <a:cs typeface="Cambria"/>
              </a:rPr>
              <a:t> provide </a:t>
            </a:r>
            <a:r>
              <a:rPr sz="1100" spc="1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an </a:t>
            </a:r>
            <a:r>
              <a:rPr sz="1100" spc="6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additional</a:t>
            </a:r>
            <a:r>
              <a:rPr sz="11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layer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Cambria"/>
                <a:cs typeface="Cambria"/>
              </a:rPr>
              <a:t>of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security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5" dirty="0">
                <a:solidFill>
                  <a:srgbClr val="0000FF"/>
                </a:solidFill>
                <a:latin typeface="Cambria"/>
                <a:cs typeface="Cambria"/>
              </a:rPr>
              <a:t>for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user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authentication.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ambria"/>
              <a:cs typeface="Cambria"/>
            </a:endParaRPr>
          </a:p>
          <a:p>
            <a:pPr marL="12700" marR="5715" algn="just">
              <a:lnSpc>
                <a:spcPct val="150300"/>
              </a:lnSpc>
            </a:pP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Conducting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regular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security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 audits: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Regularly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assess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the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system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5" dirty="0">
                <a:solidFill>
                  <a:srgbClr val="0000FF"/>
                </a:solidFill>
                <a:latin typeface="Cambria"/>
                <a:cs typeface="Cambria"/>
              </a:rPr>
              <a:t>for </a:t>
            </a:r>
            <a:r>
              <a:rPr sz="1100" spc="1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vulnerabilities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and</a:t>
            </a:r>
            <a:r>
              <a:rPr sz="1100" spc="6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implement</a:t>
            </a:r>
            <a:r>
              <a:rPr sz="1100" spc="6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necessary</a:t>
            </a:r>
            <a:r>
              <a:rPr sz="1100" spc="6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measures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5" dirty="0">
                <a:solidFill>
                  <a:srgbClr val="0000FF"/>
                </a:solidFill>
                <a:latin typeface="Cambria"/>
                <a:cs typeface="Cambria"/>
              </a:rPr>
              <a:t>to</a:t>
            </a:r>
            <a:r>
              <a:rPr sz="1100" spc="6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mitigate</a:t>
            </a:r>
            <a:r>
              <a:rPr sz="1100" spc="6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them.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Cambria"/>
              <a:cs typeface="Cambria"/>
            </a:endParaRPr>
          </a:p>
          <a:p>
            <a:pPr marL="12700" marR="6350" algn="just">
              <a:lnSpc>
                <a:spcPct val="150300"/>
              </a:lnSpc>
              <a:spcBef>
                <a:spcPts val="5"/>
              </a:spcBef>
            </a:pPr>
            <a:r>
              <a:rPr sz="1100" spc="105" dirty="0">
                <a:latin typeface="Cambria"/>
                <a:cs typeface="Cambria"/>
              </a:rPr>
              <a:t>Q. </a:t>
            </a:r>
            <a:r>
              <a:rPr sz="1100" spc="35" dirty="0">
                <a:latin typeface="Cambria"/>
                <a:cs typeface="Cambria"/>
              </a:rPr>
              <a:t>5. </a:t>
            </a:r>
            <a:r>
              <a:rPr sz="1100" spc="40" dirty="0">
                <a:latin typeface="Cambria"/>
                <a:cs typeface="Cambria"/>
              </a:rPr>
              <a:t>a: </a:t>
            </a:r>
            <a:r>
              <a:rPr sz="1100" spc="60" dirty="0">
                <a:latin typeface="Cambria"/>
                <a:cs typeface="Cambria"/>
              </a:rPr>
              <a:t>What </a:t>
            </a:r>
            <a:r>
              <a:rPr sz="1100" spc="40" dirty="0">
                <a:latin typeface="Cambria"/>
                <a:cs typeface="Cambria"/>
              </a:rPr>
              <a:t>standard authentication </a:t>
            </a:r>
            <a:r>
              <a:rPr sz="1100" spc="20" dirty="0">
                <a:latin typeface="Cambria"/>
                <a:cs typeface="Cambria"/>
              </a:rPr>
              <a:t>models </a:t>
            </a:r>
            <a:r>
              <a:rPr sz="1100" spc="35" dirty="0">
                <a:latin typeface="Cambria"/>
                <a:cs typeface="Cambria"/>
              </a:rPr>
              <a:t>are </a:t>
            </a:r>
            <a:r>
              <a:rPr sz="1100" spc="30" dirty="0">
                <a:latin typeface="Cambria"/>
                <a:cs typeface="Cambria"/>
              </a:rPr>
              <a:t>used </a:t>
            </a:r>
            <a:r>
              <a:rPr sz="1100" spc="20" dirty="0">
                <a:latin typeface="Cambria"/>
                <a:cs typeface="Cambria"/>
              </a:rPr>
              <a:t>by </a:t>
            </a:r>
            <a:r>
              <a:rPr sz="1100" spc="35" dirty="0">
                <a:latin typeface="Cambria"/>
                <a:cs typeface="Cambria"/>
              </a:rPr>
              <a:t>organizations, 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such </a:t>
            </a:r>
            <a:r>
              <a:rPr sz="1100" spc="50" dirty="0">
                <a:latin typeface="Cambria"/>
                <a:cs typeface="Cambria"/>
              </a:rPr>
              <a:t>as </a:t>
            </a:r>
            <a:r>
              <a:rPr sz="1100" spc="35" dirty="0">
                <a:latin typeface="Cambria"/>
                <a:cs typeface="Cambria"/>
              </a:rPr>
              <a:t>single </a:t>
            </a:r>
            <a:r>
              <a:rPr sz="1100" spc="25" dirty="0">
                <a:latin typeface="Cambria"/>
                <a:cs typeface="Cambria"/>
              </a:rPr>
              <a:t>sign-on </a:t>
            </a:r>
            <a:r>
              <a:rPr sz="1100" spc="60" dirty="0">
                <a:latin typeface="Cambria"/>
                <a:cs typeface="Cambria"/>
              </a:rPr>
              <a:t>(SSO) </a:t>
            </a:r>
            <a:r>
              <a:rPr sz="1100" spc="45" dirty="0">
                <a:latin typeface="Cambria"/>
                <a:cs typeface="Cambria"/>
              </a:rPr>
              <a:t>and </a:t>
            </a:r>
            <a:r>
              <a:rPr sz="1100" spc="30" dirty="0">
                <a:latin typeface="Cambria"/>
                <a:cs typeface="Cambria"/>
              </a:rPr>
              <a:t>multi-factor </a:t>
            </a:r>
            <a:r>
              <a:rPr sz="1100" spc="40" dirty="0">
                <a:latin typeface="Cambria"/>
                <a:cs typeface="Cambria"/>
              </a:rPr>
              <a:t>authentication (MFA), </a:t>
            </a:r>
            <a:r>
              <a:rPr sz="1100" spc="45" dirty="0">
                <a:latin typeface="Cambria"/>
                <a:cs typeface="Cambria"/>
              </a:rPr>
              <a:t>and 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how </a:t>
            </a:r>
            <a:r>
              <a:rPr sz="1100" spc="40" dirty="0">
                <a:latin typeface="Cambria"/>
                <a:cs typeface="Cambria"/>
              </a:rPr>
              <a:t>can </a:t>
            </a:r>
            <a:r>
              <a:rPr sz="1100" spc="30" dirty="0">
                <a:latin typeface="Cambria"/>
                <a:cs typeface="Cambria"/>
              </a:rPr>
              <a:t>organizations </a:t>
            </a:r>
            <a:r>
              <a:rPr sz="1100" spc="40" dirty="0">
                <a:latin typeface="Cambria"/>
                <a:cs typeface="Cambria"/>
              </a:rPr>
              <a:t>evaluate </a:t>
            </a:r>
            <a:r>
              <a:rPr sz="1100" spc="30" dirty="0">
                <a:latin typeface="Cambria"/>
                <a:cs typeface="Cambria"/>
              </a:rPr>
              <a:t>which </a:t>
            </a:r>
            <a:r>
              <a:rPr sz="1100" spc="25" dirty="0">
                <a:latin typeface="Cambria"/>
                <a:cs typeface="Cambria"/>
              </a:rPr>
              <a:t>approach best </a:t>
            </a:r>
            <a:r>
              <a:rPr sz="1100" spc="40" dirty="0">
                <a:latin typeface="Cambria"/>
                <a:cs typeface="Cambria"/>
              </a:rPr>
              <a:t>suits </a:t>
            </a:r>
            <a:r>
              <a:rPr sz="1100" spc="35" dirty="0">
                <a:latin typeface="Cambria"/>
                <a:cs typeface="Cambria"/>
              </a:rPr>
              <a:t>their </a:t>
            </a:r>
            <a:r>
              <a:rPr sz="1100" spc="15" dirty="0">
                <a:latin typeface="Cambria"/>
                <a:cs typeface="Cambria"/>
              </a:rPr>
              <a:t>specific </a:t>
            </a:r>
            <a:r>
              <a:rPr sz="1100" spc="20" dirty="0">
                <a:latin typeface="Cambria"/>
                <a:cs typeface="Cambria"/>
              </a:rPr>
              <a:t> needs </a:t>
            </a:r>
            <a:r>
              <a:rPr sz="1100" spc="45" dirty="0">
                <a:latin typeface="Cambria"/>
                <a:cs typeface="Cambria"/>
              </a:rPr>
              <a:t>and </a:t>
            </a:r>
            <a:r>
              <a:rPr sz="1100" spc="5" dirty="0">
                <a:latin typeface="Cambria"/>
                <a:cs typeface="Cambria"/>
              </a:rPr>
              <a:t>how</a:t>
            </a:r>
            <a:r>
              <a:rPr sz="1100" spc="10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can </a:t>
            </a:r>
            <a:r>
              <a:rPr sz="1100" spc="30" dirty="0">
                <a:latin typeface="Cambria"/>
                <a:cs typeface="Cambria"/>
              </a:rPr>
              <a:t>organizations </a:t>
            </a:r>
            <a:r>
              <a:rPr sz="1100" spc="15" dirty="0">
                <a:latin typeface="Cambria"/>
                <a:cs typeface="Cambria"/>
              </a:rPr>
              <a:t>consider </a:t>
            </a:r>
            <a:r>
              <a:rPr sz="1100" spc="30" dirty="0">
                <a:latin typeface="Cambria"/>
                <a:cs typeface="Cambria"/>
              </a:rPr>
              <a:t>which </a:t>
            </a:r>
            <a:r>
              <a:rPr sz="1100" spc="25" dirty="0">
                <a:latin typeface="Cambria"/>
                <a:cs typeface="Cambria"/>
              </a:rPr>
              <a:t>approach </a:t>
            </a:r>
            <a:r>
              <a:rPr sz="1100" spc="35" dirty="0">
                <a:latin typeface="Cambria"/>
                <a:cs typeface="Cambria"/>
              </a:rPr>
              <a:t>is </a:t>
            </a:r>
            <a:r>
              <a:rPr sz="1100" spc="25" dirty="0">
                <a:latin typeface="Cambria"/>
                <a:cs typeface="Cambria"/>
              </a:rPr>
              <a:t>best </a:t>
            </a:r>
            <a:r>
              <a:rPr sz="1100" spc="30" dirty="0">
                <a:latin typeface="Cambria"/>
                <a:cs typeface="Cambria"/>
              </a:rPr>
              <a:t>suited 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for</a:t>
            </a:r>
            <a:r>
              <a:rPr sz="1100" spc="55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their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particular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needs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use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cases?</a:t>
            </a:r>
            <a:endParaRPr sz="1100">
              <a:latin typeface="Cambria"/>
              <a:cs typeface="Cambria"/>
            </a:endParaRPr>
          </a:p>
          <a:p>
            <a:pPr marL="12700" marR="5080" algn="just">
              <a:lnSpc>
                <a:spcPct val="150300"/>
              </a:lnSpc>
            </a:pPr>
            <a:r>
              <a:rPr sz="1100" spc="55" dirty="0">
                <a:solidFill>
                  <a:srgbClr val="0000FF"/>
                </a:solidFill>
                <a:latin typeface="Cambria"/>
                <a:cs typeface="Cambria"/>
              </a:rPr>
              <a:t>Standard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authentication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models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such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as</a:t>
            </a:r>
            <a:r>
              <a:rPr sz="11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Single</a:t>
            </a:r>
            <a:r>
              <a:rPr sz="11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65" dirty="0">
                <a:solidFill>
                  <a:srgbClr val="0000FF"/>
                </a:solidFill>
                <a:latin typeface="Cambria"/>
                <a:cs typeface="Cambria"/>
              </a:rPr>
              <a:t>Sign-On</a:t>
            </a:r>
            <a:r>
              <a:rPr sz="1100" spc="7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(SSO)</a:t>
            </a:r>
            <a:r>
              <a:rPr sz="1100" spc="6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and 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Multi-Factor</a:t>
            </a:r>
            <a:r>
              <a:rPr sz="1100" spc="1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Authentication</a:t>
            </a:r>
            <a:r>
              <a:rPr sz="1100" spc="1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(MFA)</a:t>
            </a:r>
            <a:r>
              <a:rPr sz="1100" spc="14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are</a:t>
            </a:r>
            <a:r>
              <a:rPr sz="1100" spc="6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used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by</a:t>
            </a:r>
            <a:r>
              <a:rPr sz="1100" spc="6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organizations</a:t>
            </a:r>
            <a:r>
              <a:rPr sz="1100" spc="6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5" dirty="0">
                <a:solidFill>
                  <a:srgbClr val="0000FF"/>
                </a:solidFill>
                <a:latin typeface="Cambria"/>
                <a:cs typeface="Cambria"/>
              </a:rPr>
              <a:t>to</a:t>
            </a:r>
            <a:r>
              <a:rPr sz="1100" spc="6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enhance</a:t>
            </a:r>
            <a:endParaRPr sz="1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7300" y="815445"/>
            <a:ext cx="4766945" cy="866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620" algn="just">
              <a:lnSpc>
                <a:spcPct val="150300"/>
              </a:lnSpc>
              <a:spcBef>
                <a:spcPts val="100"/>
              </a:spcBef>
            </a:pP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the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security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Cambria"/>
                <a:cs typeface="Cambria"/>
              </a:rPr>
              <a:t>of</a:t>
            </a:r>
            <a:r>
              <a:rPr sz="110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their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systems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and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55" dirty="0">
                <a:solidFill>
                  <a:srgbClr val="0000FF"/>
                </a:solidFill>
                <a:latin typeface="Cambria"/>
                <a:cs typeface="Cambria"/>
              </a:rPr>
              <a:t>data.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140" dirty="0">
                <a:solidFill>
                  <a:srgbClr val="0000FF"/>
                </a:solidFill>
                <a:latin typeface="Cambria"/>
                <a:cs typeface="Cambria"/>
              </a:rPr>
              <a:t>SSO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allows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 users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5" dirty="0">
                <a:solidFill>
                  <a:srgbClr val="0000FF"/>
                </a:solidFill>
                <a:latin typeface="Cambria"/>
                <a:cs typeface="Cambria"/>
              </a:rPr>
              <a:t>to 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access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multiple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applications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with </a:t>
            </a:r>
            <a:r>
              <a:rPr sz="1100" spc="70" dirty="0">
                <a:solidFill>
                  <a:srgbClr val="0000FF"/>
                </a:solidFill>
                <a:latin typeface="Cambria"/>
                <a:cs typeface="Cambria"/>
              </a:rPr>
              <a:t>a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single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set </a:t>
            </a:r>
            <a:r>
              <a:rPr sz="1100" spc="-5" dirty="0">
                <a:solidFill>
                  <a:srgbClr val="0000FF"/>
                </a:solidFill>
                <a:latin typeface="Cambria"/>
                <a:cs typeface="Cambria"/>
              </a:rPr>
              <a:t>of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credentials,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while </a:t>
            </a:r>
            <a:r>
              <a:rPr sz="1100" spc="100" dirty="0">
                <a:solidFill>
                  <a:srgbClr val="0000FF"/>
                </a:solidFill>
                <a:latin typeface="Cambria"/>
                <a:cs typeface="Cambria"/>
              </a:rPr>
              <a:t>MFA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requires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 users  </a:t>
            </a:r>
            <a:r>
              <a:rPr sz="1100" spc="5" dirty="0">
                <a:solidFill>
                  <a:srgbClr val="0000FF"/>
                </a:solidFill>
                <a:latin typeface="Cambria"/>
                <a:cs typeface="Cambria"/>
              </a:rPr>
              <a:t>to  </a:t>
            </a:r>
            <a:r>
              <a:rPr sz="1100" spc="10" dirty="0">
                <a:solidFill>
                  <a:srgbClr val="0000FF"/>
                </a:solidFill>
                <a:latin typeface="Cambria"/>
                <a:cs typeface="Cambria"/>
              </a:rPr>
              <a:t>provide 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additional 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forms </a:t>
            </a:r>
            <a:r>
              <a:rPr sz="1100" spc="-5" dirty="0">
                <a:solidFill>
                  <a:srgbClr val="0000FF"/>
                </a:solidFill>
                <a:latin typeface="Cambria"/>
                <a:cs typeface="Cambria"/>
              </a:rPr>
              <a:t>of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identification,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such 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as </a:t>
            </a:r>
            <a:r>
              <a:rPr sz="1100" spc="70" dirty="0">
                <a:solidFill>
                  <a:srgbClr val="0000FF"/>
                </a:solidFill>
                <a:latin typeface="Cambria"/>
                <a:cs typeface="Cambria"/>
              </a:rPr>
              <a:t>a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fingerprint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Cambria"/>
                <a:cs typeface="Cambria"/>
              </a:rPr>
              <a:t>or</a:t>
            </a:r>
            <a:r>
              <a:rPr sz="11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one-time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password.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Cambria"/>
              <a:cs typeface="Cambria"/>
            </a:endParaRPr>
          </a:p>
          <a:p>
            <a:pPr marL="12700" marR="5080" algn="just">
              <a:lnSpc>
                <a:spcPct val="150300"/>
              </a:lnSpc>
            </a:pP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Organizations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can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evaluate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which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approach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is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best  </a:t>
            </a:r>
            <a:r>
              <a:rPr sz="1100" spc="5" dirty="0">
                <a:solidFill>
                  <a:srgbClr val="0000FF"/>
                </a:solidFill>
                <a:latin typeface="Cambria"/>
                <a:cs typeface="Cambria"/>
              </a:rPr>
              <a:t>for 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their  </a:t>
            </a:r>
            <a:r>
              <a:rPr sz="1100" spc="15" dirty="0">
                <a:solidFill>
                  <a:srgbClr val="0000FF"/>
                </a:solidFill>
                <a:latin typeface="Cambria"/>
                <a:cs typeface="Cambria"/>
              </a:rPr>
              <a:t>specific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 needs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by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considering factors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such 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as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the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level </a:t>
            </a:r>
            <a:r>
              <a:rPr sz="1100" spc="-5" dirty="0">
                <a:solidFill>
                  <a:srgbClr val="0000FF"/>
                </a:solidFill>
                <a:latin typeface="Cambria"/>
                <a:cs typeface="Cambria"/>
              </a:rPr>
              <a:t>of</a:t>
            </a:r>
            <a:r>
              <a:rPr sz="110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security required,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the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number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Cambria"/>
                <a:cs typeface="Cambria"/>
              </a:rPr>
              <a:t>of</a:t>
            </a:r>
            <a:r>
              <a:rPr sz="110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users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5" dirty="0">
                <a:solidFill>
                  <a:srgbClr val="0000FF"/>
                </a:solidFill>
                <a:latin typeface="Cambria"/>
                <a:cs typeface="Cambria"/>
              </a:rPr>
              <a:t>who</a:t>
            </a:r>
            <a:r>
              <a:rPr sz="1100" spc="1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will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need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5" dirty="0">
                <a:solidFill>
                  <a:srgbClr val="0000FF"/>
                </a:solidFill>
                <a:latin typeface="Cambria"/>
                <a:cs typeface="Cambria"/>
              </a:rPr>
              <a:t>to</a:t>
            </a:r>
            <a:r>
              <a:rPr sz="1100" spc="1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authenticate,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and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the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10" dirty="0">
                <a:solidFill>
                  <a:srgbClr val="0000FF"/>
                </a:solidFill>
                <a:latin typeface="Cambria"/>
                <a:cs typeface="Cambria"/>
              </a:rPr>
              <a:t>cost 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and 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complexity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Cambria"/>
                <a:cs typeface="Cambria"/>
              </a:rPr>
              <a:t>of</a:t>
            </a:r>
            <a:r>
              <a:rPr sz="110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implementation.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They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can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also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15" dirty="0">
                <a:solidFill>
                  <a:srgbClr val="0000FF"/>
                </a:solidFill>
                <a:latin typeface="Cambria"/>
                <a:cs typeface="Cambria"/>
              </a:rPr>
              <a:t>consider</a:t>
            </a:r>
            <a:r>
              <a:rPr sz="1100" spc="27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the</a:t>
            </a:r>
            <a:r>
              <a:rPr sz="1100" spc="3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risk  </a:t>
            </a:r>
            <a:r>
              <a:rPr sz="1100" spc="-5" dirty="0">
                <a:solidFill>
                  <a:srgbClr val="0000FF"/>
                </a:solidFill>
                <a:latin typeface="Cambria"/>
                <a:cs typeface="Cambria"/>
              </a:rPr>
              <a:t>of </a:t>
            </a:r>
            <a:r>
              <a:rPr sz="110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different types </a:t>
            </a:r>
            <a:r>
              <a:rPr sz="1100" spc="-5" dirty="0">
                <a:solidFill>
                  <a:srgbClr val="0000FF"/>
                </a:solidFill>
                <a:latin typeface="Cambria"/>
                <a:cs typeface="Cambria"/>
              </a:rPr>
              <a:t>of</a:t>
            </a:r>
            <a:r>
              <a:rPr sz="110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attacks,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such 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as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phishing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and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credential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stuffing, and 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dirty="0">
                <a:solidFill>
                  <a:srgbClr val="0000FF"/>
                </a:solidFill>
                <a:latin typeface="Cambria"/>
                <a:cs typeface="Cambria"/>
              </a:rPr>
              <a:t>choose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an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authentication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15" dirty="0">
                <a:solidFill>
                  <a:srgbClr val="0000FF"/>
                </a:solidFill>
                <a:latin typeface="Cambria"/>
                <a:cs typeface="Cambria"/>
              </a:rPr>
              <a:t>model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55" dirty="0">
                <a:solidFill>
                  <a:srgbClr val="0000FF"/>
                </a:solidFill>
                <a:latin typeface="Cambria"/>
                <a:cs typeface="Cambria"/>
              </a:rPr>
              <a:t>that</a:t>
            </a:r>
            <a:r>
              <a:rPr sz="1100" spc="6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can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mitigate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these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risks.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ambria"/>
              <a:cs typeface="Cambria"/>
            </a:endParaRPr>
          </a:p>
          <a:p>
            <a:pPr marL="12700" marR="5080" algn="just">
              <a:lnSpc>
                <a:spcPct val="150300"/>
              </a:lnSpc>
            </a:pPr>
            <a:r>
              <a:rPr sz="1100" spc="105" dirty="0">
                <a:latin typeface="Cambria"/>
                <a:cs typeface="Cambria"/>
              </a:rPr>
              <a:t>Q.</a:t>
            </a:r>
            <a:r>
              <a:rPr sz="1100" spc="110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5.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b:</a:t>
            </a:r>
            <a:r>
              <a:rPr sz="1100" spc="15" dirty="0">
                <a:latin typeface="Cambria"/>
                <a:cs typeface="Cambria"/>
              </a:rPr>
              <a:t> </a:t>
            </a:r>
            <a:r>
              <a:rPr sz="1100" spc="60" dirty="0">
                <a:latin typeface="Cambria"/>
                <a:cs typeface="Cambria"/>
              </a:rPr>
              <a:t>What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is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trusted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computing,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and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how</a:t>
            </a:r>
            <a:r>
              <a:rPr sz="1100" spc="1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does </a:t>
            </a:r>
            <a:r>
              <a:rPr sz="1100" spc="10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it  </a:t>
            </a:r>
            <a:r>
              <a:rPr sz="1100" spc="25" dirty="0">
                <a:latin typeface="Cambria"/>
                <a:cs typeface="Cambria"/>
              </a:rPr>
              <a:t>differ  </a:t>
            </a:r>
            <a:r>
              <a:rPr sz="1100" spc="20" dirty="0">
                <a:latin typeface="Cambria"/>
                <a:cs typeface="Cambria"/>
              </a:rPr>
              <a:t>from 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traditional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security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models?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How</a:t>
            </a:r>
            <a:r>
              <a:rPr sz="1100" spc="45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can</a:t>
            </a:r>
            <a:r>
              <a:rPr sz="1100" spc="45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organizations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leverage</a:t>
            </a:r>
            <a:r>
              <a:rPr sz="1100" spc="35" dirty="0">
                <a:latin typeface="Cambria"/>
                <a:cs typeface="Cambria"/>
              </a:rPr>
              <a:t> trusted 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computing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technologies,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such </a:t>
            </a:r>
            <a:r>
              <a:rPr sz="1100" spc="50" dirty="0">
                <a:latin typeface="Cambria"/>
                <a:cs typeface="Cambria"/>
              </a:rPr>
              <a:t>as </a:t>
            </a:r>
            <a:r>
              <a:rPr sz="1100" spc="25" dirty="0">
                <a:latin typeface="Cambria"/>
                <a:cs typeface="Cambria"/>
              </a:rPr>
              <a:t>hardware-based</a:t>
            </a:r>
            <a:r>
              <a:rPr sz="1100" spc="30" dirty="0">
                <a:latin typeface="Cambria"/>
                <a:cs typeface="Cambria"/>
              </a:rPr>
              <a:t> security </a:t>
            </a:r>
            <a:r>
              <a:rPr sz="1100" spc="25" dirty="0">
                <a:latin typeface="Cambria"/>
                <a:cs typeface="Cambria"/>
              </a:rPr>
              <a:t>modules </a:t>
            </a:r>
            <a:r>
              <a:rPr sz="1100" spc="45" dirty="0">
                <a:latin typeface="Cambria"/>
                <a:cs typeface="Cambria"/>
              </a:rPr>
              <a:t>and 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remote </a:t>
            </a:r>
            <a:r>
              <a:rPr sz="1100" spc="40" dirty="0">
                <a:latin typeface="Cambria"/>
                <a:cs typeface="Cambria"/>
              </a:rPr>
              <a:t>attestation, </a:t>
            </a:r>
            <a:r>
              <a:rPr sz="1100" spc="5" dirty="0">
                <a:latin typeface="Cambria"/>
                <a:cs typeface="Cambria"/>
              </a:rPr>
              <a:t>to </a:t>
            </a:r>
            <a:r>
              <a:rPr sz="1100" spc="35" dirty="0">
                <a:latin typeface="Cambria"/>
                <a:cs typeface="Cambria"/>
              </a:rPr>
              <a:t>enhance </a:t>
            </a:r>
            <a:r>
              <a:rPr sz="1100" spc="40" dirty="0">
                <a:latin typeface="Cambria"/>
                <a:cs typeface="Cambria"/>
              </a:rPr>
              <a:t>the </a:t>
            </a:r>
            <a:r>
              <a:rPr sz="1100" spc="30" dirty="0">
                <a:latin typeface="Cambria"/>
                <a:cs typeface="Cambria"/>
              </a:rPr>
              <a:t>security </a:t>
            </a:r>
            <a:r>
              <a:rPr sz="1100" spc="45" dirty="0">
                <a:latin typeface="Cambria"/>
                <a:cs typeface="Cambria"/>
              </a:rPr>
              <a:t>and </a:t>
            </a:r>
            <a:r>
              <a:rPr sz="1100" spc="35" dirty="0">
                <a:latin typeface="Cambria"/>
                <a:cs typeface="Cambria"/>
              </a:rPr>
              <a:t>integrity </a:t>
            </a:r>
            <a:r>
              <a:rPr sz="1100" spc="-5" dirty="0">
                <a:latin typeface="Cambria"/>
                <a:cs typeface="Cambria"/>
              </a:rPr>
              <a:t>of </a:t>
            </a:r>
            <a:r>
              <a:rPr sz="1100" spc="35" dirty="0">
                <a:latin typeface="Cambria"/>
                <a:cs typeface="Cambria"/>
              </a:rPr>
              <a:t>their systems 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and</a:t>
            </a:r>
            <a:r>
              <a:rPr sz="1100" spc="55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data?</a:t>
            </a:r>
            <a:endParaRPr sz="1100">
              <a:latin typeface="Cambria"/>
              <a:cs typeface="Cambria"/>
            </a:endParaRPr>
          </a:p>
          <a:p>
            <a:pPr marL="12700" marR="5080" algn="just">
              <a:lnSpc>
                <a:spcPct val="150300"/>
              </a:lnSpc>
            </a:pP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Trusted computing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is </a:t>
            </a:r>
            <a:r>
              <a:rPr sz="1100" spc="70" dirty="0">
                <a:solidFill>
                  <a:srgbClr val="0000FF"/>
                </a:solidFill>
                <a:latin typeface="Cambria"/>
                <a:cs typeface="Cambria"/>
              </a:rPr>
              <a:t>a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security </a:t>
            </a:r>
            <a:r>
              <a:rPr sz="1100" spc="15" dirty="0">
                <a:solidFill>
                  <a:srgbClr val="0000FF"/>
                </a:solidFill>
                <a:latin typeface="Cambria"/>
                <a:cs typeface="Cambria"/>
              </a:rPr>
              <a:t>model </a:t>
            </a:r>
            <a:r>
              <a:rPr sz="1100" spc="55" dirty="0">
                <a:solidFill>
                  <a:srgbClr val="0000FF"/>
                </a:solidFill>
                <a:latin typeface="Cambria"/>
                <a:cs typeface="Cambria"/>
              </a:rPr>
              <a:t>that </a:t>
            </a:r>
            <a:r>
              <a:rPr sz="1100" spc="15" dirty="0">
                <a:solidFill>
                  <a:srgbClr val="0000FF"/>
                </a:solidFill>
                <a:latin typeface="Cambria"/>
                <a:cs typeface="Cambria"/>
              </a:rPr>
              <a:t>focuses </a:t>
            </a:r>
            <a:r>
              <a:rPr sz="1100" spc="5" dirty="0">
                <a:solidFill>
                  <a:srgbClr val="0000FF"/>
                </a:solidFill>
                <a:latin typeface="Cambria"/>
                <a:cs typeface="Cambria"/>
              </a:rPr>
              <a:t>on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the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integrity </a:t>
            </a:r>
            <a:r>
              <a:rPr sz="1100" spc="-5" dirty="0">
                <a:solidFill>
                  <a:srgbClr val="0000FF"/>
                </a:solidFill>
                <a:latin typeface="Cambria"/>
                <a:cs typeface="Cambria"/>
              </a:rPr>
              <a:t>of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the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hardware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and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software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15" dirty="0">
                <a:solidFill>
                  <a:srgbClr val="0000FF"/>
                </a:solidFill>
                <a:latin typeface="Cambria"/>
                <a:cs typeface="Cambria"/>
              </a:rPr>
              <a:t>components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Cambria"/>
                <a:cs typeface="Cambria"/>
              </a:rPr>
              <a:t>of</a:t>
            </a:r>
            <a:r>
              <a:rPr sz="110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70" dirty="0">
                <a:solidFill>
                  <a:srgbClr val="0000FF"/>
                </a:solidFill>
                <a:latin typeface="Cambria"/>
                <a:cs typeface="Cambria"/>
              </a:rPr>
              <a:t>a</a:t>
            </a:r>
            <a:r>
              <a:rPr sz="1100" spc="7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system.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70" dirty="0">
                <a:solidFill>
                  <a:srgbClr val="0000FF"/>
                </a:solidFill>
                <a:latin typeface="Cambria"/>
                <a:cs typeface="Cambria"/>
              </a:rPr>
              <a:t>It 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differs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from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traditional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security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models </a:t>
            </a:r>
            <a:r>
              <a:rPr sz="1100" spc="55" dirty="0">
                <a:solidFill>
                  <a:srgbClr val="0000FF"/>
                </a:solidFill>
                <a:latin typeface="Cambria"/>
                <a:cs typeface="Cambria"/>
              </a:rPr>
              <a:t>that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rely </a:t>
            </a:r>
            <a:r>
              <a:rPr sz="1100" spc="5" dirty="0">
                <a:solidFill>
                  <a:srgbClr val="0000FF"/>
                </a:solidFill>
                <a:latin typeface="Cambria"/>
                <a:cs typeface="Cambria"/>
              </a:rPr>
              <a:t>on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software-based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solutions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such 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as </a:t>
            </a:r>
            <a:r>
              <a:rPr sz="11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firewalls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and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antivirus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software.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ambria"/>
              <a:cs typeface="Cambria"/>
            </a:endParaRPr>
          </a:p>
          <a:p>
            <a:pPr marL="12700" marR="6350" algn="just">
              <a:lnSpc>
                <a:spcPct val="150300"/>
              </a:lnSpc>
            </a:pP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Organisations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can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leverage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 trusted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computing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technologies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such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as </a:t>
            </a:r>
            <a:r>
              <a:rPr sz="11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hardware-based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security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modules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and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remote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attestation </a:t>
            </a:r>
            <a:r>
              <a:rPr sz="1100" spc="5" dirty="0">
                <a:solidFill>
                  <a:srgbClr val="0000FF"/>
                </a:solidFill>
                <a:latin typeface="Cambria"/>
                <a:cs typeface="Cambria"/>
              </a:rPr>
              <a:t>to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enhance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the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security</a:t>
            </a:r>
            <a:r>
              <a:rPr sz="1100" spc="30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and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integrity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Cambria"/>
                <a:cs typeface="Cambria"/>
              </a:rPr>
              <a:t>of</a:t>
            </a:r>
            <a:r>
              <a:rPr sz="110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their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systems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and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55" dirty="0">
                <a:solidFill>
                  <a:srgbClr val="0000FF"/>
                </a:solidFill>
                <a:latin typeface="Cambria"/>
                <a:cs typeface="Cambria"/>
              </a:rPr>
              <a:t>data. 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Hardware-based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security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modules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10" dirty="0">
                <a:solidFill>
                  <a:srgbClr val="0000FF"/>
                </a:solidFill>
                <a:latin typeface="Cambria"/>
                <a:cs typeface="Cambria"/>
              </a:rPr>
              <a:t>provide</a:t>
            </a:r>
            <a:r>
              <a:rPr sz="1100" spc="1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70" dirty="0">
                <a:solidFill>
                  <a:srgbClr val="0000FF"/>
                </a:solidFill>
                <a:latin typeface="Cambria"/>
                <a:cs typeface="Cambria"/>
              </a:rPr>
              <a:t>a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secure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environment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5" dirty="0">
                <a:solidFill>
                  <a:srgbClr val="0000FF"/>
                </a:solidFill>
                <a:latin typeface="Cambria"/>
                <a:cs typeface="Cambria"/>
              </a:rPr>
              <a:t>for</a:t>
            </a:r>
            <a:r>
              <a:rPr sz="1100" spc="1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sensitive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data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and 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operations,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 while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remote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attestation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allows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 organizations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5" dirty="0">
                <a:solidFill>
                  <a:srgbClr val="0000FF"/>
                </a:solidFill>
                <a:latin typeface="Cambria"/>
                <a:cs typeface="Cambria"/>
              </a:rPr>
              <a:t>to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verify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the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integrity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Cambria"/>
                <a:cs typeface="Cambria"/>
              </a:rPr>
              <a:t>of</a:t>
            </a:r>
            <a:r>
              <a:rPr sz="110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70" dirty="0">
                <a:solidFill>
                  <a:srgbClr val="0000FF"/>
                </a:solidFill>
                <a:latin typeface="Cambria"/>
                <a:cs typeface="Cambria"/>
              </a:rPr>
              <a:t>a</a:t>
            </a:r>
            <a:r>
              <a:rPr sz="1100" spc="7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system's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hardware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and 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software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15" dirty="0">
                <a:solidFill>
                  <a:srgbClr val="0000FF"/>
                </a:solidFill>
                <a:latin typeface="Cambria"/>
                <a:cs typeface="Cambria"/>
              </a:rPr>
              <a:t>components</a:t>
            </a:r>
            <a:r>
              <a:rPr sz="1100" spc="27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5" dirty="0">
                <a:solidFill>
                  <a:srgbClr val="0000FF"/>
                </a:solidFill>
                <a:latin typeface="Cambria"/>
                <a:cs typeface="Cambria"/>
              </a:rPr>
              <a:t>before </a:t>
            </a:r>
            <a:r>
              <a:rPr sz="1100" spc="1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allowing</a:t>
            </a:r>
            <a:r>
              <a:rPr sz="11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access.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30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  <a:spcBef>
                <a:spcPts val="1120"/>
              </a:spcBef>
            </a:pPr>
            <a:r>
              <a:rPr sz="1100" spc="105" dirty="0">
                <a:latin typeface="Cambria"/>
                <a:cs typeface="Cambria"/>
              </a:rPr>
              <a:t>Q.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5.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c:</a:t>
            </a:r>
            <a:r>
              <a:rPr sz="1100" spc="125" dirty="0">
                <a:latin typeface="Cambria"/>
                <a:cs typeface="Cambria"/>
              </a:rPr>
              <a:t> </a:t>
            </a:r>
            <a:r>
              <a:rPr sz="1100" spc="60" dirty="0">
                <a:latin typeface="Cambria"/>
                <a:cs typeface="Cambria"/>
              </a:rPr>
              <a:t>Explain </a:t>
            </a:r>
            <a:r>
              <a:rPr sz="1100" spc="40" dirty="0">
                <a:latin typeface="Cambria"/>
                <a:cs typeface="Cambria"/>
              </a:rPr>
              <a:t>How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the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Virus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Works?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explain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50" dirty="0">
                <a:latin typeface="Cambria"/>
                <a:cs typeface="Cambria"/>
              </a:rPr>
              <a:t>any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10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Viruses.</a:t>
            </a:r>
            <a:endParaRPr sz="1100">
              <a:latin typeface="Cambria"/>
              <a:cs typeface="Cambria"/>
            </a:endParaRPr>
          </a:p>
          <a:p>
            <a:pPr marL="12700" marR="7620" algn="just">
              <a:lnSpc>
                <a:spcPct val="115199"/>
              </a:lnSpc>
              <a:spcBef>
                <a:spcPts val="465"/>
              </a:spcBef>
            </a:pPr>
            <a:r>
              <a:rPr sz="1100" spc="105" dirty="0">
                <a:solidFill>
                  <a:srgbClr val="0000FF"/>
                </a:solidFill>
                <a:latin typeface="Cambria"/>
                <a:cs typeface="Cambria"/>
              </a:rPr>
              <a:t>A</a:t>
            </a:r>
            <a:r>
              <a:rPr sz="1100" spc="11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computer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virus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is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70" dirty="0">
                <a:solidFill>
                  <a:srgbClr val="0000FF"/>
                </a:solidFill>
                <a:latin typeface="Cambria"/>
                <a:cs typeface="Cambria"/>
              </a:rPr>
              <a:t>a</a:t>
            </a:r>
            <a:r>
              <a:rPr sz="1100" spc="7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type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Cambria"/>
                <a:cs typeface="Cambria"/>
              </a:rPr>
              <a:t>of</a:t>
            </a:r>
            <a:r>
              <a:rPr sz="110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malware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55" dirty="0">
                <a:solidFill>
                  <a:srgbClr val="0000FF"/>
                </a:solidFill>
                <a:latin typeface="Cambria"/>
                <a:cs typeface="Cambria"/>
              </a:rPr>
              <a:t>that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spreads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by 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infecting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executable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files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Cambria"/>
                <a:cs typeface="Cambria"/>
              </a:rPr>
              <a:t>or</a:t>
            </a:r>
            <a:r>
              <a:rPr sz="110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documents.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Once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70" dirty="0">
                <a:solidFill>
                  <a:srgbClr val="0000FF"/>
                </a:solidFill>
                <a:latin typeface="Cambria"/>
                <a:cs typeface="Cambria"/>
              </a:rPr>
              <a:t>a</a:t>
            </a:r>
            <a:r>
              <a:rPr sz="1100" spc="7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virus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infects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70" dirty="0">
                <a:solidFill>
                  <a:srgbClr val="0000FF"/>
                </a:solidFill>
                <a:latin typeface="Cambria"/>
                <a:cs typeface="Cambria"/>
              </a:rPr>
              <a:t>a</a:t>
            </a:r>
            <a:r>
              <a:rPr sz="1100" spc="7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system,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 it 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can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15" dirty="0">
                <a:solidFill>
                  <a:srgbClr val="0000FF"/>
                </a:solidFill>
                <a:latin typeface="Cambria"/>
                <a:cs typeface="Cambria"/>
              </a:rPr>
              <a:t>perform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various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malicious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 actions,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such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as</a:t>
            </a:r>
            <a:r>
              <a:rPr sz="11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stealing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personal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data</a:t>
            </a:r>
            <a:r>
              <a:rPr sz="11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Cambria"/>
                <a:cs typeface="Cambria"/>
              </a:rPr>
              <a:t>or </a:t>
            </a:r>
            <a:r>
              <a:rPr sz="110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damaging</a:t>
            </a:r>
            <a:r>
              <a:rPr sz="11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files.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Here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are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ten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examples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Cambria"/>
                <a:cs typeface="Cambria"/>
              </a:rPr>
              <a:t>of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viruses:</a:t>
            </a:r>
            <a:endParaRPr sz="1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524000" y="1104898"/>
          <a:ext cx="4724400" cy="6629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199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100" spc="4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Virus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T="704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6B6B6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100" spc="3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Description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T="704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6B6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spc="13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ILOVEYOU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T="762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64135">
                        <a:lnSpc>
                          <a:spcPct val="115199"/>
                        </a:lnSpc>
                        <a:spcBef>
                          <a:spcPts val="400"/>
                        </a:spcBef>
                      </a:pPr>
                      <a:r>
                        <a:rPr sz="1100" spc="10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A</a:t>
                      </a:r>
                      <a:r>
                        <a:rPr sz="1100" spc="11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3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virus</a:t>
                      </a:r>
                      <a:r>
                        <a:rPr sz="1100" spc="4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5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that</a:t>
                      </a:r>
                      <a:r>
                        <a:rPr sz="1100" spc="6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2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spread</a:t>
                      </a:r>
                      <a:r>
                        <a:rPr sz="1100" spc="3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4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via</a:t>
                      </a:r>
                      <a:r>
                        <a:rPr sz="1100" spc="5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4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email</a:t>
                      </a:r>
                      <a:r>
                        <a:rPr sz="1100" spc="4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in</a:t>
                      </a:r>
                      <a:r>
                        <a:rPr sz="1100" spc="5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1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2000, </a:t>
                      </a:r>
                      <a:r>
                        <a:rPr sz="1100" spc="1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4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causing </a:t>
                      </a:r>
                      <a:r>
                        <a:rPr sz="1100" spc="-229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4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damage</a:t>
                      </a:r>
                      <a:r>
                        <a:rPr sz="1100" spc="6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to</a:t>
                      </a:r>
                      <a:r>
                        <a:rPr sz="1100" spc="6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3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millions</a:t>
                      </a:r>
                      <a:r>
                        <a:rPr sz="1100" spc="6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-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of</a:t>
                      </a:r>
                      <a:r>
                        <a:rPr sz="1100" spc="6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2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computers.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T="508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100" spc="5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WannaCry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T="717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67310">
                        <a:lnSpc>
                          <a:spcPct val="115199"/>
                        </a:lnSpc>
                        <a:spcBef>
                          <a:spcPts val="365"/>
                        </a:spcBef>
                      </a:pPr>
                      <a:r>
                        <a:rPr sz="1100" spc="10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A</a:t>
                      </a:r>
                      <a:r>
                        <a:rPr sz="1100" spc="39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3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ransomware</a:t>
                      </a:r>
                      <a:r>
                        <a:rPr sz="1100" spc="19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3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virus</a:t>
                      </a:r>
                      <a:r>
                        <a:rPr sz="1100" spc="11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5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that</a:t>
                      </a:r>
                      <a:r>
                        <a:rPr sz="1100" spc="7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2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affected</a:t>
                      </a:r>
                      <a:r>
                        <a:rPr sz="1100" spc="13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3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hundreds</a:t>
                      </a:r>
                      <a:r>
                        <a:rPr sz="1100" spc="12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-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of </a:t>
                      </a:r>
                      <a:r>
                        <a:rPr sz="1100" spc="-229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3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thousands</a:t>
                      </a:r>
                      <a:r>
                        <a:rPr sz="1100" spc="5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-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of</a:t>
                      </a:r>
                      <a:r>
                        <a:rPr sz="1100" spc="6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2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computers</a:t>
                      </a:r>
                      <a:r>
                        <a:rPr sz="1100" spc="6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4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in</a:t>
                      </a:r>
                      <a:r>
                        <a:rPr sz="1100" spc="6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1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2017.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T="463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spc="5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Melissa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T="800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66040">
                        <a:lnSpc>
                          <a:spcPct val="115199"/>
                        </a:lnSpc>
                        <a:spcBef>
                          <a:spcPts val="430"/>
                        </a:spcBef>
                      </a:pPr>
                      <a:r>
                        <a:rPr sz="1100" spc="10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A</a:t>
                      </a:r>
                      <a:r>
                        <a:rPr sz="1100" spc="11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3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virus</a:t>
                      </a:r>
                      <a:r>
                        <a:rPr sz="1100" spc="4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5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that</a:t>
                      </a:r>
                      <a:r>
                        <a:rPr sz="1100" spc="6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2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spread</a:t>
                      </a:r>
                      <a:r>
                        <a:rPr sz="1100" spc="3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4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via</a:t>
                      </a:r>
                      <a:r>
                        <a:rPr sz="1100" spc="5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4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email</a:t>
                      </a:r>
                      <a:r>
                        <a:rPr sz="1100" spc="4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in</a:t>
                      </a:r>
                      <a:r>
                        <a:rPr sz="1100" spc="5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-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1999</a:t>
                      </a:r>
                      <a:r>
                        <a:rPr sz="110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4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and</a:t>
                      </a:r>
                      <a:r>
                        <a:rPr sz="1100" spc="5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3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caused </a:t>
                      </a:r>
                      <a:r>
                        <a:rPr sz="1100" spc="-229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3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millions</a:t>
                      </a:r>
                      <a:r>
                        <a:rPr sz="1100" spc="5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-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of</a:t>
                      </a:r>
                      <a:r>
                        <a:rPr sz="1100" spc="6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2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dollars</a:t>
                      </a:r>
                      <a:r>
                        <a:rPr sz="1100" spc="6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4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in</a:t>
                      </a:r>
                      <a:r>
                        <a:rPr sz="1100" spc="6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4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damages.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T="546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399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spc="4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Code</a:t>
                      </a:r>
                      <a:r>
                        <a:rPr sz="1100" spc="1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4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Red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T="762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67310">
                        <a:lnSpc>
                          <a:spcPct val="115199"/>
                        </a:lnSpc>
                        <a:spcBef>
                          <a:spcPts val="400"/>
                        </a:spcBef>
                      </a:pPr>
                      <a:r>
                        <a:rPr sz="1100" spc="10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A </a:t>
                      </a:r>
                      <a:r>
                        <a:rPr sz="1100" spc="1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worm</a:t>
                      </a:r>
                      <a:r>
                        <a:rPr sz="1100" spc="1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5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that </a:t>
                      </a:r>
                      <a:r>
                        <a:rPr sz="1100" spc="2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infected</a:t>
                      </a:r>
                      <a:r>
                        <a:rPr sz="1100" spc="3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2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servers</a:t>
                      </a:r>
                      <a:r>
                        <a:rPr sz="1100" spc="2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4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running  </a:t>
                      </a:r>
                      <a:r>
                        <a:rPr sz="1100" spc="2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Microsoft  </a:t>
                      </a:r>
                      <a:r>
                        <a:rPr sz="1100" spc="10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IIS </a:t>
                      </a:r>
                      <a:r>
                        <a:rPr sz="1100" spc="-229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4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in</a:t>
                      </a:r>
                      <a:r>
                        <a:rPr sz="1100" spc="5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1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2001,</a:t>
                      </a:r>
                      <a:r>
                        <a:rPr sz="1100" spc="6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4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causing</a:t>
                      </a:r>
                      <a:r>
                        <a:rPr sz="1100" spc="6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2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widespread</a:t>
                      </a:r>
                      <a:r>
                        <a:rPr sz="1100" spc="6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3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outages.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T="508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100" spc="2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Mydoom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T="717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67945" algn="just">
                        <a:lnSpc>
                          <a:spcPct val="115199"/>
                        </a:lnSpc>
                        <a:spcBef>
                          <a:spcPts val="365"/>
                        </a:spcBef>
                      </a:pPr>
                      <a:r>
                        <a:rPr sz="1100" spc="10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A </a:t>
                      </a:r>
                      <a:r>
                        <a:rPr sz="1100" spc="1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worm</a:t>
                      </a:r>
                      <a:r>
                        <a:rPr sz="1100" spc="1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5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that</a:t>
                      </a:r>
                      <a:r>
                        <a:rPr sz="1100" spc="6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2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spread</a:t>
                      </a:r>
                      <a:r>
                        <a:rPr sz="1100" spc="3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4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via </a:t>
                      </a:r>
                      <a:r>
                        <a:rPr sz="1100" spc="4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email </a:t>
                      </a:r>
                      <a:r>
                        <a:rPr sz="1100" spc="4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in </a:t>
                      </a:r>
                      <a:r>
                        <a:rPr sz="1100" spc="1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2004,</a:t>
                      </a:r>
                      <a:r>
                        <a:rPr sz="1100" spc="1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3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creating </a:t>
                      </a:r>
                      <a:r>
                        <a:rPr sz="1100" spc="7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a </a:t>
                      </a:r>
                      <a:r>
                        <a:rPr sz="1100" spc="7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1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backdoor</a:t>
                      </a:r>
                      <a:r>
                        <a:rPr sz="1100" spc="1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5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that </a:t>
                      </a:r>
                      <a:r>
                        <a:rPr sz="1100" spc="2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allowed</a:t>
                      </a:r>
                      <a:r>
                        <a:rPr sz="1100" spc="2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4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attackers </a:t>
                      </a:r>
                      <a:r>
                        <a:rPr sz="1100" spc="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to</a:t>
                      </a:r>
                      <a:r>
                        <a:rPr sz="1100" spc="1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control</a:t>
                      </a:r>
                      <a:r>
                        <a:rPr sz="1100" spc="1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2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infected </a:t>
                      </a:r>
                      <a:r>
                        <a:rPr sz="1100" spc="3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4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systems.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T="463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8500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100" spc="4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Zeus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T="698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67310">
                        <a:lnSpc>
                          <a:spcPct val="115199"/>
                        </a:lnSpc>
                        <a:spcBef>
                          <a:spcPts val="350"/>
                        </a:spcBef>
                      </a:pPr>
                      <a:r>
                        <a:rPr sz="1100" spc="10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A</a:t>
                      </a:r>
                      <a:r>
                        <a:rPr sz="1100" spc="36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2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Trojan</a:t>
                      </a:r>
                      <a:r>
                        <a:rPr sz="1100" spc="9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5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that</a:t>
                      </a:r>
                      <a:r>
                        <a:rPr sz="1100" spc="6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2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stole</a:t>
                      </a:r>
                      <a:r>
                        <a:rPr sz="1100" spc="10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4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banking</a:t>
                      </a:r>
                      <a:r>
                        <a:rPr sz="1100" spc="7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3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credentials</a:t>
                      </a:r>
                      <a:r>
                        <a:rPr sz="1100" spc="9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4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and</a:t>
                      </a:r>
                      <a:r>
                        <a:rPr sz="1100" spc="28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2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other </a:t>
                      </a:r>
                      <a:r>
                        <a:rPr sz="1100" spc="-229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3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sensitive</a:t>
                      </a:r>
                      <a:r>
                        <a:rPr sz="1100" spc="5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3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information</a:t>
                      </a:r>
                      <a:r>
                        <a:rPr sz="1100" spc="5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2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from</a:t>
                      </a:r>
                      <a:r>
                        <a:rPr sz="1100" spc="6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2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infected</a:t>
                      </a:r>
                      <a:r>
                        <a:rPr sz="1100" spc="5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4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systems.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3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Conficker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T="787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64135" algn="just">
                        <a:lnSpc>
                          <a:spcPct val="115199"/>
                        </a:lnSpc>
                        <a:spcBef>
                          <a:spcPts val="420"/>
                        </a:spcBef>
                      </a:pPr>
                      <a:r>
                        <a:rPr sz="1100" spc="10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A </a:t>
                      </a:r>
                      <a:r>
                        <a:rPr sz="1100" spc="1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worm</a:t>
                      </a:r>
                      <a:r>
                        <a:rPr sz="1100" spc="1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5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that</a:t>
                      </a:r>
                      <a:r>
                        <a:rPr sz="1100" spc="6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2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exploited</a:t>
                      </a:r>
                      <a:r>
                        <a:rPr sz="1100" spc="2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7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a </a:t>
                      </a:r>
                      <a:r>
                        <a:rPr sz="1100" spc="3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vulnerability </a:t>
                      </a:r>
                      <a:r>
                        <a:rPr sz="1100" spc="4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in </a:t>
                      </a:r>
                      <a:r>
                        <a:rPr sz="1100" spc="1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Windows </a:t>
                      </a:r>
                      <a:r>
                        <a:rPr sz="1100" spc="2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3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systems</a:t>
                      </a:r>
                      <a:r>
                        <a:rPr sz="1100" spc="4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4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and</a:t>
                      </a:r>
                      <a:r>
                        <a:rPr sz="1100" spc="5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2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created</a:t>
                      </a:r>
                      <a:r>
                        <a:rPr sz="1100" spc="3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7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a</a:t>
                      </a:r>
                      <a:r>
                        <a:rPr sz="1100" spc="7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2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botnet</a:t>
                      </a:r>
                      <a:r>
                        <a:rPr sz="1100" spc="2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3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with</a:t>
                      </a:r>
                      <a:r>
                        <a:rPr sz="1100" spc="4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3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millions </a:t>
                      </a:r>
                      <a:r>
                        <a:rPr sz="1100" spc="30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-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of </a:t>
                      </a:r>
                      <a:r>
                        <a:rPr sz="110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2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infected</a:t>
                      </a:r>
                      <a:r>
                        <a:rPr sz="1100" spc="5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2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computers.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T="533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23899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100" spc="6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Stuxnet.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T="768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64769" algn="just">
                        <a:lnSpc>
                          <a:spcPct val="115199"/>
                        </a:lnSpc>
                        <a:spcBef>
                          <a:spcPts val="405"/>
                        </a:spcBef>
                      </a:pPr>
                      <a:r>
                        <a:rPr sz="1100" spc="10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A</a:t>
                      </a:r>
                      <a:r>
                        <a:rPr sz="1100" spc="11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1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worm</a:t>
                      </a:r>
                      <a:r>
                        <a:rPr sz="1100" spc="1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5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that</a:t>
                      </a:r>
                      <a:r>
                        <a:rPr sz="1100" spc="6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3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targeted</a:t>
                      </a:r>
                      <a:r>
                        <a:rPr sz="1100" spc="4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industrial</a:t>
                      </a:r>
                      <a:r>
                        <a:rPr sz="1100" spc="4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1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control</a:t>
                      </a:r>
                      <a:r>
                        <a:rPr sz="1100" spc="1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4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systems, </a:t>
                      </a:r>
                      <a:r>
                        <a:rPr sz="1100" spc="4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4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causing </a:t>
                      </a:r>
                      <a:r>
                        <a:rPr sz="1100" spc="3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physical </a:t>
                      </a:r>
                      <a:r>
                        <a:rPr sz="1100" spc="4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damage </a:t>
                      </a:r>
                      <a:r>
                        <a:rPr sz="1100" spc="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to </a:t>
                      </a:r>
                      <a:r>
                        <a:rPr sz="1100" spc="3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centrifuges used </a:t>
                      </a:r>
                      <a:r>
                        <a:rPr sz="1100" spc="4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in </a:t>
                      </a:r>
                      <a:r>
                        <a:rPr sz="1100" spc="3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Iran's </a:t>
                      </a:r>
                      <a:r>
                        <a:rPr sz="1100" spc="4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3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nuclear</a:t>
                      </a:r>
                      <a:r>
                        <a:rPr sz="1100" spc="5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2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program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T="514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100" spc="3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CryptoLocker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T="755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60960" algn="just">
                        <a:lnSpc>
                          <a:spcPct val="115199"/>
                        </a:lnSpc>
                        <a:spcBef>
                          <a:spcPts val="390"/>
                        </a:spcBef>
                      </a:pPr>
                      <a:r>
                        <a:rPr sz="1100" spc="10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A </a:t>
                      </a:r>
                      <a:r>
                        <a:rPr sz="1100" spc="3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ransomware</a:t>
                      </a:r>
                      <a:r>
                        <a:rPr sz="1100" spc="3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virus </a:t>
                      </a:r>
                      <a:r>
                        <a:rPr sz="1100" spc="5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that </a:t>
                      </a:r>
                      <a:r>
                        <a:rPr sz="1100" spc="2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encrypted users' </a:t>
                      </a:r>
                      <a:r>
                        <a:rPr sz="1100" spc="3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files </a:t>
                      </a:r>
                      <a:r>
                        <a:rPr sz="1100" spc="4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and </a:t>
                      </a:r>
                      <a:r>
                        <a:rPr sz="1100" spc="5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3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demanded</a:t>
                      </a:r>
                      <a:r>
                        <a:rPr sz="1100" spc="3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4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payment</a:t>
                      </a:r>
                      <a:r>
                        <a:rPr sz="1100" spc="4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in </a:t>
                      </a:r>
                      <a:r>
                        <a:rPr sz="1100" spc="3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exchange </a:t>
                      </a:r>
                      <a:r>
                        <a:rPr sz="1100" spc="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for</a:t>
                      </a:r>
                      <a:r>
                        <a:rPr sz="1100" spc="1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4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the </a:t>
                      </a:r>
                      <a:r>
                        <a:rPr sz="1100" spc="2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decryption </a:t>
                      </a:r>
                      <a:r>
                        <a:rPr sz="1100" spc="2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1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key.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T="495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100" spc="6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Mirai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T="736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spc="10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A </a:t>
                      </a:r>
                      <a:r>
                        <a:rPr sz="1100" spc="229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2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botnet  </a:t>
                      </a:r>
                      <a:r>
                        <a:rPr sz="1100" spc="6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composed  </a:t>
                      </a:r>
                      <a:r>
                        <a:rPr sz="1100" spc="8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-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of</a:t>
                      </a:r>
                      <a:r>
                        <a:rPr sz="1100" spc="58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2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infected  </a:t>
                      </a:r>
                      <a:r>
                        <a:rPr sz="1100" spc="4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4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Internet </a:t>
                      </a:r>
                      <a:r>
                        <a:rPr sz="1100" spc="22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-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of</a:t>
                      </a:r>
                      <a:r>
                        <a:rPr sz="1100" spc="50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5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Things</a:t>
                      </a:r>
                      <a:endParaRPr sz="1100">
                        <a:latin typeface="Cambria"/>
                        <a:cs typeface="Cambria"/>
                      </a:endParaRPr>
                    </a:p>
                    <a:p>
                      <a:pPr marL="12065">
                        <a:lnSpc>
                          <a:spcPct val="115199"/>
                        </a:lnSpc>
                      </a:pPr>
                      <a:r>
                        <a:rPr sz="1100" spc="1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devices</a:t>
                      </a:r>
                      <a:r>
                        <a:rPr sz="1100" spc="2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5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that</a:t>
                      </a:r>
                      <a:r>
                        <a:rPr sz="1100" spc="6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3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was  </a:t>
                      </a:r>
                      <a:r>
                        <a:rPr sz="1100" spc="3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used  </a:t>
                      </a:r>
                      <a:r>
                        <a:rPr sz="1100" spc="4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in  </a:t>
                      </a:r>
                      <a:r>
                        <a:rPr sz="1100" spc="7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a </a:t>
                      </a:r>
                      <a:r>
                        <a:rPr sz="1100" spc="3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massive </a:t>
                      </a:r>
                      <a:r>
                        <a:rPr sz="1100" spc="3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distributed </a:t>
                      </a:r>
                      <a:r>
                        <a:rPr sz="1100" spc="3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denial </a:t>
                      </a:r>
                      <a:r>
                        <a:rPr sz="1100" spc="-229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-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of</a:t>
                      </a:r>
                      <a:r>
                        <a:rPr sz="1100" spc="5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2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service</a:t>
                      </a:r>
                      <a:r>
                        <a:rPr sz="1100" spc="6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3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(DDoS)</a:t>
                      </a:r>
                      <a:r>
                        <a:rPr sz="1100" spc="6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5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attack</a:t>
                      </a:r>
                      <a:r>
                        <a:rPr sz="1100" spc="6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45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in</a:t>
                      </a:r>
                      <a:r>
                        <a:rPr sz="1100" spc="6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spc="10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2016.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5900" y="1260478"/>
            <a:ext cx="4537710" cy="8523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 algn="just">
              <a:lnSpc>
                <a:spcPct val="115199"/>
              </a:lnSpc>
              <a:spcBef>
                <a:spcPts val="100"/>
              </a:spcBef>
              <a:buAutoNum type="arabicPeriod"/>
              <a:tabLst>
                <a:tab pos="241300" algn="l"/>
              </a:tabLst>
            </a:pPr>
            <a:r>
              <a:rPr sz="1100" spc="35" dirty="0">
                <a:latin typeface="Cambria"/>
                <a:cs typeface="Cambria"/>
              </a:rPr>
              <a:t>Employees</a:t>
            </a:r>
            <a:r>
              <a:rPr sz="1100" spc="40" dirty="0">
                <a:latin typeface="Cambria"/>
                <a:cs typeface="Cambria"/>
              </a:rPr>
              <a:t> can</a:t>
            </a:r>
            <a:r>
              <a:rPr sz="1100" spc="4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be</a:t>
            </a:r>
            <a:r>
              <a:rPr sz="1100" spc="10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trained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to</a:t>
            </a:r>
            <a:r>
              <a:rPr sz="1100" spc="1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recognize</a:t>
            </a:r>
            <a:r>
              <a:rPr sz="1100" spc="20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and 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avoid 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social 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engineering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techniques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by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learning</a:t>
            </a:r>
            <a:r>
              <a:rPr sz="1100" spc="4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how</a:t>
            </a:r>
            <a:r>
              <a:rPr sz="1100" spc="1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to</a:t>
            </a:r>
            <a:r>
              <a:rPr sz="1100" spc="10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identify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suspicious 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messages </a:t>
            </a:r>
            <a:r>
              <a:rPr sz="1100" spc="-5" dirty="0">
                <a:latin typeface="Cambria"/>
                <a:cs typeface="Cambria"/>
              </a:rPr>
              <a:t>or </a:t>
            </a:r>
            <a:r>
              <a:rPr sz="1100" spc="40" dirty="0">
                <a:latin typeface="Cambria"/>
                <a:cs typeface="Cambria"/>
              </a:rPr>
              <a:t>calls, </a:t>
            </a:r>
            <a:r>
              <a:rPr sz="1100" spc="30" dirty="0">
                <a:latin typeface="Cambria"/>
                <a:cs typeface="Cambria"/>
              </a:rPr>
              <a:t>verifying </a:t>
            </a:r>
            <a:r>
              <a:rPr sz="1100" spc="40" dirty="0">
                <a:latin typeface="Cambria"/>
                <a:cs typeface="Cambria"/>
              </a:rPr>
              <a:t>the </a:t>
            </a:r>
            <a:r>
              <a:rPr sz="1100" spc="35" dirty="0">
                <a:latin typeface="Cambria"/>
                <a:cs typeface="Cambria"/>
              </a:rPr>
              <a:t>identity </a:t>
            </a:r>
            <a:r>
              <a:rPr sz="1100" spc="-5" dirty="0">
                <a:latin typeface="Cambria"/>
                <a:cs typeface="Cambria"/>
              </a:rPr>
              <a:t>of </a:t>
            </a:r>
            <a:r>
              <a:rPr sz="1100" spc="40" dirty="0">
                <a:latin typeface="Cambria"/>
                <a:cs typeface="Cambria"/>
              </a:rPr>
              <a:t>the </a:t>
            </a:r>
            <a:r>
              <a:rPr sz="1100" spc="15" dirty="0">
                <a:latin typeface="Cambria"/>
                <a:cs typeface="Cambria"/>
              </a:rPr>
              <a:t>person </a:t>
            </a:r>
            <a:r>
              <a:rPr sz="1100" spc="30" dirty="0">
                <a:latin typeface="Cambria"/>
                <a:cs typeface="Cambria"/>
              </a:rPr>
              <a:t>requesting 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information,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and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following</a:t>
            </a:r>
            <a:r>
              <a:rPr sz="1100" spc="275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company 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policies</a:t>
            </a:r>
            <a:r>
              <a:rPr sz="1100" spc="275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regarding 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information </a:t>
            </a:r>
            <a:r>
              <a:rPr sz="1100" spc="50" dirty="0">
                <a:latin typeface="Cambria"/>
                <a:cs typeface="Cambria"/>
              </a:rPr>
              <a:t>sharing. </a:t>
            </a:r>
            <a:r>
              <a:rPr sz="1100" spc="25" dirty="0">
                <a:latin typeface="Cambria"/>
                <a:cs typeface="Cambria"/>
              </a:rPr>
              <a:t>Policies </a:t>
            </a:r>
            <a:r>
              <a:rPr sz="1100" spc="45" dirty="0">
                <a:latin typeface="Cambria"/>
                <a:cs typeface="Cambria"/>
              </a:rPr>
              <a:t>and </a:t>
            </a:r>
            <a:r>
              <a:rPr sz="1100" spc="15" dirty="0">
                <a:latin typeface="Cambria"/>
                <a:cs typeface="Cambria"/>
              </a:rPr>
              <a:t>procedures  </a:t>
            </a:r>
            <a:r>
              <a:rPr sz="1100" spc="40" dirty="0">
                <a:latin typeface="Cambria"/>
                <a:cs typeface="Cambria"/>
              </a:rPr>
              <a:t>can </a:t>
            </a:r>
            <a:r>
              <a:rPr sz="1100" spc="5" dirty="0">
                <a:latin typeface="Cambria"/>
                <a:cs typeface="Cambria"/>
              </a:rPr>
              <a:t>be </a:t>
            </a:r>
            <a:r>
              <a:rPr sz="1100" spc="30" dirty="0">
                <a:latin typeface="Cambria"/>
                <a:cs typeface="Cambria"/>
              </a:rPr>
              <a:t>implemented 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to </a:t>
            </a:r>
            <a:r>
              <a:rPr sz="1100" spc="20" dirty="0">
                <a:latin typeface="Cambria"/>
                <a:cs typeface="Cambria"/>
              </a:rPr>
              <a:t>reduce </a:t>
            </a:r>
            <a:r>
              <a:rPr sz="1100" spc="40" dirty="0">
                <a:latin typeface="Cambria"/>
                <a:cs typeface="Cambria"/>
              </a:rPr>
              <a:t>the risk </a:t>
            </a:r>
            <a:r>
              <a:rPr sz="1100" spc="-5" dirty="0">
                <a:latin typeface="Cambria"/>
                <a:cs typeface="Cambria"/>
              </a:rPr>
              <a:t>of </a:t>
            </a:r>
            <a:r>
              <a:rPr sz="1100" spc="35" dirty="0">
                <a:latin typeface="Cambria"/>
                <a:cs typeface="Cambria"/>
              </a:rPr>
              <a:t>unauthorized </a:t>
            </a:r>
            <a:r>
              <a:rPr sz="1100" spc="30" dirty="0">
                <a:latin typeface="Cambria"/>
                <a:cs typeface="Cambria"/>
              </a:rPr>
              <a:t>access, </a:t>
            </a:r>
            <a:r>
              <a:rPr sz="1100" spc="35" dirty="0">
                <a:latin typeface="Cambria"/>
                <a:cs typeface="Cambria"/>
              </a:rPr>
              <a:t>such </a:t>
            </a:r>
            <a:r>
              <a:rPr sz="1100" spc="50" dirty="0">
                <a:latin typeface="Cambria"/>
                <a:cs typeface="Cambria"/>
              </a:rPr>
              <a:t>as </a:t>
            </a:r>
            <a:r>
              <a:rPr sz="1100" spc="35" dirty="0">
                <a:latin typeface="Cambria"/>
                <a:cs typeface="Cambria"/>
              </a:rPr>
              <a:t>implementing 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access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controls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and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requiring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regular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password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changes.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Cambria"/>
              <a:buAutoNum type="arabicPeriod"/>
            </a:pPr>
            <a:endParaRPr sz="1250">
              <a:latin typeface="Cambria"/>
              <a:cs typeface="Cambria"/>
            </a:endParaRPr>
          </a:p>
          <a:p>
            <a:pPr marL="241300" marR="8255" indent="-228600" algn="just">
              <a:lnSpc>
                <a:spcPct val="115199"/>
              </a:lnSpc>
              <a:buAutoNum type="arabicPeriod"/>
              <a:tabLst>
                <a:tab pos="241300" algn="l"/>
              </a:tabLst>
            </a:pPr>
            <a:r>
              <a:rPr sz="1100" spc="40" dirty="0">
                <a:latin typeface="Cambria"/>
                <a:cs typeface="Cambria"/>
              </a:rPr>
              <a:t>Different</a:t>
            </a:r>
            <a:r>
              <a:rPr sz="1100" spc="45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methods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of</a:t>
            </a:r>
            <a:r>
              <a:rPr sz="1100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securing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0" dirty="0">
                <a:latin typeface="Cambria"/>
                <a:cs typeface="Cambria"/>
              </a:rPr>
              <a:t>data</a:t>
            </a:r>
            <a:r>
              <a:rPr sz="1100" spc="55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include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encryption, </a:t>
            </a:r>
            <a:r>
              <a:rPr sz="1100" spc="30" dirty="0">
                <a:latin typeface="Cambria"/>
                <a:cs typeface="Cambria"/>
              </a:rPr>
              <a:t> tokenization,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and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access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control.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Encryption  </a:t>
            </a:r>
            <a:r>
              <a:rPr sz="1100" spc="25" dirty="0">
                <a:latin typeface="Cambria"/>
                <a:cs typeface="Cambria"/>
              </a:rPr>
              <a:t>involves  </a:t>
            </a:r>
            <a:r>
              <a:rPr sz="1100" spc="20" dirty="0">
                <a:latin typeface="Cambria"/>
                <a:cs typeface="Cambria"/>
              </a:rPr>
              <a:t>encoding 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50" dirty="0">
                <a:latin typeface="Cambria"/>
                <a:cs typeface="Cambria"/>
              </a:rPr>
              <a:t>data</a:t>
            </a:r>
            <a:r>
              <a:rPr sz="1100" spc="5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so</a:t>
            </a:r>
            <a:r>
              <a:rPr sz="1100" dirty="0">
                <a:latin typeface="Cambria"/>
                <a:cs typeface="Cambria"/>
              </a:rPr>
              <a:t> </a:t>
            </a:r>
            <a:r>
              <a:rPr sz="1100" spc="55" dirty="0">
                <a:latin typeface="Cambria"/>
                <a:cs typeface="Cambria"/>
              </a:rPr>
              <a:t>that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it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can</a:t>
            </a:r>
            <a:r>
              <a:rPr sz="1100" spc="4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only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be</a:t>
            </a:r>
            <a:r>
              <a:rPr sz="1100" spc="1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accessed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by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authorized</a:t>
            </a:r>
            <a:r>
              <a:rPr sz="1100" spc="35" dirty="0">
                <a:latin typeface="Cambria"/>
                <a:cs typeface="Cambria"/>
              </a:rPr>
              <a:t> parties. 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Tokenization replaces </a:t>
            </a:r>
            <a:r>
              <a:rPr sz="1100" spc="30" dirty="0">
                <a:latin typeface="Cambria"/>
                <a:cs typeface="Cambria"/>
              </a:rPr>
              <a:t>sensitive </a:t>
            </a:r>
            <a:r>
              <a:rPr sz="1100" spc="50" dirty="0">
                <a:latin typeface="Cambria"/>
                <a:cs typeface="Cambria"/>
              </a:rPr>
              <a:t>data </a:t>
            </a:r>
            <a:r>
              <a:rPr sz="1100" spc="35" dirty="0">
                <a:latin typeface="Cambria"/>
                <a:cs typeface="Cambria"/>
              </a:rPr>
              <a:t>with unique </a:t>
            </a:r>
            <a:r>
              <a:rPr sz="1100" spc="30" dirty="0">
                <a:latin typeface="Cambria"/>
                <a:cs typeface="Cambria"/>
              </a:rPr>
              <a:t>tokens </a:t>
            </a:r>
            <a:r>
              <a:rPr sz="1100" spc="5" dirty="0">
                <a:latin typeface="Cambria"/>
                <a:cs typeface="Cambria"/>
              </a:rPr>
              <a:t>to </a:t>
            </a:r>
            <a:r>
              <a:rPr sz="1100" spc="20" dirty="0">
                <a:latin typeface="Cambria"/>
                <a:cs typeface="Cambria"/>
              </a:rPr>
              <a:t>reduce 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the  risk </a:t>
            </a:r>
            <a:r>
              <a:rPr sz="1100" spc="-5" dirty="0">
                <a:latin typeface="Cambria"/>
                <a:cs typeface="Cambria"/>
              </a:rPr>
              <a:t>of</a:t>
            </a:r>
            <a:r>
              <a:rPr sz="1100" spc="229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exposure. Access </a:t>
            </a:r>
            <a:r>
              <a:rPr sz="1100" spc="10" dirty="0">
                <a:latin typeface="Cambria"/>
                <a:cs typeface="Cambria"/>
              </a:rPr>
              <a:t>control </a:t>
            </a:r>
            <a:r>
              <a:rPr sz="1100" spc="25" dirty="0">
                <a:latin typeface="Cambria"/>
                <a:cs typeface="Cambria"/>
              </a:rPr>
              <a:t>restricts </a:t>
            </a:r>
            <a:r>
              <a:rPr sz="1100" spc="20" dirty="0">
                <a:latin typeface="Cambria"/>
                <a:cs typeface="Cambria"/>
              </a:rPr>
              <a:t>access </a:t>
            </a:r>
            <a:r>
              <a:rPr sz="1100" spc="5" dirty="0">
                <a:latin typeface="Cambria"/>
                <a:cs typeface="Cambria"/>
              </a:rPr>
              <a:t>to </a:t>
            </a:r>
            <a:r>
              <a:rPr sz="1100" spc="50" dirty="0">
                <a:latin typeface="Cambria"/>
                <a:cs typeface="Cambria"/>
              </a:rPr>
              <a:t>data </a:t>
            </a:r>
            <a:r>
              <a:rPr sz="1100" spc="25" dirty="0">
                <a:latin typeface="Cambria"/>
                <a:cs typeface="Cambria"/>
              </a:rPr>
              <a:t>based 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on</a:t>
            </a:r>
            <a:r>
              <a:rPr sz="1100" spc="10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user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roles</a:t>
            </a:r>
            <a:r>
              <a:rPr sz="1100" spc="20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and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permissions.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Organizations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should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evaluate </a:t>
            </a:r>
            <a:r>
              <a:rPr sz="1100" spc="45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which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approach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is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best</a:t>
            </a:r>
            <a:r>
              <a:rPr sz="1100" spc="30" dirty="0">
                <a:latin typeface="Cambria"/>
                <a:cs typeface="Cambria"/>
              </a:rPr>
              <a:t> suited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for</a:t>
            </a:r>
            <a:r>
              <a:rPr sz="1100" spc="10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their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specific</a:t>
            </a:r>
            <a:r>
              <a:rPr sz="1100" spc="20" dirty="0">
                <a:latin typeface="Cambria"/>
                <a:cs typeface="Cambria"/>
              </a:rPr>
              <a:t> needs</a:t>
            </a:r>
            <a:r>
              <a:rPr sz="1100" spc="25" dirty="0">
                <a:latin typeface="Cambria"/>
                <a:cs typeface="Cambria"/>
              </a:rPr>
              <a:t> based </a:t>
            </a:r>
            <a:r>
              <a:rPr sz="1100" spc="5" dirty="0">
                <a:latin typeface="Cambria"/>
                <a:cs typeface="Cambria"/>
              </a:rPr>
              <a:t>on </a:t>
            </a:r>
            <a:r>
              <a:rPr sz="1100" spc="1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factors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such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50" dirty="0">
                <a:latin typeface="Cambria"/>
                <a:cs typeface="Cambria"/>
              </a:rPr>
              <a:t>as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spc="50" dirty="0">
                <a:latin typeface="Cambria"/>
                <a:cs typeface="Cambria"/>
              </a:rPr>
              <a:t>data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sensitivity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and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compliance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requirements.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Cambria"/>
              <a:buAutoNum type="arabicPeriod"/>
            </a:pPr>
            <a:endParaRPr sz="1250">
              <a:latin typeface="Cambria"/>
              <a:cs typeface="Cambria"/>
            </a:endParaRPr>
          </a:p>
          <a:p>
            <a:pPr marL="241300" marR="5715" indent="-228600" algn="just">
              <a:lnSpc>
                <a:spcPct val="115199"/>
              </a:lnSpc>
              <a:buAutoNum type="arabicPeriod"/>
              <a:tabLst>
                <a:tab pos="241300" algn="l"/>
              </a:tabLst>
            </a:pPr>
            <a:r>
              <a:rPr sz="1100" spc="70" dirty="0">
                <a:latin typeface="Cambria"/>
                <a:cs typeface="Cambria"/>
              </a:rPr>
              <a:t>Email </a:t>
            </a:r>
            <a:r>
              <a:rPr sz="1100" spc="35" dirty="0">
                <a:latin typeface="Cambria"/>
                <a:cs typeface="Cambria"/>
              </a:rPr>
              <a:t>filters, </a:t>
            </a:r>
            <a:r>
              <a:rPr sz="1100" spc="5" dirty="0">
                <a:latin typeface="Cambria"/>
                <a:cs typeface="Cambria"/>
              </a:rPr>
              <a:t>web </a:t>
            </a:r>
            <a:r>
              <a:rPr sz="1100" spc="35" dirty="0">
                <a:latin typeface="Cambria"/>
                <a:cs typeface="Cambria"/>
              </a:rPr>
              <a:t>filters, </a:t>
            </a:r>
            <a:r>
              <a:rPr sz="1100" spc="45" dirty="0">
                <a:latin typeface="Cambria"/>
                <a:cs typeface="Cambria"/>
              </a:rPr>
              <a:t>and </a:t>
            </a:r>
            <a:r>
              <a:rPr sz="1100" spc="30" dirty="0">
                <a:latin typeface="Cambria"/>
                <a:cs typeface="Cambria"/>
              </a:rPr>
              <a:t>firewalls </a:t>
            </a:r>
            <a:r>
              <a:rPr sz="1100" spc="40" dirty="0">
                <a:latin typeface="Cambria"/>
                <a:cs typeface="Cambria"/>
              </a:rPr>
              <a:t>can </a:t>
            </a:r>
            <a:r>
              <a:rPr sz="1100" spc="5" dirty="0">
                <a:latin typeface="Cambria"/>
                <a:cs typeface="Cambria"/>
              </a:rPr>
              <a:t>be </a:t>
            </a:r>
            <a:r>
              <a:rPr sz="1100" spc="30" dirty="0">
                <a:latin typeface="Cambria"/>
                <a:cs typeface="Cambria"/>
              </a:rPr>
              <a:t>used </a:t>
            </a:r>
            <a:r>
              <a:rPr sz="1100" spc="5" dirty="0">
                <a:latin typeface="Cambria"/>
                <a:cs typeface="Cambria"/>
              </a:rPr>
              <a:t>to </a:t>
            </a:r>
            <a:r>
              <a:rPr sz="1100" spc="30" dirty="0">
                <a:latin typeface="Cambria"/>
                <a:cs typeface="Cambria"/>
              </a:rPr>
              <a:t>identify </a:t>
            </a:r>
            <a:r>
              <a:rPr sz="1100" spc="45" dirty="0">
                <a:latin typeface="Cambria"/>
                <a:cs typeface="Cambria"/>
              </a:rPr>
              <a:t>and 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block</a:t>
            </a:r>
            <a:r>
              <a:rPr sz="1100" spc="20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phishing</a:t>
            </a:r>
            <a:r>
              <a:rPr sz="1100" spc="45" dirty="0">
                <a:latin typeface="Cambria"/>
                <a:cs typeface="Cambria"/>
              </a:rPr>
              <a:t> and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vishing</a:t>
            </a:r>
            <a:r>
              <a:rPr sz="1100" spc="45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scams.</a:t>
            </a:r>
            <a:r>
              <a:rPr sz="1100" spc="45" dirty="0">
                <a:latin typeface="Cambria"/>
                <a:cs typeface="Cambria"/>
              </a:rPr>
              <a:t> </a:t>
            </a:r>
            <a:r>
              <a:rPr sz="1100" spc="70" dirty="0">
                <a:latin typeface="Cambria"/>
                <a:cs typeface="Cambria"/>
              </a:rPr>
              <a:t>Email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filters</a:t>
            </a:r>
            <a:r>
              <a:rPr sz="1100" spc="305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can</a:t>
            </a:r>
            <a:r>
              <a:rPr sz="1100" spc="4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block </a:t>
            </a:r>
            <a:r>
              <a:rPr sz="1100" spc="2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suspicious </a:t>
            </a:r>
            <a:r>
              <a:rPr sz="1100" spc="35" dirty="0">
                <a:latin typeface="Cambria"/>
                <a:cs typeface="Cambria"/>
              </a:rPr>
              <a:t>messages </a:t>
            </a:r>
            <a:r>
              <a:rPr sz="1100" spc="20" dirty="0">
                <a:latin typeface="Cambria"/>
                <a:cs typeface="Cambria"/>
              </a:rPr>
              <a:t>from </a:t>
            </a:r>
            <a:r>
              <a:rPr sz="1100" spc="35" dirty="0">
                <a:latin typeface="Cambria"/>
                <a:cs typeface="Cambria"/>
              </a:rPr>
              <a:t>reaching </a:t>
            </a:r>
            <a:r>
              <a:rPr sz="1100" spc="25" dirty="0">
                <a:latin typeface="Cambria"/>
                <a:cs typeface="Cambria"/>
              </a:rPr>
              <a:t>inboxes, </a:t>
            </a:r>
            <a:r>
              <a:rPr sz="1100" spc="5" dirty="0">
                <a:latin typeface="Cambria"/>
                <a:cs typeface="Cambria"/>
              </a:rPr>
              <a:t>web </a:t>
            </a:r>
            <a:r>
              <a:rPr sz="1100" spc="30" dirty="0">
                <a:latin typeface="Cambria"/>
                <a:cs typeface="Cambria"/>
              </a:rPr>
              <a:t>filters </a:t>
            </a:r>
            <a:r>
              <a:rPr sz="1100" spc="40" dirty="0">
                <a:latin typeface="Cambria"/>
                <a:cs typeface="Cambria"/>
              </a:rPr>
              <a:t>can </a:t>
            </a:r>
            <a:r>
              <a:rPr sz="1100" spc="15" dirty="0">
                <a:latin typeface="Cambria"/>
                <a:cs typeface="Cambria"/>
              </a:rPr>
              <a:t>block </a:t>
            </a:r>
            <a:r>
              <a:rPr sz="1100" spc="20" dirty="0">
                <a:latin typeface="Cambria"/>
                <a:cs typeface="Cambria"/>
              </a:rPr>
              <a:t> access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to </a:t>
            </a:r>
            <a:r>
              <a:rPr sz="1100" spc="30" dirty="0">
                <a:latin typeface="Cambria"/>
                <a:cs typeface="Cambria"/>
              </a:rPr>
              <a:t>malicious </a:t>
            </a:r>
            <a:r>
              <a:rPr sz="1100" spc="25" dirty="0">
                <a:latin typeface="Cambria"/>
                <a:cs typeface="Cambria"/>
              </a:rPr>
              <a:t>websites, </a:t>
            </a:r>
            <a:r>
              <a:rPr sz="1100" spc="45" dirty="0">
                <a:latin typeface="Cambria"/>
                <a:cs typeface="Cambria"/>
              </a:rPr>
              <a:t>and </a:t>
            </a:r>
            <a:r>
              <a:rPr sz="1100" spc="30" dirty="0">
                <a:latin typeface="Cambria"/>
                <a:cs typeface="Cambria"/>
              </a:rPr>
              <a:t>firewalls </a:t>
            </a:r>
            <a:r>
              <a:rPr sz="1100" spc="40" dirty="0">
                <a:latin typeface="Cambria"/>
                <a:cs typeface="Cambria"/>
              </a:rPr>
              <a:t>can </a:t>
            </a:r>
            <a:r>
              <a:rPr sz="1100" spc="20" dirty="0">
                <a:latin typeface="Cambria"/>
                <a:cs typeface="Cambria"/>
              </a:rPr>
              <a:t>monitor </a:t>
            </a:r>
            <a:r>
              <a:rPr sz="1100" spc="25" dirty="0">
                <a:latin typeface="Cambria"/>
                <a:cs typeface="Cambria"/>
              </a:rPr>
              <a:t>network </a:t>
            </a:r>
            <a:r>
              <a:rPr sz="1100" spc="30" dirty="0">
                <a:latin typeface="Cambria"/>
                <a:cs typeface="Cambria"/>
              </a:rPr>
              <a:t> traffic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for</a:t>
            </a:r>
            <a:r>
              <a:rPr sz="1100" spc="1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suspicious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activity.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50" dirty="0">
                <a:latin typeface="Cambria"/>
                <a:cs typeface="Cambria"/>
              </a:rPr>
              <a:t>Best</a:t>
            </a:r>
            <a:r>
              <a:rPr sz="1100" spc="55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practices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for</a:t>
            </a:r>
            <a:r>
              <a:rPr sz="1100" spc="1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responding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to </a:t>
            </a:r>
            <a:r>
              <a:rPr sz="1100" spc="1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suspected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attacks </a:t>
            </a:r>
            <a:r>
              <a:rPr sz="1100" spc="30" dirty="0">
                <a:latin typeface="Cambria"/>
                <a:cs typeface="Cambria"/>
              </a:rPr>
              <a:t>include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reporting</a:t>
            </a:r>
            <a:r>
              <a:rPr sz="1100" spc="30" dirty="0">
                <a:latin typeface="Cambria"/>
                <a:cs typeface="Cambria"/>
              </a:rPr>
              <a:t> incidents </a:t>
            </a:r>
            <a:r>
              <a:rPr sz="1100" spc="5" dirty="0">
                <a:latin typeface="Cambria"/>
                <a:cs typeface="Cambria"/>
              </a:rPr>
              <a:t>to </a:t>
            </a:r>
            <a:r>
              <a:rPr sz="1100" spc="30" dirty="0">
                <a:latin typeface="Cambria"/>
                <a:cs typeface="Cambria"/>
              </a:rPr>
              <a:t>security </a:t>
            </a:r>
            <a:r>
              <a:rPr sz="1100" spc="45" dirty="0">
                <a:latin typeface="Cambria"/>
                <a:cs typeface="Cambria"/>
              </a:rPr>
              <a:t>teams, 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updating antivirus </a:t>
            </a:r>
            <a:r>
              <a:rPr sz="1100" spc="25" dirty="0">
                <a:latin typeface="Cambria"/>
                <a:cs typeface="Cambria"/>
              </a:rPr>
              <a:t>software, </a:t>
            </a:r>
            <a:r>
              <a:rPr sz="1100" spc="45" dirty="0">
                <a:latin typeface="Cambria"/>
                <a:cs typeface="Cambria"/>
              </a:rPr>
              <a:t>and </a:t>
            </a:r>
            <a:r>
              <a:rPr sz="1100" spc="35" dirty="0">
                <a:latin typeface="Cambria"/>
                <a:cs typeface="Cambria"/>
              </a:rPr>
              <a:t>educating </a:t>
            </a:r>
            <a:r>
              <a:rPr sz="1100" spc="15" dirty="0">
                <a:latin typeface="Cambria"/>
                <a:cs typeface="Cambria"/>
              </a:rPr>
              <a:t>employees </a:t>
            </a:r>
            <a:r>
              <a:rPr sz="1100" spc="5" dirty="0">
                <a:latin typeface="Cambria"/>
                <a:cs typeface="Cambria"/>
              </a:rPr>
              <a:t>on how to </a:t>
            </a:r>
            <a:r>
              <a:rPr sz="1100" spc="10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identify</a:t>
            </a:r>
            <a:r>
              <a:rPr sz="1100" spc="55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and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avoid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scams.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Cambria"/>
              <a:buAutoNum type="arabicPeriod"/>
            </a:pPr>
            <a:endParaRPr sz="1250">
              <a:latin typeface="Cambria"/>
              <a:cs typeface="Cambria"/>
            </a:endParaRPr>
          </a:p>
          <a:p>
            <a:pPr marL="241300" marR="6350" indent="-228600" algn="just">
              <a:lnSpc>
                <a:spcPct val="115199"/>
              </a:lnSpc>
              <a:buAutoNum type="arabicPeriod"/>
              <a:tabLst>
                <a:tab pos="241300" algn="l"/>
              </a:tabLst>
            </a:pPr>
            <a:r>
              <a:rPr sz="1100" spc="50" dirty="0">
                <a:latin typeface="Cambria"/>
                <a:cs typeface="Cambria"/>
              </a:rPr>
              <a:t>Significant </a:t>
            </a:r>
            <a:r>
              <a:rPr sz="1100" spc="25" dirty="0">
                <a:latin typeface="Cambria"/>
                <a:cs typeface="Cambria"/>
              </a:rPr>
              <a:t>milestones </a:t>
            </a:r>
            <a:r>
              <a:rPr sz="1100" spc="45" dirty="0">
                <a:latin typeface="Cambria"/>
                <a:cs typeface="Cambria"/>
              </a:rPr>
              <a:t>in </a:t>
            </a:r>
            <a:r>
              <a:rPr sz="1100" spc="40" dirty="0">
                <a:latin typeface="Cambria"/>
                <a:cs typeface="Cambria"/>
              </a:rPr>
              <a:t>the </a:t>
            </a:r>
            <a:r>
              <a:rPr sz="1100" spc="25" dirty="0">
                <a:latin typeface="Cambria"/>
                <a:cs typeface="Cambria"/>
              </a:rPr>
              <a:t>history </a:t>
            </a:r>
            <a:r>
              <a:rPr sz="1100" spc="-5" dirty="0">
                <a:latin typeface="Cambria"/>
                <a:cs typeface="Cambria"/>
              </a:rPr>
              <a:t>of </a:t>
            </a:r>
            <a:r>
              <a:rPr sz="1100" spc="25" dirty="0">
                <a:latin typeface="Cambria"/>
                <a:cs typeface="Cambria"/>
              </a:rPr>
              <a:t>cryptography </a:t>
            </a:r>
            <a:r>
              <a:rPr sz="1100" spc="30" dirty="0">
                <a:latin typeface="Cambria"/>
                <a:cs typeface="Cambria"/>
              </a:rPr>
              <a:t>include </a:t>
            </a:r>
            <a:r>
              <a:rPr sz="1100" spc="40" dirty="0">
                <a:latin typeface="Cambria"/>
                <a:cs typeface="Cambria"/>
              </a:rPr>
              <a:t>the </a:t>
            </a:r>
            <a:r>
              <a:rPr sz="1100" spc="4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development </a:t>
            </a:r>
            <a:r>
              <a:rPr sz="1100" spc="-5" dirty="0">
                <a:latin typeface="Cambria"/>
                <a:cs typeface="Cambria"/>
              </a:rPr>
              <a:t>of </a:t>
            </a:r>
            <a:r>
              <a:rPr sz="1100" spc="40" dirty="0">
                <a:latin typeface="Cambria"/>
                <a:cs typeface="Cambria"/>
              </a:rPr>
              <a:t>the </a:t>
            </a:r>
            <a:r>
              <a:rPr sz="1100" spc="60" dirty="0">
                <a:latin typeface="Cambria"/>
                <a:cs typeface="Cambria"/>
              </a:rPr>
              <a:t>Caesar </a:t>
            </a:r>
            <a:r>
              <a:rPr sz="1100" spc="25" dirty="0">
                <a:latin typeface="Cambria"/>
                <a:cs typeface="Cambria"/>
              </a:rPr>
              <a:t>cipher </a:t>
            </a:r>
            <a:r>
              <a:rPr sz="1100" spc="20" dirty="0">
                <a:latin typeface="Cambria"/>
                <a:cs typeface="Cambria"/>
              </a:rPr>
              <a:t>by </a:t>
            </a:r>
            <a:r>
              <a:rPr sz="1100" spc="80" dirty="0">
                <a:latin typeface="Cambria"/>
                <a:cs typeface="Cambria"/>
              </a:rPr>
              <a:t>Julius </a:t>
            </a:r>
            <a:r>
              <a:rPr sz="1100" spc="60" dirty="0">
                <a:latin typeface="Cambria"/>
                <a:cs typeface="Cambria"/>
              </a:rPr>
              <a:t>Caesar </a:t>
            </a:r>
            <a:r>
              <a:rPr sz="1100" spc="45" dirty="0">
                <a:latin typeface="Cambria"/>
                <a:cs typeface="Cambria"/>
              </a:rPr>
              <a:t>and </a:t>
            </a:r>
            <a:r>
              <a:rPr sz="1100" spc="40" dirty="0">
                <a:latin typeface="Cambria"/>
                <a:cs typeface="Cambria"/>
              </a:rPr>
              <a:t>the </a:t>
            </a:r>
            <a:r>
              <a:rPr sz="1100" spc="30" dirty="0">
                <a:latin typeface="Cambria"/>
                <a:cs typeface="Cambria"/>
              </a:rPr>
              <a:t>use </a:t>
            </a:r>
            <a:r>
              <a:rPr sz="1100" spc="-5" dirty="0">
                <a:latin typeface="Cambria"/>
                <a:cs typeface="Cambria"/>
              </a:rPr>
              <a:t>of </a:t>
            </a:r>
            <a:r>
              <a:rPr sz="1100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the  </a:t>
            </a:r>
            <a:r>
              <a:rPr sz="1100" spc="70" dirty="0">
                <a:latin typeface="Cambria"/>
                <a:cs typeface="Cambria"/>
              </a:rPr>
              <a:t>Enigma </a:t>
            </a:r>
            <a:r>
              <a:rPr sz="1100" spc="40" dirty="0">
                <a:latin typeface="Cambria"/>
                <a:cs typeface="Cambria"/>
              </a:rPr>
              <a:t>machine  </a:t>
            </a:r>
            <a:r>
              <a:rPr sz="1100" spc="20" dirty="0">
                <a:latin typeface="Cambria"/>
                <a:cs typeface="Cambria"/>
              </a:rPr>
              <a:t>by </a:t>
            </a:r>
            <a:r>
              <a:rPr sz="1100" spc="40" dirty="0">
                <a:latin typeface="Cambria"/>
                <a:cs typeface="Cambria"/>
              </a:rPr>
              <a:t>the </a:t>
            </a:r>
            <a:r>
              <a:rPr sz="1100" spc="60" dirty="0">
                <a:latin typeface="Cambria"/>
                <a:cs typeface="Cambria"/>
              </a:rPr>
              <a:t>Germans </a:t>
            </a:r>
            <a:r>
              <a:rPr sz="1100" spc="45" dirty="0">
                <a:latin typeface="Cambria"/>
                <a:cs typeface="Cambria"/>
              </a:rPr>
              <a:t>in </a:t>
            </a:r>
            <a:r>
              <a:rPr sz="1100" spc="10" dirty="0">
                <a:latin typeface="Cambria"/>
                <a:cs typeface="Cambria"/>
              </a:rPr>
              <a:t>World </a:t>
            </a:r>
            <a:r>
              <a:rPr sz="1100" spc="25" dirty="0">
                <a:latin typeface="Cambria"/>
                <a:cs typeface="Cambria"/>
              </a:rPr>
              <a:t>War </a:t>
            </a:r>
            <a:r>
              <a:rPr sz="1100" spc="80" dirty="0">
                <a:latin typeface="Cambria"/>
                <a:cs typeface="Cambria"/>
              </a:rPr>
              <a:t>II. </a:t>
            </a:r>
            <a:r>
              <a:rPr sz="1100" spc="35" dirty="0">
                <a:latin typeface="Cambria"/>
                <a:cs typeface="Cambria"/>
              </a:rPr>
              <a:t>Advances 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in </a:t>
            </a:r>
            <a:r>
              <a:rPr sz="1100" spc="20" dirty="0">
                <a:latin typeface="Cambria"/>
                <a:cs typeface="Cambria"/>
              </a:rPr>
              <a:t>technology </a:t>
            </a:r>
            <a:r>
              <a:rPr sz="1100" spc="45" dirty="0">
                <a:latin typeface="Cambria"/>
                <a:cs typeface="Cambria"/>
              </a:rPr>
              <a:t>and </a:t>
            </a:r>
            <a:r>
              <a:rPr sz="1100" spc="30" dirty="0">
                <a:latin typeface="Cambria"/>
                <a:cs typeface="Cambria"/>
              </a:rPr>
              <a:t>computing </a:t>
            </a:r>
            <a:r>
              <a:rPr sz="1100" spc="40" dirty="0">
                <a:latin typeface="Cambria"/>
                <a:cs typeface="Cambria"/>
              </a:rPr>
              <a:t>have </a:t>
            </a:r>
            <a:r>
              <a:rPr sz="1100" spc="20" dirty="0">
                <a:latin typeface="Cambria"/>
                <a:cs typeface="Cambria"/>
              </a:rPr>
              <a:t>led </a:t>
            </a:r>
            <a:r>
              <a:rPr sz="1100" spc="5" dirty="0">
                <a:latin typeface="Cambria"/>
                <a:cs typeface="Cambria"/>
              </a:rPr>
              <a:t>to </a:t>
            </a:r>
            <a:r>
              <a:rPr sz="1100" spc="40" dirty="0">
                <a:latin typeface="Cambria"/>
                <a:cs typeface="Cambria"/>
              </a:rPr>
              <a:t>the </a:t>
            </a:r>
            <a:r>
              <a:rPr sz="1100" spc="20" dirty="0">
                <a:latin typeface="Cambria"/>
                <a:cs typeface="Cambria"/>
              </a:rPr>
              <a:t>development </a:t>
            </a:r>
            <a:r>
              <a:rPr sz="1100" spc="-5" dirty="0">
                <a:latin typeface="Cambria"/>
                <a:cs typeface="Cambria"/>
              </a:rPr>
              <a:t>of </a:t>
            </a:r>
            <a:r>
              <a:rPr sz="1100" spc="15" dirty="0">
                <a:latin typeface="Cambria"/>
                <a:cs typeface="Cambria"/>
              </a:rPr>
              <a:t>more </a:t>
            </a:r>
            <a:r>
              <a:rPr sz="1100" spc="20" dirty="0">
                <a:latin typeface="Cambria"/>
                <a:cs typeface="Cambria"/>
              </a:rPr>
              <a:t> complex</a:t>
            </a:r>
            <a:r>
              <a:rPr sz="1100" spc="25" dirty="0">
                <a:latin typeface="Cambria"/>
                <a:cs typeface="Cambria"/>
              </a:rPr>
              <a:t> cryptographic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systems,</a:t>
            </a:r>
            <a:r>
              <a:rPr sz="1100" spc="45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such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50" dirty="0">
                <a:latin typeface="Cambria"/>
                <a:cs typeface="Cambria"/>
              </a:rPr>
              <a:t>as</a:t>
            </a:r>
            <a:r>
              <a:rPr sz="1100" spc="55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public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and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private 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key-based</a:t>
            </a:r>
            <a:r>
              <a:rPr sz="1100" spc="55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cryptosystems.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Cambria"/>
              <a:buAutoNum type="arabicPeriod"/>
            </a:pPr>
            <a:endParaRPr sz="1250">
              <a:latin typeface="Cambria"/>
              <a:cs typeface="Cambria"/>
            </a:endParaRPr>
          </a:p>
          <a:p>
            <a:pPr marL="241300" marR="5080" indent="-228600" algn="just">
              <a:lnSpc>
                <a:spcPct val="115199"/>
              </a:lnSpc>
              <a:buAutoNum type="arabicPeriod"/>
              <a:tabLst>
                <a:tab pos="241300" algn="l"/>
              </a:tabLst>
            </a:pPr>
            <a:r>
              <a:rPr sz="1100" spc="40" dirty="0">
                <a:latin typeface="Cambria"/>
                <a:cs typeface="Cambria"/>
              </a:rPr>
              <a:t>Popular</a:t>
            </a:r>
            <a:r>
              <a:rPr sz="1100" spc="45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cryptographic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algorithms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such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50" dirty="0">
                <a:latin typeface="Cambria"/>
                <a:cs typeface="Cambria"/>
              </a:rPr>
              <a:t>as</a:t>
            </a:r>
            <a:r>
              <a:rPr sz="1100" spc="55" dirty="0">
                <a:latin typeface="Cambria"/>
                <a:cs typeface="Cambria"/>
              </a:rPr>
              <a:t> </a:t>
            </a:r>
            <a:r>
              <a:rPr sz="1100" spc="125" dirty="0">
                <a:latin typeface="Cambria"/>
                <a:cs typeface="Cambria"/>
              </a:rPr>
              <a:t>DES, </a:t>
            </a:r>
            <a:r>
              <a:rPr sz="1100" spc="95" dirty="0">
                <a:latin typeface="Cambria"/>
                <a:cs typeface="Cambria"/>
              </a:rPr>
              <a:t>3DES,</a:t>
            </a:r>
            <a:r>
              <a:rPr sz="1100" spc="100" dirty="0">
                <a:latin typeface="Cambria"/>
                <a:cs typeface="Cambria"/>
              </a:rPr>
              <a:t> </a:t>
            </a:r>
            <a:r>
              <a:rPr sz="1100" spc="70" dirty="0">
                <a:latin typeface="Cambria"/>
                <a:cs typeface="Cambria"/>
              </a:rPr>
              <a:t>RC-4, 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Twofish,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and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spc="135" dirty="0">
                <a:latin typeface="Cambria"/>
                <a:cs typeface="Cambria"/>
              </a:rPr>
              <a:t>AES </a:t>
            </a:r>
            <a:r>
              <a:rPr sz="1100" spc="40" dirty="0">
                <a:latin typeface="Cambria"/>
                <a:cs typeface="Cambria"/>
              </a:rPr>
              <a:t>have</a:t>
            </a:r>
            <a:r>
              <a:rPr sz="1100" spc="45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different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features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and </a:t>
            </a:r>
            <a:r>
              <a:rPr sz="1100" spc="40" dirty="0">
                <a:latin typeface="Cambria"/>
                <a:cs typeface="Cambria"/>
              </a:rPr>
              <a:t>limitations. For </a:t>
            </a:r>
            <a:r>
              <a:rPr sz="1100" spc="45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example, </a:t>
            </a:r>
            <a:r>
              <a:rPr sz="1100" spc="135" dirty="0">
                <a:latin typeface="Cambria"/>
                <a:cs typeface="Cambria"/>
              </a:rPr>
              <a:t>AES </a:t>
            </a:r>
            <a:r>
              <a:rPr sz="1100" spc="35" dirty="0">
                <a:latin typeface="Cambria"/>
                <a:cs typeface="Cambria"/>
              </a:rPr>
              <a:t>is </a:t>
            </a:r>
            <a:r>
              <a:rPr sz="1100" spc="15" dirty="0">
                <a:latin typeface="Cambria"/>
                <a:cs typeface="Cambria"/>
              </a:rPr>
              <a:t>considered more </a:t>
            </a:r>
            <a:r>
              <a:rPr sz="1100" spc="20" dirty="0">
                <a:latin typeface="Cambria"/>
                <a:cs typeface="Cambria"/>
              </a:rPr>
              <a:t>secure </a:t>
            </a:r>
            <a:r>
              <a:rPr sz="1100" spc="55" dirty="0">
                <a:latin typeface="Cambria"/>
                <a:cs typeface="Cambria"/>
              </a:rPr>
              <a:t>than </a:t>
            </a:r>
            <a:r>
              <a:rPr sz="1100" spc="140" dirty="0">
                <a:latin typeface="Cambria"/>
                <a:cs typeface="Cambria"/>
              </a:rPr>
              <a:t>DES </a:t>
            </a:r>
            <a:r>
              <a:rPr sz="1100" spc="45" dirty="0">
                <a:latin typeface="Cambria"/>
                <a:cs typeface="Cambria"/>
              </a:rPr>
              <a:t>and </a:t>
            </a:r>
            <a:r>
              <a:rPr sz="1100" spc="105" dirty="0">
                <a:latin typeface="Cambria"/>
                <a:cs typeface="Cambria"/>
              </a:rPr>
              <a:t>3DES </a:t>
            </a:r>
            <a:r>
              <a:rPr sz="1100" spc="25" dirty="0">
                <a:latin typeface="Cambria"/>
                <a:cs typeface="Cambria"/>
              </a:rPr>
              <a:t>due 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to</a:t>
            </a:r>
            <a:r>
              <a:rPr sz="1100" spc="10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its </a:t>
            </a:r>
            <a:r>
              <a:rPr sz="1100" spc="30" dirty="0">
                <a:latin typeface="Cambria"/>
                <a:cs typeface="Cambria"/>
              </a:rPr>
              <a:t>use </a:t>
            </a:r>
            <a:r>
              <a:rPr sz="1100" spc="-5" dirty="0">
                <a:latin typeface="Cambria"/>
                <a:cs typeface="Cambria"/>
              </a:rPr>
              <a:t>of </a:t>
            </a:r>
            <a:r>
              <a:rPr sz="1100" spc="20" dirty="0">
                <a:latin typeface="Cambria"/>
                <a:cs typeface="Cambria"/>
              </a:rPr>
              <a:t>longer </a:t>
            </a:r>
            <a:r>
              <a:rPr sz="1100" spc="35" dirty="0">
                <a:latin typeface="Cambria"/>
                <a:cs typeface="Cambria"/>
              </a:rPr>
              <a:t>key </a:t>
            </a:r>
            <a:r>
              <a:rPr sz="1100" spc="45" dirty="0">
                <a:latin typeface="Cambria"/>
                <a:cs typeface="Cambria"/>
              </a:rPr>
              <a:t>lengths. Organizations </a:t>
            </a:r>
            <a:r>
              <a:rPr sz="1100" spc="25" dirty="0">
                <a:latin typeface="Cambria"/>
                <a:cs typeface="Cambria"/>
              </a:rPr>
              <a:t>should </a:t>
            </a:r>
            <a:r>
              <a:rPr sz="1100" spc="20" dirty="0">
                <a:latin typeface="Cambria"/>
                <a:cs typeface="Cambria"/>
              </a:rPr>
              <a:t>select </a:t>
            </a:r>
            <a:r>
              <a:rPr sz="1100" spc="40" dirty="0">
                <a:latin typeface="Cambria"/>
                <a:cs typeface="Cambria"/>
              </a:rPr>
              <a:t>the </a:t>
            </a:r>
            <a:r>
              <a:rPr sz="1100" spc="45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appropriate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algorithm </a:t>
            </a:r>
            <a:r>
              <a:rPr sz="1100" spc="25" dirty="0">
                <a:latin typeface="Cambria"/>
                <a:cs typeface="Cambria"/>
              </a:rPr>
              <a:t>based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on  </a:t>
            </a:r>
            <a:r>
              <a:rPr sz="1100" spc="20" dirty="0">
                <a:latin typeface="Cambria"/>
                <a:cs typeface="Cambria"/>
              </a:rPr>
              <a:t>factors  </a:t>
            </a:r>
            <a:r>
              <a:rPr sz="1100" spc="35" dirty="0">
                <a:latin typeface="Cambria"/>
                <a:cs typeface="Cambria"/>
              </a:rPr>
              <a:t>such </a:t>
            </a:r>
            <a:r>
              <a:rPr sz="1100" spc="50" dirty="0">
                <a:latin typeface="Cambria"/>
                <a:cs typeface="Cambria"/>
              </a:rPr>
              <a:t>as </a:t>
            </a:r>
            <a:r>
              <a:rPr sz="1100" spc="40" dirty="0">
                <a:latin typeface="Cambria"/>
                <a:cs typeface="Cambria"/>
              </a:rPr>
              <a:t>the </a:t>
            </a:r>
            <a:r>
              <a:rPr sz="1100" spc="20" dirty="0">
                <a:latin typeface="Cambria"/>
                <a:cs typeface="Cambria"/>
              </a:rPr>
              <a:t>required </a:t>
            </a:r>
            <a:r>
              <a:rPr sz="1100" spc="25" dirty="0">
                <a:latin typeface="Cambria"/>
                <a:cs typeface="Cambria"/>
              </a:rPr>
              <a:t>level </a:t>
            </a:r>
            <a:r>
              <a:rPr sz="1100" spc="-229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of</a:t>
            </a:r>
            <a:r>
              <a:rPr sz="110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security,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computational</a:t>
            </a:r>
            <a:r>
              <a:rPr sz="1100" spc="30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resources,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and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compatibility</a:t>
            </a:r>
            <a:r>
              <a:rPr sz="1100" spc="305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with 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existing</a:t>
            </a:r>
            <a:r>
              <a:rPr sz="1100" spc="55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systems.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Cambria"/>
              <a:buAutoNum type="arabicPeriod"/>
            </a:pPr>
            <a:endParaRPr sz="1250">
              <a:latin typeface="Cambria"/>
              <a:cs typeface="Cambria"/>
            </a:endParaRPr>
          </a:p>
          <a:p>
            <a:pPr marL="241300" marR="6350" indent="-228600" algn="just">
              <a:lnSpc>
                <a:spcPct val="115199"/>
              </a:lnSpc>
              <a:buAutoNum type="arabicPeriod"/>
              <a:tabLst>
                <a:tab pos="241300" algn="l"/>
              </a:tabLst>
            </a:pPr>
            <a:r>
              <a:rPr sz="1100" spc="40" dirty="0">
                <a:latin typeface="Cambria"/>
                <a:cs typeface="Cambria"/>
              </a:rPr>
              <a:t>Public </a:t>
            </a:r>
            <a:r>
              <a:rPr sz="1100" spc="45" dirty="0">
                <a:latin typeface="Cambria"/>
                <a:cs typeface="Cambria"/>
              </a:rPr>
              <a:t>and </a:t>
            </a:r>
            <a:r>
              <a:rPr sz="1100" spc="30" dirty="0">
                <a:latin typeface="Cambria"/>
                <a:cs typeface="Cambria"/>
              </a:rPr>
              <a:t>private </a:t>
            </a:r>
            <a:r>
              <a:rPr sz="1100" spc="25" dirty="0">
                <a:latin typeface="Cambria"/>
                <a:cs typeface="Cambria"/>
              </a:rPr>
              <a:t>key-based cryptosystems </a:t>
            </a:r>
            <a:r>
              <a:rPr sz="1100" spc="15" dirty="0">
                <a:latin typeface="Cambria"/>
                <a:cs typeface="Cambria"/>
              </a:rPr>
              <a:t>work  </a:t>
            </a:r>
            <a:r>
              <a:rPr sz="1100" spc="20" dirty="0">
                <a:latin typeface="Cambria"/>
                <a:cs typeface="Cambria"/>
              </a:rPr>
              <a:t>by  </a:t>
            </a:r>
            <a:r>
              <a:rPr sz="1100" spc="45" dirty="0">
                <a:latin typeface="Cambria"/>
                <a:cs typeface="Cambria"/>
              </a:rPr>
              <a:t>using </a:t>
            </a:r>
            <a:r>
              <a:rPr sz="1100" spc="70" dirty="0">
                <a:latin typeface="Cambria"/>
                <a:cs typeface="Cambria"/>
              </a:rPr>
              <a:t>a </a:t>
            </a:r>
            <a:r>
              <a:rPr sz="1100" spc="35" dirty="0">
                <a:latin typeface="Cambria"/>
                <a:cs typeface="Cambria"/>
              </a:rPr>
              <a:t>pair 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of</a:t>
            </a:r>
            <a:r>
              <a:rPr sz="1100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keys, </a:t>
            </a:r>
            <a:r>
              <a:rPr sz="1100" spc="5" dirty="0">
                <a:latin typeface="Cambria"/>
                <a:cs typeface="Cambria"/>
              </a:rPr>
              <a:t>one</a:t>
            </a:r>
            <a:r>
              <a:rPr sz="1100" spc="1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for  </a:t>
            </a:r>
            <a:r>
              <a:rPr sz="1100" spc="20" dirty="0">
                <a:latin typeface="Cambria"/>
                <a:cs typeface="Cambria"/>
              </a:rPr>
              <a:t>encryption </a:t>
            </a:r>
            <a:r>
              <a:rPr sz="1100" spc="45" dirty="0">
                <a:latin typeface="Cambria"/>
                <a:cs typeface="Cambria"/>
              </a:rPr>
              <a:t>and </a:t>
            </a:r>
            <a:r>
              <a:rPr sz="1100" spc="5" dirty="0">
                <a:latin typeface="Cambria"/>
                <a:cs typeface="Cambria"/>
              </a:rPr>
              <a:t>one  for  </a:t>
            </a:r>
            <a:r>
              <a:rPr sz="1100" spc="25" dirty="0">
                <a:latin typeface="Cambria"/>
                <a:cs typeface="Cambria"/>
              </a:rPr>
              <a:t>decryption. </a:t>
            </a:r>
            <a:r>
              <a:rPr sz="1100" spc="50" dirty="0">
                <a:latin typeface="Cambria"/>
                <a:cs typeface="Cambria"/>
              </a:rPr>
              <a:t>The </a:t>
            </a:r>
            <a:r>
              <a:rPr sz="1100" spc="25" dirty="0">
                <a:latin typeface="Cambria"/>
                <a:cs typeface="Cambria"/>
              </a:rPr>
              <a:t>public </a:t>
            </a:r>
            <a:r>
              <a:rPr sz="1100" spc="35" dirty="0">
                <a:latin typeface="Cambria"/>
                <a:cs typeface="Cambria"/>
              </a:rPr>
              <a:t>key </a:t>
            </a:r>
            <a:r>
              <a:rPr sz="1100" spc="-229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is</a:t>
            </a:r>
            <a:r>
              <a:rPr sz="1100" spc="9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widely</a:t>
            </a:r>
            <a:r>
              <a:rPr sz="1100" spc="100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distributed</a:t>
            </a:r>
            <a:r>
              <a:rPr sz="1100" spc="90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and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used</a:t>
            </a:r>
            <a:r>
              <a:rPr sz="1100" spc="9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to</a:t>
            </a:r>
            <a:r>
              <a:rPr sz="1100" spc="114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encrypt</a:t>
            </a:r>
            <a:r>
              <a:rPr sz="1100" spc="280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messages,</a:t>
            </a:r>
            <a:r>
              <a:rPr sz="1100" spc="285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while</a:t>
            </a:r>
            <a:r>
              <a:rPr sz="1100" spc="285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the</a:t>
            </a:r>
            <a:endParaRPr sz="1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5900" y="874232"/>
            <a:ext cx="4538345" cy="4660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8890" algn="just">
              <a:lnSpc>
                <a:spcPct val="115199"/>
              </a:lnSpc>
              <a:spcBef>
                <a:spcPts val="100"/>
              </a:spcBef>
            </a:pPr>
            <a:r>
              <a:rPr sz="1100" spc="30" dirty="0">
                <a:latin typeface="Cambria"/>
                <a:cs typeface="Cambria"/>
              </a:rPr>
              <a:t>private </a:t>
            </a:r>
            <a:r>
              <a:rPr sz="1100" spc="35" dirty="0">
                <a:latin typeface="Cambria"/>
                <a:cs typeface="Cambria"/>
              </a:rPr>
              <a:t>key is kept </a:t>
            </a:r>
            <a:r>
              <a:rPr sz="1100" spc="20" dirty="0">
                <a:latin typeface="Cambria"/>
                <a:cs typeface="Cambria"/>
              </a:rPr>
              <a:t>secret </a:t>
            </a:r>
            <a:r>
              <a:rPr sz="1100" spc="45" dirty="0">
                <a:latin typeface="Cambria"/>
                <a:cs typeface="Cambria"/>
              </a:rPr>
              <a:t>and </a:t>
            </a:r>
            <a:r>
              <a:rPr sz="1100" spc="30" dirty="0">
                <a:latin typeface="Cambria"/>
                <a:cs typeface="Cambria"/>
              </a:rPr>
              <a:t>used </a:t>
            </a:r>
            <a:r>
              <a:rPr sz="1100" spc="5" dirty="0">
                <a:latin typeface="Cambria"/>
                <a:cs typeface="Cambria"/>
              </a:rPr>
              <a:t>to </a:t>
            </a:r>
            <a:r>
              <a:rPr sz="1100" spc="20" dirty="0">
                <a:latin typeface="Cambria"/>
                <a:cs typeface="Cambria"/>
              </a:rPr>
              <a:t>decrypt </a:t>
            </a:r>
            <a:r>
              <a:rPr sz="1100" spc="40" dirty="0">
                <a:latin typeface="Cambria"/>
                <a:cs typeface="Cambria"/>
              </a:rPr>
              <a:t>messages. Practical </a:t>
            </a:r>
            <a:r>
              <a:rPr sz="1100" spc="45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applications </a:t>
            </a:r>
            <a:r>
              <a:rPr sz="1100" spc="-5" dirty="0">
                <a:latin typeface="Cambria"/>
                <a:cs typeface="Cambria"/>
              </a:rPr>
              <a:t>of </a:t>
            </a:r>
            <a:r>
              <a:rPr sz="1100" spc="30" dirty="0">
                <a:latin typeface="Cambria"/>
                <a:cs typeface="Cambria"/>
              </a:rPr>
              <a:t>these </a:t>
            </a:r>
            <a:r>
              <a:rPr sz="1100" spc="35" dirty="0">
                <a:latin typeface="Cambria"/>
                <a:cs typeface="Cambria"/>
              </a:rPr>
              <a:t>systems </a:t>
            </a:r>
            <a:r>
              <a:rPr sz="1100" spc="30" dirty="0">
                <a:latin typeface="Cambria"/>
                <a:cs typeface="Cambria"/>
              </a:rPr>
              <a:t>include </a:t>
            </a:r>
            <a:r>
              <a:rPr sz="1100" spc="20" dirty="0">
                <a:latin typeface="Cambria"/>
                <a:cs typeface="Cambria"/>
              </a:rPr>
              <a:t>secure </a:t>
            </a:r>
            <a:r>
              <a:rPr sz="1100" spc="40" dirty="0">
                <a:latin typeface="Cambria"/>
                <a:cs typeface="Cambria"/>
              </a:rPr>
              <a:t>messaging </a:t>
            </a:r>
            <a:r>
              <a:rPr sz="1100" spc="45" dirty="0">
                <a:latin typeface="Cambria"/>
                <a:cs typeface="Cambria"/>
              </a:rPr>
              <a:t>and </a:t>
            </a:r>
            <a:r>
              <a:rPr sz="1100" spc="25" dirty="0">
                <a:latin typeface="Cambria"/>
                <a:cs typeface="Cambria"/>
              </a:rPr>
              <a:t>online 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transactions,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such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50" dirty="0">
                <a:latin typeface="Cambria"/>
                <a:cs typeface="Cambria"/>
              </a:rPr>
              <a:t>as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online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banking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and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e-commerce.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Cambria"/>
              <a:cs typeface="Cambria"/>
            </a:endParaRPr>
          </a:p>
          <a:p>
            <a:pPr marL="241300" marR="6350" indent="-228600" algn="just">
              <a:lnSpc>
                <a:spcPct val="115199"/>
              </a:lnSpc>
              <a:buAutoNum type="arabicPeriod" startAt="7"/>
              <a:tabLst>
                <a:tab pos="241300" algn="l"/>
              </a:tabLst>
            </a:pPr>
            <a:r>
              <a:rPr sz="1100" spc="40" dirty="0">
                <a:latin typeface="Cambria"/>
                <a:cs typeface="Cambria"/>
              </a:rPr>
              <a:t>Secure</a:t>
            </a:r>
            <a:r>
              <a:rPr sz="1100" spc="45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design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principles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55" dirty="0">
                <a:latin typeface="Cambria"/>
                <a:cs typeface="Cambria"/>
              </a:rPr>
              <a:t>that </a:t>
            </a:r>
            <a:r>
              <a:rPr sz="1100" spc="30" dirty="0">
                <a:latin typeface="Cambria"/>
                <a:cs typeface="Cambria"/>
              </a:rPr>
              <a:t>organizations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should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follow</a:t>
            </a:r>
            <a:r>
              <a:rPr sz="1100" spc="10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when 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developing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software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and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other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systems </a:t>
            </a:r>
            <a:r>
              <a:rPr sz="1100" spc="30" dirty="0">
                <a:latin typeface="Cambria"/>
                <a:cs typeface="Cambria"/>
              </a:rPr>
              <a:t>include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the </a:t>
            </a:r>
            <a:r>
              <a:rPr sz="1100" spc="25" dirty="0">
                <a:latin typeface="Cambria"/>
                <a:cs typeface="Cambria"/>
              </a:rPr>
              <a:t>principle  </a:t>
            </a:r>
            <a:r>
              <a:rPr sz="1100" spc="-5" dirty="0">
                <a:latin typeface="Cambria"/>
                <a:cs typeface="Cambria"/>
              </a:rPr>
              <a:t>of </a:t>
            </a:r>
            <a:r>
              <a:rPr sz="1100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least </a:t>
            </a:r>
            <a:r>
              <a:rPr sz="1100" spc="30" dirty="0">
                <a:latin typeface="Cambria"/>
                <a:cs typeface="Cambria"/>
              </a:rPr>
              <a:t>privilege,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which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restricts  </a:t>
            </a:r>
            <a:r>
              <a:rPr sz="1100" spc="20" dirty="0">
                <a:latin typeface="Cambria"/>
                <a:cs typeface="Cambria"/>
              </a:rPr>
              <a:t>access  </a:t>
            </a:r>
            <a:r>
              <a:rPr sz="1100" spc="5" dirty="0">
                <a:latin typeface="Cambria"/>
                <a:cs typeface="Cambria"/>
              </a:rPr>
              <a:t>to </a:t>
            </a:r>
            <a:r>
              <a:rPr sz="1100" spc="15" dirty="0">
                <a:latin typeface="Cambria"/>
                <a:cs typeface="Cambria"/>
              </a:rPr>
              <a:t>resources </a:t>
            </a:r>
            <a:r>
              <a:rPr sz="1100" spc="5" dirty="0">
                <a:latin typeface="Cambria"/>
                <a:cs typeface="Cambria"/>
              </a:rPr>
              <a:t>to </a:t>
            </a:r>
            <a:r>
              <a:rPr sz="1100" spc="20" dirty="0">
                <a:latin typeface="Cambria"/>
                <a:cs typeface="Cambria"/>
              </a:rPr>
              <a:t>only those 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who </a:t>
            </a:r>
            <a:r>
              <a:rPr sz="1100" spc="20" dirty="0">
                <a:latin typeface="Cambria"/>
                <a:cs typeface="Cambria"/>
              </a:rPr>
              <a:t>need </a:t>
            </a:r>
            <a:r>
              <a:rPr sz="1100" spc="55" dirty="0">
                <a:latin typeface="Cambria"/>
                <a:cs typeface="Cambria"/>
              </a:rPr>
              <a:t>it, </a:t>
            </a:r>
            <a:r>
              <a:rPr sz="1100" spc="45" dirty="0">
                <a:latin typeface="Cambria"/>
                <a:cs typeface="Cambria"/>
              </a:rPr>
              <a:t>and </a:t>
            </a:r>
            <a:r>
              <a:rPr sz="1100" spc="20" dirty="0">
                <a:latin typeface="Cambria"/>
                <a:cs typeface="Cambria"/>
              </a:rPr>
              <a:t>defense </a:t>
            </a:r>
            <a:r>
              <a:rPr sz="1100" spc="45" dirty="0">
                <a:latin typeface="Cambria"/>
                <a:cs typeface="Cambria"/>
              </a:rPr>
              <a:t>in </a:t>
            </a:r>
            <a:r>
              <a:rPr sz="1100" spc="35" dirty="0">
                <a:latin typeface="Cambria"/>
                <a:cs typeface="Cambria"/>
              </a:rPr>
              <a:t>depth, </a:t>
            </a:r>
            <a:r>
              <a:rPr sz="1100" spc="30" dirty="0">
                <a:latin typeface="Cambria"/>
                <a:cs typeface="Cambria"/>
              </a:rPr>
              <a:t>which </a:t>
            </a:r>
            <a:r>
              <a:rPr sz="1100" spc="25" dirty="0">
                <a:latin typeface="Cambria"/>
                <a:cs typeface="Cambria"/>
              </a:rPr>
              <a:t>involves </a:t>
            </a:r>
            <a:r>
              <a:rPr sz="1100" spc="45" dirty="0">
                <a:latin typeface="Cambria"/>
                <a:cs typeface="Cambria"/>
              </a:rPr>
              <a:t>using </a:t>
            </a:r>
            <a:r>
              <a:rPr sz="1100" spc="35" dirty="0">
                <a:latin typeface="Cambria"/>
                <a:cs typeface="Cambria"/>
              </a:rPr>
              <a:t>multiple 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layers  </a:t>
            </a:r>
            <a:r>
              <a:rPr sz="1100" spc="-5" dirty="0">
                <a:latin typeface="Cambria"/>
                <a:cs typeface="Cambria"/>
              </a:rPr>
              <a:t>of</a:t>
            </a:r>
            <a:r>
              <a:rPr sz="1100" spc="229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security </a:t>
            </a:r>
            <a:r>
              <a:rPr sz="1100" spc="5" dirty="0">
                <a:latin typeface="Cambria"/>
                <a:cs typeface="Cambria"/>
              </a:rPr>
              <a:t>to </a:t>
            </a:r>
            <a:r>
              <a:rPr sz="1100" spc="15" dirty="0">
                <a:latin typeface="Cambria"/>
                <a:cs typeface="Cambria"/>
              </a:rPr>
              <a:t>protect </a:t>
            </a:r>
            <a:r>
              <a:rPr sz="1100" spc="50" dirty="0">
                <a:latin typeface="Cambria"/>
                <a:cs typeface="Cambria"/>
              </a:rPr>
              <a:t>against </a:t>
            </a:r>
            <a:r>
              <a:rPr sz="1100" spc="45" dirty="0">
                <a:latin typeface="Cambria"/>
                <a:cs typeface="Cambria"/>
              </a:rPr>
              <a:t>threats. </a:t>
            </a:r>
            <a:r>
              <a:rPr sz="1100" spc="35" dirty="0">
                <a:latin typeface="Cambria"/>
                <a:cs typeface="Cambria"/>
              </a:rPr>
              <a:t>These </a:t>
            </a:r>
            <a:r>
              <a:rPr sz="1100" spc="25" dirty="0">
                <a:latin typeface="Cambria"/>
                <a:cs typeface="Cambria"/>
              </a:rPr>
              <a:t>principles </a:t>
            </a:r>
            <a:r>
              <a:rPr sz="1100" spc="40" dirty="0">
                <a:latin typeface="Cambria"/>
                <a:cs typeface="Cambria"/>
              </a:rPr>
              <a:t>can </a:t>
            </a:r>
            <a:r>
              <a:rPr sz="1100" spc="4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be </a:t>
            </a:r>
            <a:r>
              <a:rPr sz="1100" spc="25" dirty="0">
                <a:latin typeface="Cambria"/>
                <a:cs typeface="Cambria"/>
              </a:rPr>
              <a:t>effectively </a:t>
            </a:r>
            <a:r>
              <a:rPr sz="1100" spc="30" dirty="0">
                <a:latin typeface="Cambria"/>
                <a:cs typeface="Cambria"/>
              </a:rPr>
              <a:t>implemented </a:t>
            </a:r>
            <a:r>
              <a:rPr sz="1100" spc="45" dirty="0">
                <a:latin typeface="Cambria"/>
                <a:cs typeface="Cambria"/>
              </a:rPr>
              <a:t>using </a:t>
            </a:r>
            <a:r>
              <a:rPr sz="1100" spc="10" dirty="0">
                <a:latin typeface="Cambria"/>
                <a:cs typeface="Cambria"/>
              </a:rPr>
              <a:t>tools </a:t>
            </a:r>
            <a:r>
              <a:rPr sz="1100" spc="35" dirty="0">
                <a:latin typeface="Cambria"/>
                <a:cs typeface="Cambria"/>
              </a:rPr>
              <a:t>such </a:t>
            </a:r>
            <a:r>
              <a:rPr sz="1100" spc="50" dirty="0">
                <a:latin typeface="Cambria"/>
                <a:cs typeface="Cambria"/>
              </a:rPr>
              <a:t>as </a:t>
            </a:r>
            <a:r>
              <a:rPr sz="1100" spc="-5" dirty="0">
                <a:latin typeface="Cambria"/>
                <a:cs typeface="Cambria"/>
              </a:rPr>
              <a:t>code </a:t>
            </a:r>
            <a:r>
              <a:rPr sz="1100" spc="45" dirty="0">
                <a:latin typeface="Cambria"/>
                <a:cs typeface="Cambria"/>
              </a:rPr>
              <a:t>analysis and 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penetration</a:t>
            </a:r>
            <a:r>
              <a:rPr sz="1100" spc="35" dirty="0">
                <a:latin typeface="Cambria"/>
                <a:cs typeface="Cambria"/>
              </a:rPr>
              <a:t> testing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to</a:t>
            </a:r>
            <a:r>
              <a:rPr sz="1100" spc="10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identify</a:t>
            </a:r>
            <a:r>
              <a:rPr sz="1100" spc="35" dirty="0">
                <a:latin typeface="Cambria"/>
                <a:cs typeface="Cambria"/>
              </a:rPr>
              <a:t> vulnerabilities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and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assess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the </a:t>
            </a:r>
            <a:r>
              <a:rPr sz="1100" spc="45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effectiveness</a:t>
            </a:r>
            <a:r>
              <a:rPr sz="1100" spc="5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of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security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measures.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Cambria"/>
              <a:buAutoNum type="arabicPeriod" startAt="7"/>
            </a:pPr>
            <a:endParaRPr sz="1250">
              <a:latin typeface="Cambria"/>
              <a:cs typeface="Cambria"/>
            </a:endParaRPr>
          </a:p>
          <a:p>
            <a:pPr marL="241300" marR="5080" indent="-228600" algn="just">
              <a:lnSpc>
                <a:spcPct val="115199"/>
              </a:lnSpc>
              <a:buAutoNum type="arabicPeriod" startAt="7"/>
              <a:tabLst>
                <a:tab pos="241300" algn="l"/>
              </a:tabLst>
            </a:pPr>
            <a:r>
              <a:rPr sz="1100" spc="45" dirty="0">
                <a:latin typeface="Cambria"/>
                <a:cs typeface="Cambria"/>
              </a:rPr>
              <a:t>Organizations </a:t>
            </a:r>
            <a:r>
              <a:rPr sz="1100" spc="40" dirty="0">
                <a:latin typeface="Cambria"/>
                <a:cs typeface="Cambria"/>
              </a:rPr>
              <a:t>can </a:t>
            </a:r>
            <a:r>
              <a:rPr sz="1100" spc="20" dirty="0">
                <a:latin typeface="Cambria"/>
                <a:cs typeface="Cambria"/>
              </a:rPr>
              <a:t>defend </a:t>
            </a:r>
            <a:r>
              <a:rPr sz="1100" spc="50" dirty="0">
                <a:latin typeface="Cambria"/>
                <a:cs typeface="Cambria"/>
              </a:rPr>
              <a:t>against </a:t>
            </a:r>
            <a:r>
              <a:rPr sz="1100" spc="20" dirty="0">
                <a:latin typeface="Cambria"/>
                <a:cs typeface="Cambria"/>
              </a:rPr>
              <a:t>side </a:t>
            </a:r>
            <a:r>
              <a:rPr sz="1100" spc="40" dirty="0">
                <a:latin typeface="Cambria"/>
                <a:cs typeface="Cambria"/>
              </a:rPr>
              <a:t>channel </a:t>
            </a:r>
            <a:r>
              <a:rPr sz="1100" spc="45" dirty="0">
                <a:latin typeface="Cambria"/>
                <a:cs typeface="Cambria"/>
              </a:rPr>
              <a:t>attacks </a:t>
            </a:r>
            <a:r>
              <a:rPr sz="1100" spc="20" dirty="0">
                <a:latin typeface="Cambria"/>
                <a:cs typeface="Cambria"/>
              </a:rPr>
              <a:t>by </a:t>
            </a:r>
            <a:r>
              <a:rPr sz="1100" spc="45" dirty="0">
                <a:latin typeface="Cambria"/>
                <a:cs typeface="Cambria"/>
              </a:rPr>
              <a:t>using </a:t>
            </a:r>
            <a:r>
              <a:rPr sz="1100" spc="50" dirty="0">
                <a:latin typeface="Cambria"/>
                <a:cs typeface="Cambria"/>
              </a:rPr>
              <a:t> masking </a:t>
            </a:r>
            <a:r>
              <a:rPr sz="1100" spc="30" dirty="0">
                <a:latin typeface="Cambria"/>
                <a:cs typeface="Cambria"/>
              </a:rPr>
              <a:t>techniques </a:t>
            </a:r>
            <a:r>
              <a:rPr sz="1100" spc="5" dirty="0">
                <a:latin typeface="Cambria"/>
                <a:cs typeface="Cambria"/>
              </a:rPr>
              <a:t>to </a:t>
            </a:r>
            <a:r>
              <a:rPr sz="1100" spc="25" dirty="0">
                <a:latin typeface="Cambria"/>
                <a:cs typeface="Cambria"/>
              </a:rPr>
              <a:t>prevent </a:t>
            </a:r>
            <a:r>
              <a:rPr sz="1100" spc="40" dirty="0">
                <a:latin typeface="Cambria"/>
                <a:cs typeface="Cambria"/>
              </a:rPr>
              <a:t>the </a:t>
            </a:r>
            <a:r>
              <a:rPr sz="1100" spc="45" dirty="0">
                <a:latin typeface="Cambria"/>
                <a:cs typeface="Cambria"/>
              </a:rPr>
              <a:t>leakage </a:t>
            </a:r>
            <a:r>
              <a:rPr sz="1100" spc="-5" dirty="0">
                <a:latin typeface="Cambria"/>
                <a:cs typeface="Cambria"/>
              </a:rPr>
              <a:t>of </a:t>
            </a:r>
            <a:r>
              <a:rPr sz="1100" spc="30" dirty="0">
                <a:latin typeface="Cambria"/>
                <a:cs typeface="Cambria"/>
              </a:rPr>
              <a:t>information </a:t>
            </a:r>
            <a:r>
              <a:rPr sz="1100" spc="35" dirty="0">
                <a:latin typeface="Cambria"/>
                <a:cs typeface="Cambria"/>
              </a:rPr>
              <a:t>through 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side </a:t>
            </a:r>
            <a:r>
              <a:rPr sz="1100" spc="40" dirty="0">
                <a:latin typeface="Cambria"/>
                <a:cs typeface="Cambria"/>
              </a:rPr>
              <a:t>channels, </a:t>
            </a:r>
            <a:r>
              <a:rPr sz="1100" spc="35" dirty="0">
                <a:latin typeface="Cambria"/>
                <a:cs typeface="Cambria"/>
              </a:rPr>
              <a:t>implementing </a:t>
            </a:r>
            <a:r>
              <a:rPr sz="1100" spc="25" dirty="0">
                <a:latin typeface="Cambria"/>
                <a:cs typeface="Cambria"/>
              </a:rPr>
              <a:t>hardware-level </a:t>
            </a:r>
            <a:r>
              <a:rPr sz="1100" spc="30" dirty="0">
                <a:latin typeface="Cambria"/>
                <a:cs typeface="Cambria"/>
              </a:rPr>
              <a:t>security </a:t>
            </a:r>
            <a:r>
              <a:rPr sz="1100" spc="35" dirty="0">
                <a:latin typeface="Cambria"/>
                <a:cs typeface="Cambria"/>
              </a:rPr>
              <a:t>measures </a:t>
            </a:r>
            <a:r>
              <a:rPr sz="1100" spc="5" dirty="0">
                <a:latin typeface="Cambria"/>
                <a:cs typeface="Cambria"/>
              </a:rPr>
              <a:t>to </a:t>
            </a:r>
            <a:r>
              <a:rPr sz="1100" spc="1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protect  </a:t>
            </a:r>
            <a:r>
              <a:rPr sz="1100" spc="50" dirty="0">
                <a:latin typeface="Cambria"/>
                <a:cs typeface="Cambria"/>
              </a:rPr>
              <a:t>against </a:t>
            </a:r>
            <a:r>
              <a:rPr sz="1100" spc="35" dirty="0">
                <a:latin typeface="Cambria"/>
                <a:cs typeface="Cambria"/>
              </a:rPr>
              <a:t>physical </a:t>
            </a:r>
            <a:r>
              <a:rPr sz="1100" spc="50" dirty="0">
                <a:latin typeface="Cambria"/>
                <a:cs typeface="Cambria"/>
              </a:rPr>
              <a:t>attacks, </a:t>
            </a:r>
            <a:r>
              <a:rPr sz="1100" spc="45" dirty="0">
                <a:latin typeface="Cambria"/>
                <a:cs typeface="Cambria"/>
              </a:rPr>
              <a:t>and </a:t>
            </a:r>
            <a:r>
              <a:rPr sz="1100" spc="35" dirty="0">
                <a:latin typeface="Cambria"/>
                <a:cs typeface="Cambria"/>
              </a:rPr>
              <a:t>regularly </a:t>
            </a:r>
            <a:r>
              <a:rPr sz="1100" spc="40" dirty="0">
                <a:latin typeface="Cambria"/>
                <a:cs typeface="Cambria"/>
              </a:rPr>
              <a:t>updating </a:t>
            </a:r>
            <a:r>
              <a:rPr sz="1100" spc="20" dirty="0">
                <a:latin typeface="Cambria"/>
                <a:cs typeface="Cambria"/>
              </a:rPr>
              <a:t>software 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to</a:t>
            </a:r>
            <a:r>
              <a:rPr sz="1100" spc="1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address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known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vulnerabilities.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65" dirty="0">
                <a:latin typeface="Cambria"/>
                <a:cs typeface="Cambria"/>
              </a:rPr>
              <a:t>Key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strategies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for</a:t>
            </a:r>
            <a:r>
              <a:rPr sz="1100" spc="10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securing 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Windows</a:t>
            </a:r>
            <a:r>
              <a:rPr sz="1100" spc="20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systems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and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implementing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effective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authentication </a:t>
            </a:r>
            <a:r>
              <a:rPr sz="1100" spc="4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models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include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using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biometric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authentication</a:t>
            </a:r>
            <a:r>
              <a:rPr sz="1100" spc="45" dirty="0">
                <a:latin typeface="Cambria"/>
                <a:cs typeface="Cambria"/>
              </a:rPr>
              <a:t> and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multifactor </a:t>
            </a:r>
            <a:r>
              <a:rPr sz="1100" spc="40" dirty="0">
                <a:latin typeface="Cambria"/>
                <a:cs typeface="Cambria"/>
              </a:rPr>
              <a:t> authentication, </a:t>
            </a:r>
            <a:r>
              <a:rPr sz="1100" spc="30" dirty="0">
                <a:latin typeface="Cambria"/>
                <a:cs typeface="Cambria"/>
              </a:rPr>
              <a:t>which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require </a:t>
            </a:r>
            <a:r>
              <a:rPr sz="1100" spc="35" dirty="0">
                <a:latin typeface="Cambria"/>
                <a:cs typeface="Cambria"/>
              </a:rPr>
              <a:t>multiple </a:t>
            </a:r>
            <a:r>
              <a:rPr sz="1100" spc="20" dirty="0">
                <a:latin typeface="Cambria"/>
                <a:cs typeface="Cambria"/>
              </a:rPr>
              <a:t>forms </a:t>
            </a:r>
            <a:r>
              <a:rPr sz="1100" spc="-5" dirty="0">
                <a:latin typeface="Cambria"/>
                <a:cs typeface="Cambria"/>
              </a:rPr>
              <a:t>of</a:t>
            </a:r>
            <a:r>
              <a:rPr sz="1100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identification </a:t>
            </a:r>
            <a:r>
              <a:rPr sz="1100" spc="5" dirty="0">
                <a:latin typeface="Cambria"/>
                <a:cs typeface="Cambria"/>
              </a:rPr>
              <a:t>to </a:t>
            </a:r>
            <a:r>
              <a:rPr sz="1100" spc="1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access</a:t>
            </a:r>
            <a:r>
              <a:rPr sz="1100" spc="55" dirty="0">
                <a:latin typeface="Cambria"/>
                <a:cs typeface="Cambria"/>
              </a:rPr>
              <a:t> </a:t>
            </a:r>
            <a:r>
              <a:rPr sz="1100" spc="60" dirty="0">
                <a:latin typeface="Cambria"/>
                <a:cs typeface="Cambria"/>
              </a:rPr>
              <a:t>an </a:t>
            </a:r>
            <a:r>
              <a:rPr sz="1100" spc="30" dirty="0">
                <a:latin typeface="Cambria"/>
                <a:cs typeface="Cambria"/>
              </a:rPr>
              <a:t>account.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100" spc="35" dirty="0">
                <a:latin typeface="Cambria"/>
                <a:cs typeface="Cambria"/>
              </a:rPr>
              <a:t>9.</a:t>
            </a:r>
            <a:endParaRPr sz="1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0000" y="2498163"/>
            <a:ext cx="4258310" cy="0"/>
          </a:xfrm>
          <a:custGeom>
            <a:avLst/>
            <a:gdLst/>
            <a:ahLst/>
            <a:cxnLst/>
            <a:rect l="l" t="t" r="r" b="b"/>
            <a:pathLst>
              <a:path w="4258310">
                <a:moveTo>
                  <a:pt x="0" y="0"/>
                </a:moveTo>
                <a:lnTo>
                  <a:pt x="4257873" y="0"/>
                </a:lnTo>
              </a:path>
            </a:pathLst>
          </a:custGeom>
          <a:ln w="69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17300" y="866738"/>
            <a:ext cx="4821555" cy="870331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5"/>
              </a:spcBef>
              <a:tabLst>
                <a:tab pos="4114165" algn="l"/>
              </a:tabLst>
            </a:pPr>
            <a:r>
              <a:rPr sz="1400" b="1" spc="95" dirty="0">
                <a:latin typeface="Cambria"/>
                <a:cs typeface="Cambria"/>
              </a:rPr>
              <a:t>Roll</a:t>
            </a:r>
            <a:r>
              <a:rPr sz="1400" b="1" spc="110" dirty="0">
                <a:latin typeface="Cambria"/>
                <a:cs typeface="Cambria"/>
              </a:rPr>
              <a:t> </a:t>
            </a:r>
            <a:r>
              <a:rPr sz="1400" b="1" spc="60" dirty="0">
                <a:latin typeface="Cambria"/>
                <a:cs typeface="Cambria"/>
              </a:rPr>
              <a:t>No:...................	</a:t>
            </a:r>
            <a:r>
              <a:rPr sz="1400" b="1" spc="10" dirty="0">
                <a:latin typeface="Cambria"/>
                <a:cs typeface="Cambria"/>
              </a:rPr>
              <a:t>IT-811A</a:t>
            </a:r>
            <a:endParaRPr sz="1400">
              <a:latin typeface="Cambria"/>
              <a:cs typeface="Cambria"/>
            </a:endParaRPr>
          </a:p>
          <a:p>
            <a:pPr marR="46990" algn="ctr">
              <a:lnSpc>
                <a:spcPct val="100000"/>
              </a:lnSpc>
              <a:spcBef>
                <a:spcPts val="254"/>
              </a:spcBef>
            </a:pPr>
            <a:r>
              <a:rPr sz="1400" b="1" spc="150" dirty="0">
                <a:latin typeface="Cambria"/>
                <a:cs typeface="Cambria"/>
              </a:rPr>
              <a:t>End</a:t>
            </a:r>
            <a:r>
              <a:rPr sz="1400" b="1" spc="80" dirty="0">
                <a:latin typeface="Cambria"/>
                <a:cs typeface="Cambria"/>
              </a:rPr>
              <a:t> </a:t>
            </a:r>
            <a:r>
              <a:rPr sz="1400" b="1" spc="85" dirty="0">
                <a:latin typeface="Cambria"/>
                <a:cs typeface="Cambria"/>
              </a:rPr>
              <a:t>Semester</a:t>
            </a:r>
            <a:r>
              <a:rPr sz="1400" b="1" spc="80" dirty="0">
                <a:latin typeface="Cambria"/>
                <a:cs typeface="Cambria"/>
              </a:rPr>
              <a:t> </a:t>
            </a:r>
            <a:r>
              <a:rPr sz="1400" b="1" spc="105" dirty="0">
                <a:latin typeface="Cambria"/>
                <a:cs typeface="Cambria"/>
              </a:rPr>
              <a:t>Examination</a:t>
            </a:r>
            <a:r>
              <a:rPr sz="1400" b="1" spc="85" dirty="0">
                <a:latin typeface="Cambria"/>
                <a:cs typeface="Cambria"/>
              </a:rPr>
              <a:t> </a:t>
            </a:r>
            <a:r>
              <a:rPr sz="1400" b="1" spc="70" dirty="0">
                <a:latin typeface="Cambria"/>
                <a:cs typeface="Cambria"/>
              </a:rPr>
              <a:t>-April</a:t>
            </a:r>
            <a:r>
              <a:rPr sz="1400" b="1" spc="80" dirty="0">
                <a:latin typeface="Cambria"/>
                <a:cs typeface="Cambria"/>
              </a:rPr>
              <a:t> </a:t>
            </a:r>
            <a:r>
              <a:rPr sz="1400" b="1" spc="130" dirty="0">
                <a:latin typeface="Cambria"/>
                <a:cs typeface="Cambria"/>
              </a:rPr>
              <a:t>May</a:t>
            </a:r>
            <a:r>
              <a:rPr sz="1400" b="1" spc="80" dirty="0">
                <a:latin typeface="Cambria"/>
                <a:cs typeface="Cambria"/>
              </a:rPr>
              <a:t> </a:t>
            </a:r>
            <a:r>
              <a:rPr sz="1400" b="1" spc="-30" dirty="0">
                <a:latin typeface="Cambria"/>
                <a:cs typeface="Cambria"/>
              </a:rPr>
              <a:t>2023</a:t>
            </a:r>
            <a:endParaRPr sz="1400">
              <a:latin typeface="Cambria"/>
              <a:cs typeface="Cambria"/>
            </a:endParaRPr>
          </a:p>
          <a:p>
            <a:pPr marL="734060" marR="781050" algn="ctr">
              <a:lnSpc>
                <a:spcPct val="115199"/>
              </a:lnSpc>
              <a:spcBef>
                <a:spcPts val="60"/>
              </a:spcBef>
            </a:pPr>
            <a:r>
              <a:rPr sz="1100" b="1" spc="65" dirty="0">
                <a:latin typeface="Cambria"/>
                <a:cs typeface="Cambria"/>
              </a:rPr>
              <a:t>International Insitute</a:t>
            </a:r>
            <a:r>
              <a:rPr sz="1100" b="1" spc="70" dirty="0">
                <a:latin typeface="Cambria"/>
                <a:cs typeface="Cambria"/>
              </a:rPr>
              <a:t> </a:t>
            </a:r>
            <a:r>
              <a:rPr sz="1100" b="1" spc="55" dirty="0">
                <a:latin typeface="Cambria"/>
                <a:cs typeface="Cambria"/>
              </a:rPr>
              <a:t>of</a:t>
            </a:r>
            <a:r>
              <a:rPr sz="1100" b="1" spc="70" dirty="0">
                <a:latin typeface="Cambria"/>
                <a:cs typeface="Cambria"/>
              </a:rPr>
              <a:t> </a:t>
            </a:r>
            <a:r>
              <a:rPr sz="1100" b="1" spc="60" dirty="0">
                <a:latin typeface="Cambria"/>
                <a:cs typeface="Cambria"/>
              </a:rPr>
              <a:t>Professional</a:t>
            </a:r>
            <a:r>
              <a:rPr sz="1100" b="1" spc="65" dirty="0">
                <a:latin typeface="Cambria"/>
                <a:cs typeface="Cambria"/>
              </a:rPr>
              <a:t> </a:t>
            </a:r>
            <a:r>
              <a:rPr sz="1100" b="1" spc="75" dirty="0">
                <a:latin typeface="Cambria"/>
                <a:cs typeface="Cambria"/>
              </a:rPr>
              <a:t>Studies </a:t>
            </a:r>
            <a:r>
              <a:rPr sz="1100" b="1" spc="-225" dirty="0">
                <a:latin typeface="Cambria"/>
                <a:cs typeface="Cambria"/>
              </a:rPr>
              <a:t> </a:t>
            </a:r>
            <a:r>
              <a:rPr sz="1100" b="1" spc="80" dirty="0">
                <a:latin typeface="Cambria"/>
                <a:cs typeface="Cambria"/>
              </a:rPr>
              <a:t>Devi</a:t>
            </a:r>
            <a:r>
              <a:rPr sz="1100" b="1" spc="65" dirty="0">
                <a:latin typeface="Cambria"/>
                <a:cs typeface="Cambria"/>
              </a:rPr>
              <a:t> </a:t>
            </a:r>
            <a:r>
              <a:rPr sz="1100" b="1" spc="75" dirty="0">
                <a:latin typeface="Cambria"/>
                <a:cs typeface="Cambria"/>
              </a:rPr>
              <a:t>Ahilya</a:t>
            </a:r>
            <a:r>
              <a:rPr sz="1100" b="1" spc="70" dirty="0">
                <a:latin typeface="Cambria"/>
                <a:cs typeface="Cambria"/>
              </a:rPr>
              <a:t> </a:t>
            </a:r>
            <a:r>
              <a:rPr sz="1100" b="1" spc="60" dirty="0">
                <a:latin typeface="Cambria"/>
                <a:cs typeface="Cambria"/>
              </a:rPr>
              <a:t>University,</a:t>
            </a:r>
            <a:r>
              <a:rPr sz="1100" b="1" spc="80" dirty="0">
                <a:latin typeface="Cambria"/>
                <a:cs typeface="Cambria"/>
              </a:rPr>
              <a:t> </a:t>
            </a:r>
            <a:r>
              <a:rPr sz="1100" b="1" spc="65" dirty="0">
                <a:latin typeface="Cambria"/>
                <a:cs typeface="Cambria"/>
              </a:rPr>
              <a:t>Indore</a:t>
            </a:r>
            <a:endParaRPr sz="1100">
              <a:latin typeface="Cambria"/>
              <a:cs typeface="Cambria"/>
            </a:endParaRPr>
          </a:p>
          <a:p>
            <a:pPr marL="1459230" marR="1506855" algn="ctr">
              <a:lnSpc>
                <a:spcPct val="115199"/>
              </a:lnSpc>
            </a:pPr>
            <a:r>
              <a:rPr sz="1100" b="1" spc="60" dirty="0">
                <a:latin typeface="Cambria"/>
                <a:cs typeface="Cambria"/>
              </a:rPr>
              <a:t>M.Tech. </a:t>
            </a:r>
            <a:r>
              <a:rPr sz="1100" b="1" spc="95" dirty="0">
                <a:latin typeface="Cambria"/>
                <a:cs typeface="Cambria"/>
              </a:rPr>
              <a:t>IT </a:t>
            </a:r>
            <a:r>
              <a:rPr sz="1100" b="1" spc="80" dirty="0">
                <a:latin typeface="Cambria"/>
                <a:cs typeface="Cambria"/>
              </a:rPr>
              <a:t>-VIII </a:t>
            </a:r>
            <a:r>
              <a:rPr sz="1100" b="1" spc="65" dirty="0">
                <a:latin typeface="Cambria"/>
                <a:cs typeface="Cambria"/>
              </a:rPr>
              <a:t>Semester </a:t>
            </a:r>
            <a:r>
              <a:rPr sz="1100" b="1" spc="-229" dirty="0">
                <a:latin typeface="Cambria"/>
                <a:cs typeface="Cambria"/>
              </a:rPr>
              <a:t> </a:t>
            </a:r>
            <a:r>
              <a:rPr sz="1100" b="1" spc="65" dirty="0">
                <a:latin typeface="Cambria"/>
                <a:cs typeface="Cambria"/>
              </a:rPr>
              <a:t>Information</a:t>
            </a:r>
            <a:r>
              <a:rPr sz="1100" b="1" spc="60" dirty="0">
                <a:latin typeface="Cambria"/>
                <a:cs typeface="Cambria"/>
              </a:rPr>
              <a:t> </a:t>
            </a:r>
            <a:r>
              <a:rPr sz="1100" b="1" spc="80" dirty="0">
                <a:latin typeface="Cambria"/>
                <a:cs typeface="Cambria"/>
              </a:rPr>
              <a:t>Security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  <a:tabLst>
                <a:tab pos="3669665" algn="l"/>
              </a:tabLst>
            </a:pPr>
            <a:r>
              <a:rPr sz="1100" spc="35" dirty="0">
                <a:latin typeface="Cambria"/>
                <a:cs typeface="Cambria"/>
              </a:rPr>
              <a:t>Time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: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3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spc="70" dirty="0">
                <a:latin typeface="Cambria"/>
                <a:cs typeface="Cambria"/>
              </a:rPr>
              <a:t>Hrs	</a:t>
            </a:r>
            <a:r>
              <a:rPr sz="1100" spc="85" dirty="0">
                <a:latin typeface="Cambria"/>
                <a:cs typeface="Cambria"/>
              </a:rPr>
              <a:t>Max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55" dirty="0">
                <a:latin typeface="Cambria"/>
                <a:cs typeface="Cambria"/>
              </a:rPr>
              <a:t>Marks: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60</a:t>
            </a:r>
            <a:endParaRPr sz="1100">
              <a:latin typeface="Cambria"/>
              <a:cs typeface="Cambria"/>
            </a:endParaRPr>
          </a:p>
          <a:p>
            <a:pPr marL="12700" marR="61594">
              <a:lnSpc>
                <a:spcPct val="115199"/>
              </a:lnSpc>
              <a:spcBef>
                <a:spcPts val="1125"/>
              </a:spcBef>
            </a:pPr>
            <a:r>
              <a:rPr sz="1100" spc="35" dirty="0">
                <a:latin typeface="Cambria"/>
                <a:cs typeface="Cambria"/>
              </a:rPr>
              <a:t>Note:</a:t>
            </a:r>
            <a:r>
              <a:rPr sz="1100" spc="165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Attempt</a:t>
            </a:r>
            <a:r>
              <a:rPr sz="1100" spc="80" dirty="0">
                <a:latin typeface="Cambria"/>
                <a:cs typeface="Cambria"/>
              </a:rPr>
              <a:t> </a:t>
            </a:r>
            <a:r>
              <a:rPr sz="1100" spc="50" dirty="0">
                <a:latin typeface="Cambria"/>
                <a:cs typeface="Cambria"/>
              </a:rPr>
              <a:t>any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two</a:t>
            </a:r>
            <a:r>
              <a:rPr sz="1100" spc="12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from</a:t>
            </a:r>
            <a:r>
              <a:rPr sz="1100" spc="105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each</a:t>
            </a:r>
            <a:r>
              <a:rPr sz="1100" spc="90" dirty="0">
                <a:latin typeface="Cambria"/>
                <a:cs typeface="Cambria"/>
              </a:rPr>
              <a:t> </a:t>
            </a:r>
            <a:r>
              <a:rPr sz="1100" spc="75" dirty="0">
                <a:latin typeface="Cambria"/>
                <a:cs typeface="Cambria"/>
              </a:rPr>
              <a:t>Unit.</a:t>
            </a:r>
            <a:r>
              <a:rPr sz="1100" spc="365" dirty="0">
                <a:latin typeface="Cambria"/>
                <a:cs typeface="Cambria"/>
              </a:rPr>
              <a:t> </a:t>
            </a:r>
            <a:r>
              <a:rPr sz="1100" spc="70" dirty="0">
                <a:latin typeface="Cambria"/>
                <a:cs typeface="Cambria"/>
              </a:rPr>
              <a:t>Each</a:t>
            </a:r>
            <a:r>
              <a:rPr sz="1100" spc="365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question</a:t>
            </a:r>
            <a:r>
              <a:rPr sz="1100" spc="10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carries</a:t>
            </a:r>
            <a:r>
              <a:rPr sz="1100" spc="100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equal </a:t>
            </a:r>
            <a:r>
              <a:rPr sz="1100" spc="-229" dirty="0">
                <a:latin typeface="Cambria"/>
                <a:cs typeface="Cambria"/>
              </a:rPr>
              <a:t> </a:t>
            </a:r>
            <a:r>
              <a:rPr sz="1100" spc="55" dirty="0">
                <a:latin typeface="Cambria"/>
                <a:cs typeface="Cambria"/>
              </a:rPr>
              <a:t>marks.</a:t>
            </a:r>
            <a:endParaRPr sz="1100">
              <a:latin typeface="Cambria"/>
              <a:cs typeface="Cambria"/>
            </a:endParaRPr>
          </a:p>
          <a:p>
            <a:pPr marL="12700" marR="67945" algn="just">
              <a:lnSpc>
                <a:spcPct val="150300"/>
              </a:lnSpc>
              <a:spcBef>
                <a:spcPts val="1055"/>
              </a:spcBef>
            </a:pPr>
            <a:r>
              <a:rPr sz="1100" spc="70" dirty="0">
                <a:latin typeface="Cambria"/>
                <a:cs typeface="Cambria"/>
              </a:rPr>
              <a:t>Q.1.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a:</a:t>
            </a:r>
            <a:r>
              <a:rPr sz="1100" spc="45" dirty="0">
                <a:latin typeface="Cambria"/>
                <a:cs typeface="Cambria"/>
              </a:rPr>
              <a:t> </a:t>
            </a:r>
            <a:r>
              <a:rPr sz="1100" spc="55" dirty="0">
                <a:latin typeface="Cambria"/>
                <a:cs typeface="Cambria"/>
              </a:rPr>
              <a:t>Create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70" dirty="0">
                <a:latin typeface="Cambria"/>
                <a:cs typeface="Cambria"/>
              </a:rPr>
              <a:t>a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visual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representation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of</a:t>
            </a:r>
            <a:r>
              <a:rPr sz="1100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the </a:t>
            </a:r>
            <a:r>
              <a:rPr sz="1100" spc="20" dirty="0">
                <a:latin typeface="Cambria"/>
                <a:cs typeface="Cambria"/>
              </a:rPr>
              <a:t>differences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between</a:t>
            </a:r>
            <a:r>
              <a:rPr sz="1100" spc="20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the </a:t>
            </a:r>
            <a:r>
              <a:rPr sz="1100" spc="45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'Internet'</a:t>
            </a:r>
            <a:r>
              <a:rPr sz="1100" spc="55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and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the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'Web.'</a:t>
            </a:r>
            <a:endParaRPr sz="1100">
              <a:latin typeface="Cambria"/>
              <a:cs typeface="Cambria"/>
            </a:endParaRPr>
          </a:p>
          <a:p>
            <a:pPr marL="12700" marR="66675" algn="just">
              <a:lnSpc>
                <a:spcPct val="150300"/>
              </a:lnSpc>
            </a:pPr>
            <a:r>
              <a:rPr sz="1100" spc="70" dirty="0">
                <a:latin typeface="Cambria"/>
                <a:cs typeface="Cambria"/>
              </a:rPr>
              <a:t>Q.1.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b:  </a:t>
            </a:r>
            <a:r>
              <a:rPr sz="1100" spc="60" dirty="0">
                <a:latin typeface="Cambria"/>
                <a:cs typeface="Cambria"/>
              </a:rPr>
              <a:t>What </a:t>
            </a:r>
            <a:r>
              <a:rPr sz="1100" spc="35" dirty="0">
                <a:latin typeface="Cambria"/>
                <a:cs typeface="Cambria"/>
              </a:rPr>
              <a:t>ethical </a:t>
            </a:r>
            <a:r>
              <a:rPr sz="1100" spc="15" dirty="0">
                <a:latin typeface="Cambria"/>
                <a:cs typeface="Cambria"/>
              </a:rPr>
              <a:t>concerns  </a:t>
            </a:r>
            <a:r>
              <a:rPr sz="1100" spc="35" dirty="0">
                <a:latin typeface="Cambria"/>
                <a:cs typeface="Cambria"/>
              </a:rPr>
              <a:t>are </a:t>
            </a:r>
            <a:r>
              <a:rPr sz="1100" spc="25" dirty="0">
                <a:latin typeface="Cambria"/>
                <a:cs typeface="Cambria"/>
              </a:rPr>
              <a:t>associated  </a:t>
            </a:r>
            <a:r>
              <a:rPr sz="1100" spc="35" dirty="0">
                <a:latin typeface="Cambria"/>
                <a:cs typeface="Cambria"/>
              </a:rPr>
              <a:t>with </a:t>
            </a:r>
            <a:r>
              <a:rPr sz="1100" spc="45" dirty="0">
                <a:latin typeface="Cambria"/>
                <a:cs typeface="Cambria"/>
              </a:rPr>
              <a:t>using </a:t>
            </a:r>
            <a:r>
              <a:rPr sz="1100" spc="40" dirty="0">
                <a:latin typeface="Cambria"/>
                <a:cs typeface="Cambria"/>
              </a:rPr>
              <a:t>the </a:t>
            </a:r>
            <a:r>
              <a:rPr sz="1100" spc="25" dirty="0">
                <a:latin typeface="Cambria"/>
                <a:cs typeface="Cambria"/>
              </a:rPr>
              <a:t>'Invisible 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Web'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for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50" dirty="0">
                <a:latin typeface="Cambria"/>
                <a:cs typeface="Cambria"/>
              </a:rPr>
              <a:t>data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mining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and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surveillance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purposes?</a:t>
            </a:r>
            <a:endParaRPr sz="1100">
              <a:latin typeface="Cambria"/>
              <a:cs typeface="Cambria"/>
            </a:endParaRPr>
          </a:p>
          <a:p>
            <a:pPr marL="12700" marR="63500" lvl="1" algn="just">
              <a:lnSpc>
                <a:spcPct val="150300"/>
              </a:lnSpc>
              <a:buAutoNum type="arabicPeriod"/>
              <a:tabLst>
                <a:tab pos="420370" algn="l"/>
              </a:tabLst>
            </a:pPr>
            <a:r>
              <a:rPr sz="1100" spc="5" dirty="0">
                <a:latin typeface="Cambria"/>
                <a:cs typeface="Cambria"/>
              </a:rPr>
              <a:t>c:</a:t>
            </a:r>
            <a:r>
              <a:rPr sz="1100" spc="10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How</a:t>
            </a:r>
            <a:r>
              <a:rPr sz="1100" spc="45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can</a:t>
            </a:r>
            <a:r>
              <a:rPr sz="1100" spc="45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individuals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and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organizations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use</a:t>
            </a:r>
            <a:r>
              <a:rPr sz="1100" spc="30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two-factor </a:t>
            </a:r>
            <a:r>
              <a:rPr sz="1100" spc="15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authentication</a:t>
            </a:r>
            <a:r>
              <a:rPr sz="1100" spc="45" dirty="0">
                <a:latin typeface="Cambria"/>
                <a:cs typeface="Cambria"/>
              </a:rPr>
              <a:t> and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strong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passwords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to</a:t>
            </a:r>
            <a:r>
              <a:rPr sz="1100" spc="10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enhance </a:t>
            </a:r>
            <a:r>
              <a:rPr sz="1100" spc="40" dirty="0">
                <a:latin typeface="Cambria"/>
                <a:cs typeface="Cambria"/>
              </a:rPr>
              <a:t>the </a:t>
            </a:r>
            <a:r>
              <a:rPr sz="1100" spc="30" dirty="0">
                <a:latin typeface="Cambria"/>
                <a:cs typeface="Cambria"/>
              </a:rPr>
              <a:t>security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of</a:t>
            </a:r>
            <a:r>
              <a:rPr sz="1100" spc="229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their </a:t>
            </a:r>
            <a:r>
              <a:rPr sz="1100" spc="40" dirty="0">
                <a:latin typeface="Cambria"/>
                <a:cs typeface="Cambria"/>
              </a:rPr>
              <a:t> email</a:t>
            </a:r>
            <a:r>
              <a:rPr sz="1100" spc="55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accounts?</a:t>
            </a:r>
            <a:endParaRPr sz="11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Cambria"/>
              <a:buAutoNum type="arabicPeriod"/>
            </a:pPr>
            <a:endParaRPr sz="1650">
              <a:latin typeface="Cambria"/>
              <a:cs typeface="Cambria"/>
            </a:endParaRPr>
          </a:p>
          <a:p>
            <a:pPr marL="12700" marR="60325" lvl="1" algn="just">
              <a:lnSpc>
                <a:spcPct val="150300"/>
              </a:lnSpc>
              <a:buAutoNum type="arabicPeriod"/>
              <a:tabLst>
                <a:tab pos="353695" algn="l"/>
              </a:tabLst>
            </a:pPr>
            <a:r>
              <a:rPr sz="1100" spc="40" dirty="0">
                <a:latin typeface="Cambria"/>
                <a:cs typeface="Cambria"/>
              </a:rPr>
              <a:t>a:</a:t>
            </a:r>
            <a:r>
              <a:rPr sz="1100" spc="45" dirty="0">
                <a:latin typeface="Cambria"/>
                <a:cs typeface="Cambria"/>
              </a:rPr>
              <a:t> </a:t>
            </a:r>
            <a:r>
              <a:rPr sz="1100" spc="60" dirty="0">
                <a:latin typeface="Cambria"/>
                <a:cs typeface="Cambria"/>
              </a:rPr>
              <a:t>What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are</a:t>
            </a:r>
            <a:r>
              <a:rPr sz="1100" spc="40" dirty="0">
                <a:latin typeface="Cambria"/>
                <a:cs typeface="Cambria"/>
              </a:rPr>
              <a:t> the </a:t>
            </a:r>
            <a:r>
              <a:rPr sz="1100" spc="25" dirty="0">
                <a:latin typeface="Cambria"/>
                <a:cs typeface="Cambria"/>
              </a:rPr>
              <a:t>different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types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of</a:t>
            </a:r>
            <a:r>
              <a:rPr sz="1100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malware </a:t>
            </a:r>
            <a:r>
              <a:rPr sz="1100" spc="45" dirty="0">
                <a:latin typeface="Cambria"/>
                <a:cs typeface="Cambria"/>
              </a:rPr>
              <a:t>and </a:t>
            </a:r>
            <a:r>
              <a:rPr sz="1100" spc="35" dirty="0">
                <a:latin typeface="Cambria"/>
                <a:cs typeface="Cambria"/>
              </a:rPr>
              <a:t>their impact </a:t>
            </a:r>
            <a:r>
              <a:rPr sz="1100" spc="5" dirty="0">
                <a:latin typeface="Cambria"/>
                <a:cs typeface="Cambria"/>
              </a:rPr>
              <a:t>on </a:t>
            </a:r>
            <a:r>
              <a:rPr sz="1100" spc="1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computer </a:t>
            </a:r>
            <a:r>
              <a:rPr sz="1100" spc="40" dirty="0">
                <a:latin typeface="Cambria"/>
                <a:cs typeface="Cambria"/>
              </a:rPr>
              <a:t>systems, </a:t>
            </a:r>
            <a:r>
              <a:rPr sz="1100" spc="45" dirty="0">
                <a:latin typeface="Cambria"/>
                <a:cs typeface="Cambria"/>
              </a:rPr>
              <a:t>and what </a:t>
            </a:r>
            <a:r>
              <a:rPr sz="1100" spc="35" dirty="0">
                <a:latin typeface="Cambria"/>
                <a:cs typeface="Cambria"/>
              </a:rPr>
              <a:t>measures </a:t>
            </a:r>
            <a:r>
              <a:rPr sz="1100" spc="40" dirty="0">
                <a:latin typeface="Cambria"/>
                <a:cs typeface="Cambria"/>
              </a:rPr>
              <a:t>can </a:t>
            </a:r>
            <a:r>
              <a:rPr sz="1100" spc="5" dirty="0">
                <a:latin typeface="Cambria"/>
                <a:cs typeface="Cambria"/>
              </a:rPr>
              <a:t>be </a:t>
            </a:r>
            <a:r>
              <a:rPr sz="1100" spc="50" dirty="0">
                <a:latin typeface="Cambria"/>
                <a:cs typeface="Cambria"/>
              </a:rPr>
              <a:t>taken </a:t>
            </a:r>
            <a:r>
              <a:rPr sz="1100" spc="5" dirty="0">
                <a:latin typeface="Cambria"/>
                <a:cs typeface="Cambria"/>
              </a:rPr>
              <a:t>to </a:t>
            </a:r>
            <a:r>
              <a:rPr sz="1100" spc="25" dirty="0">
                <a:latin typeface="Cambria"/>
                <a:cs typeface="Cambria"/>
              </a:rPr>
              <a:t>prevent </a:t>
            </a:r>
            <a:r>
              <a:rPr sz="1100" spc="40" dirty="0">
                <a:latin typeface="Cambria"/>
                <a:cs typeface="Cambria"/>
              </a:rPr>
              <a:t>malware </a:t>
            </a:r>
            <a:r>
              <a:rPr sz="1100" spc="45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infections,</a:t>
            </a:r>
            <a:r>
              <a:rPr sz="1100" spc="35" dirty="0">
                <a:latin typeface="Cambria"/>
                <a:cs typeface="Cambria"/>
              </a:rPr>
              <a:t> such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50" dirty="0">
                <a:latin typeface="Cambria"/>
                <a:cs typeface="Cambria"/>
              </a:rPr>
              <a:t>as</a:t>
            </a:r>
            <a:r>
              <a:rPr sz="1100" spc="55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using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antivirus</a:t>
            </a:r>
            <a:r>
              <a:rPr sz="1100" spc="4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software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and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regularly</a:t>
            </a:r>
            <a:r>
              <a:rPr sz="1100" spc="40" dirty="0">
                <a:latin typeface="Cambria"/>
                <a:cs typeface="Cambria"/>
              </a:rPr>
              <a:t> updating </a:t>
            </a:r>
            <a:r>
              <a:rPr sz="1100" spc="4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software?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Cambria"/>
              <a:cs typeface="Cambria"/>
            </a:endParaRPr>
          </a:p>
          <a:p>
            <a:pPr marL="12700" marR="60960" algn="just">
              <a:lnSpc>
                <a:spcPct val="150300"/>
              </a:lnSpc>
            </a:pPr>
            <a:r>
              <a:rPr sz="1100" spc="70" dirty="0">
                <a:latin typeface="Cambria"/>
                <a:cs typeface="Cambria"/>
              </a:rPr>
              <a:t>Q.2.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b:</a:t>
            </a:r>
            <a:r>
              <a:rPr sz="1100" spc="15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How</a:t>
            </a:r>
            <a:r>
              <a:rPr sz="1100" spc="45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can</a:t>
            </a:r>
            <a:r>
              <a:rPr sz="1100" spc="45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individuals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and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organizations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train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employees</a:t>
            </a:r>
            <a:r>
              <a:rPr sz="1100" spc="27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to </a:t>
            </a:r>
            <a:r>
              <a:rPr sz="1100" spc="1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recognize</a:t>
            </a:r>
            <a:r>
              <a:rPr sz="1100" spc="20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and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avoid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social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engineering</a:t>
            </a:r>
            <a:r>
              <a:rPr sz="1100" spc="35" dirty="0">
                <a:latin typeface="Cambria"/>
                <a:cs typeface="Cambria"/>
              </a:rPr>
              <a:t> techniques,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such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50" dirty="0">
                <a:latin typeface="Cambria"/>
                <a:cs typeface="Cambria"/>
              </a:rPr>
              <a:t>as</a:t>
            </a:r>
            <a:r>
              <a:rPr sz="1100" spc="55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phishing, 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pretexting, </a:t>
            </a:r>
            <a:r>
              <a:rPr sz="1100" spc="45" dirty="0">
                <a:latin typeface="Cambria"/>
                <a:cs typeface="Cambria"/>
              </a:rPr>
              <a:t>and baiting, and </a:t>
            </a:r>
            <a:r>
              <a:rPr sz="1100" spc="35" dirty="0">
                <a:latin typeface="Cambria"/>
                <a:cs typeface="Cambria"/>
              </a:rPr>
              <a:t>implement </a:t>
            </a:r>
            <a:r>
              <a:rPr sz="1100" spc="15" dirty="0">
                <a:latin typeface="Cambria"/>
                <a:cs typeface="Cambria"/>
              </a:rPr>
              <a:t>policies </a:t>
            </a:r>
            <a:r>
              <a:rPr sz="1100" spc="45" dirty="0">
                <a:latin typeface="Cambria"/>
                <a:cs typeface="Cambria"/>
              </a:rPr>
              <a:t>and </a:t>
            </a:r>
            <a:r>
              <a:rPr sz="1100" spc="15" dirty="0">
                <a:latin typeface="Cambria"/>
                <a:cs typeface="Cambria"/>
              </a:rPr>
              <a:t>procedures </a:t>
            </a:r>
            <a:r>
              <a:rPr sz="1100" spc="5" dirty="0">
                <a:latin typeface="Cambria"/>
                <a:cs typeface="Cambria"/>
              </a:rPr>
              <a:t>to </a:t>
            </a:r>
            <a:r>
              <a:rPr sz="1100" spc="20" dirty="0">
                <a:latin typeface="Cambria"/>
                <a:cs typeface="Cambria"/>
              </a:rPr>
              <a:t>reduce 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the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risk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of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unauthorized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access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to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sensitive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information?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ambria"/>
              <a:cs typeface="Cambria"/>
            </a:endParaRPr>
          </a:p>
          <a:p>
            <a:pPr marL="12700" marR="59690" lvl="1" algn="just">
              <a:lnSpc>
                <a:spcPct val="150300"/>
              </a:lnSpc>
              <a:buAutoNum type="arabicPeriod" startAt="2"/>
              <a:tabLst>
                <a:tab pos="363220" algn="l"/>
              </a:tabLst>
            </a:pPr>
            <a:r>
              <a:rPr sz="1100" spc="5" dirty="0">
                <a:latin typeface="Cambria"/>
                <a:cs typeface="Cambria"/>
              </a:rPr>
              <a:t>c:</a:t>
            </a:r>
            <a:r>
              <a:rPr sz="1100" spc="10" dirty="0">
                <a:latin typeface="Cambria"/>
                <a:cs typeface="Cambria"/>
              </a:rPr>
              <a:t> </a:t>
            </a:r>
            <a:r>
              <a:rPr sz="1100" spc="60" dirty="0">
                <a:latin typeface="Cambria"/>
                <a:cs typeface="Cambria"/>
              </a:rPr>
              <a:t>What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are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some</a:t>
            </a:r>
            <a:r>
              <a:rPr sz="1100" spc="2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different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methods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of</a:t>
            </a:r>
            <a:r>
              <a:rPr sz="1100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securing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5" dirty="0">
                <a:latin typeface="Cambria"/>
                <a:cs typeface="Cambria"/>
              </a:rPr>
              <a:t>data,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such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50" dirty="0">
                <a:latin typeface="Cambria"/>
                <a:cs typeface="Cambria"/>
              </a:rPr>
              <a:t>as </a:t>
            </a:r>
            <a:r>
              <a:rPr sz="1100" spc="55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encryption, </a:t>
            </a:r>
            <a:r>
              <a:rPr sz="1100" spc="30" dirty="0">
                <a:latin typeface="Cambria"/>
                <a:cs typeface="Cambria"/>
              </a:rPr>
              <a:t>tokenization, </a:t>
            </a:r>
            <a:r>
              <a:rPr sz="1100" spc="45" dirty="0">
                <a:latin typeface="Cambria"/>
                <a:cs typeface="Cambria"/>
              </a:rPr>
              <a:t>and </a:t>
            </a:r>
            <a:r>
              <a:rPr sz="1100" spc="20" dirty="0">
                <a:latin typeface="Cambria"/>
                <a:cs typeface="Cambria"/>
              </a:rPr>
              <a:t>access control, </a:t>
            </a:r>
            <a:r>
              <a:rPr sz="1100" spc="45" dirty="0">
                <a:latin typeface="Cambria"/>
                <a:cs typeface="Cambria"/>
              </a:rPr>
              <a:t>and </a:t>
            </a:r>
            <a:r>
              <a:rPr sz="1100" spc="5" dirty="0">
                <a:latin typeface="Cambria"/>
                <a:cs typeface="Cambria"/>
              </a:rPr>
              <a:t>how </a:t>
            </a:r>
            <a:r>
              <a:rPr sz="1100" spc="40" dirty="0">
                <a:latin typeface="Cambria"/>
                <a:cs typeface="Cambria"/>
              </a:rPr>
              <a:t>can </a:t>
            </a:r>
            <a:r>
              <a:rPr sz="1100" spc="30" dirty="0">
                <a:latin typeface="Cambria"/>
                <a:cs typeface="Cambria"/>
              </a:rPr>
              <a:t>organizations 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evaluate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which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approach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best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suits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their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specific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needs?</a:t>
            </a:r>
            <a:endParaRPr sz="11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Cambria"/>
              <a:buAutoNum type="arabicPeriod" startAt="2"/>
            </a:pPr>
            <a:endParaRPr sz="1650">
              <a:latin typeface="Cambria"/>
              <a:cs typeface="Cambria"/>
            </a:endParaRPr>
          </a:p>
          <a:p>
            <a:pPr marL="12700" marR="61594" lvl="1" algn="just">
              <a:lnSpc>
                <a:spcPct val="150300"/>
              </a:lnSpc>
              <a:buAutoNum type="arabicPeriod" startAt="2"/>
              <a:tabLst>
                <a:tab pos="353695" algn="l"/>
              </a:tabLst>
            </a:pPr>
            <a:r>
              <a:rPr sz="1100" spc="40" dirty="0">
                <a:latin typeface="Cambria"/>
                <a:cs typeface="Cambria"/>
              </a:rPr>
              <a:t>a:</a:t>
            </a:r>
            <a:r>
              <a:rPr sz="1100" spc="45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How</a:t>
            </a:r>
            <a:r>
              <a:rPr sz="1100" spc="45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can</a:t>
            </a:r>
            <a:r>
              <a:rPr sz="1100" spc="45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individuals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and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organizations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use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email </a:t>
            </a:r>
            <a:r>
              <a:rPr sz="1100" spc="35" dirty="0">
                <a:latin typeface="Cambria"/>
                <a:cs typeface="Cambria"/>
              </a:rPr>
              <a:t>filters,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web </a:t>
            </a:r>
            <a:r>
              <a:rPr sz="1100" spc="10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filters,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and  </a:t>
            </a:r>
            <a:r>
              <a:rPr sz="1100" spc="30" dirty="0">
                <a:latin typeface="Cambria"/>
                <a:cs typeface="Cambria"/>
              </a:rPr>
              <a:t>firewalls </a:t>
            </a:r>
            <a:r>
              <a:rPr sz="1100" spc="5" dirty="0">
                <a:latin typeface="Cambria"/>
                <a:cs typeface="Cambria"/>
              </a:rPr>
              <a:t>to  </a:t>
            </a:r>
            <a:r>
              <a:rPr sz="1100" spc="30" dirty="0">
                <a:latin typeface="Cambria"/>
                <a:cs typeface="Cambria"/>
              </a:rPr>
              <a:t>identify </a:t>
            </a:r>
            <a:r>
              <a:rPr sz="1100" spc="45" dirty="0">
                <a:latin typeface="Cambria"/>
                <a:cs typeface="Cambria"/>
              </a:rPr>
              <a:t>and </a:t>
            </a:r>
            <a:r>
              <a:rPr sz="1100" spc="15" dirty="0">
                <a:latin typeface="Cambria"/>
                <a:cs typeface="Cambria"/>
              </a:rPr>
              <a:t>block </a:t>
            </a:r>
            <a:r>
              <a:rPr sz="1100" spc="40" dirty="0">
                <a:latin typeface="Cambria"/>
                <a:cs typeface="Cambria"/>
              </a:rPr>
              <a:t>phishing </a:t>
            </a:r>
            <a:r>
              <a:rPr sz="1100" spc="45" dirty="0">
                <a:latin typeface="Cambria"/>
                <a:cs typeface="Cambria"/>
              </a:rPr>
              <a:t>and </a:t>
            </a:r>
            <a:r>
              <a:rPr sz="1100" spc="40" dirty="0">
                <a:latin typeface="Cambria"/>
                <a:cs typeface="Cambria"/>
              </a:rPr>
              <a:t>vishing scams, </a:t>
            </a:r>
            <a:r>
              <a:rPr sz="1100" spc="45" dirty="0">
                <a:latin typeface="Cambria"/>
                <a:cs typeface="Cambria"/>
              </a:rPr>
              <a:t> and what </a:t>
            </a:r>
            <a:r>
              <a:rPr sz="1100" spc="35" dirty="0">
                <a:latin typeface="Cambria"/>
                <a:cs typeface="Cambria"/>
              </a:rPr>
              <a:t>are </a:t>
            </a:r>
            <a:r>
              <a:rPr sz="1100" spc="15" dirty="0">
                <a:latin typeface="Cambria"/>
                <a:cs typeface="Cambria"/>
              </a:rPr>
              <a:t>some</a:t>
            </a:r>
            <a:r>
              <a:rPr sz="1100" spc="2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best  practices </a:t>
            </a:r>
            <a:r>
              <a:rPr sz="1100" spc="5" dirty="0">
                <a:latin typeface="Cambria"/>
                <a:cs typeface="Cambria"/>
              </a:rPr>
              <a:t>for </a:t>
            </a:r>
            <a:r>
              <a:rPr sz="1100" spc="25" dirty="0">
                <a:latin typeface="Cambria"/>
                <a:cs typeface="Cambria"/>
              </a:rPr>
              <a:t>responding </a:t>
            </a:r>
            <a:r>
              <a:rPr sz="1100" spc="5" dirty="0">
                <a:latin typeface="Cambria"/>
                <a:cs typeface="Cambria"/>
              </a:rPr>
              <a:t>to </a:t>
            </a:r>
            <a:r>
              <a:rPr sz="1100" spc="25" dirty="0">
                <a:latin typeface="Cambria"/>
                <a:cs typeface="Cambria"/>
              </a:rPr>
              <a:t>suspected </a:t>
            </a:r>
            <a:r>
              <a:rPr sz="1100" spc="50" dirty="0">
                <a:latin typeface="Cambria"/>
                <a:cs typeface="Cambria"/>
              </a:rPr>
              <a:t>attacks, </a:t>
            </a:r>
            <a:r>
              <a:rPr sz="1100" spc="55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such</a:t>
            </a:r>
            <a:r>
              <a:rPr sz="1100" spc="55" dirty="0">
                <a:latin typeface="Cambria"/>
                <a:cs typeface="Cambria"/>
              </a:rPr>
              <a:t> </a:t>
            </a:r>
            <a:r>
              <a:rPr sz="1100" spc="50" dirty="0">
                <a:latin typeface="Cambria"/>
                <a:cs typeface="Cambria"/>
              </a:rPr>
              <a:t>as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reporting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the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incident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to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security</a:t>
            </a:r>
            <a:r>
              <a:rPr sz="1100" spc="55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teams?</a:t>
            </a:r>
            <a:endParaRPr sz="1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7300" y="1067361"/>
            <a:ext cx="4766310" cy="8338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890" algn="just">
              <a:lnSpc>
                <a:spcPct val="150300"/>
              </a:lnSpc>
              <a:spcBef>
                <a:spcPts val="100"/>
              </a:spcBef>
            </a:pPr>
            <a:r>
              <a:rPr sz="1100" spc="70" dirty="0">
                <a:latin typeface="Cambria"/>
                <a:cs typeface="Cambria"/>
              </a:rPr>
              <a:t>Q.3. </a:t>
            </a:r>
            <a:r>
              <a:rPr sz="1100" spc="10" dirty="0">
                <a:latin typeface="Cambria"/>
                <a:cs typeface="Cambria"/>
              </a:rPr>
              <a:t>b: </a:t>
            </a:r>
            <a:r>
              <a:rPr sz="1100" spc="60" dirty="0">
                <a:latin typeface="Cambria"/>
                <a:cs typeface="Cambria"/>
              </a:rPr>
              <a:t>What </a:t>
            </a:r>
            <a:r>
              <a:rPr sz="1100" spc="35" dirty="0">
                <a:latin typeface="Cambria"/>
                <a:cs typeface="Cambria"/>
              </a:rPr>
              <a:t>are </a:t>
            </a:r>
            <a:r>
              <a:rPr sz="1100" spc="15" dirty="0">
                <a:latin typeface="Cambria"/>
                <a:cs typeface="Cambria"/>
              </a:rPr>
              <a:t>some </a:t>
            </a:r>
            <a:r>
              <a:rPr sz="1100" spc="-5" dirty="0">
                <a:latin typeface="Cambria"/>
                <a:cs typeface="Cambria"/>
              </a:rPr>
              <a:t>of </a:t>
            </a:r>
            <a:r>
              <a:rPr sz="1100" spc="40" dirty="0">
                <a:latin typeface="Cambria"/>
                <a:cs typeface="Cambria"/>
              </a:rPr>
              <a:t>the </a:t>
            </a:r>
            <a:r>
              <a:rPr sz="1100" spc="25" dirty="0">
                <a:latin typeface="Cambria"/>
                <a:cs typeface="Cambria"/>
              </a:rPr>
              <a:t>most </a:t>
            </a:r>
            <a:r>
              <a:rPr sz="1100" spc="35" dirty="0">
                <a:latin typeface="Cambria"/>
                <a:cs typeface="Cambria"/>
              </a:rPr>
              <a:t>significant </a:t>
            </a:r>
            <a:r>
              <a:rPr sz="1100" spc="25" dirty="0">
                <a:latin typeface="Cambria"/>
                <a:cs typeface="Cambria"/>
              </a:rPr>
              <a:t>milestones </a:t>
            </a:r>
            <a:r>
              <a:rPr sz="1100" spc="45" dirty="0">
                <a:latin typeface="Cambria"/>
                <a:cs typeface="Cambria"/>
              </a:rPr>
              <a:t>in </a:t>
            </a:r>
            <a:r>
              <a:rPr sz="1100" spc="40" dirty="0">
                <a:latin typeface="Cambria"/>
                <a:cs typeface="Cambria"/>
              </a:rPr>
              <a:t>the </a:t>
            </a:r>
            <a:r>
              <a:rPr sz="1100" spc="25" dirty="0">
                <a:latin typeface="Cambria"/>
                <a:cs typeface="Cambria"/>
              </a:rPr>
              <a:t>history </a:t>
            </a:r>
            <a:r>
              <a:rPr sz="1100" spc="-5" dirty="0">
                <a:latin typeface="Cambria"/>
                <a:cs typeface="Cambria"/>
              </a:rPr>
              <a:t>of </a:t>
            </a:r>
            <a:r>
              <a:rPr sz="110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cryptography,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such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50" dirty="0">
                <a:latin typeface="Cambria"/>
                <a:cs typeface="Cambria"/>
              </a:rPr>
              <a:t>as</a:t>
            </a:r>
            <a:r>
              <a:rPr sz="1100" spc="55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the</a:t>
            </a:r>
            <a:r>
              <a:rPr sz="1100" spc="4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development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of</a:t>
            </a:r>
            <a:r>
              <a:rPr sz="1100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the</a:t>
            </a:r>
            <a:r>
              <a:rPr sz="1100" spc="45" dirty="0">
                <a:latin typeface="Cambria"/>
                <a:cs typeface="Cambria"/>
              </a:rPr>
              <a:t> </a:t>
            </a:r>
            <a:r>
              <a:rPr sz="1100" spc="60" dirty="0">
                <a:latin typeface="Cambria"/>
                <a:cs typeface="Cambria"/>
              </a:rPr>
              <a:t>Caesar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cipher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and </a:t>
            </a:r>
            <a:r>
              <a:rPr sz="1100" spc="40" dirty="0">
                <a:latin typeface="Cambria"/>
                <a:cs typeface="Cambria"/>
              </a:rPr>
              <a:t>the </a:t>
            </a:r>
            <a:r>
              <a:rPr sz="1100" spc="45" dirty="0">
                <a:latin typeface="Cambria"/>
                <a:cs typeface="Cambria"/>
              </a:rPr>
              <a:t> </a:t>
            </a:r>
            <a:r>
              <a:rPr sz="1100" spc="70" dirty="0">
                <a:latin typeface="Cambria"/>
                <a:cs typeface="Cambria"/>
              </a:rPr>
              <a:t>Enigma </a:t>
            </a:r>
            <a:r>
              <a:rPr sz="1100" spc="45" dirty="0">
                <a:latin typeface="Cambria"/>
                <a:cs typeface="Cambria"/>
              </a:rPr>
              <a:t>machine, and </a:t>
            </a:r>
            <a:r>
              <a:rPr sz="1100" spc="5" dirty="0">
                <a:latin typeface="Cambria"/>
                <a:cs typeface="Cambria"/>
              </a:rPr>
              <a:t>how </a:t>
            </a:r>
            <a:r>
              <a:rPr sz="1100" spc="40" dirty="0">
                <a:latin typeface="Cambria"/>
                <a:cs typeface="Cambria"/>
              </a:rPr>
              <a:t>have </a:t>
            </a:r>
            <a:r>
              <a:rPr sz="1100" spc="35" dirty="0">
                <a:latin typeface="Cambria"/>
                <a:cs typeface="Cambria"/>
              </a:rPr>
              <a:t>advances </a:t>
            </a:r>
            <a:r>
              <a:rPr sz="1100" spc="45" dirty="0">
                <a:latin typeface="Cambria"/>
                <a:cs typeface="Cambria"/>
              </a:rPr>
              <a:t>in </a:t>
            </a:r>
            <a:r>
              <a:rPr sz="1100" spc="20" dirty="0">
                <a:latin typeface="Cambria"/>
                <a:cs typeface="Cambria"/>
              </a:rPr>
              <a:t>technology </a:t>
            </a:r>
            <a:r>
              <a:rPr sz="1100" spc="45" dirty="0">
                <a:latin typeface="Cambria"/>
                <a:cs typeface="Cambria"/>
              </a:rPr>
              <a:t>and </a:t>
            </a:r>
            <a:r>
              <a:rPr sz="1100" spc="30" dirty="0">
                <a:latin typeface="Cambria"/>
                <a:cs typeface="Cambria"/>
              </a:rPr>
              <a:t>computing 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impacted</a:t>
            </a:r>
            <a:r>
              <a:rPr sz="1100" spc="55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the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evolution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of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cryptographic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systems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over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time?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Cambria"/>
              <a:cs typeface="Cambria"/>
            </a:endParaRPr>
          </a:p>
          <a:p>
            <a:pPr marL="12700" marR="6350" lvl="1" algn="just">
              <a:lnSpc>
                <a:spcPct val="150300"/>
              </a:lnSpc>
              <a:buAutoNum type="arabicPeriod" startAt="3"/>
              <a:tabLst>
                <a:tab pos="401320" algn="l"/>
              </a:tabLst>
            </a:pPr>
            <a:r>
              <a:rPr sz="1100" spc="5" dirty="0">
                <a:latin typeface="Cambria"/>
                <a:cs typeface="Cambria"/>
              </a:rPr>
              <a:t>c:</a:t>
            </a:r>
            <a:r>
              <a:rPr sz="1100" spc="10" dirty="0">
                <a:latin typeface="Cambria"/>
                <a:cs typeface="Cambria"/>
              </a:rPr>
              <a:t> </a:t>
            </a:r>
            <a:r>
              <a:rPr sz="1100" spc="60" dirty="0">
                <a:latin typeface="Cambria"/>
                <a:cs typeface="Cambria"/>
              </a:rPr>
              <a:t>What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are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some</a:t>
            </a:r>
            <a:r>
              <a:rPr sz="1100" spc="20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key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features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and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limitations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of</a:t>
            </a:r>
            <a:r>
              <a:rPr sz="110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popular 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cryptographic </a:t>
            </a:r>
            <a:r>
              <a:rPr sz="1100" spc="40" dirty="0">
                <a:latin typeface="Cambria"/>
                <a:cs typeface="Cambria"/>
              </a:rPr>
              <a:t>algorithms, </a:t>
            </a:r>
            <a:r>
              <a:rPr sz="1100" spc="35" dirty="0">
                <a:latin typeface="Cambria"/>
                <a:cs typeface="Cambria"/>
              </a:rPr>
              <a:t>such </a:t>
            </a:r>
            <a:r>
              <a:rPr sz="1100" spc="50" dirty="0">
                <a:latin typeface="Cambria"/>
                <a:cs typeface="Cambria"/>
              </a:rPr>
              <a:t>as </a:t>
            </a:r>
            <a:r>
              <a:rPr sz="1100" spc="125" dirty="0">
                <a:latin typeface="Cambria"/>
                <a:cs typeface="Cambria"/>
              </a:rPr>
              <a:t>DES, </a:t>
            </a:r>
            <a:r>
              <a:rPr sz="1100" spc="95" dirty="0">
                <a:latin typeface="Cambria"/>
                <a:cs typeface="Cambria"/>
              </a:rPr>
              <a:t>3DES, </a:t>
            </a:r>
            <a:r>
              <a:rPr sz="1100" spc="70" dirty="0">
                <a:latin typeface="Cambria"/>
                <a:cs typeface="Cambria"/>
              </a:rPr>
              <a:t>RC-4, </a:t>
            </a:r>
            <a:r>
              <a:rPr sz="1100" spc="20" dirty="0">
                <a:latin typeface="Cambria"/>
                <a:cs typeface="Cambria"/>
              </a:rPr>
              <a:t>Twofish, </a:t>
            </a:r>
            <a:r>
              <a:rPr sz="1100" spc="45" dirty="0">
                <a:latin typeface="Cambria"/>
                <a:cs typeface="Cambria"/>
              </a:rPr>
              <a:t>and </a:t>
            </a:r>
            <a:r>
              <a:rPr sz="1100" spc="120" dirty="0">
                <a:latin typeface="Cambria"/>
                <a:cs typeface="Cambria"/>
              </a:rPr>
              <a:t>AES, </a:t>
            </a:r>
            <a:r>
              <a:rPr sz="1100" spc="125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and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how</a:t>
            </a:r>
            <a:r>
              <a:rPr sz="1100" spc="10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can</a:t>
            </a:r>
            <a:r>
              <a:rPr sz="1100" spc="45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organizations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select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the</a:t>
            </a:r>
            <a:r>
              <a:rPr sz="1100" spc="45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appropriate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algorithm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for</a:t>
            </a:r>
            <a:r>
              <a:rPr sz="1100" spc="10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their 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specific</a:t>
            </a:r>
            <a:r>
              <a:rPr sz="1100" spc="55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use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cases?</a:t>
            </a:r>
            <a:endParaRPr sz="11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Cambria"/>
              <a:buAutoNum type="arabicPeriod" startAt="3"/>
            </a:pPr>
            <a:endParaRPr sz="1650">
              <a:latin typeface="Cambria"/>
              <a:cs typeface="Cambria"/>
            </a:endParaRPr>
          </a:p>
          <a:p>
            <a:pPr marL="12700" marR="5080" lvl="1" algn="just">
              <a:lnSpc>
                <a:spcPct val="150300"/>
              </a:lnSpc>
              <a:buAutoNum type="arabicPeriod" startAt="3"/>
              <a:tabLst>
                <a:tab pos="277495" algn="l"/>
              </a:tabLst>
            </a:pPr>
            <a:r>
              <a:rPr sz="1100" spc="40" dirty="0">
                <a:latin typeface="Cambria"/>
                <a:cs typeface="Cambria"/>
              </a:rPr>
              <a:t>a:</a:t>
            </a:r>
            <a:r>
              <a:rPr sz="1100" spc="45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How</a:t>
            </a:r>
            <a:r>
              <a:rPr sz="1100" spc="45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do</a:t>
            </a:r>
            <a:r>
              <a:rPr sz="1100" spc="-5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public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and </a:t>
            </a:r>
            <a:r>
              <a:rPr sz="1100" spc="30" dirty="0">
                <a:latin typeface="Cambria"/>
                <a:cs typeface="Cambria"/>
              </a:rPr>
              <a:t>private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key-based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cryptosystems  work,  </a:t>
            </a:r>
            <a:r>
              <a:rPr sz="1100" spc="45" dirty="0">
                <a:latin typeface="Cambria"/>
                <a:cs typeface="Cambria"/>
              </a:rPr>
              <a:t>and 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what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are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some</a:t>
            </a:r>
            <a:r>
              <a:rPr sz="1100" spc="20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practical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applications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of</a:t>
            </a:r>
            <a:r>
              <a:rPr sz="1100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these</a:t>
            </a:r>
            <a:r>
              <a:rPr sz="1100" spc="35" dirty="0">
                <a:latin typeface="Cambria"/>
                <a:cs typeface="Cambria"/>
              </a:rPr>
              <a:t> systems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in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real-world </a:t>
            </a:r>
            <a:r>
              <a:rPr sz="1100" spc="2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scenarios,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such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50" dirty="0">
                <a:latin typeface="Cambria"/>
                <a:cs typeface="Cambria"/>
              </a:rPr>
              <a:t>as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secure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messaging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and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online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transactions?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ambria"/>
              <a:cs typeface="Cambria"/>
            </a:endParaRPr>
          </a:p>
          <a:p>
            <a:pPr marL="12700" marR="7620" algn="just">
              <a:lnSpc>
                <a:spcPct val="150300"/>
              </a:lnSpc>
            </a:pPr>
            <a:r>
              <a:rPr sz="1100" spc="70" dirty="0">
                <a:latin typeface="Cambria"/>
                <a:cs typeface="Cambria"/>
              </a:rPr>
              <a:t>Q.4. </a:t>
            </a:r>
            <a:r>
              <a:rPr sz="1100" spc="10" dirty="0">
                <a:latin typeface="Cambria"/>
                <a:cs typeface="Cambria"/>
              </a:rPr>
              <a:t>b:</a:t>
            </a:r>
            <a:r>
              <a:rPr sz="1100" spc="15" dirty="0">
                <a:latin typeface="Cambria"/>
                <a:cs typeface="Cambria"/>
              </a:rPr>
              <a:t> </a:t>
            </a:r>
            <a:r>
              <a:rPr sz="1100" spc="60" dirty="0">
                <a:latin typeface="Cambria"/>
                <a:cs typeface="Cambria"/>
              </a:rPr>
              <a:t>What </a:t>
            </a:r>
            <a:r>
              <a:rPr sz="1100" spc="35" dirty="0">
                <a:latin typeface="Cambria"/>
                <a:cs typeface="Cambria"/>
              </a:rPr>
              <a:t>are </a:t>
            </a:r>
            <a:r>
              <a:rPr sz="1100" spc="15" dirty="0">
                <a:latin typeface="Cambria"/>
                <a:cs typeface="Cambria"/>
              </a:rPr>
              <a:t>some </a:t>
            </a:r>
            <a:r>
              <a:rPr sz="1100" spc="30" dirty="0">
                <a:latin typeface="Cambria"/>
                <a:cs typeface="Cambria"/>
              </a:rPr>
              <a:t>design principles, </a:t>
            </a:r>
            <a:r>
              <a:rPr sz="1100" spc="35" dirty="0">
                <a:latin typeface="Cambria"/>
                <a:cs typeface="Cambria"/>
              </a:rPr>
              <a:t>such </a:t>
            </a:r>
            <a:r>
              <a:rPr sz="1100" spc="50" dirty="0">
                <a:latin typeface="Cambria"/>
                <a:cs typeface="Cambria"/>
              </a:rPr>
              <a:t>as </a:t>
            </a:r>
            <a:r>
              <a:rPr sz="1100" spc="40" dirty="0">
                <a:latin typeface="Cambria"/>
                <a:cs typeface="Cambria"/>
              </a:rPr>
              <a:t>the </a:t>
            </a:r>
            <a:r>
              <a:rPr sz="1100" spc="25" dirty="0">
                <a:latin typeface="Cambria"/>
                <a:cs typeface="Cambria"/>
              </a:rPr>
              <a:t>principle </a:t>
            </a:r>
            <a:r>
              <a:rPr sz="1100" spc="-5" dirty="0">
                <a:latin typeface="Cambria"/>
                <a:cs typeface="Cambria"/>
              </a:rPr>
              <a:t>of </a:t>
            </a:r>
            <a:r>
              <a:rPr sz="1100" spc="40" dirty="0">
                <a:latin typeface="Cambria"/>
                <a:cs typeface="Cambria"/>
              </a:rPr>
              <a:t>least </a:t>
            </a:r>
            <a:r>
              <a:rPr sz="1100" spc="45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privilege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and </a:t>
            </a:r>
            <a:r>
              <a:rPr sz="1100" spc="20" dirty="0">
                <a:latin typeface="Cambria"/>
                <a:cs typeface="Cambria"/>
              </a:rPr>
              <a:t>defense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in </a:t>
            </a:r>
            <a:r>
              <a:rPr sz="1100" spc="35" dirty="0">
                <a:latin typeface="Cambria"/>
                <a:cs typeface="Cambria"/>
              </a:rPr>
              <a:t>depth,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55" dirty="0">
                <a:latin typeface="Cambria"/>
                <a:cs typeface="Cambria"/>
              </a:rPr>
              <a:t>that </a:t>
            </a:r>
            <a:r>
              <a:rPr sz="1100" spc="30" dirty="0">
                <a:latin typeface="Cambria"/>
                <a:cs typeface="Cambria"/>
              </a:rPr>
              <a:t>organizations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should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follow </a:t>
            </a:r>
            <a:r>
              <a:rPr sz="1100" spc="30" dirty="0">
                <a:latin typeface="Cambria"/>
                <a:cs typeface="Cambria"/>
              </a:rPr>
              <a:t>when 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developing software </a:t>
            </a:r>
            <a:r>
              <a:rPr sz="1100" spc="45" dirty="0">
                <a:latin typeface="Cambria"/>
                <a:cs typeface="Cambria"/>
              </a:rPr>
              <a:t>and </a:t>
            </a:r>
            <a:r>
              <a:rPr sz="1100" spc="20" dirty="0">
                <a:latin typeface="Cambria"/>
                <a:cs typeface="Cambria"/>
              </a:rPr>
              <a:t>other </a:t>
            </a:r>
            <a:r>
              <a:rPr sz="1100" spc="40" dirty="0">
                <a:latin typeface="Cambria"/>
                <a:cs typeface="Cambria"/>
              </a:rPr>
              <a:t>systems, </a:t>
            </a:r>
            <a:r>
              <a:rPr sz="1100" spc="45" dirty="0">
                <a:latin typeface="Cambria"/>
                <a:cs typeface="Cambria"/>
              </a:rPr>
              <a:t>and </a:t>
            </a:r>
            <a:r>
              <a:rPr sz="1100" spc="5" dirty="0">
                <a:latin typeface="Cambria"/>
                <a:cs typeface="Cambria"/>
              </a:rPr>
              <a:t>how </a:t>
            </a:r>
            <a:r>
              <a:rPr sz="1100" spc="40" dirty="0">
                <a:latin typeface="Cambria"/>
                <a:cs typeface="Cambria"/>
              </a:rPr>
              <a:t>can </a:t>
            </a:r>
            <a:r>
              <a:rPr sz="1100" spc="30" dirty="0">
                <a:latin typeface="Cambria"/>
                <a:cs typeface="Cambria"/>
              </a:rPr>
              <a:t>these </a:t>
            </a:r>
            <a:r>
              <a:rPr sz="1100" spc="25" dirty="0">
                <a:latin typeface="Cambria"/>
                <a:cs typeface="Cambria"/>
              </a:rPr>
              <a:t>principles </a:t>
            </a:r>
            <a:r>
              <a:rPr sz="1100" spc="5" dirty="0">
                <a:latin typeface="Cambria"/>
                <a:cs typeface="Cambria"/>
              </a:rPr>
              <a:t>be </a:t>
            </a:r>
            <a:r>
              <a:rPr sz="1100" spc="1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effectively</a:t>
            </a:r>
            <a:r>
              <a:rPr sz="1100" spc="30" dirty="0">
                <a:latin typeface="Cambria"/>
                <a:cs typeface="Cambria"/>
              </a:rPr>
              <a:t> implemented</a:t>
            </a:r>
            <a:r>
              <a:rPr sz="1100" spc="305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using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tools</a:t>
            </a:r>
            <a:r>
              <a:rPr sz="1100" spc="15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such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50" dirty="0">
                <a:latin typeface="Cambria"/>
                <a:cs typeface="Cambria"/>
              </a:rPr>
              <a:t>as</a:t>
            </a:r>
            <a:r>
              <a:rPr sz="1100" spc="5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code</a:t>
            </a:r>
            <a:r>
              <a:rPr sz="1100" spc="235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analysis 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and 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penetration</a:t>
            </a:r>
            <a:r>
              <a:rPr sz="1100" spc="55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testing?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Cambria"/>
              <a:cs typeface="Cambria"/>
            </a:endParaRPr>
          </a:p>
          <a:p>
            <a:pPr marL="12700" marR="5080" algn="just">
              <a:lnSpc>
                <a:spcPct val="150300"/>
              </a:lnSpc>
              <a:spcBef>
                <a:spcPts val="5"/>
              </a:spcBef>
            </a:pPr>
            <a:r>
              <a:rPr sz="1100" spc="70" dirty="0">
                <a:latin typeface="Cambria"/>
                <a:cs typeface="Cambria"/>
              </a:rPr>
              <a:t>Q.4.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c:</a:t>
            </a:r>
            <a:r>
              <a:rPr sz="1100" spc="10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How can </a:t>
            </a:r>
            <a:r>
              <a:rPr sz="1100" spc="30" dirty="0">
                <a:latin typeface="Cambria"/>
                <a:cs typeface="Cambria"/>
              </a:rPr>
              <a:t>organizations </a:t>
            </a:r>
            <a:r>
              <a:rPr sz="1100" spc="20" dirty="0">
                <a:latin typeface="Cambria"/>
                <a:cs typeface="Cambria"/>
              </a:rPr>
              <a:t>defend  </a:t>
            </a:r>
            <a:r>
              <a:rPr sz="1100" spc="50" dirty="0">
                <a:latin typeface="Cambria"/>
                <a:cs typeface="Cambria"/>
              </a:rPr>
              <a:t>against </a:t>
            </a:r>
            <a:r>
              <a:rPr sz="1100" spc="30" dirty="0">
                <a:latin typeface="Cambria"/>
                <a:cs typeface="Cambria"/>
              </a:rPr>
              <a:t>side-channel </a:t>
            </a:r>
            <a:r>
              <a:rPr sz="1100" spc="50" dirty="0">
                <a:latin typeface="Cambria"/>
                <a:cs typeface="Cambria"/>
              </a:rPr>
              <a:t>attacks, </a:t>
            </a:r>
            <a:r>
              <a:rPr sz="1100" spc="35" dirty="0">
                <a:latin typeface="Cambria"/>
                <a:cs typeface="Cambria"/>
              </a:rPr>
              <a:t>such 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50" dirty="0">
                <a:latin typeface="Cambria"/>
                <a:cs typeface="Cambria"/>
              </a:rPr>
              <a:t>as</a:t>
            </a:r>
            <a:r>
              <a:rPr sz="1100" spc="55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timing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attacks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and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power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analysis</a:t>
            </a:r>
            <a:r>
              <a:rPr sz="1100" spc="50" dirty="0">
                <a:latin typeface="Cambria"/>
                <a:cs typeface="Cambria"/>
              </a:rPr>
              <a:t> attacks,</a:t>
            </a:r>
            <a:r>
              <a:rPr sz="1100" spc="55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and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what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are  </a:t>
            </a:r>
            <a:r>
              <a:rPr sz="1100" spc="15" dirty="0">
                <a:latin typeface="Cambria"/>
                <a:cs typeface="Cambria"/>
              </a:rPr>
              <a:t>some </a:t>
            </a:r>
            <a:r>
              <a:rPr sz="1100" spc="20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standard </a:t>
            </a:r>
            <a:r>
              <a:rPr sz="1100" spc="25" dirty="0">
                <a:latin typeface="Cambria"/>
                <a:cs typeface="Cambria"/>
              </a:rPr>
              <a:t>methods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for</a:t>
            </a:r>
            <a:r>
              <a:rPr sz="1100" spc="1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detecting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and mitigating </a:t>
            </a:r>
            <a:r>
              <a:rPr sz="1100" spc="30" dirty="0">
                <a:latin typeface="Cambria"/>
                <a:cs typeface="Cambria"/>
              </a:rPr>
              <a:t>these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types  </a:t>
            </a:r>
            <a:r>
              <a:rPr sz="1100" spc="-5" dirty="0">
                <a:latin typeface="Cambria"/>
                <a:cs typeface="Cambria"/>
              </a:rPr>
              <a:t>of</a:t>
            </a:r>
            <a:r>
              <a:rPr sz="1100" spc="229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threats, 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such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50" dirty="0">
                <a:latin typeface="Cambria"/>
                <a:cs typeface="Cambria"/>
              </a:rPr>
              <a:t>as</a:t>
            </a:r>
            <a:r>
              <a:rPr sz="1100" spc="55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using</a:t>
            </a:r>
            <a:r>
              <a:rPr sz="1100" spc="50" dirty="0">
                <a:latin typeface="Cambria"/>
                <a:cs typeface="Cambria"/>
              </a:rPr>
              <a:t> masking</a:t>
            </a:r>
            <a:r>
              <a:rPr sz="1100" spc="55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techniques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and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implementing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hardware-level </a:t>
            </a:r>
            <a:r>
              <a:rPr sz="1100" spc="30" dirty="0">
                <a:latin typeface="Cambria"/>
                <a:cs typeface="Cambria"/>
              </a:rPr>
              <a:t> security</a:t>
            </a:r>
            <a:r>
              <a:rPr sz="1100" spc="55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measures?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100" b="1" spc="155" dirty="0">
                <a:latin typeface="Cambria"/>
                <a:cs typeface="Cambria"/>
              </a:rPr>
              <a:t>OR</a:t>
            </a:r>
            <a:endParaRPr sz="1100">
              <a:latin typeface="Cambria"/>
              <a:cs typeface="Cambria"/>
            </a:endParaRPr>
          </a:p>
          <a:p>
            <a:pPr marL="12700" marR="7620" algn="just">
              <a:lnSpc>
                <a:spcPct val="150300"/>
              </a:lnSpc>
            </a:pPr>
            <a:r>
              <a:rPr sz="1100" spc="45" dirty="0">
                <a:latin typeface="Cambria"/>
                <a:cs typeface="Cambria"/>
              </a:rPr>
              <a:t>what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are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some</a:t>
            </a:r>
            <a:r>
              <a:rPr sz="1100" spc="20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key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strategies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for</a:t>
            </a:r>
            <a:r>
              <a:rPr sz="1100" spc="10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securing</a:t>
            </a:r>
            <a:r>
              <a:rPr sz="1100" spc="30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Windows</a:t>
            </a:r>
            <a:r>
              <a:rPr sz="1100" spc="20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systems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and 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implementing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effective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authentication</a:t>
            </a:r>
            <a:r>
              <a:rPr sz="1100" spc="45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models,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such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50" dirty="0">
                <a:latin typeface="Cambria"/>
                <a:cs typeface="Cambria"/>
              </a:rPr>
              <a:t>as</a:t>
            </a:r>
            <a:r>
              <a:rPr sz="1100" spc="5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biometric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and 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multifactor</a:t>
            </a:r>
            <a:r>
              <a:rPr sz="1100" spc="55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authentication?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ambria"/>
              <a:cs typeface="Cambria"/>
            </a:endParaRPr>
          </a:p>
          <a:p>
            <a:pPr marL="12700" marR="5715" algn="just">
              <a:lnSpc>
                <a:spcPct val="150300"/>
              </a:lnSpc>
            </a:pPr>
            <a:r>
              <a:rPr sz="1100" spc="105" dirty="0">
                <a:latin typeface="Cambria"/>
                <a:cs typeface="Cambria"/>
              </a:rPr>
              <a:t>Q. </a:t>
            </a:r>
            <a:r>
              <a:rPr sz="1100" spc="35" dirty="0">
                <a:latin typeface="Cambria"/>
                <a:cs typeface="Cambria"/>
              </a:rPr>
              <a:t>5. </a:t>
            </a:r>
            <a:r>
              <a:rPr sz="1100" spc="40" dirty="0">
                <a:latin typeface="Cambria"/>
                <a:cs typeface="Cambria"/>
              </a:rPr>
              <a:t>a: </a:t>
            </a:r>
            <a:r>
              <a:rPr sz="1100" spc="60" dirty="0">
                <a:latin typeface="Cambria"/>
                <a:cs typeface="Cambria"/>
              </a:rPr>
              <a:t>What </a:t>
            </a:r>
            <a:r>
              <a:rPr sz="1100" spc="40" dirty="0">
                <a:latin typeface="Cambria"/>
                <a:cs typeface="Cambria"/>
              </a:rPr>
              <a:t>standard authentication </a:t>
            </a:r>
            <a:r>
              <a:rPr sz="1100" spc="20" dirty="0">
                <a:latin typeface="Cambria"/>
                <a:cs typeface="Cambria"/>
              </a:rPr>
              <a:t>models </a:t>
            </a:r>
            <a:r>
              <a:rPr sz="1100" spc="35" dirty="0">
                <a:latin typeface="Cambria"/>
                <a:cs typeface="Cambria"/>
              </a:rPr>
              <a:t>are </a:t>
            </a:r>
            <a:r>
              <a:rPr sz="1100" spc="30" dirty="0">
                <a:latin typeface="Cambria"/>
                <a:cs typeface="Cambria"/>
              </a:rPr>
              <a:t>used </a:t>
            </a:r>
            <a:r>
              <a:rPr sz="1100" spc="20" dirty="0">
                <a:latin typeface="Cambria"/>
                <a:cs typeface="Cambria"/>
              </a:rPr>
              <a:t>by </a:t>
            </a:r>
            <a:r>
              <a:rPr sz="1100" spc="35" dirty="0">
                <a:latin typeface="Cambria"/>
                <a:cs typeface="Cambria"/>
              </a:rPr>
              <a:t>organizations, 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such </a:t>
            </a:r>
            <a:r>
              <a:rPr sz="1100" spc="50" dirty="0">
                <a:latin typeface="Cambria"/>
                <a:cs typeface="Cambria"/>
              </a:rPr>
              <a:t>as </a:t>
            </a:r>
            <a:r>
              <a:rPr sz="1100" spc="35" dirty="0">
                <a:latin typeface="Cambria"/>
                <a:cs typeface="Cambria"/>
              </a:rPr>
              <a:t>single </a:t>
            </a:r>
            <a:r>
              <a:rPr sz="1100" spc="25" dirty="0">
                <a:latin typeface="Cambria"/>
                <a:cs typeface="Cambria"/>
              </a:rPr>
              <a:t>sign-on </a:t>
            </a:r>
            <a:r>
              <a:rPr sz="1100" spc="60" dirty="0">
                <a:latin typeface="Cambria"/>
                <a:cs typeface="Cambria"/>
              </a:rPr>
              <a:t>(SSO) </a:t>
            </a:r>
            <a:r>
              <a:rPr sz="1100" spc="45" dirty="0">
                <a:latin typeface="Cambria"/>
                <a:cs typeface="Cambria"/>
              </a:rPr>
              <a:t>and </a:t>
            </a:r>
            <a:r>
              <a:rPr sz="1100" spc="30" dirty="0">
                <a:latin typeface="Cambria"/>
                <a:cs typeface="Cambria"/>
              </a:rPr>
              <a:t>multi-factor </a:t>
            </a:r>
            <a:r>
              <a:rPr sz="1100" spc="40" dirty="0">
                <a:latin typeface="Cambria"/>
                <a:cs typeface="Cambria"/>
              </a:rPr>
              <a:t>authentication (MFA), </a:t>
            </a:r>
            <a:r>
              <a:rPr sz="1100" spc="45" dirty="0">
                <a:latin typeface="Cambria"/>
                <a:cs typeface="Cambria"/>
              </a:rPr>
              <a:t>and 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how</a:t>
            </a:r>
            <a:r>
              <a:rPr sz="1100" spc="215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can</a:t>
            </a:r>
            <a:r>
              <a:rPr sz="1100" spc="220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organizations</a:t>
            </a:r>
            <a:r>
              <a:rPr sz="1100" spc="220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evaluate</a:t>
            </a:r>
            <a:r>
              <a:rPr sz="1100" spc="220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which</a:t>
            </a:r>
            <a:r>
              <a:rPr sz="1100" spc="145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approach</a:t>
            </a:r>
            <a:r>
              <a:rPr sz="1100" spc="145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best</a:t>
            </a:r>
            <a:r>
              <a:rPr sz="1100" spc="145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suits</a:t>
            </a:r>
            <a:r>
              <a:rPr sz="1100" spc="140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their</a:t>
            </a:r>
            <a:r>
              <a:rPr sz="1100" spc="14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specific</a:t>
            </a:r>
            <a:endParaRPr sz="1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7300" y="815451"/>
            <a:ext cx="4766945" cy="20408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970" algn="just">
              <a:lnSpc>
                <a:spcPct val="150300"/>
              </a:lnSpc>
              <a:spcBef>
                <a:spcPts val="100"/>
              </a:spcBef>
            </a:pPr>
            <a:r>
              <a:rPr sz="1100" spc="20" dirty="0">
                <a:latin typeface="Cambria"/>
                <a:cs typeface="Cambria"/>
              </a:rPr>
              <a:t>needs </a:t>
            </a:r>
            <a:r>
              <a:rPr sz="1100" spc="45" dirty="0">
                <a:latin typeface="Cambria"/>
                <a:cs typeface="Cambria"/>
              </a:rPr>
              <a:t>and </a:t>
            </a:r>
            <a:r>
              <a:rPr sz="1100" spc="5" dirty="0">
                <a:latin typeface="Cambria"/>
                <a:cs typeface="Cambria"/>
              </a:rPr>
              <a:t>how </a:t>
            </a:r>
            <a:r>
              <a:rPr sz="1100" spc="40" dirty="0">
                <a:latin typeface="Cambria"/>
                <a:cs typeface="Cambria"/>
              </a:rPr>
              <a:t>can </a:t>
            </a:r>
            <a:r>
              <a:rPr sz="1100" spc="30" dirty="0">
                <a:latin typeface="Cambria"/>
                <a:cs typeface="Cambria"/>
              </a:rPr>
              <a:t>organizations </a:t>
            </a:r>
            <a:r>
              <a:rPr sz="1100" spc="15" dirty="0">
                <a:latin typeface="Cambria"/>
                <a:cs typeface="Cambria"/>
              </a:rPr>
              <a:t>consider </a:t>
            </a:r>
            <a:r>
              <a:rPr sz="1100" spc="30" dirty="0">
                <a:latin typeface="Cambria"/>
                <a:cs typeface="Cambria"/>
              </a:rPr>
              <a:t>which </a:t>
            </a:r>
            <a:r>
              <a:rPr sz="1100" spc="25" dirty="0">
                <a:latin typeface="Cambria"/>
                <a:cs typeface="Cambria"/>
              </a:rPr>
              <a:t>approach </a:t>
            </a:r>
            <a:r>
              <a:rPr sz="1100" spc="35" dirty="0">
                <a:latin typeface="Cambria"/>
                <a:cs typeface="Cambria"/>
              </a:rPr>
              <a:t>is </a:t>
            </a:r>
            <a:r>
              <a:rPr sz="1100" spc="25" dirty="0">
                <a:latin typeface="Cambria"/>
                <a:cs typeface="Cambria"/>
              </a:rPr>
              <a:t>best </a:t>
            </a:r>
            <a:r>
              <a:rPr sz="1100" spc="30" dirty="0">
                <a:latin typeface="Cambria"/>
                <a:cs typeface="Cambria"/>
              </a:rPr>
              <a:t>suited 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for</a:t>
            </a:r>
            <a:r>
              <a:rPr sz="1100" spc="55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their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particular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needs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use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cases?</a:t>
            </a:r>
            <a:endParaRPr sz="1100">
              <a:latin typeface="Cambria"/>
              <a:cs typeface="Cambria"/>
            </a:endParaRPr>
          </a:p>
          <a:p>
            <a:pPr marL="12700" marR="5080" algn="just">
              <a:lnSpc>
                <a:spcPct val="150300"/>
              </a:lnSpc>
            </a:pPr>
            <a:r>
              <a:rPr sz="1100" spc="105" dirty="0">
                <a:latin typeface="Cambria"/>
                <a:cs typeface="Cambria"/>
              </a:rPr>
              <a:t>Q.</a:t>
            </a:r>
            <a:r>
              <a:rPr sz="1100" spc="110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5.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b:</a:t>
            </a:r>
            <a:r>
              <a:rPr sz="1100" spc="15" dirty="0">
                <a:latin typeface="Cambria"/>
                <a:cs typeface="Cambria"/>
              </a:rPr>
              <a:t> </a:t>
            </a:r>
            <a:r>
              <a:rPr sz="1100" spc="60" dirty="0">
                <a:latin typeface="Cambria"/>
                <a:cs typeface="Cambria"/>
              </a:rPr>
              <a:t>What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is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trusted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computing,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and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how</a:t>
            </a:r>
            <a:r>
              <a:rPr sz="1100" spc="1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does </a:t>
            </a:r>
            <a:r>
              <a:rPr sz="1100" spc="10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it  </a:t>
            </a:r>
            <a:r>
              <a:rPr sz="1100" spc="25" dirty="0">
                <a:latin typeface="Cambria"/>
                <a:cs typeface="Cambria"/>
              </a:rPr>
              <a:t>differ  </a:t>
            </a:r>
            <a:r>
              <a:rPr sz="1100" spc="20" dirty="0">
                <a:latin typeface="Cambria"/>
                <a:cs typeface="Cambria"/>
              </a:rPr>
              <a:t>from 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traditional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security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models?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How</a:t>
            </a:r>
            <a:r>
              <a:rPr sz="1100" spc="45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can</a:t>
            </a:r>
            <a:r>
              <a:rPr sz="1100" spc="45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organizations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leverage</a:t>
            </a:r>
            <a:r>
              <a:rPr sz="1100" spc="35" dirty="0">
                <a:latin typeface="Cambria"/>
                <a:cs typeface="Cambria"/>
              </a:rPr>
              <a:t> trusted 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computing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technologies,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such </a:t>
            </a:r>
            <a:r>
              <a:rPr sz="1100" spc="50" dirty="0">
                <a:latin typeface="Cambria"/>
                <a:cs typeface="Cambria"/>
              </a:rPr>
              <a:t>as </a:t>
            </a:r>
            <a:r>
              <a:rPr sz="1100" spc="25" dirty="0">
                <a:latin typeface="Cambria"/>
                <a:cs typeface="Cambria"/>
              </a:rPr>
              <a:t>hardware-based</a:t>
            </a:r>
            <a:r>
              <a:rPr sz="1100" spc="30" dirty="0">
                <a:latin typeface="Cambria"/>
                <a:cs typeface="Cambria"/>
              </a:rPr>
              <a:t> security </a:t>
            </a:r>
            <a:r>
              <a:rPr sz="1100" spc="25" dirty="0">
                <a:latin typeface="Cambria"/>
                <a:cs typeface="Cambria"/>
              </a:rPr>
              <a:t>modules </a:t>
            </a:r>
            <a:r>
              <a:rPr sz="1100" spc="45" dirty="0">
                <a:latin typeface="Cambria"/>
                <a:cs typeface="Cambria"/>
              </a:rPr>
              <a:t>and 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remote </a:t>
            </a:r>
            <a:r>
              <a:rPr sz="1100" spc="40" dirty="0">
                <a:latin typeface="Cambria"/>
                <a:cs typeface="Cambria"/>
              </a:rPr>
              <a:t>attestation, </a:t>
            </a:r>
            <a:r>
              <a:rPr sz="1100" spc="5" dirty="0">
                <a:latin typeface="Cambria"/>
                <a:cs typeface="Cambria"/>
              </a:rPr>
              <a:t>to </a:t>
            </a:r>
            <a:r>
              <a:rPr sz="1100" spc="35" dirty="0">
                <a:latin typeface="Cambria"/>
                <a:cs typeface="Cambria"/>
              </a:rPr>
              <a:t>enhance </a:t>
            </a:r>
            <a:r>
              <a:rPr sz="1100" spc="40" dirty="0">
                <a:latin typeface="Cambria"/>
                <a:cs typeface="Cambria"/>
              </a:rPr>
              <a:t>the </a:t>
            </a:r>
            <a:r>
              <a:rPr sz="1100" spc="30" dirty="0">
                <a:latin typeface="Cambria"/>
                <a:cs typeface="Cambria"/>
              </a:rPr>
              <a:t>security </a:t>
            </a:r>
            <a:r>
              <a:rPr sz="1100" spc="45" dirty="0">
                <a:latin typeface="Cambria"/>
                <a:cs typeface="Cambria"/>
              </a:rPr>
              <a:t>and </a:t>
            </a:r>
            <a:r>
              <a:rPr sz="1100" spc="35" dirty="0">
                <a:latin typeface="Cambria"/>
                <a:cs typeface="Cambria"/>
              </a:rPr>
              <a:t>integrity </a:t>
            </a:r>
            <a:r>
              <a:rPr sz="1100" spc="-5" dirty="0">
                <a:latin typeface="Cambria"/>
                <a:cs typeface="Cambria"/>
              </a:rPr>
              <a:t>of </a:t>
            </a:r>
            <a:r>
              <a:rPr sz="1100" spc="35" dirty="0">
                <a:latin typeface="Cambria"/>
                <a:cs typeface="Cambria"/>
              </a:rPr>
              <a:t>their systems 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and</a:t>
            </a:r>
            <a:r>
              <a:rPr sz="1100" spc="55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data?</a:t>
            </a:r>
            <a:endParaRPr sz="110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  <a:spcBef>
                <a:spcPts val="660"/>
              </a:spcBef>
            </a:pPr>
            <a:r>
              <a:rPr sz="1100" spc="105" dirty="0">
                <a:latin typeface="Cambria"/>
                <a:cs typeface="Cambria"/>
              </a:rPr>
              <a:t>Q.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5.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c:</a:t>
            </a:r>
            <a:r>
              <a:rPr sz="1100" spc="125" dirty="0">
                <a:latin typeface="Cambria"/>
                <a:cs typeface="Cambria"/>
              </a:rPr>
              <a:t> </a:t>
            </a:r>
            <a:r>
              <a:rPr sz="1100" spc="60" dirty="0">
                <a:latin typeface="Cambria"/>
                <a:cs typeface="Cambria"/>
              </a:rPr>
              <a:t>Explain </a:t>
            </a:r>
            <a:r>
              <a:rPr sz="1100" spc="40" dirty="0">
                <a:latin typeface="Cambria"/>
                <a:cs typeface="Cambria"/>
              </a:rPr>
              <a:t>How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the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Virus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Works?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explain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50" dirty="0">
                <a:latin typeface="Cambria"/>
                <a:cs typeface="Cambria"/>
              </a:rPr>
              <a:t>any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10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Viruses.</a:t>
            </a:r>
            <a:endParaRPr sz="1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7300" y="899721"/>
            <a:ext cx="4759960" cy="1528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" algn="ctr">
              <a:lnSpc>
                <a:spcPct val="100000"/>
              </a:lnSpc>
              <a:spcBef>
                <a:spcPts val="100"/>
              </a:spcBef>
            </a:pPr>
            <a:r>
              <a:rPr sz="1100" b="1" spc="65" dirty="0">
                <a:latin typeface="Cambria"/>
                <a:cs typeface="Cambria"/>
              </a:rPr>
              <a:t>Solutions</a:t>
            </a:r>
            <a:endParaRPr sz="1100">
              <a:latin typeface="Cambria"/>
              <a:cs typeface="Cambria"/>
            </a:endParaRPr>
          </a:p>
          <a:p>
            <a:pPr marL="12700" marR="6350">
              <a:lnSpc>
                <a:spcPct val="150300"/>
              </a:lnSpc>
              <a:spcBef>
                <a:spcPts val="1055"/>
              </a:spcBef>
            </a:pPr>
            <a:r>
              <a:rPr sz="1100" spc="70" dirty="0">
                <a:latin typeface="Cambria"/>
                <a:cs typeface="Cambria"/>
              </a:rPr>
              <a:t>Q.1.</a:t>
            </a:r>
            <a:r>
              <a:rPr sz="1100" spc="365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a:</a:t>
            </a:r>
            <a:r>
              <a:rPr sz="1100" spc="90" dirty="0">
                <a:latin typeface="Cambria"/>
                <a:cs typeface="Cambria"/>
              </a:rPr>
              <a:t> </a:t>
            </a:r>
            <a:r>
              <a:rPr sz="1100" spc="55" dirty="0">
                <a:latin typeface="Cambria"/>
                <a:cs typeface="Cambria"/>
              </a:rPr>
              <a:t>Create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spc="70" dirty="0">
                <a:latin typeface="Cambria"/>
                <a:cs typeface="Cambria"/>
              </a:rPr>
              <a:t>a</a:t>
            </a:r>
            <a:r>
              <a:rPr sz="1100" spc="370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visual</a:t>
            </a:r>
            <a:r>
              <a:rPr sz="1100" spc="85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representation</a:t>
            </a:r>
            <a:r>
              <a:rPr sz="1100" spc="10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of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the</a:t>
            </a:r>
            <a:r>
              <a:rPr sz="1100" spc="29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differences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between</a:t>
            </a:r>
            <a:r>
              <a:rPr sz="1100" spc="40" dirty="0">
                <a:latin typeface="Cambria"/>
                <a:cs typeface="Cambria"/>
              </a:rPr>
              <a:t> the </a:t>
            </a:r>
            <a:r>
              <a:rPr sz="1100" spc="-229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'Internet'</a:t>
            </a:r>
            <a:r>
              <a:rPr sz="1100" spc="55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and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the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'Web.'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Cambria"/>
              <a:cs typeface="Cambria"/>
            </a:endParaRPr>
          </a:p>
          <a:p>
            <a:pPr marL="12700" marR="5080">
              <a:lnSpc>
                <a:spcPct val="150300"/>
              </a:lnSpc>
            </a:pPr>
            <a:r>
              <a:rPr sz="1100" spc="-30" dirty="0">
                <a:solidFill>
                  <a:srgbClr val="0000FF"/>
                </a:solidFill>
                <a:latin typeface="Cambria"/>
                <a:cs typeface="Cambria"/>
              </a:rPr>
              <a:t>To</a:t>
            </a:r>
            <a:r>
              <a:rPr sz="1100" spc="-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create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70" dirty="0">
                <a:solidFill>
                  <a:srgbClr val="0000FF"/>
                </a:solidFill>
                <a:latin typeface="Cambria"/>
                <a:cs typeface="Cambria"/>
              </a:rPr>
              <a:t>a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visual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representation </a:t>
            </a:r>
            <a:r>
              <a:rPr sz="1100" spc="-5" dirty="0">
                <a:solidFill>
                  <a:srgbClr val="0000FF"/>
                </a:solidFill>
                <a:latin typeface="Cambria"/>
                <a:cs typeface="Cambria"/>
              </a:rPr>
              <a:t>of</a:t>
            </a:r>
            <a:r>
              <a:rPr sz="110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the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differences </a:t>
            </a:r>
            <a:r>
              <a:rPr sz="1100" spc="15" dirty="0">
                <a:solidFill>
                  <a:srgbClr val="0000FF"/>
                </a:solidFill>
                <a:latin typeface="Cambria"/>
                <a:cs typeface="Cambria"/>
              </a:rPr>
              <a:t>between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the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'Internet' </a:t>
            </a:r>
            <a:r>
              <a:rPr sz="1100" spc="-229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and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the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dirty="0">
                <a:solidFill>
                  <a:srgbClr val="0000FF"/>
                </a:solidFill>
                <a:latin typeface="Cambria"/>
                <a:cs typeface="Cambria"/>
              </a:rPr>
              <a:t>'Web,'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5" dirty="0">
                <a:solidFill>
                  <a:srgbClr val="0000FF"/>
                </a:solidFill>
                <a:latin typeface="Cambria"/>
                <a:cs typeface="Cambria"/>
              </a:rPr>
              <a:t>we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can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use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the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15" dirty="0">
                <a:solidFill>
                  <a:srgbClr val="0000FF"/>
                </a:solidFill>
                <a:latin typeface="Cambria"/>
                <a:cs typeface="Cambria"/>
              </a:rPr>
              <a:t>following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diagram: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40639" y="6311329"/>
            <a:ext cx="232029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u="heavy" spc="1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Cambria"/>
                <a:cs typeface="Cambria"/>
                <a:hlinkClick r:id="rId2"/>
              </a:rPr>
              <a:t>Source:</a:t>
            </a:r>
            <a:r>
              <a:rPr sz="600" u="heavy" spc="3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Cambria"/>
                <a:cs typeface="Cambria"/>
                <a:hlinkClick r:id="rId2"/>
              </a:rPr>
              <a:t> </a:t>
            </a:r>
            <a:r>
              <a:rPr sz="600" u="heavy" spc="2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Cambria"/>
                <a:cs typeface="Cambria"/>
                <a:hlinkClick r:id="rId2"/>
              </a:rPr>
              <a:t>Understanding</a:t>
            </a:r>
            <a:r>
              <a:rPr sz="600" u="heavy" spc="40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Cambria"/>
                <a:cs typeface="Cambria"/>
                <a:hlinkClick r:id="rId2"/>
              </a:rPr>
              <a:t> </a:t>
            </a:r>
            <a:r>
              <a:rPr sz="600" u="heavy" spc="2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Cambria"/>
                <a:cs typeface="Cambria"/>
                <a:hlinkClick r:id="rId2"/>
              </a:rPr>
              <a:t>Internet</a:t>
            </a:r>
            <a:r>
              <a:rPr sz="600" u="heavy" spc="3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Cambria"/>
                <a:cs typeface="Cambria"/>
                <a:hlinkClick r:id="rId2"/>
              </a:rPr>
              <a:t> </a:t>
            </a:r>
            <a:r>
              <a:rPr sz="600" u="heavy" spc="30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Cambria"/>
                <a:cs typeface="Cambria"/>
                <a:hlinkClick r:id="rId2"/>
              </a:rPr>
              <a:t>Page</a:t>
            </a:r>
            <a:r>
              <a:rPr sz="600" u="heavy" spc="40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Cambria"/>
                <a:cs typeface="Cambria"/>
                <a:hlinkClick r:id="rId2"/>
              </a:rPr>
              <a:t> </a:t>
            </a:r>
            <a:r>
              <a:rPr sz="600" u="heavy" spc="20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Cambria"/>
                <a:cs typeface="Cambria"/>
                <a:hlinkClick r:id="rId2"/>
              </a:rPr>
              <a:t>number</a:t>
            </a:r>
            <a:r>
              <a:rPr sz="600" u="heavy" spc="3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Cambria"/>
                <a:cs typeface="Cambria"/>
                <a:hlinkClick r:id="rId2"/>
              </a:rPr>
              <a:t> </a:t>
            </a:r>
            <a:r>
              <a:rPr sz="600" u="heavy" spc="20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Cambria"/>
                <a:cs typeface="Cambria"/>
                <a:hlinkClick r:id="rId2"/>
              </a:rPr>
              <a:t>7,</a:t>
            </a:r>
            <a:r>
              <a:rPr sz="600" u="heavy" spc="40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Cambria"/>
                <a:cs typeface="Cambria"/>
                <a:hlinkClick r:id="rId2"/>
              </a:rPr>
              <a:t> </a:t>
            </a:r>
            <a:r>
              <a:rPr sz="600" u="heavy" spc="6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Cambria"/>
                <a:cs typeface="Cambria"/>
                <a:hlinkClick r:id="rId2"/>
              </a:rPr>
              <a:t>ISEA</a:t>
            </a:r>
            <a:r>
              <a:rPr sz="600" u="heavy" spc="40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Cambria"/>
                <a:cs typeface="Cambria"/>
                <a:hlinkClick r:id="rId2"/>
              </a:rPr>
              <a:t> </a:t>
            </a:r>
            <a:r>
              <a:rPr sz="600" u="heavy" spc="20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Cambria"/>
                <a:cs typeface="Cambria"/>
                <a:hlinkClick r:id="rId2"/>
              </a:rPr>
              <a:t>Handbook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17300" y="6615476"/>
            <a:ext cx="4766310" cy="2292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300"/>
              </a:lnSpc>
              <a:spcBef>
                <a:spcPts val="100"/>
              </a:spcBef>
            </a:pP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The</a:t>
            </a:r>
            <a:r>
              <a:rPr sz="11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'Internet'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is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70" dirty="0">
                <a:solidFill>
                  <a:srgbClr val="0000FF"/>
                </a:solidFill>
                <a:latin typeface="Cambria"/>
                <a:cs typeface="Cambria"/>
              </a:rPr>
              <a:t>a</a:t>
            </a:r>
            <a:r>
              <a:rPr sz="1100" spc="7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global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network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Cambria"/>
                <a:cs typeface="Cambria"/>
              </a:rPr>
              <a:t>of</a:t>
            </a:r>
            <a:r>
              <a:rPr sz="1100" spc="229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interconnected  computers 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and 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15" dirty="0">
                <a:solidFill>
                  <a:srgbClr val="0000FF"/>
                </a:solidFill>
                <a:latin typeface="Cambria"/>
                <a:cs typeface="Cambria"/>
              </a:rPr>
              <a:t>devices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55" dirty="0">
                <a:solidFill>
                  <a:srgbClr val="0000FF"/>
                </a:solidFill>
                <a:latin typeface="Cambria"/>
                <a:cs typeface="Cambria"/>
              </a:rPr>
              <a:t>that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communicate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 with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each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other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through 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standard </a:t>
            </a:r>
            <a:r>
              <a:rPr sz="1100" spc="5" dirty="0">
                <a:solidFill>
                  <a:srgbClr val="0000FF"/>
                </a:solidFill>
                <a:latin typeface="Cambria"/>
                <a:cs typeface="Cambria"/>
              </a:rPr>
              <a:t>protocols </a:t>
            </a:r>
            <a:r>
              <a:rPr sz="1100" spc="1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such 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as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TCP/IP.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70" dirty="0">
                <a:solidFill>
                  <a:srgbClr val="0000FF"/>
                </a:solidFill>
                <a:latin typeface="Cambria"/>
                <a:cs typeface="Cambria"/>
              </a:rPr>
              <a:t>It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includes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various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types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Cambria"/>
                <a:cs typeface="Cambria"/>
              </a:rPr>
              <a:t>of</a:t>
            </a:r>
            <a:r>
              <a:rPr sz="110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networks,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 such 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as </a:t>
            </a:r>
            <a:r>
              <a:rPr sz="1100" spc="95" dirty="0">
                <a:solidFill>
                  <a:srgbClr val="0000FF"/>
                </a:solidFill>
                <a:latin typeface="Cambria"/>
                <a:cs typeface="Cambria"/>
              </a:rPr>
              <a:t>LANs, </a:t>
            </a:r>
            <a:r>
              <a:rPr sz="1100" spc="10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WANs,</a:t>
            </a:r>
            <a:r>
              <a:rPr sz="11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and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the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10" dirty="0">
                <a:solidFill>
                  <a:srgbClr val="0000FF"/>
                </a:solidFill>
                <a:latin typeface="Cambria"/>
                <a:cs typeface="Cambria"/>
              </a:rPr>
              <a:t>World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Wide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Web.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Cambria"/>
              <a:cs typeface="Cambria"/>
            </a:endParaRPr>
          </a:p>
          <a:p>
            <a:pPr marL="12700" marR="6350" indent="76835" algn="just">
              <a:lnSpc>
                <a:spcPct val="150300"/>
              </a:lnSpc>
            </a:pP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The</a:t>
            </a:r>
            <a:r>
              <a:rPr sz="11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-15" dirty="0">
                <a:solidFill>
                  <a:srgbClr val="0000FF"/>
                </a:solidFill>
                <a:latin typeface="Cambria"/>
                <a:cs typeface="Cambria"/>
              </a:rPr>
              <a:t>'Web'</a:t>
            </a:r>
            <a:r>
              <a:rPr sz="1100" spc="-1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is </a:t>
            </a:r>
            <a:r>
              <a:rPr sz="1100" spc="70" dirty="0">
                <a:solidFill>
                  <a:srgbClr val="0000FF"/>
                </a:solidFill>
                <a:latin typeface="Cambria"/>
                <a:cs typeface="Cambria"/>
              </a:rPr>
              <a:t>a </a:t>
            </a:r>
            <a:r>
              <a:rPr sz="1100" spc="15" dirty="0">
                <a:solidFill>
                  <a:srgbClr val="0000FF"/>
                </a:solidFill>
                <a:latin typeface="Cambria"/>
                <a:cs typeface="Cambria"/>
              </a:rPr>
              <a:t>collection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Cambria"/>
                <a:cs typeface="Cambria"/>
              </a:rPr>
              <a:t>of</a:t>
            </a:r>
            <a:r>
              <a:rPr sz="110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interconnected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 documents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and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resources,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which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 are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accessed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using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the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100" dirty="0">
                <a:solidFill>
                  <a:srgbClr val="0000FF"/>
                </a:solidFill>
                <a:latin typeface="Cambria"/>
                <a:cs typeface="Cambria"/>
              </a:rPr>
              <a:t>HTTP</a:t>
            </a:r>
            <a:r>
              <a:rPr sz="1100" spc="10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dirty="0">
                <a:solidFill>
                  <a:srgbClr val="0000FF"/>
                </a:solidFill>
                <a:latin typeface="Cambria"/>
                <a:cs typeface="Cambria"/>
              </a:rPr>
              <a:t>protocol</a:t>
            </a:r>
            <a:r>
              <a:rPr sz="1100" spc="5" dirty="0">
                <a:solidFill>
                  <a:srgbClr val="0000FF"/>
                </a:solidFill>
                <a:latin typeface="Cambria"/>
                <a:cs typeface="Cambria"/>
              </a:rPr>
              <a:t> over </a:t>
            </a:r>
            <a:r>
              <a:rPr sz="1100" spc="1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the 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Internet.  </a:t>
            </a:r>
            <a:r>
              <a:rPr sz="1100" spc="70" dirty="0">
                <a:solidFill>
                  <a:srgbClr val="0000FF"/>
                </a:solidFill>
                <a:latin typeface="Cambria"/>
                <a:cs typeface="Cambria"/>
              </a:rPr>
              <a:t>It </a:t>
            </a:r>
            <a:r>
              <a:rPr sz="1100" spc="7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includes various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types </a:t>
            </a:r>
            <a:r>
              <a:rPr sz="1100" spc="-5" dirty="0">
                <a:solidFill>
                  <a:srgbClr val="0000FF"/>
                </a:solidFill>
                <a:latin typeface="Cambria"/>
                <a:cs typeface="Cambria"/>
              </a:rPr>
              <a:t>of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content,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such 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as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text, images,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videos,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and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audio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files.</a:t>
            </a:r>
            <a:endParaRPr sz="110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33649" y="2772395"/>
            <a:ext cx="4533900" cy="34385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7300" y="815451"/>
            <a:ext cx="4766310" cy="7078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430">
              <a:lnSpc>
                <a:spcPct val="150300"/>
              </a:lnSpc>
              <a:spcBef>
                <a:spcPts val="100"/>
              </a:spcBef>
            </a:pPr>
            <a:r>
              <a:rPr sz="1100" spc="70" dirty="0">
                <a:latin typeface="Cambria"/>
                <a:cs typeface="Cambria"/>
              </a:rPr>
              <a:t>Q.1.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b:</a:t>
            </a:r>
            <a:r>
              <a:rPr sz="1100" spc="15" dirty="0">
                <a:latin typeface="Cambria"/>
                <a:cs typeface="Cambria"/>
              </a:rPr>
              <a:t> </a:t>
            </a:r>
            <a:r>
              <a:rPr sz="1100" spc="60" dirty="0">
                <a:latin typeface="Cambria"/>
                <a:cs typeface="Cambria"/>
              </a:rPr>
              <a:t>What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ethical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concerns</a:t>
            </a:r>
            <a:r>
              <a:rPr sz="1100" spc="20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are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associated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with  </a:t>
            </a:r>
            <a:r>
              <a:rPr sz="1100" spc="45" dirty="0">
                <a:latin typeface="Cambria"/>
                <a:cs typeface="Cambria"/>
              </a:rPr>
              <a:t>using  </a:t>
            </a:r>
            <a:r>
              <a:rPr sz="1100" spc="40" dirty="0">
                <a:latin typeface="Cambria"/>
                <a:cs typeface="Cambria"/>
              </a:rPr>
              <a:t>the  </a:t>
            </a:r>
            <a:r>
              <a:rPr sz="1100" spc="25" dirty="0">
                <a:latin typeface="Cambria"/>
                <a:cs typeface="Cambria"/>
              </a:rPr>
              <a:t>'Invisible </a:t>
            </a:r>
            <a:r>
              <a:rPr sz="1100" spc="-229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Web'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for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50" dirty="0">
                <a:latin typeface="Cambria"/>
                <a:cs typeface="Cambria"/>
              </a:rPr>
              <a:t>data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mining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and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surveillance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purposes?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Cambria"/>
              <a:cs typeface="Cambria"/>
            </a:endParaRPr>
          </a:p>
          <a:p>
            <a:pPr marL="12700" marR="9525" algn="just">
              <a:lnSpc>
                <a:spcPct val="150300"/>
              </a:lnSpc>
            </a:pP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The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'Invisible </a:t>
            </a:r>
            <a:r>
              <a:rPr sz="1100" spc="-10" dirty="0">
                <a:solidFill>
                  <a:srgbClr val="0000FF"/>
                </a:solidFill>
                <a:latin typeface="Cambria"/>
                <a:cs typeface="Cambria"/>
              </a:rPr>
              <a:t>Web'</a:t>
            </a:r>
            <a:r>
              <a:rPr sz="1100" spc="-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refers </a:t>
            </a:r>
            <a:r>
              <a:rPr sz="1100" spc="5" dirty="0">
                <a:solidFill>
                  <a:srgbClr val="0000FF"/>
                </a:solidFill>
                <a:latin typeface="Cambria"/>
                <a:cs typeface="Cambria"/>
              </a:rPr>
              <a:t>to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the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vast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amount </a:t>
            </a:r>
            <a:r>
              <a:rPr sz="1100" spc="-5" dirty="0">
                <a:solidFill>
                  <a:srgbClr val="0000FF"/>
                </a:solidFill>
                <a:latin typeface="Cambria"/>
                <a:cs typeface="Cambria"/>
              </a:rPr>
              <a:t>of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content </a:t>
            </a:r>
            <a:r>
              <a:rPr sz="1100" spc="5" dirty="0">
                <a:solidFill>
                  <a:srgbClr val="0000FF"/>
                </a:solidFill>
                <a:latin typeface="Cambria"/>
                <a:cs typeface="Cambria"/>
              </a:rPr>
              <a:t>on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the Internet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55" dirty="0">
                <a:solidFill>
                  <a:srgbClr val="0000FF"/>
                </a:solidFill>
                <a:latin typeface="Cambria"/>
                <a:cs typeface="Cambria"/>
              </a:rPr>
              <a:t>that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cannot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5" dirty="0">
                <a:solidFill>
                  <a:srgbClr val="0000FF"/>
                </a:solidFill>
                <a:latin typeface="Cambria"/>
                <a:cs typeface="Cambria"/>
              </a:rPr>
              <a:t>be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accessed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through</a:t>
            </a:r>
            <a:r>
              <a:rPr sz="1100" spc="6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standard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search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engines.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ambria"/>
              <a:cs typeface="Cambria"/>
            </a:endParaRPr>
          </a:p>
          <a:p>
            <a:pPr marL="12700" marR="10160" indent="57785" algn="just">
              <a:lnSpc>
                <a:spcPct val="150300"/>
              </a:lnSpc>
            </a:pP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This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includes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content </a:t>
            </a:r>
            <a:r>
              <a:rPr sz="1100" spc="55" dirty="0">
                <a:solidFill>
                  <a:srgbClr val="0000FF"/>
                </a:solidFill>
                <a:latin typeface="Cambria"/>
                <a:cs typeface="Cambria"/>
              </a:rPr>
              <a:t>that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is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not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indexed </a:t>
            </a:r>
            <a:r>
              <a:rPr sz="1100" spc="-5" dirty="0">
                <a:solidFill>
                  <a:srgbClr val="0000FF"/>
                </a:solidFill>
                <a:latin typeface="Cambria"/>
                <a:cs typeface="Cambria"/>
              </a:rPr>
              <a:t>or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publicly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available,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such 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as </a:t>
            </a:r>
            <a:r>
              <a:rPr sz="11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15" dirty="0">
                <a:solidFill>
                  <a:srgbClr val="0000FF"/>
                </a:solidFill>
                <a:latin typeface="Cambria"/>
                <a:cs typeface="Cambria"/>
              </a:rPr>
              <a:t>password-protected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websites,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private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social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media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profiles,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and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unlisted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directories.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ambria"/>
              <a:cs typeface="Cambria"/>
            </a:endParaRPr>
          </a:p>
          <a:p>
            <a:pPr marL="12700" marR="6985" algn="just">
              <a:lnSpc>
                <a:spcPct val="150300"/>
              </a:lnSpc>
            </a:pP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The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use </a:t>
            </a:r>
            <a:r>
              <a:rPr sz="1100" spc="-5" dirty="0">
                <a:solidFill>
                  <a:srgbClr val="0000FF"/>
                </a:solidFill>
                <a:latin typeface="Cambria"/>
                <a:cs typeface="Cambria"/>
              </a:rPr>
              <a:t>of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the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'Invisible </a:t>
            </a:r>
            <a:r>
              <a:rPr sz="1100" spc="-10" dirty="0">
                <a:solidFill>
                  <a:srgbClr val="0000FF"/>
                </a:solidFill>
                <a:latin typeface="Cambria"/>
                <a:cs typeface="Cambria"/>
              </a:rPr>
              <a:t>Web' </a:t>
            </a:r>
            <a:r>
              <a:rPr sz="1100" spc="5" dirty="0">
                <a:solidFill>
                  <a:srgbClr val="0000FF"/>
                </a:solidFill>
                <a:latin typeface="Cambria"/>
                <a:cs typeface="Cambria"/>
              </a:rPr>
              <a:t>for 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data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mining and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surveillance </a:t>
            </a:r>
            <a:r>
              <a:rPr sz="1100" spc="15" dirty="0">
                <a:solidFill>
                  <a:srgbClr val="0000FF"/>
                </a:solidFill>
                <a:latin typeface="Cambria"/>
                <a:cs typeface="Cambria"/>
              </a:rPr>
              <a:t>purposes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raises</a:t>
            </a:r>
            <a:r>
              <a:rPr sz="11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several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ethical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concerns,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including: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Cambria"/>
              <a:cs typeface="Cambria"/>
            </a:endParaRPr>
          </a:p>
          <a:p>
            <a:pPr marL="12700" marR="6350" algn="just">
              <a:lnSpc>
                <a:spcPct val="150300"/>
              </a:lnSpc>
              <a:spcBef>
                <a:spcPts val="5"/>
              </a:spcBef>
            </a:pPr>
            <a:r>
              <a:rPr sz="1100" spc="40" dirty="0">
                <a:solidFill>
                  <a:srgbClr val="FF0000"/>
                </a:solidFill>
                <a:latin typeface="Cambria"/>
                <a:cs typeface="Cambria"/>
              </a:rPr>
              <a:t>Invasion</a:t>
            </a:r>
            <a:r>
              <a:rPr sz="1100" spc="4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spc="-5" dirty="0">
                <a:solidFill>
                  <a:srgbClr val="FF0000"/>
                </a:solidFill>
                <a:latin typeface="Cambria"/>
                <a:cs typeface="Cambria"/>
              </a:rPr>
              <a:t>of</a:t>
            </a:r>
            <a:r>
              <a:rPr sz="11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spc="25" dirty="0">
                <a:solidFill>
                  <a:srgbClr val="FF0000"/>
                </a:solidFill>
                <a:latin typeface="Cambria"/>
                <a:cs typeface="Cambria"/>
              </a:rPr>
              <a:t>privacy:</a:t>
            </a:r>
            <a:r>
              <a:rPr sz="1100" spc="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Individuals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may</a:t>
            </a:r>
            <a:r>
              <a:rPr sz="11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not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5" dirty="0">
                <a:solidFill>
                  <a:srgbClr val="0000FF"/>
                </a:solidFill>
                <a:latin typeface="Cambria"/>
                <a:cs typeface="Cambria"/>
              </a:rPr>
              <a:t>be</a:t>
            </a:r>
            <a:r>
              <a:rPr sz="1100" spc="1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aware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55" dirty="0">
                <a:solidFill>
                  <a:srgbClr val="0000FF"/>
                </a:solidFill>
                <a:latin typeface="Cambria"/>
                <a:cs typeface="Cambria"/>
              </a:rPr>
              <a:t>that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their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private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information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is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being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accessed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and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collected,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leading </a:t>
            </a:r>
            <a:r>
              <a:rPr sz="1100" spc="5" dirty="0">
                <a:solidFill>
                  <a:srgbClr val="0000FF"/>
                </a:solidFill>
                <a:latin typeface="Cambria"/>
                <a:cs typeface="Cambria"/>
              </a:rPr>
              <a:t>to </a:t>
            </a:r>
            <a:r>
              <a:rPr sz="1100" spc="70" dirty="0">
                <a:solidFill>
                  <a:srgbClr val="0000FF"/>
                </a:solidFill>
                <a:latin typeface="Cambria"/>
                <a:cs typeface="Cambria"/>
              </a:rPr>
              <a:t>a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violation </a:t>
            </a:r>
            <a:r>
              <a:rPr sz="1100" spc="-5" dirty="0">
                <a:solidFill>
                  <a:srgbClr val="0000FF"/>
                </a:solidFill>
                <a:latin typeface="Cambria"/>
                <a:cs typeface="Cambria"/>
              </a:rPr>
              <a:t>of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their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privacy</a:t>
            </a:r>
            <a:r>
              <a:rPr sz="11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rights.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Cambria"/>
              <a:cs typeface="Cambria"/>
            </a:endParaRPr>
          </a:p>
          <a:p>
            <a:pPr marL="12700" marR="11430" algn="just">
              <a:lnSpc>
                <a:spcPct val="150300"/>
              </a:lnSpc>
            </a:pPr>
            <a:r>
              <a:rPr sz="1100" spc="55" dirty="0">
                <a:solidFill>
                  <a:srgbClr val="FF0000"/>
                </a:solidFill>
                <a:latin typeface="Cambria"/>
                <a:cs typeface="Cambria"/>
              </a:rPr>
              <a:t>Unethical </a:t>
            </a:r>
            <a:r>
              <a:rPr sz="1100" spc="50" dirty="0">
                <a:solidFill>
                  <a:srgbClr val="FF0000"/>
                </a:solidFill>
                <a:latin typeface="Cambria"/>
                <a:cs typeface="Cambria"/>
              </a:rPr>
              <a:t>data </a:t>
            </a:r>
            <a:r>
              <a:rPr sz="1100" spc="15" dirty="0">
                <a:solidFill>
                  <a:srgbClr val="FF0000"/>
                </a:solidFill>
                <a:latin typeface="Cambria"/>
                <a:cs typeface="Cambria"/>
              </a:rPr>
              <a:t>collection: </a:t>
            </a:r>
            <a:r>
              <a:rPr sz="1100" spc="75" dirty="0">
                <a:solidFill>
                  <a:srgbClr val="0000FF"/>
                </a:solidFill>
                <a:latin typeface="Cambria"/>
                <a:cs typeface="Cambria"/>
              </a:rPr>
              <a:t>Data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mining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techniques 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may </a:t>
            </a:r>
            <a:r>
              <a:rPr sz="1100" spc="5" dirty="0">
                <a:solidFill>
                  <a:srgbClr val="0000FF"/>
                </a:solidFill>
                <a:latin typeface="Cambria"/>
                <a:cs typeface="Cambria"/>
              </a:rPr>
              <a:t>be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used </a:t>
            </a:r>
            <a:r>
              <a:rPr sz="1100" spc="5" dirty="0">
                <a:solidFill>
                  <a:srgbClr val="0000FF"/>
                </a:solidFill>
                <a:latin typeface="Cambria"/>
                <a:cs typeface="Cambria"/>
              </a:rPr>
              <a:t>to </a:t>
            </a:r>
            <a:r>
              <a:rPr sz="1100" spc="15" dirty="0">
                <a:solidFill>
                  <a:srgbClr val="0000FF"/>
                </a:solidFill>
                <a:latin typeface="Cambria"/>
                <a:cs typeface="Cambria"/>
              </a:rPr>
              <a:t>collect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and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analyze 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data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without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the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consent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Cambria"/>
                <a:cs typeface="Cambria"/>
              </a:rPr>
              <a:t>of</a:t>
            </a:r>
            <a:r>
              <a:rPr sz="110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individuals </a:t>
            </a:r>
            <a:r>
              <a:rPr sz="1100" spc="-5" dirty="0">
                <a:solidFill>
                  <a:srgbClr val="0000FF"/>
                </a:solidFill>
                <a:latin typeface="Cambria"/>
                <a:cs typeface="Cambria"/>
              </a:rPr>
              <a:t>or</a:t>
            </a:r>
            <a:r>
              <a:rPr sz="110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organizations,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leading</a:t>
            </a:r>
            <a:r>
              <a:rPr sz="11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5" dirty="0">
                <a:solidFill>
                  <a:srgbClr val="0000FF"/>
                </a:solidFill>
                <a:latin typeface="Cambria"/>
                <a:cs typeface="Cambria"/>
              </a:rPr>
              <a:t>to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unethical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data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15" dirty="0">
                <a:solidFill>
                  <a:srgbClr val="0000FF"/>
                </a:solidFill>
                <a:latin typeface="Cambria"/>
                <a:cs typeface="Cambria"/>
              </a:rPr>
              <a:t>collection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practices.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ambria"/>
              <a:cs typeface="Cambria"/>
            </a:endParaRPr>
          </a:p>
          <a:p>
            <a:pPr marL="12700" marR="12065" algn="just">
              <a:lnSpc>
                <a:spcPct val="150300"/>
              </a:lnSpc>
            </a:pPr>
            <a:r>
              <a:rPr sz="1100" spc="50" dirty="0">
                <a:solidFill>
                  <a:srgbClr val="FF0000"/>
                </a:solidFill>
                <a:latin typeface="Cambria"/>
                <a:cs typeface="Cambria"/>
              </a:rPr>
              <a:t>Misuse </a:t>
            </a:r>
            <a:r>
              <a:rPr sz="1100" spc="-5" dirty="0">
                <a:solidFill>
                  <a:srgbClr val="FF0000"/>
                </a:solidFill>
                <a:latin typeface="Cambria"/>
                <a:cs typeface="Cambria"/>
              </a:rPr>
              <a:t>of</a:t>
            </a:r>
            <a:r>
              <a:rPr sz="11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spc="40" dirty="0">
                <a:solidFill>
                  <a:srgbClr val="FF0000"/>
                </a:solidFill>
                <a:latin typeface="Cambria"/>
                <a:cs typeface="Cambria"/>
              </a:rPr>
              <a:t>data: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Collected 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data may </a:t>
            </a:r>
            <a:r>
              <a:rPr sz="1100" spc="5" dirty="0">
                <a:solidFill>
                  <a:srgbClr val="0000FF"/>
                </a:solidFill>
                <a:latin typeface="Cambria"/>
                <a:cs typeface="Cambria"/>
              </a:rPr>
              <a:t>be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misused </a:t>
            </a:r>
            <a:r>
              <a:rPr sz="1100" spc="5" dirty="0">
                <a:solidFill>
                  <a:srgbClr val="0000FF"/>
                </a:solidFill>
                <a:latin typeface="Cambria"/>
                <a:cs typeface="Cambria"/>
              </a:rPr>
              <a:t>for </a:t>
            </a:r>
            <a:r>
              <a:rPr sz="1100" spc="15" dirty="0">
                <a:solidFill>
                  <a:srgbClr val="0000FF"/>
                </a:solidFill>
                <a:latin typeface="Cambria"/>
                <a:cs typeface="Cambria"/>
              </a:rPr>
              <a:t>purposes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other </a:t>
            </a:r>
            <a:r>
              <a:rPr sz="1100" spc="55" dirty="0">
                <a:solidFill>
                  <a:srgbClr val="0000FF"/>
                </a:solidFill>
                <a:latin typeface="Cambria"/>
                <a:cs typeface="Cambria"/>
              </a:rPr>
              <a:t>than 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those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5" dirty="0">
                <a:solidFill>
                  <a:srgbClr val="0000FF"/>
                </a:solidFill>
                <a:latin typeface="Cambria"/>
                <a:cs typeface="Cambria"/>
              </a:rPr>
              <a:t>for</a:t>
            </a:r>
            <a:r>
              <a:rPr sz="1100" spc="1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which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it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was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intended,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such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as</a:t>
            </a:r>
            <a:r>
              <a:rPr sz="11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5" dirty="0">
                <a:solidFill>
                  <a:srgbClr val="0000FF"/>
                </a:solidFill>
                <a:latin typeface="Cambria"/>
                <a:cs typeface="Cambria"/>
              </a:rPr>
              <a:t>for</a:t>
            </a:r>
            <a:r>
              <a:rPr sz="1100" spc="1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targeted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advertising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Cambria"/>
                <a:cs typeface="Cambria"/>
              </a:rPr>
              <a:t>or </a:t>
            </a:r>
            <a:r>
              <a:rPr sz="110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surveillance.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ambria"/>
              <a:cs typeface="Cambria"/>
            </a:endParaRPr>
          </a:p>
          <a:p>
            <a:pPr marL="12700" marR="5080" algn="just">
              <a:lnSpc>
                <a:spcPct val="150300"/>
              </a:lnSpc>
            </a:pPr>
            <a:r>
              <a:rPr sz="1100" spc="60" dirty="0">
                <a:solidFill>
                  <a:srgbClr val="FF0000"/>
                </a:solidFill>
                <a:latin typeface="Cambria"/>
                <a:cs typeface="Cambria"/>
              </a:rPr>
              <a:t>Bias</a:t>
            </a:r>
            <a:r>
              <a:rPr sz="1100" spc="6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spc="45" dirty="0">
                <a:solidFill>
                  <a:srgbClr val="FF0000"/>
                </a:solidFill>
                <a:latin typeface="Cambria"/>
                <a:cs typeface="Cambria"/>
              </a:rPr>
              <a:t>and</a:t>
            </a:r>
            <a:r>
              <a:rPr sz="1100" spc="5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FF0000"/>
                </a:solidFill>
                <a:latin typeface="Cambria"/>
                <a:cs typeface="Cambria"/>
              </a:rPr>
              <a:t>discrimination:</a:t>
            </a:r>
            <a:r>
              <a:rPr sz="1100" spc="3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The</a:t>
            </a:r>
            <a:r>
              <a:rPr sz="11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use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Cambria"/>
                <a:cs typeface="Cambria"/>
              </a:rPr>
              <a:t>of</a:t>
            </a:r>
            <a:r>
              <a:rPr sz="110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data</a:t>
            </a:r>
            <a:r>
              <a:rPr sz="11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mining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and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surveillance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techniques</a:t>
            </a:r>
            <a:r>
              <a:rPr sz="1100" spc="30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may</a:t>
            </a:r>
            <a:r>
              <a:rPr sz="11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result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in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bias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and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discrimination</a:t>
            </a:r>
            <a:r>
              <a:rPr sz="1100" spc="30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against</a:t>
            </a:r>
            <a:r>
              <a:rPr sz="11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certain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individuals</a:t>
            </a:r>
            <a:r>
              <a:rPr sz="1100" spc="6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Cambria"/>
                <a:cs typeface="Cambria"/>
              </a:rPr>
              <a:t>or</a:t>
            </a:r>
            <a:r>
              <a:rPr sz="1100" spc="6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groups</a:t>
            </a:r>
            <a:r>
              <a:rPr sz="1100" spc="6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based</a:t>
            </a:r>
            <a:r>
              <a:rPr sz="1100" spc="6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5" dirty="0">
                <a:solidFill>
                  <a:srgbClr val="0000FF"/>
                </a:solidFill>
                <a:latin typeface="Cambria"/>
                <a:cs typeface="Cambria"/>
              </a:rPr>
              <a:t>on</a:t>
            </a:r>
            <a:r>
              <a:rPr sz="1100" spc="6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factors</a:t>
            </a:r>
            <a:r>
              <a:rPr sz="1100" spc="7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such</a:t>
            </a:r>
            <a:r>
              <a:rPr sz="1100" spc="6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as</a:t>
            </a:r>
            <a:r>
              <a:rPr sz="1100" spc="6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race,</a:t>
            </a:r>
            <a:r>
              <a:rPr sz="1100" spc="6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gender,</a:t>
            </a:r>
            <a:r>
              <a:rPr sz="1100" spc="6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Cambria"/>
                <a:cs typeface="Cambria"/>
              </a:rPr>
              <a:t>or</a:t>
            </a:r>
            <a:r>
              <a:rPr sz="1100" spc="7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religion.</a:t>
            </a:r>
            <a:endParaRPr sz="1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7300" y="1319271"/>
            <a:ext cx="4766310" cy="7331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890" lvl="1" algn="just">
              <a:lnSpc>
                <a:spcPct val="150300"/>
              </a:lnSpc>
              <a:spcBef>
                <a:spcPts val="100"/>
              </a:spcBef>
              <a:buAutoNum type="arabicPeriod"/>
              <a:tabLst>
                <a:tab pos="420370" algn="l"/>
              </a:tabLst>
            </a:pPr>
            <a:r>
              <a:rPr sz="1100" spc="5" dirty="0">
                <a:latin typeface="Cambria"/>
                <a:cs typeface="Cambria"/>
              </a:rPr>
              <a:t>c:</a:t>
            </a:r>
            <a:r>
              <a:rPr sz="1100" spc="10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How</a:t>
            </a:r>
            <a:r>
              <a:rPr sz="1100" spc="45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can</a:t>
            </a:r>
            <a:r>
              <a:rPr sz="1100" spc="45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individuals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and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organisations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use</a:t>
            </a:r>
            <a:r>
              <a:rPr sz="1100" spc="30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two-factor </a:t>
            </a:r>
            <a:r>
              <a:rPr sz="1100" spc="15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authentication</a:t>
            </a:r>
            <a:r>
              <a:rPr sz="1100" spc="45" dirty="0">
                <a:latin typeface="Cambria"/>
                <a:cs typeface="Cambria"/>
              </a:rPr>
              <a:t> and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strong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passwords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to</a:t>
            </a:r>
            <a:r>
              <a:rPr sz="1100" spc="10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enhance </a:t>
            </a:r>
            <a:r>
              <a:rPr sz="1100" spc="40" dirty="0">
                <a:latin typeface="Cambria"/>
                <a:cs typeface="Cambria"/>
              </a:rPr>
              <a:t>the </a:t>
            </a:r>
            <a:r>
              <a:rPr sz="1100" spc="30" dirty="0">
                <a:latin typeface="Cambria"/>
                <a:cs typeface="Cambria"/>
              </a:rPr>
              <a:t>security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of</a:t>
            </a:r>
            <a:r>
              <a:rPr sz="1100" spc="229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their </a:t>
            </a:r>
            <a:r>
              <a:rPr sz="1100" spc="40" dirty="0">
                <a:latin typeface="Cambria"/>
                <a:cs typeface="Cambria"/>
              </a:rPr>
              <a:t> email</a:t>
            </a:r>
            <a:r>
              <a:rPr sz="1100" spc="55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accounts?</a:t>
            </a:r>
            <a:endParaRPr sz="1100">
              <a:latin typeface="Cambria"/>
              <a:cs typeface="Cambria"/>
            </a:endParaRPr>
          </a:p>
          <a:p>
            <a:pPr marL="12700" marR="8890" algn="just">
              <a:lnSpc>
                <a:spcPct val="150300"/>
              </a:lnSpc>
            </a:pPr>
            <a:r>
              <a:rPr sz="1100" spc="-30" dirty="0">
                <a:solidFill>
                  <a:srgbClr val="0000FF"/>
                </a:solidFill>
                <a:latin typeface="Cambria"/>
                <a:cs typeface="Cambria"/>
              </a:rPr>
              <a:t>To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enhance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the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security </a:t>
            </a:r>
            <a:r>
              <a:rPr sz="1100" spc="-5" dirty="0">
                <a:solidFill>
                  <a:srgbClr val="0000FF"/>
                </a:solidFill>
                <a:latin typeface="Cambria"/>
                <a:cs typeface="Cambria"/>
              </a:rPr>
              <a:t>of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email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accounts,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individuals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and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organizations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can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use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10" dirty="0">
                <a:solidFill>
                  <a:srgbClr val="0000FF"/>
                </a:solidFill>
                <a:latin typeface="Cambria"/>
                <a:cs typeface="Cambria"/>
              </a:rPr>
              <a:t>two-factor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authentication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and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strong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passwords.</a:t>
            </a:r>
            <a:endParaRPr sz="1100">
              <a:latin typeface="Cambria"/>
              <a:cs typeface="Cambria"/>
            </a:endParaRPr>
          </a:p>
          <a:p>
            <a:pPr marL="12700" marR="6350" indent="105410" algn="just">
              <a:lnSpc>
                <a:spcPct val="150300"/>
              </a:lnSpc>
            </a:pPr>
            <a:r>
              <a:rPr sz="1100" spc="5" dirty="0">
                <a:solidFill>
                  <a:srgbClr val="FF0000"/>
                </a:solidFill>
                <a:latin typeface="Cambria"/>
                <a:cs typeface="Cambria"/>
              </a:rPr>
              <a:t>Two-factor</a:t>
            </a:r>
            <a:r>
              <a:rPr sz="1100" spc="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spc="40" dirty="0">
                <a:solidFill>
                  <a:srgbClr val="FF0000"/>
                </a:solidFill>
                <a:latin typeface="Cambria"/>
                <a:cs typeface="Cambria"/>
              </a:rPr>
              <a:t>authentication</a:t>
            </a:r>
            <a:r>
              <a:rPr sz="1100" spc="4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requires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 users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5" dirty="0">
                <a:solidFill>
                  <a:srgbClr val="0000FF"/>
                </a:solidFill>
                <a:latin typeface="Cambria"/>
                <a:cs typeface="Cambria"/>
              </a:rPr>
              <a:t>to</a:t>
            </a:r>
            <a:r>
              <a:rPr sz="1100" spc="10" dirty="0">
                <a:solidFill>
                  <a:srgbClr val="0000FF"/>
                </a:solidFill>
                <a:latin typeface="Cambria"/>
                <a:cs typeface="Cambria"/>
              </a:rPr>
              <a:t> provide</a:t>
            </a:r>
            <a:r>
              <a:rPr sz="1100" spc="1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5" dirty="0">
                <a:solidFill>
                  <a:srgbClr val="0000FF"/>
                </a:solidFill>
                <a:latin typeface="Cambria"/>
                <a:cs typeface="Cambria"/>
              </a:rPr>
              <a:t>two</a:t>
            </a:r>
            <a:r>
              <a:rPr sz="1100" spc="1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forms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Cambria"/>
                <a:cs typeface="Cambria"/>
              </a:rPr>
              <a:t>of </a:t>
            </a:r>
            <a:r>
              <a:rPr sz="110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identification,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 such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as </a:t>
            </a:r>
            <a:r>
              <a:rPr sz="1100" spc="70" dirty="0">
                <a:solidFill>
                  <a:srgbClr val="0000FF"/>
                </a:solidFill>
                <a:latin typeface="Cambria"/>
                <a:cs typeface="Cambria"/>
              </a:rPr>
              <a:t>a </a:t>
            </a:r>
            <a:r>
              <a:rPr sz="1100" spc="15" dirty="0">
                <a:solidFill>
                  <a:srgbClr val="0000FF"/>
                </a:solidFill>
                <a:latin typeface="Cambria"/>
                <a:cs typeface="Cambria"/>
              </a:rPr>
              <a:t>password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and </a:t>
            </a:r>
            <a:r>
              <a:rPr sz="1100" spc="70" dirty="0">
                <a:solidFill>
                  <a:srgbClr val="0000FF"/>
                </a:solidFill>
                <a:latin typeface="Cambria"/>
                <a:cs typeface="Cambria"/>
              </a:rPr>
              <a:t>a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verification </a:t>
            </a:r>
            <a:r>
              <a:rPr sz="1100" spc="-5" dirty="0">
                <a:solidFill>
                  <a:srgbClr val="0000FF"/>
                </a:solidFill>
                <a:latin typeface="Cambria"/>
                <a:cs typeface="Cambria"/>
              </a:rPr>
              <a:t>code</a:t>
            </a:r>
            <a:r>
              <a:rPr sz="110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sent </a:t>
            </a:r>
            <a:r>
              <a:rPr sz="1100" spc="5" dirty="0">
                <a:solidFill>
                  <a:srgbClr val="0000FF"/>
                </a:solidFill>
                <a:latin typeface="Cambria"/>
                <a:cs typeface="Cambria"/>
              </a:rPr>
              <a:t>to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their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15" dirty="0">
                <a:solidFill>
                  <a:srgbClr val="0000FF"/>
                </a:solidFill>
                <a:latin typeface="Cambria"/>
                <a:cs typeface="Cambria"/>
              </a:rPr>
              <a:t>mobile device </a:t>
            </a:r>
            <a:r>
              <a:rPr sz="1100" spc="-5" dirty="0">
                <a:solidFill>
                  <a:srgbClr val="0000FF"/>
                </a:solidFill>
                <a:latin typeface="Cambria"/>
                <a:cs typeface="Cambria"/>
              </a:rPr>
              <a:t>or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email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address. 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This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adds 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an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extra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layer </a:t>
            </a:r>
            <a:r>
              <a:rPr sz="1100" spc="-5" dirty="0">
                <a:solidFill>
                  <a:srgbClr val="0000FF"/>
                </a:solidFill>
                <a:latin typeface="Cambria"/>
                <a:cs typeface="Cambria"/>
              </a:rPr>
              <a:t>of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security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and 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makes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it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harder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5" dirty="0">
                <a:solidFill>
                  <a:srgbClr val="0000FF"/>
                </a:solidFill>
                <a:latin typeface="Cambria"/>
                <a:cs typeface="Cambria"/>
              </a:rPr>
              <a:t>for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hackers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5" dirty="0">
                <a:solidFill>
                  <a:srgbClr val="0000FF"/>
                </a:solidFill>
                <a:latin typeface="Cambria"/>
                <a:cs typeface="Cambria"/>
              </a:rPr>
              <a:t>to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access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the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account.</a:t>
            </a:r>
            <a:endParaRPr sz="1100">
              <a:latin typeface="Cambria"/>
              <a:cs typeface="Cambria"/>
            </a:endParaRPr>
          </a:p>
          <a:p>
            <a:pPr marL="12700" marR="5080" algn="just">
              <a:lnSpc>
                <a:spcPct val="150300"/>
              </a:lnSpc>
            </a:pPr>
            <a:r>
              <a:rPr sz="1100" spc="45" dirty="0">
                <a:solidFill>
                  <a:srgbClr val="FF0000"/>
                </a:solidFill>
                <a:latin typeface="Cambria"/>
                <a:cs typeface="Cambria"/>
              </a:rPr>
              <a:t>Strong </a:t>
            </a:r>
            <a:r>
              <a:rPr sz="1100" spc="20" dirty="0">
                <a:solidFill>
                  <a:srgbClr val="FF0000"/>
                </a:solidFill>
                <a:latin typeface="Cambria"/>
                <a:cs typeface="Cambria"/>
              </a:rPr>
              <a:t>passwords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should </a:t>
            </a:r>
            <a:r>
              <a:rPr sz="1100" spc="5" dirty="0">
                <a:solidFill>
                  <a:srgbClr val="0000FF"/>
                </a:solidFill>
                <a:latin typeface="Cambria"/>
                <a:cs typeface="Cambria"/>
              </a:rPr>
              <a:t>be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complex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and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include </a:t>
            </a:r>
            <a:r>
              <a:rPr sz="1100" spc="70" dirty="0">
                <a:solidFill>
                  <a:srgbClr val="0000FF"/>
                </a:solidFill>
                <a:latin typeface="Cambria"/>
                <a:cs typeface="Cambria"/>
              </a:rPr>
              <a:t>a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combination </a:t>
            </a:r>
            <a:r>
              <a:rPr sz="1100" spc="-5" dirty="0">
                <a:solidFill>
                  <a:srgbClr val="0000FF"/>
                </a:solidFill>
                <a:latin typeface="Cambria"/>
                <a:cs typeface="Cambria"/>
              </a:rPr>
              <a:t>of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upper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and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15" dirty="0">
                <a:solidFill>
                  <a:srgbClr val="0000FF"/>
                </a:solidFill>
                <a:latin typeface="Cambria"/>
                <a:cs typeface="Cambria"/>
              </a:rPr>
              <a:t>lowercase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letters,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 numbers,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 and 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special 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characters. 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Passwords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should also </a:t>
            </a:r>
            <a:r>
              <a:rPr sz="1100" spc="5" dirty="0">
                <a:solidFill>
                  <a:srgbClr val="0000FF"/>
                </a:solidFill>
                <a:latin typeface="Cambria"/>
                <a:cs typeface="Cambria"/>
              </a:rPr>
              <a:t>be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changed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regularly,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and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individuals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should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avoid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using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the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same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15" dirty="0">
                <a:solidFill>
                  <a:srgbClr val="0000FF"/>
                </a:solidFill>
                <a:latin typeface="Cambria"/>
                <a:cs typeface="Cambria"/>
              </a:rPr>
              <a:t>password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5" dirty="0">
                <a:solidFill>
                  <a:srgbClr val="0000FF"/>
                </a:solidFill>
                <a:latin typeface="Cambria"/>
                <a:cs typeface="Cambria"/>
              </a:rPr>
              <a:t>for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multiple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accounts.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Cambria"/>
              <a:cs typeface="Cambria"/>
            </a:endParaRPr>
          </a:p>
          <a:p>
            <a:pPr marL="12700" marR="5080" lvl="1" algn="just">
              <a:lnSpc>
                <a:spcPct val="150300"/>
              </a:lnSpc>
              <a:buAutoNum type="arabicPeriod" startAt="2"/>
              <a:tabLst>
                <a:tab pos="353695" algn="l"/>
              </a:tabLst>
            </a:pPr>
            <a:r>
              <a:rPr sz="1100" spc="40" dirty="0">
                <a:latin typeface="Cambria"/>
                <a:cs typeface="Cambria"/>
              </a:rPr>
              <a:t>a:</a:t>
            </a:r>
            <a:r>
              <a:rPr sz="1100" spc="45" dirty="0">
                <a:latin typeface="Cambria"/>
                <a:cs typeface="Cambria"/>
              </a:rPr>
              <a:t> </a:t>
            </a:r>
            <a:r>
              <a:rPr sz="1100" spc="60" dirty="0">
                <a:latin typeface="Cambria"/>
                <a:cs typeface="Cambria"/>
              </a:rPr>
              <a:t>What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are</a:t>
            </a:r>
            <a:r>
              <a:rPr sz="1100" spc="40" dirty="0">
                <a:latin typeface="Cambria"/>
                <a:cs typeface="Cambria"/>
              </a:rPr>
              <a:t> the </a:t>
            </a:r>
            <a:r>
              <a:rPr sz="1100" spc="25" dirty="0">
                <a:latin typeface="Cambria"/>
                <a:cs typeface="Cambria"/>
              </a:rPr>
              <a:t>different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types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of</a:t>
            </a:r>
            <a:r>
              <a:rPr sz="1100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malware </a:t>
            </a:r>
            <a:r>
              <a:rPr sz="1100" spc="45" dirty="0">
                <a:latin typeface="Cambria"/>
                <a:cs typeface="Cambria"/>
              </a:rPr>
              <a:t>and </a:t>
            </a:r>
            <a:r>
              <a:rPr sz="1100" spc="35" dirty="0">
                <a:latin typeface="Cambria"/>
                <a:cs typeface="Cambria"/>
              </a:rPr>
              <a:t>their impact </a:t>
            </a:r>
            <a:r>
              <a:rPr sz="1100" spc="5" dirty="0">
                <a:latin typeface="Cambria"/>
                <a:cs typeface="Cambria"/>
              </a:rPr>
              <a:t>on </a:t>
            </a:r>
            <a:r>
              <a:rPr sz="1100" spc="1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computer </a:t>
            </a:r>
            <a:r>
              <a:rPr sz="1100" spc="40" dirty="0">
                <a:latin typeface="Cambria"/>
                <a:cs typeface="Cambria"/>
              </a:rPr>
              <a:t>systems, </a:t>
            </a:r>
            <a:r>
              <a:rPr sz="1100" spc="45" dirty="0">
                <a:latin typeface="Cambria"/>
                <a:cs typeface="Cambria"/>
              </a:rPr>
              <a:t>and what </a:t>
            </a:r>
            <a:r>
              <a:rPr sz="1100" spc="35" dirty="0">
                <a:latin typeface="Cambria"/>
                <a:cs typeface="Cambria"/>
              </a:rPr>
              <a:t>measures </a:t>
            </a:r>
            <a:r>
              <a:rPr sz="1100" spc="40" dirty="0">
                <a:latin typeface="Cambria"/>
                <a:cs typeface="Cambria"/>
              </a:rPr>
              <a:t>can </a:t>
            </a:r>
            <a:r>
              <a:rPr sz="1100" spc="5" dirty="0">
                <a:latin typeface="Cambria"/>
                <a:cs typeface="Cambria"/>
              </a:rPr>
              <a:t>be </a:t>
            </a:r>
            <a:r>
              <a:rPr sz="1100" spc="50" dirty="0">
                <a:latin typeface="Cambria"/>
                <a:cs typeface="Cambria"/>
              </a:rPr>
              <a:t>taken </a:t>
            </a:r>
            <a:r>
              <a:rPr sz="1100" spc="5" dirty="0">
                <a:latin typeface="Cambria"/>
                <a:cs typeface="Cambria"/>
              </a:rPr>
              <a:t>to </a:t>
            </a:r>
            <a:r>
              <a:rPr sz="1100" spc="25" dirty="0">
                <a:latin typeface="Cambria"/>
                <a:cs typeface="Cambria"/>
              </a:rPr>
              <a:t>prevent </a:t>
            </a:r>
            <a:r>
              <a:rPr sz="1100" spc="40" dirty="0">
                <a:latin typeface="Cambria"/>
                <a:cs typeface="Cambria"/>
              </a:rPr>
              <a:t>malware </a:t>
            </a:r>
            <a:r>
              <a:rPr sz="1100" spc="45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infections,</a:t>
            </a:r>
            <a:r>
              <a:rPr sz="1100" spc="35" dirty="0">
                <a:latin typeface="Cambria"/>
                <a:cs typeface="Cambria"/>
              </a:rPr>
              <a:t> such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50" dirty="0">
                <a:latin typeface="Cambria"/>
                <a:cs typeface="Cambria"/>
              </a:rPr>
              <a:t>as</a:t>
            </a:r>
            <a:r>
              <a:rPr sz="1100" spc="55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using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antivirus</a:t>
            </a:r>
            <a:r>
              <a:rPr sz="1100" spc="4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software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and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regularly</a:t>
            </a:r>
            <a:r>
              <a:rPr sz="1100" spc="40" dirty="0">
                <a:latin typeface="Cambria"/>
                <a:cs typeface="Cambria"/>
              </a:rPr>
              <a:t> updating </a:t>
            </a:r>
            <a:r>
              <a:rPr sz="1100" spc="4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software?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ambria"/>
              <a:cs typeface="Cambria"/>
            </a:endParaRPr>
          </a:p>
          <a:p>
            <a:pPr marL="12700" marR="7620" algn="just">
              <a:lnSpc>
                <a:spcPct val="150300"/>
              </a:lnSpc>
            </a:pP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Malware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is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malicious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software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designed </a:t>
            </a:r>
            <a:r>
              <a:rPr sz="1100" spc="5" dirty="0">
                <a:solidFill>
                  <a:srgbClr val="0000FF"/>
                </a:solidFill>
                <a:latin typeface="Cambria"/>
                <a:cs typeface="Cambria"/>
              </a:rPr>
              <a:t>to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damage </a:t>
            </a:r>
            <a:r>
              <a:rPr sz="1100" spc="-5" dirty="0">
                <a:solidFill>
                  <a:srgbClr val="0000FF"/>
                </a:solidFill>
                <a:latin typeface="Cambria"/>
                <a:cs typeface="Cambria"/>
              </a:rPr>
              <a:t>or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disrupt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computer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systems.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Common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types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Cambria"/>
                <a:cs typeface="Cambria"/>
              </a:rPr>
              <a:t>of</a:t>
            </a:r>
            <a:r>
              <a:rPr sz="110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malware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include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 viruses,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worms,  Trojan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horses,</a:t>
            </a:r>
            <a:r>
              <a:rPr sz="11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and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ransomware.</a:t>
            </a:r>
            <a:endParaRPr sz="1100">
              <a:latin typeface="Cambria"/>
              <a:cs typeface="Cambria"/>
            </a:endParaRPr>
          </a:p>
          <a:p>
            <a:pPr marL="12700" marR="6985" algn="just">
              <a:lnSpc>
                <a:spcPct val="150300"/>
              </a:lnSpc>
            </a:pP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Malware</a:t>
            </a:r>
            <a:r>
              <a:rPr sz="11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infections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can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have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severe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consequences,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such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as</a:t>
            </a:r>
            <a:r>
              <a:rPr sz="11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data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loss,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identity</a:t>
            </a:r>
            <a:r>
              <a:rPr sz="11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theft,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and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financial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loss.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Cambria"/>
              <a:cs typeface="Cambria"/>
            </a:endParaRPr>
          </a:p>
          <a:p>
            <a:pPr marL="12700" marR="5080" indent="48260" algn="just">
              <a:lnSpc>
                <a:spcPct val="150300"/>
              </a:lnSpc>
              <a:spcBef>
                <a:spcPts val="5"/>
              </a:spcBef>
            </a:pPr>
            <a:r>
              <a:rPr sz="1100" spc="-30" dirty="0">
                <a:solidFill>
                  <a:srgbClr val="0000FF"/>
                </a:solidFill>
                <a:latin typeface="Cambria"/>
                <a:cs typeface="Cambria"/>
              </a:rPr>
              <a:t>To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prevent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malware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infections,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individuals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and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organisations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should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use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antivirus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software, keep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software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and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operating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systems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up-to-date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with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security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 patches,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and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avoid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downloading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Cambria"/>
                <a:cs typeface="Cambria"/>
              </a:rPr>
              <a:t>or</a:t>
            </a:r>
            <a:r>
              <a:rPr sz="110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opening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 suspicious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attachments</a:t>
            </a:r>
            <a:r>
              <a:rPr sz="11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Cambria"/>
                <a:cs typeface="Cambria"/>
              </a:rPr>
              <a:t>or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links.</a:t>
            </a:r>
            <a:endParaRPr sz="1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7300" y="1000190"/>
            <a:ext cx="4766310" cy="6827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1" algn="just">
              <a:lnSpc>
                <a:spcPct val="150300"/>
              </a:lnSpc>
              <a:spcBef>
                <a:spcPts val="100"/>
              </a:spcBef>
              <a:buAutoNum type="arabicPeriod" startAt="2"/>
              <a:tabLst>
                <a:tab pos="382270" algn="l"/>
              </a:tabLst>
            </a:pPr>
            <a:r>
              <a:rPr sz="1100" spc="10" dirty="0">
                <a:latin typeface="Cambria"/>
                <a:cs typeface="Cambria"/>
              </a:rPr>
              <a:t>b:</a:t>
            </a:r>
            <a:r>
              <a:rPr sz="1100" spc="15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How</a:t>
            </a:r>
            <a:r>
              <a:rPr sz="1100" spc="45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can</a:t>
            </a:r>
            <a:r>
              <a:rPr sz="1100" spc="45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individuals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and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organizations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train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employees</a:t>
            </a:r>
            <a:r>
              <a:rPr sz="1100" spc="2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to </a:t>
            </a:r>
            <a:r>
              <a:rPr sz="1100" spc="1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recognize</a:t>
            </a:r>
            <a:r>
              <a:rPr sz="1100" spc="20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and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avoid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social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engineering</a:t>
            </a:r>
            <a:r>
              <a:rPr sz="1100" spc="35" dirty="0">
                <a:latin typeface="Cambria"/>
                <a:cs typeface="Cambria"/>
              </a:rPr>
              <a:t> techniques,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such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50" dirty="0">
                <a:latin typeface="Cambria"/>
                <a:cs typeface="Cambria"/>
              </a:rPr>
              <a:t>as</a:t>
            </a:r>
            <a:r>
              <a:rPr sz="1100" spc="55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phishing, 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pretexting, </a:t>
            </a:r>
            <a:r>
              <a:rPr sz="1100" spc="45" dirty="0">
                <a:latin typeface="Cambria"/>
                <a:cs typeface="Cambria"/>
              </a:rPr>
              <a:t>and baiting, and </a:t>
            </a:r>
            <a:r>
              <a:rPr sz="1100" spc="35" dirty="0">
                <a:latin typeface="Cambria"/>
                <a:cs typeface="Cambria"/>
              </a:rPr>
              <a:t>implement </a:t>
            </a:r>
            <a:r>
              <a:rPr sz="1100" spc="15" dirty="0">
                <a:latin typeface="Cambria"/>
                <a:cs typeface="Cambria"/>
              </a:rPr>
              <a:t>policies </a:t>
            </a:r>
            <a:r>
              <a:rPr sz="1100" spc="45" dirty="0">
                <a:latin typeface="Cambria"/>
                <a:cs typeface="Cambria"/>
              </a:rPr>
              <a:t>and </a:t>
            </a:r>
            <a:r>
              <a:rPr sz="1100" spc="15" dirty="0">
                <a:latin typeface="Cambria"/>
                <a:cs typeface="Cambria"/>
              </a:rPr>
              <a:t>procedures </a:t>
            </a:r>
            <a:r>
              <a:rPr sz="1100" spc="5" dirty="0">
                <a:latin typeface="Cambria"/>
                <a:cs typeface="Cambria"/>
              </a:rPr>
              <a:t>to </a:t>
            </a:r>
            <a:r>
              <a:rPr sz="1100" spc="20" dirty="0">
                <a:latin typeface="Cambria"/>
                <a:cs typeface="Cambria"/>
              </a:rPr>
              <a:t>reduce 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the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risk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of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unauthorized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access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to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sensitive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information?</a:t>
            </a:r>
            <a:endParaRPr sz="1100">
              <a:latin typeface="Cambria"/>
              <a:cs typeface="Cambria"/>
            </a:endParaRPr>
          </a:p>
          <a:p>
            <a:pPr marL="12700" marR="5080" algn="just">
              <a:lnSpc>
                <a:spcPct val="150300"/>
              </a:lnSpc>
            </a:pP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Social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engineering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techniques, such 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as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phishing,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pretexting,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and baiting, 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are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designed </a:t>
            </a:r>
            <a:r>
              <a:rPr sz="1100" spc="5" dirty="0">
                <a:solidFill>
                  <a:srgbClr val="0000FF"/>
                </a:solidFill>
                <a:latin typeface="Cambria"/>
                <a:cs typeface="Cambria"/>
              </a:rPr>
              <a:t>to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trick individuals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into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divulging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sensitive information </a:t>
            </a:r>
            <a:r>
              <a:rPr sz="1100" spc="-5" dirty="0">
                <a:solidFill>
                  <a:srgbClr val="0000FF"/>
                </a:solidFill>
                <a:latin typeface="Cambria"/>
                <a:cs typeface="Cambria"/>
              </a:rPr>
              <a:t>or </a:t>
            </a:r>
            <a:r>
              <a:rPr sz="110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performing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unauthorized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actions.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-30" dirty="0">
                <a:solidFill>
                  <a:srgbClr val="0000FF"/>
                </a:solidFill>
                <a:latin typeface="Cambria"/>
                <a:cs typeface="Cambria"/>
              </a:rPr>
              <a:t>To</a:t>
            </a:r>
            <a:r>
              <a:rPr sz="1100" spc="-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reduce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the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risk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Cambria"/>
                <a:cs typeface="Cambria"/>
              </a:rPr>
              <a:t>of</a:t>
            </a:r>
            <a:r>
              <a:rPr sz="1100" spc="229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unauthorized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access </a:t>
            </a:r>
            <a:r>
              <a:rPr sz="1100" spc="5" dirty="0">
                <a:solidFill>
                  <a:srgbClr val="0000FF"/>
                </a:solidFill>
                <a:latin typeface="Cambria"/>
                <a:cs typeface="Cambria"/>
              </a:rPr>
              <a:t>to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sensitive information,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individuals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and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organizations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can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train 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15" dirty="0">
                <a:solidFill>
                  <a:srgbClr val="0000FF"/>
                </a:solidFill>
                <a:latin typeface="Cambria"/>
                <a:cs typeface="Cambria"/>
              </a:rPr>
              <a:t>employees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5" dirty="0">
                <a:solidFill>
                  <a:srgbClr val="0000FF"/>
                </a:solidFill>
                <a:latin typeface="Cambria"/>
                <a:cs typeface="Cambria"/>
              </a:rPr>
              <a:t>to</a:t>
            </a:r>
            <a:r>
              <a:rPr sz="1100" spc="1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15" dirty="0">
                <a:solidFill>
                  <a:srgbClr val="0000FF"/>
                </a:solidFill>
                <a:latin typeface="Cambria"/>
                <a:cs typeface="Cambria"/>
              </a:rPr>
              <a:t>recognize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 social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engineering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techniques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and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implement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15" dirty="0">
                <a:solidFill>
                  <a:srgbClr val="0000FF"/>
                </a:solidFill>
                <a:latin typeface="Cambria"/>
                <a:cs typeface="Cambria"/>
              </a:rPr>
              <a:t>policies</a:t>
            </a:r>
            <a:r>
              <a:rPr sz="11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and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15" dirty="0">
                <a:solidFill>
                  <a:srgbClr val="0000FF"/>
                </a:solidFill>
                <a:latin typeface="Cambria"/>
                <a:cs typeface="Cambria"/>
              </a:rPr>
              <a:t>procedures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5" dirty="0">
                <a:solidFill>
                  <a:srgbClr val="0000FF"/>
                </a:solidFill>
                <a:latin typeface="Cambria"/>
                <a:cs typeface="Cambria"/>
              </a:rPr>
              <a:t>to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prevent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them.</a:t>
            </a:r>
            <a:endParaRPr sz="110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  <a:spcBef>
                <a:spcPts val="660"/>
              </a:spcBef>
            </a:pP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This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may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include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providing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training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5" dirty="0">
                <a:solidFill>
                  <a:srgbClr val="0000FF"/>
                </a:solidFill>
                <a:latin typeface="Cambria"/>
                <a:cs typeface="Cambria"/>
              </a:rPr>
              <a:t>on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15" dirty="0">
                <a:solidFill>
                  <a:srgbClr val="0000FF"/>
                </a:solidFill>
                <a:latin typeface="Cambria"/>
                <a:cs typeface="Cambria"/>
              </a:rPr>
              <a:t>:</a:t>
            </a:r>
            <a:endParaRPr sz="1100">
              <a:latin typeface="Cambria"/>
              <a:cs typeface="Cambria"/>
            </a:endParaRPr>
          </a:p>
          <a:p>
            <a:pPr marL="469900" lvl="2" indent="-228600">
              <a:lnSpc>
                <a:spcPct val="100000"/>
              </a:lnSpc>
              <a:spcBef>
                <a:spcPts val="665"/>
              </a:spcBef>
              <a:buFont typeface="Microsoft Sans Serif"/>
              <a:buChar char="●"/>
              <a:tabLst>
                <a:tab pos="469265" algn="l"/>
                <a:tab pos="469900" algn="l"/>
              </a:tabLst>
            </a:pPr>
            <a:r>
              <a:rPr sz="1100" spc="5" dirty="0">
                <a:solidFill>
                  <a:srgbClr val="0000FF"/>
                </a:solidFill>
                <a:latin typeface="Cambria"/>
                <a:cs typeface="Cambria"/>
              </a:rPr>
              <a:t>how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5" dirty="0">
                <a:solidFill>
                  <a:srgbClr val="0000FF"/>
                </a:solidFill>
                <a:latin typeface="Cambria"/>
                <a:cs typeface="Cambria"/>
              </a:rPr>
              <a:t>to</a:t>
            </a:r>
            <a:r>
              <a:rPr sz="11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identify</a:t>
            </a:r>
            <a:r>
              <a:rPr sz="11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phishing</a:t>
            </a:r>
            <a:r>
              <a:rPr sz="11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emails</a:t>
            </a:r>
            <a:endParaRPr sz="1100">
              <a:latin typeface="Cambria"/>
              <a:cs typeface="Cambria"/>
            </a:endParaRPr>
          </a:p>
          <a:p>
            <a:pPr marL="508634" lvl="2" indent="-267970">
              <a:lnSpc>
                <a:spcPct val="100000"/>
              </a:lnSpc>
              <a:spcBef>
                <a:spcPts val="665"/>
              </a:spcBef>
              <a:buFont typeface="Microsoft Sans Serif"/>
              <a:buChar char="●"/>
              <a:tabLst>
                <a:tab pos="508000" algn="l"/>
                <a:tab pos="509270" algn="l"/>
              </a:tabLst>
            </a:pP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avoiding</a:t>
            </a:r>
            <a:r>
              <a:rPr sz="11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sharing</a:t>
            </a:r>
            <a:r>
              <a:rPr sz="11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sensitive</a:t>
            </a:r>
            <a:r>
              <a:rPr sz="11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information</a:t>
            </a:r>
            <a:r>
              <a:rPr sz="11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online,</a:t>
            </a:r>
            <a:endParaRPr sz="1100">
              <a:latin typeface="Cambria"/>
              <a:cs typeface="Cambria"/>
            </a:endParaRPr>
          </a:p>
          <a:p>
            <a:pPr marL="469900" lvl="2" indent="-228600">
              <a:lnSpc>
                <a:spcPct val="100000"/>
              </a:lnSpc>
              <a:spcBef>
                <a:spcPts val="660"/>
              </a:spcBef>
              <a:buFont typeface="Microsoft Sans Serif"/>
              <a:buChar char="●"/>
              <a:tabLst>
                <a:tab pos="469265" algn="l"/>
                <a:tab pos="469900" algn="l"/>
              </a:tabLst>
            </a:pP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verifying</a:t>
            </a:r>
            <a:r>
              <a:rPr sz="1100" spc="6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requests</a:t>
            </a:r>
            <a:r>
              <a:rPr sz="1100" spc="6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5" dirty="0">
                <a:solidFill>
                  <a:srgbClr val="0000FF"/>
                </a:solidFill>
                <a:latin typeface="Cambria"/>
                <a:cs typeface="Cambria"/>
              </a:rPr>
              <a:t>for</a:t>
            </a:r>
            <a:r>
              <a:rPr sz="1100" spc="7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sensitive</a:t>
            </a:r>
            <a:r>
              <a:rPr sz="1100" spc="6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information</a:t>
            </a:r>
            <a:r>
              <a:rPr sz="1100" spc="7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5" dirty="0">
                <a:solidFill>
                  <a:srgbClr val="0000FF"/>
                </a:solidFill>
                <a:latin typeface="Cambria"/>
                <a:cs typeface="Cambria"/>
              </a:rPr>
              <a:t>before</a:t>
            </a:r>
            <a:r>
              <a:rPr sz="1100" spc="6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providing</a:t>
            </a:r>
            <a:r>
              <a:rPr sz="1100" spc="7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55" dirty="0">
                <a:solidFill>
                  <a:srgbClr val="0000FF"/>
                </a:solidFill>
                <a:latin typeface="Cambria"/>
                <a:cs typeface="Cambria"/>
              </a:rPr>
              <a:t>it.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ambria"/>
              <a:cs typeface="Cambria"/>
            </a:endParaRPr>
          </a:p>
          <a:p>
            <a:pPr marL="12700" marR="6985" algn="just">
              <a:lnSpc>
                <a:spcPct val="150300"/>
              </a:lnSpc>
            </a:pPr>
            <a:r>
              <a:rPr sz="1100" spc="70" dirty="0">
                <a:latin typeface="Cambria"/>
                <a:cs typeface="Cambria"/>
              </a:rPr>
              <a:t>Q.2.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c:</a:t>
            </a:r>
            <a:r>
              <a:rPr sz="1100" spc="10" dirty="0">
                <a:latin typeface="Cambria"/>
                <a:cs typeface="Cambria"/>
              </a:rPr>
              <a:t> </a:t>
            </a:r>
            <a:r>
              <a:rPr sz="1100" spc="60" dirty="0">
                <a:latin typeface="Cambria"/>
                <a:cs typeface="Cambria"/>
              </a:rPr>
              <a:t>What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are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some</a:t>
            </a:r>
            <a:r>
              <a:rPr sz="1100" spc="2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different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methods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of</a:t>
            </a:r>
            <a:r>
              <a:rPr sz="1100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securing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55" dirty="0">
                <a:latin typeface="Cambria"/>
                <a:cs typeface="Cambria"/>
              </a:rPr>
              <a:t>data,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such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50" dirty="0">
                <a:latin typeface="Cambria"/>
                <a:cs typeface="Cambria"/>
              </a:rPr>
              <a:t>as </a:t>
            </a:r>
            <a:r>
              <a:rPr sz="1100" spc="55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encryption, </a:t>
            </a:r>
            <a:r>
              <a:rPr sz="1100" spc="30" dirty="0">
                <a:latin typeface="Cambria"/>
                <a:cs typeface="Cambria"/>
              </a:rPr>
              <a:t>tokenization, </a:t>
            </a:r>
            <a:r>
              <a:rPr sz="1100" spc="45" dirty="0">
                <a:latin typeface="Cambria"/>
                <a:cs typeface="Cambria"/>
              </a:rPr>
              <a:t>and </a:t>
            </a:r>
            <a:r>
              <a:rPr sz="1100" spc="20" dirty="0">
                <a:latin typeface="Cambria"/>
                <a:cs typeface="Cambria"/>
              </a:rPr>
              <a:t>access control, </a:t>
            </a:r>
            <a:r>
              <a:rPr sz="1100" spc="45" dirty="0">
                <a:latin typeface="Cambria"/>
                <a:cs typeface="Cambria"/>
              </a:rPr>
              <a:t>and </a:t>
            </a:r>
            <a:r>
              <a:rPr sz="1100" spc="5" dirty="0">
                <a:latin typeface="Cambria"/>
                <a:cs typeface="Cambria"/>
              </a:rPr>
              <a:t>how </a:t>
            </a:r>
            <a:r>
              <a:rPr sz="1100" spc="40" dirty="0">
                <a:latin typeface="Cambria"/>
                <a:cs typeface="Cambria"/>
              </a:rPr>
              <a:t>can </a:t>
            </a:r>
            <a:r>
              <a:rPr sz="1100" spc="30" dirty="0">
                <a:latin typeface="Cambria"/>
                <a:cs typeface="Cambria"/>
              </a:rPr>
              <a:t>organisations 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evaluate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which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approach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best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suits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their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specific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needs?</a:t>
            </a:r>
            <a:endParaRPr sz="1100">
              <a:latin typeface="Cambria"/>
              <a:cs typeface="Cambria"/>
            </a:endParaRPr>
          </a:p>
          <a:p>
            <a:pPr marL="12700" marR="7620" algn="just">
              <a:lnSpc>
                <a:spcPct val="150300"/>
              </a:lnSpc>
            </a:pP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Different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methods </a:t>
            </a:r>
            <a:r>
              <a:rPr sz="1100" spc="-5" dirty="0">
                <a:solidFill>
                  <a:srgbClr val="0000FF"/>
                </a:solidFill>
                <a:latin typeface="Cambria"/>
                <a:cs typeface="Cambria"/>
              </a:rPr>
              <a:t>of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securing </a:t>
            </a:r>
            <a:r>
              <a:rPr sz="1100" spc="55" dirty="0">
                <a:solidFill>
                  <a:srgbClr val="0000FF"/>
                </a:solidFill>
                <a:latin typeface="Cambria"/>
                <a:cs typeface="Cambria"/>
              </a:rPr>
              <a:t>data,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such 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as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encryption,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tokenization,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and 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access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control,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can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5" dirty="0">
                <a:solidFill>
                  <a:srgbClr val="0000FF"/>
                </a:solidFill>
                <a:latin typeface="Cambria"/>
                <a:cs typeface="Cambria"/>
              </a:rPr>
              <a:t>be</a:t>
            </a:r>
            <a:r>
              <a:rPr sz="1100" spc="1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used</a:t>
            </a:r>
            <a:r>
              <a:rPr sz="1100" spc="30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5" dirty="0">
                <a:solidFill>
                  <a:srgbClr val="0000FF"/>
                </a:solidFill>
                <a:latin typeface="Cambria"/>
                <a:cs typeface="Cambria"/>
              </a:rPr>
              <a:t>to </a:t>
            </a:r>
            <a:r>
              <a:rPr sz="1100" spc="1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15" dirty="0">
                <a:solidFill>
                  <a:srgbClr val="0000FF"/>
                </a:solidFill>
                <a:latin typeface="Cambria"/>
                <a:cs typeface="Cambria"/>
              </a:rPr>
              <a:t>protect</a:t>
            </a:r>
            <a:r>
              <a:rPr sz="1100" spc="27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sensitive</a:t>
            </a:r>
            <a:r>
              <a:rPr sz="1100" spc="30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information.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Organisations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should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evaluate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their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15" dirty="0">
                <a:solidFill>
                  <a:srgbClr val="0000FF"/>
                </a:solidFill>
                <a:latin typeface="Cambria"/>
                <a:cs typeface="Cambria"/>
              </a:rPr>
              <a:t>specific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 needs </a:t>
            </a:r>
            <a:r>
              <a:rPr sz="1100" spc="5" dirty="0">
                <a:solidFill>
                  <a:srgbClr val="0000FF"/>
                </a:solidFill>
                <a:latin typeface="Cambria"/>
                <a:cs typeface="Cambria"/>
              </a:rPr>
              <a:t>to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determine which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approach</a:t>
            </a:r>
            <a:r>
              <a:rPr sz="11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best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suits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their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requirements.</a:t>
            </a:r>
            <a:endParaRPr sz="1100">
              <a:latin typeface="Cambria"/>
              <a:cs typeface="Cambria"/>
            </a:endParaRPr>
          </a:p>
          <a:p>
            <a:pPr marL="12700" marR="8255" algn="just">
              <a:lnSpc>
                <a:spcPct val="150300"/>
              </a:lnSpc>
            </a:pPr>
            <a:r>
              <a:rPr sz="1100" spc="35" dirty="0">
                <a:solidFill>
                  <a:srgbClr val="FF0000"/>
                </a:solidFill>
                <a:latin typeface="Cambria"/>
                <a:cs typeface="Cambria"/>
              </a:rPr>
              <a:t>Encryption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is </a:t>
            </a:r>
            <a:r>
              <a:rPr sz="1100" spc="70" dirty="0">
                <a:solidFill>
                  <a:srgbClr val="0000FF"/>
                </a:solidFill>
                <a:latin typeface="Cambria"/>
                <a:cs typeface="Cambria"/>
              </a:rPr>
              <a:t>a </a:t>
            </a:r>
            <a:r>
              <a:rPr sz="1100" spc="15" dirty="0">
                <a:solidFill>
                  <a:srgbClr val="0000FF"/>
                </a:solidFill>
                <a:latin typeface="Cambria"/>
                <a:cs typeface="Cambria"/>
              </a:rPr>
              <a:t>common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method </a:t>
            </a:r>
            <a:r>
              <a:rPr sz="1100" spc="-5" dirty="0">
                <a:solidFill>
                  <a:srgbClr val="0000FF"/>
                </a:solidFill>
                <a:latin typeface="Cambria"/>
                <a:cs typeface="Cambria"/>
              </a:rPr>
              <a:t>of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securing 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data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and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involves converting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plaintext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into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ciphertext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using 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an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encryption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algorithm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and </a:t>
            </a:r>
            <a:r>
              <a:rPr sz="1100" spc="70" dirty="0">
                <a:solidFill>
                  <a:srgbClr val="0000FF"/>
                </a:solidFill>
                <a:latin typeface="Cambria"/>
                <a:cs typeface="Cambria"/>
              </a:rPr>
              <a:t>a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secret </a:t>
            </a:r>
            <a:r>
              <a:rPr sz="1100" spc="15" dirty="0">
                <a:solidFill>
                  <a:srgbClr val="0000FF"/>
                </a:solidFill>
                <a:latin typeface="Cambria"/>
                <a:cs typeface="Cambria"/>
              </a:rPr>
              <a:t>key.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5" dirty="0">
                <a:solidFill>
                  <a:srgbClr val="FF0000"/>
                </a:solidFill>
                <a:latin typeface="Cambria"/>
                <a:cs typeface="Cambria"/>
              </a:rPr>
              <a:t>Tokenization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involves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replacing sensitive 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data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with </a:t>
            </a:r>
            <a:r>
              <a:rPr sz="1100" spc="70" dirty="0">
                <a:solidFill>
                  <a:srgbClr val="0000FF"/>
                </a:solidFill>
                <a:latin typeface="Cambria"/>
                <a:cs typeface="Cambria"/>
              </a:rPr>
              <a:t>a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token </a:t>
            </a:r>
            <a:r>
              <a:rPr sz="1100" spc="55" dirty="0">
                <a:solidFill>
                  <a:srgbClr val="0000FF"/>
                </a:solidFill>
                <a:latin typeface="Cambria"/>
                <a:cs typeface="Cambria"/>
              </a:rPr>
              <a:t>that has </a:t>
            </a:r>
            <a:r>
              <a:rPr sz="1100" spc="5" dirty="0">
                <a:solidFill>
                  <a:srgbClr val="0000FF"/>
                </a:solidFill>
                <a:latin typeface="Cambria"/>
                <a:cs typeface="Cambria"/>
              </a:rPr>
              <a:t>no </a:t>
            </a:r>
            <a:r>
              <a:rPr sz="1100" spc="1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meaning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Cambria"/>
                <a:cs typeface="Cambria"/>
              </a:rPr>
              <a:t>or</a:t>
            </a:r>
            <a:r>
              <a:rPr sz="110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value,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while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0" dirty="0">
                <a:solidFill>
                  <a:srgbClr val="FF0000"/>
                </a:solidFill>
                <a:latin typeface="Cambria"/>
                <a:cs typeface="Cambria"/>
              </a:rPr>
              <a:t>access</a:t>
            </a:r>
            <a:r>
              <a:rPr sz="1100" spc="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spc="10" dirty="0">
                <a:solidFill>
                  <a:srgbClr val="FF0000"/>
                </a:solidFill>
                <a:latin typeface="Cambria"/>
                <a:cs typeface="Cambria"/>
              </a:rPr>
              <a:t>control</a:t>
            </a:r>
            <a:r>
              <a:rPr sz="1100" spc="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involves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limiting 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access  </a:t>
            </a:r>
            <a:r>
              <a:rPr sz="1100" spc="5" dirty="0">
                <a:solidFill>
                  <a:srgbClr val="0000FF"/>
                </a:solidFill>
                <a:latin typeface="Cambria"/>
                <a:cs typeface="Cambria"/>
              </a:rPr>
              <a:t>to </a:t>
            </a:r>
            <a:r>
              <a:rPr sz="1100" spc="1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sensitive</a:t>
            </a:r>
            <a:r>
              <a:rPr sz="11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information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based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5" dirty="0">
                <a:solidFill>
                  <a:srgbClr val="0000FF"/>
                </a:solidFill>
                <a:latin typeface="Cambria"/>
                <a:cs typeface="Cambria"/>
              </a:rPr>
              <a:t>on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user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permissions.</a:t>
            </a:r>
            <a:endParaRPr sz="1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7300" y="1067361"/>
            <a:ext cx="4765675" cy="6575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300"/>
              </a:lnSpc>
              <a:spcBef>
                <a:spcPts val="100"/>
              </a:spcBef>
            </a:pPr>
            <a:r>
              <a:rPr sz="1100" spc="70" dirty="0">
                <a:latin typeface="Cambria"/>
                <a:cs typeface="Cambria"/>
              </a:rPr>
              <a:t>Q.3.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a:</a:t>
            </a:r>
            <a:r>
              <a:rPr sz="1100" spc="45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How</a:t>
            </a:r>
            <a:r>
              <a:rPr sz="1100" spc="45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can</a:t>
            </a:r>
            <a:r>
              <a:rPr sz="1100" spc="45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individuals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and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organisations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use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email </a:t>
            </a:r>
            <a:r>
              <a:rPr sz="1100" spc="35" dirty="0">
                <a:latin typeface="Cambria"/>
                <a:cs typeface="Cambria"/>
              </a:rPr>
              <a:t>filters,  </a:t>
            </a:r>
            <a:r>
              <a:rPr sz="1100" spc="5" dirty="0">
                <a:latin typeface="Cambria"/>
                <a:cs typeface="Cambria"/>
              </a:rPr>
              <a:t>web </a:t>
            </a:r>
            <a:r>
              <a:rPr sz="1100" spc="10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filters,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and  </a:t>
            </a:r>
            <a:r>
              <a:rPr sz="1100" spc="30" dirty="0">
                <a:latin typeface="Cambria"/>
                <a:cs typeface="Cambria"/>
              </a:rPr>
              <a:t>firewalls </a:t>
            </a:r>
            <a:r>
              <a:rPr sz="1100" spc="5" dirty="0">
                <a:latin typeface="Cambria"/>
                <a:cs typeface="Cambria"/>
              </a:rPr>
              <a:t>to  </a:t>
            </a:r>
            <a:r>
              <a:rPr sz="1100" spc="30" dirty="0">
                <a:latin typeface="Cambria"/>
                <a:cs typeface="Cambria"/>
              </a:rPr>
              <a:t>identify </a:t>
            </a:r>
            <a:r>
              <a:rPr sz="1100" spc="45" dirty="0">
                <a:latin typeface="Cambria"/>
                <a:cs typeface="Cambria"/>
              </a:rPr>
              <a:t>and </a:t>
            </a:r>
            <a:r>
              <a:rPr sz="1100" spc="15" dirty="0">
                <a:latin typeface="Cambria"/>
                <a:cs typeface="Cambria"/>
              </a:rPr>
              <a:t>block </a:t>
            </a:r>
            <a:r>
              <a:rPr sz="1100" spc="40" dirty="0">
                <a:latin typeface="Cambria"/>
                <a:cs typeface="Cambria"/>
              </a:rPr>
              <a:t>phishing </a:t>
            </a:r>
            <a:r>
              <a:rPr sz="1100" spc="45" dirty="0">
                <a:latin typeface="Cambria"/>
                <a:cs typeface="Cambria"/>
              </a:rPr>
              <a:t>and </a:t>
            </a:r>
            <a:r>
              <a:rPr sz="1100" spc="40" dirty="0">
                <a:latin typeface="Cambria"/>
                <a:cs typeface="Cambria"/>
              </a:rPr>
              <a:t>vishing scams, </a:t>
            </a:r>
            <a:r>
              <a:rPr sz="1100" spc="45" dirty="0">
                <a:latin typeface="Cambria"/>
                <a:cs typeface="Cambria"/>
              </a:rPr>
              <a:t> and what </a:t>
            </a:r>
            <a:r>
              <a:rPr sz="1100" spc="35" dirty="0">
                <a:latin typeface="Cambria"/>
                <a:cs typeface="Cambria"/>
              </a:rPr>
              <a:t>are </a:t>
            </a:r>
            <a:r>
              <a:rPr sz="1100" spc="15" dirty="0">
                <a:latin typeface="Cambria"/>
                <a:cs typeface="Cambria"/>
              </a:rPr>
              <a:t>some</a:t>
            </a:r>
            <a:r>
              <a:rPr sz="1100" spc="2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best  practices </a:t>
            </a:r>
            <a:r>
              <a:rPr sz="1100" spc="5" dirty="0">
                <a:latin typeface="Cambria"/>
                <a:cs typeface="Cambria"/>
              </a:rPr>
              <a:t>for </a:t>
            </a:r>
            <a:r>
              <a:rPr sz="1100" spc="25" dirty="0">
                <a:latin typeface="Cambria"/>
                <a:cs typeface="Cambria"/>
              </a:rPr>
              <a:t>responding </a:t>
            </a:r>
            <a:r>
              <a:rPr sz="1100" spc="5" dirty="0">
                <a:latin typeface="Cambria"/>
                <a:cs typeface="Cambria"/>
              </a:rPr>
              <a:t>to </a:t>
            </a:r>
            <a:r>
              <a:rPr sz="1100" spc="25" dirty="0">
                <a:latin typeface="Cambria"/>
                <a:cs typeface="Cambria"/>
              </a:rPr>
              <a:t>suspected </a:t>
            </a:r>
            <a:r>
              <a:rPr sz="1100" spc="50" dirty="0">
                <a:latin typeface="Cambria"/>
                <a:cs typeface="Cambria"/>
              </a:rPr>
              <a:t>attacks, </a:t>
            </a:r>
            <a:r>
              <a:rPr sz="1100" spc="55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such</a:t>
            </a:r>
            <a:r>
              <a:rPr sz="1100" spc="55" dirty="0">
                <a:latin typeface="Cambria"/>
                <a:cs typeface="Cambria"/>
              </a:rPr>
              <a:t> </a:t>
            </a:r>
            <a:r>
              <a:rPr sz="1100" spc="50" dirty="0">
                <a:latin typeface="Cambria"/>
                <a:cs typeface="Cambria"/>
              </a:rPr>
              <a:t>as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reporting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the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incident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to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security</a:t>
            </a:r>
            <a:r>
              <a:rPr sz="1100" spc="55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teams?</a:t>
            </a:r>
            <a:endParaRPr sz="1100">
              <a:latin typeface="Cambria"/>
              <a:cs typeface="Cambria"/>
            </a:endParaRPr>
          </a:p>
          <a:p>
            <a:pPr marL="12700" marR="11430" algn="just">
              <a:lnSpc>
                <a:spcPct val="150300"/>
              </a:lnSpc>
            </a:pPr>
            <a:r>
              <a:rPr sz="1100" spc="70" dirty="0">
                <a:solidFill>
                  <a:srgbClr val="0000FF"/>
                </a:solidFill>
                <a:latin typeface="Cambria"/>
                <a:cs typeface="Cambria"/>
              </a:rPr>
              <a:t>Email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filters, </a:t>
            </a:r>
            <a:r>
              <a:rPr sz="1100" spc="5" dirty="0">
                <a:solidFill>
                  <a:srgbClr val="0000FF"/>
                </a:solidFill>
                <a:latin typeface="Cambria"/>
                <a:cs typeface="Cambria"/>
              </a:rPr>
              <a:t>web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filters,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and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firewalls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can </a:t>
            </a:r>
            <a:r>
              <a:rPr sz="1100" spc="5" dirty="0">
                <a:solidFill>
                  <a:srgbClr val="0000FF"/>
                </a:solidFill>
                <a:latin typeface="Cambria"/>
                <a:cs typeface="Cambria"/>
              </a:rPr>
              <a:t>be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used </a:t>
            </a:r>
            <a:r>
              <a:rPr sz="1100" spc="5" dirty="0">
                <a:solidFill>
                  <a:srgbClr val="0000FF"/>
                </a:solidFill>
                <a:latin typeface="Cambria"/>
                <a:cs typeface="Cambria"/>
              </a:rPr>
              <a:t>to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identify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and </a:t>
            </a:r>
            <a:r>
              <a:rPr sz="1100" spc="15" dirty="0">
                <a:solidFill>
                  <a:srgbClr val="0000FF"/>
                </a:solidFill>
                <a:latin typeface="Cambria"/>
                <a:cs typeface="Cambria"/>
              </a:rPr>
              <a:t>block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phishing</a:t>
            </a:r>
            <a:r>
              <a:rPr sz="11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and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vishing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scams.</a:t>
            </a:r>
            <a:endParaRPr sz="1100">
              <a:latin typeface="Cambria"/>
              <a:cs typeface="Cambria"/>
            </a:endParaRPr>
          </a:p>
          <a:p>
            <a:pPr marL="12700" marR="8890" indent="48260" algn="just">
              <a:lnSpc>
                <a:spcPct val="150300"/>
              </a:lnSpc>
            </a:pPr>
            <a:r>
              <a:rPr sz="1100" spc="70" dirty="0">
                <a:solidFill>
                  <a:srgbClr val="FF0000"/>
                </a:solidFill>
                <a:latin typeface="Cambria"/>
                <a:cs typeface="Cambria"/>
              </a:rPr>
              <a:t>Email</a:t>
            </a:r>
            <a:r>
              <a:rPr sz="1100" spc="14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FF0000"/>
                </a:solidFill>
                <a:latin typeface="Cambria"/>
                <a:cs typeface="Cambria"/>
              </a:rPr>
              <a:t>filters</a:t>
            </a:r>
            <a:r>
              <a:rPr sz="1100" spc="14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can</a:t>
            </a:r>
            <a:r>
              <a:rPr sz="1100" spc="1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5" dirty="0">
                <a:solidFill>
                  <a:srgbClr val="0000FF"/>
                </a:solidFill>
                <a:latin typeface="Cambria"/>
                <a:cs typeface="Cambria"/>
              </a:rPr>
              <a:t>be</a:t>
            </a:r>
            <a:r>
              <a:rPr sz="1100" spc="1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set</a:t>
            </a:r>
            <a:r>
              <a:rPr sz="1100" spc="1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up</a:t>
            </a:r>
            <a:r>
              <a:rPr sz="1100" spc="1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5" dirty="0">
                <a:solidFill>
                  <a:srgbClr val="0000FF"/>
                </a:solidFill>
                <a:latin typeface="Cambria"/>
                <a:cs typeface="Cambria"/>
              </a:rPr>
              <a:t>to</a:t>
            </a:r>
            <a:r>
              <a:rPr sz="1100" spc="1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15" dirty="0">
                <a:solidFill>
                  <a:srgbClr val="0000FF"/>
                </a:solidFill>
                <a:latin typeface="Cambria"/>
                <a:cs typeface="Cambria"/>
              </a:rPr>
              <a:t>block</a:t>
            </a:r>
            <a:r>
              <a:rPr sz="1100" spc="1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suspicious</a:t>
            </a:r>
            <a:r>
              <a:rPr sz="1100" spc="6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emails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Cambria"/>
                <a:cs typeface="Cambria"/>
              </a:rPr>
              <a:t>or</a:t>
            </a:r>
            <a:r>
              <a:rPr sz="1100" spc="6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5" dirty="0">
                <a:solidFill>
                  <a:srgbClr val="0000FF"/>
                </a:solidFill>
                <a:latin typeface="Cambria"/>
                <a:cs typeface="Cambria"/>
              </a:rPr>
              <a:t>to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send</a:t>
            </a:r>
            <a:r>
              <a:rPr sz="1100" spc="6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them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5" dirty="0">
                <a:solidFill>
                  <a:srgbClr val="0000FF"/>
                </a:solidFill>
                <a:latin typeface="Cambria"/>
                <a:cs typeface="Cambria"/>
              </a:rPr>
              <a:t>to </a:t>
            </a:r>
            <a:r>
              <a:rPr sz="1100" spc="1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70" dirty="0">
                <a:solidFill>
                  <a:srgbClr val="0000FF"/>
                </a:solidFill>
                <a:latin typeface="Cambria"/>
                <a:cs typeface="Cambria"/>
              </a:rPr>
              <a:t>a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spam </a:t>
            </a:r>
            <a:r>
              <a:rPr sz="1100" spc="10" dirty="0">
                <a:solidFill>
                  <a:srgbClr val="0000FF"/>
                </a:solidFill>
                <a:latin typeface="Cambria"/>
                <a:cs typeface="Cambria"/>
              </a:rPr>
              <a:t>folder,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while </a:t>
            </a:r>
            <a:r>
              <a:rPr sz="1100" spc="5" dirty="0">
                <a:solidFill>
                  <a:srgbClr val="FF0000"/>
                </a:solidFill>
                <a:latin typeface="Cambria"/>
                <a:cs typeface="Cambria"/>
              </a:rPr>
              <a:t>web </a:t>
            </a:r>
            <a:r>
              <a:rPr sz="1100" spc="30" dirty="0">
                <a:solidFill>
                  <a:srgbClr val="FF0000"/>
                </a:solidFill>
                <a:latin typeface="Cambria"/>
                <a:cs typeface="Cambria"/>
              </a:rPr>
              <a:t>filters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can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prevent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users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from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accessing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known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 malicious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websites. </a:t>
            </a:r>
            <a:r>
              <a:rPr sz="1100" spc="40" dirty="0">
                <a:solidFill>
                  <a:srgbClr val="FF0000"/>
                </a:solidFill>
                <a:latin typeface="Cambria"/>
                <a:cs typeface="Cambria"/>
              </a:rPr>
              <a:t>Firewalls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can </a:t>
            </a:r>
            <a:r>
              <a:rPr sz="1100" spc="15" dirty="0">
                <a:solidFill>
                  <a:srgbClr val="0000FF"/>
                </a:solidFill>
                <a:latin typeface="Cambria"/>
                <a:cs typeface="Cambria"/>
              </a:rPr>
              <a:t>block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unauthorized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access </a:t>
            </a:r>
            <a:r>
              <a:rPr sz="1100" spc="5" dirty="0">
                <a:solidFill>
                  <a:srgbClr val="0000FF"/>
                </a:solidFill>
                <a:latin typeface="Cambria"/>
                <a:cs typeface="Cambria"/>
              </a:rPr>
              <a:t>to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computer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systems</a:t>
            </a:r>
            <a:r>
              <a:rPr sz="11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and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networks.</a:t>
            </a:r>
            <a:endParaRPr sz="1100">
              <a:latin typeface="Cambria"/>
              <a:cs typeface="Cambria"/>
            </a:endParaRPr>
          </a:p>
          <a:p>
            <a:pPr marL="12700" marR="10795" indent="76835" algn="just">
              <a:lnSpc>
                <a:spcPct val="150300"/>
              </a:lnSpc>
            </a:pP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Best</a:t>
            </a:r>
            <a:r>
              <a:rPr sz="11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practices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5" dirty="0">
                <a:solidFill>
                  <a:srgbClr val="0000FF"/>
                </a:solidFill>
                <a:latin typeface="Cambria"/>
                <a:cs typeface="Cambria"/>
              </a:rPr>
              <a:t>for</a:t>
            </a:r>
            <a:r>
              <a:rPr sz="1100" spc="1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responding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5" dirty="0">
                <a:solidFill>
                  <a:srgbClr val="0000FF"/>
                </a:solidFill>
                <a:latin typeface="Cambria"/>
                <a:cs typeface="Cambria"/>
              </a:rPr>
              <a:t>to</a:t>
            </a:r>
            <a:r>
              <a:rPr sz="1100" spc="1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suspected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attacks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include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reporting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 incidents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5" dirty="0">
                <a:solidFill>
                  <a:srgbClr val="0000FF"/>
                </a:solidFill>
                <a:latin typeface="Cambria"/>
                <a:cs typeface="Cambria"/>
              </a:rPr>
              <a:t>to</a:t>
            </a:r>
            <a:r>
              <a:rPr sz="1100" spc="1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security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teams,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reviewing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access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logs,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and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implementing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incident</a:t>
            </a:r>
            <a:r>
              <a:rPr sz="11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15" dirty="0">
                <a:solidFill>
                  <a:srgbClr val="0000FF"/>
                </a:solidFill>
                <a:latin typeface="Cambria"/>
                <a:cs typeface="Cambria"/>
              </a:rPr>
              <a:t>response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plans.</a:t>
            </a:r>
            <a:endParaRPr sz="1100">
              <a:latin typeface="Cambria"/>
              <a:cs typeface="Cambria"/>
            </a:endParaRPr>
          </a:p>
          <a:p>
            <a:pPr marL="12700" marR="8890" lvl="1" algn="just">
              <a:lnSpc>
                <a:spcPct val="150300"/>
              </a:lnSpc>
              <a:buAutoNum type="arabicPeriod" startAt="3"/>
              <a:tabLst>
                <a:tab pos="325120" algn="l"/>
              </a:tabLst>
            </a:pPr>
            <a:r>
              <a:rPr sz="1100" spc="10" dirty="0">
                <a:latin typeface="Cambria"/>
                <a:cs typeface="Cambria"/>
              </a:rPr>
              <a:t>b: </a:t>
            </a:r>
            <a:r>
              <a:rPr sz="1100" spc="60" dirty="0">
                <a:latin typeface="Cambria"/>
                <a:cs typeface="Cambria"/>
              </a:rPr>
              <a:t>What </a:t>
            </a:r>
            <a:r>
              <a:rPr sz="1100" spc="35" dirty="0">
                <a:latin typeface="Cambria"/>
                <a:cs typeface="Cambria"/>
              </a:rPr>
              <a:t>are </a:t>
            </a:r>
            <a:r>
              <a:rPr sz="1100" spc="15" dirty="0">
                <a:latin typeface="Cambria"/>
                <a:cs typeface="Cambria"/>
              </a:rPr>
              <a:t>some </a:t>
            </a:r>
            <a:r>
              <a:rPr sz="1100" spc="-5" dirty="0">
                <a:latin typeface="Cambria"/>
                <a:cs typeface="Cambria"/>
              </a:rPr>
              <a:t>of </a:t>
            </a:r>
            <a:r>
              <a:rPr sz="1100" spc="40" dirty="0">
                <a:latin typeface="Cambria"/>
                <a:cs typeface="Cambria"/>
              </a:rPr>
              <a:t>the </a:t>
            </a:r>
            <a:r>
              <a:rPr sz="1100" spc="25" dirty="0">
                <a:latin typeface="Cambria"/>
                <a:cs typeface="Cambria"/>
              </a:rPr>
              <a:t>most </a:t>
            </a:r>
            <a:r>
              <a:rPr sz="1100" spc="35" dirty="0">
                <a:latin typeface="Cambria"/>
                <a:cs typeface="Cambria"/>
              </a:rPr>
              <a:t>significant </a:t>
            </a:r>
            <a:r>
              <a:rPr sz="1100" spc="25" dirty="0">
                <a:latin typeface="Cambria"/>
                <a:cs typeface="Cambria"/>
              </a:rPr>
              <a:t>milestones </a:t>
            </a:r>
            <a:r>
              <a:rPr sz="1100" spc="45" dirty="0">
                <a:latin typeface="Cambria"/>
                <a:cs typeface="Cambria"/>
              </a:rPr>
              <a:t>in </a:t>
            </a:r>
            <a:r>
              <a:rPr sz="1100" spc="40" dirty="0">
                <a:latin typeface="Cambria"/>
                <a:cs typeface="Cambria"/>
              </a:rPr>
              <a:t>the </a:t>
            </a:r>
            <a:r>
              <a:rPr sz="1100" spc="25" dirty="0">
                <a:latin typeface="Cambria"/>
                <a:cs typeface="Cambria"/>
              </a:rPr>
              <a:t>history </a:t>
            </a:r>
            <a:r>
              <a:rPr sz="1100" spc="-5" dirty="0">
                <a:latin typeface="Cambria"/>
                <a:cs typeface="Cambria"/>
              </a:rPr>
              <a:t>of </a:t>
            </a:r>
            <a:r>
              <a:rPr sz="110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cryptography,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such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50" dirty="0">
                <a:latin typeface="Cambria"/>
                <a:cs typeface="Cambria"/>
              </a:rPr>
              <a:t>as</a:t>
            </a:r>
            <a:r>
              <a:rPr sz="1100" spc="55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the</a:t>
            </a:r>
            <a:r>
              <a:rPr sz="1100" spc="45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development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of</a:t>
            </a:r>
            <a:r>
              <a:rPr sz="1100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the</a:t>
            </a:r>
            <a:r>
              <a:rPr sz="1100" spc="45" dirty="0">
                <a:latin typeface="Cambria"/>
                <a:cs typeface="Cambria"/>
              </a:rPr>
              <a:t> </a:t>
            </a:r>
            <a:r>
              <a:rPr sz="1100" spc="60" dirty="0">
                <a:latin typeface="Cambria"/>
                <a:cs typeface="Cambria"/>
              </a:rPr>
              <a:t>Caesar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cipher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and </a:t>
            </a:r>
            <a:r>
              <a:rPr sz="1100" spc="40" dirty="0">
                <a:latin typeface="Cambria"/>
                <a:cs typeface="Cambria"/>
              </a:rPr>
              <a:t>the </a:t>
            </a:r>
            <a:r>
              <a:rPr sz="1100" spc="45" dirty="0">
                <a:latin typeface="Cambria"/>
                <a:cs typeface="Cambria"/>
              </a:rPr>
              <a:t> </a:t>
            </a:r>
            <a:r>
              <a:rPr sz="1100" spc="70" dirty="0">
                <a:latin typeface="Cambria"/>
                <a:cs typeface="Cambria"/>
              </a:rPr>
              <a:t>Enigma </a:t>
            </a:r>
            <a:r>
              <a:rPr sz="1100" spc="45" dirty="0">
                <a:latin typeface="Cambria"/>
                <a:cs typeface="Cambria"/>
              </a:rPr>
              <a:t>machine, and </a:t>
            </a:r>
            <a:r>
              <a:rPr sz="1100" spc="5" dirty="0">
                <a:latin typeface="Cambria"/>
                <a:cs typeface="Cambria"/>
              </a:rPr>
              <a:t>how </a:t>
            </a:r>
            <a:r>
              <a:rPr sz="1100" spc="40" dirty="0">
                <a:latin typeface="Cambria"/>
                <a:cs typeface="Cambria"/>
              </a:rPr>
              <a:t>have </a:t>
            </a:r>
            <a:r>
              <a:rPr sz="1100" spc="35" dirty="0">
                <a:latin typeface="Cambria"/>
                <a:cs typeface="Cambria"/>
              </a:rPr>
              <a:t>advances </a:t>
            </a:r>
            <a:r>
              <a:rPr sz="1100" spc="45" dirty="0">
                <a:latin typeface="Cambria"/>
                <a:cs typeface="Cambria"/>
              </a:rPr>
              <a:t>in </a:t>
            </a:r>
            <a:r>
              <a:rPr sz="1100" spc="20" dirty="0">
                <a:latin typeface="Cambria"/>
                <a:cs typeface="Cambria"/>
              </a:rPr>
              <a:t>technology </a:t>
            </a:r>
            <a:r>
              <a:rPr sz="1100" spc="45" dirty="0">
                <a:latin typeface="Cambria"/>
                <a:cs typeface="Cambria"/>
              </a:rPr>
              <a:t>and </a:t>
            </a:r>
            <a:r>
              <a:rPr sz="1100" spc="30" dirty="0">
                <a:latin typeface="Cambria"/>
                <a:cs typeface="Cambria"/>
              </a:rPr>
              <a:t>computing 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impacted</a:t>
            </a:r>
            <a:r>
              <a:rPr sz="1100" spc="55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the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20" dirty="0">
                <a:latin typeface="Cambria"/>
                <a:cs typeface="Cambria"/>
              </a:rPr>
              <a:t>evolution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of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cryptographic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systems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5" dirty="0">
                <a:latin typeface="Cambria"/>
                <a:cs typeface="Cambria"/>
              </a:rPr>
              <a:t>over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time?</a:t>
            </a:r>
            <a:endParaRPr sz="110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  <a:spcBef>
                <a:spcPts val="660"/>
              </a:spcBef>
            </a:pP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Significant</a:t>
            </a:r>
            <a:r>
              <a:rPr sz="1100" spc="6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milestones</a:t>
            </a:r>
            <a:r>
              <a:rPr sz="1100" spc="6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in</a:t>
            </a:r>
            <a:r>
              <a:rPr sz="1100" spc="6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the</a:t>
            </a:r>
            <a:r>
              <a:rPr sz="1100" spc="6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history</a:t>
            </a:r>
            <a:r>
              <a:rPr sz="1100" spc="6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Cambria"/>
                <a:cs typeface="Cambria"/>
              </a:rPr>
              <a:t>of</a:t>
            </a:r>
            <a:r>
              <a:rPr sz="1100" spc="6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cryptography</a:t>
            </a:r>
            <a:r>
              <a:rPr sz="1100" spc="6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include:</a:t>
            </a:r>
            <a:endParaRPr sz="1100">
              <a:latin typeface="Cambria"/>
              <a:cs typeface="Cambria"/>
            </a:endParaRPr>
          </a:p>
          <a:p>
            <a:pPr marL="508634" lvl="2" indent="-267970">
              <a:lnSpc>
                <a:spcPct val="100000"/>
              </a:lnSpc>
              <a:spcBef>
                <a:spcPts val="665"/>
              </a:spcBef>
              <a:buFont typeface="Microsoft Sans Serif"/>
              <a:buChar char="●"/>
              <a:tabLst>
                <a:tab pos="508000" algn="l"/>
                <a:tab pos="509270" algn="l"/>
              </a:tabLst>
            </a:pP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the</a:t>
            </a:r>
            <a:r>
              <a:rPr sz="11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development</a:t>
            </a:r>
            <a:r>
              <a:rPr sz="11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Cambria"/>
                <a:cs typeface="Cambria"/>
              </a:rPr>
              <a:t>of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the</a:t>
            </a:r>
            <a:r>
              <a:rPr sz="11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Caesar</a:t>
            </a:r>
            <a:r>
              <a:rPr sz="11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cipher,</a:t>
            </a:r>
            <a:endParaRPr sz="1100">
              <a:latin typeface="Cambria"/>
              <a:cs typeface="Cambria"/>
            </a:endParaRPr>
          </a:p>
          <a:p>
            <a:pPr marL="469900" lvl="2" indent="-228600">
              <a:lnSpc>
                <a:spcPct val="100000"/>
              </a:lnSpc>
              <a:spcBef>
                <a:spcPts val="660"/>
              </a:spcBef>
              <a:buFont typeface="Microsoft Sans Serif"/>
              <a:buChar char="●"/>
              <a:tabLst>
                <a:tab pos="469265" algn="l"/>
                <a:tab pos="469900" algn="l"/>
              </a:tabLst>
            </a:pP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the </a:t>
            </a:r>
            <a:r>
              <a:rPr sz="1100" spc="70" dirty="0">
                <a:solidFill>
                  <a:srgbClr val="0000FF"/>
                </a:solidFill>
                <a:latin typeface="Cambria"/>
                <a:cs typeface="Cambria"/>
              </a:rPr>
              <a:t>Enigma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machine,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and</a:t>
            </a:r>
            <a:endParaRPr sz="1100">
              <a:latin typeface="Cambria"/>
              <a:cs typeface="Cambria"/>
            </a:endParaRPr>
          </a:p>
          <a:p>
            <a:pPr marL="508634" lvl="2" indent="-267970">
              <a:lnSpc>
                <a:spcPct val="100000"/>
              </a:lnSpc>
              <a:spcBef>
                <a:spcPts val="665"/>
              </a:spcBef>
              <a:buFont typeface="Microsoft Sans Serif"/>
              <a:buChar char="●"/>
              <a:tabLst>
                <a:tab pos="508000" algn="l"/>
                <a:tab pos="509270" algn="l"/>
              </a:tabLst>
            </a:pP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the </a:t>
            </a:r>
            <a:r>
              <a:rPr sz="1100" spc="114" dirty="0">
                <a:solidFill>
                  <a:srgbClr val="0000FF"/>
                </a:solidFill>
                <a:latin typeface="Cambria"/>
                <a:cs typeface="Cambria"/>
              </a:rPr>
              <a:t>RSA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algorithm.</a:t>
            </a:r>
            <a:endParaRPr sz="1100">
              <a:latin typeface="Cambria"/>
              <a:cs typeface="Cambria"/>
            </a:endParaRPr>
          </a:p>
          <a:p>
            <a:pPr marL="12700" marR="5715">
              <a:lnSpc>
                <a:spcPct val="150300"/>
              </a:lnSpc>
            </a:pP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Advances</a:t>
            </a:r>
            <a:r>
              <a:rPr sz="1100" spc="29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in</a:t>
            </a:r>
            <a:r>
              <a:rPr sz="1100" spc="29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technology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and</a:t>
            </a:r>
            <a:r>
              <a:rPr sz="1100" spc="29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computing</a:t>
            </a:r>
            <a:r>
              <a:rPr sz="1100" spc="21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have</a:t>
            </a:r>
            <a:r>
              <a:rPr sz="1100" spc="21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impacted</a:t>
            </a:r>
            <a:r>
              <a:rPr sz="1100" spc="22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0" dirty="0">
                <a:solidFill>
                  <a:srgbClr val="0000FF"/>
                </a:solidFill>
                <a:latin typeface="Cambria"/>
                <a:cs typeface="Cambria"/>
              </a:rPr>
              <a:t>the</a:t>
            </a:r>
            <a:r>
              <a:rPr sz="1100" spc="21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evolution</a:t>
            </a:r>
            <a:r>
              <a:rPr sz="1100" spc="21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Cambria"/>
                <a:cs typeface="Cambria"/>
              </a:rPr>
              <a:t>of </a:t>
            </a:r>
            <a:r>
              <a:rPr sz="110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cryptographic</a:t>
            </a:r>
            <a:r>
              <a:rPr sz="11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systems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5" dirty="0">
                <a:solidFill>
                  <a:srgbClr val="0000FF"/>
                </a:solidFill>
                <a:latin typeface="Cambria"/>
                <a:cs typeface="Cambria"/>
              </a:rPr>
              <a:t>over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time,</a:t>
            </a:r>
            <a:r>
              <a:rPr sz="11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with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modern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5" dirty="0">
                <a:solidFill>
                  <a:srgbClr val="0000FF"/>
                </a:solidFill>
                <a:latin typeface="Cambria"/>
                <a:cs typeface="Cambria"/>
              </a:rPr>
              <a:t>cryptographic</a:t>
            </a:r>
            <a:r>
              <a:rPr sz="11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systems</a:t>
            </a:r>
            <a:endParaRPr sz="1100">
              <a:latin typeface="Cambria"/>
              <a:cs typeface="Cambria"/>
            </a:endParaRPr>
          </a:p>
          <a:p>
            <a:pPr marL="508634" lvl="2" indent="-267970">
              <a:lnSpc>
                <a:spcPct val="100000"/>
              </a:lnSpc>
              <a:spcBef>
                <a:spcPts val="665"/>
              </a:spcBef>
              <a:buFont typeface="Microsoft Sans Serif"/>
              <a:buChar char="●"/>
              <a:tabLst>
                <a:tab pos="508000" algn="l"/>
                <a:tab pos="509270" algn="l"/>
              </a:tabLst>
            </a:pP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using</a:t>
            </a:r>
            <a:r>
              <a:rPr sz="11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complex</a:t>
            </a:r>
            <a:r>
              <a:rPr sz="11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mathematical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algorithms</a:t>
            </a:r>
            <a:r>
              <a:rPr sz="1100" spc="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and</a:t>
            </a:r>
            <a:endParaRPr sz="1100">
              <a:latin typeface="Cambria"/>
              <a:cs typeface="Cambria"/>
            </a:endParaRPr>
          </a:p>
          <a:p>
            <a:pPr marL="469900" marR="12700" lvl="2" indent="-228600">
              <a:lnSpc>
                <a:spcPct val="150300"/>
              </a:lnSpc>
              <a:buFont typeface="Microsoft Sans Serif"/>
              <a:buChar char="●"/>
              <a:tabLst>
                <a:tab pos="469265" algn="l"/>
                <a:tab pos="469900" algn="l"/>
              </a:tabLst>
            </a:pP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key</a:t>
            </a:r>
            <a:r>
              <a:rPr sz="1100" spc="1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0000FF"/>
                </a:solidFill>
                <a:latin typeface="Cambria"/>
                <a:cs typeface="Cambria"/>
              </a:rPr>
              <a:t>exchange</a:t>
            </a:r>
            <a:r>
              <a:rPr sz="1100" spc="1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5" dirty="0">
                <a:solidFill>
                  <a:srgbClr val="0000FF"/>
                </a:solidFill>
                <a:latin typeface="Cambria"/>
                <a:cs typeface="Cambria"/>
              </a:rPr>
              <a:t>protocols</a:t>
            </a:r>
            <a:r>
              <a:rPr sz="1100" spc="1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5" dirty="0">
                <a:solidFill>
                  <a:srgbClr val="0000FF"/>
                </a:solidFill>
                <a:latin typeface="Cambria"/>
                <a:cs typeface="Cambria"/>
              </a:rPr>
              <a:t>to</a:t>
            </a:r>
            <a:r>
              <a:rPr sz="1100" spc="1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ensure</a:t>
            </a:r>
            <a:r>
              <a:rPr sz="1100" spc="1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20" dirty="0">
                <a:solidFill>
                  <a:srgbClr val="0000FF"/>
                </a:solidFill>
                <a:latin typeface="Cambria"/>
                <a:cs typeface="Cambria"/>
              </a:rPr>
              <a:t>secure</a:t>
            </a:r>
            <a:r>
              <a:rPr sz="1100" spc="1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communication</a:t>
            </a:r>
            <a:r>
              <a:rPr sz="1100" spc="1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45" dirty="0">
                <a:solidFill>
                  <a:srgbClr val="0000FF"/>
                </a:solidFill>
                <a:latin typeface="Cambria"/>
                <a:cs typeface="Cambria"/>
              </a:rPr>
              <a:t>and</a:t>
            </a:r>
            <a:r>
              <a:rPr sz="1100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50" dirty="0">
                <a:solidFill>
                  <a:srgbClr val="0000FF"/>
                </a:solidFill>
                <a:latin typeface="Cambria"/>
                <a:cs typeface="Cambria"/>
              </a:rPr>
              <a:t>data </a:t>
            </a:r>
            <a:r>
              <a:rPr sz="1100" spc="-2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0000FF"/>
                </a:solidFill>
                <a:latin typeface="Cambria"/>
                <a:cs typeface="Cambria"/>
              </a:rPr>
              <a:t>storage.</a:t>
            </a:r>
            <a:endParaRPr sz="1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</TotalTime>
  <Words>3693</Words>
  <Application>Microsoft Office PowerPoint</Application>
  <PresentationFormat>Custom</PresentationFormat>
  <Paragraphs>189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Calisto MT</vt:lpstr>
      <vt:lpstr>Cambria</vt:lpstr>
      <vt:lpstr>Century Gothic</vt:lpstr>
      <vt:lpstr>Microsoft Sans Serif</vt:lpstr>
      <vt:lpstr>Wingdings 3</vt:lpstr>
      <vt:lpstr>Ion Boardroom</vt:lpstr>
      <vt:lpstr>INTERNATIONAL INSTITUTE OF PROFESSIONAL STUDIES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End-Sem-Exam-2023</dc:title>
  <cp:lastModifiedBy>ritu sharma</cp:lastModifiedBy>
  <cp:revision>2</cp:revision>
  <dcterms:created xsi:type="dcterms:W3CDTF">2023-05-11T06:44:23Z</dcterms:created>
  <dcterms:modified xsi:type="dcterms:W3CDTF">2023-05-11T07:06:22Z</dcterms:modified>
</cp:coreProperties>
</file>