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2" r:id="rId7"/>
    <p:sldId id="263" r:id="rId8"/>
    <p:sldId id="264" r:id="rId9"/>
    <p:sldId id="274" r:id="rId10"/>
    <p:sldId id="265" r:id="rId11"/>
    <p:sldId id="275" r:id="rId12"/>
    <p:sldId id="286" r:id="rId13"/>
    <p:sldId id="278" r:id="rId14"/>
    <p:sldId id="289" r:id="rId15"/>
    <p:sldId id="288" r:id="rId16"/>
    <p:sldId id="285" r:id="rId17"/>
    <p:sldId id="290" r:id="rId18"/>
    <p:sldId id="292" r:id="rId19"/>
    <p:sldId id="291"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97EF8E-49F2-478B-9F9C-9C8CAEB41712}">
          <p14:sldIdLst>
            <p14:sldId id="256"/>
            <p14:sldId id="257"/>
            <p14:sldId id="258"/>
            <p14:sldId id="259"/>
            <p14:sldId id="260"/>
            <p14:sldId id="262"/>
            <p14:sldId id="263"/>
            <p14:sldId id="264"/>
            <p14:sldId id="274"/>
            <p14:sldId id="265"/>
            <p14:sldId id="275"/>
            <p14:sldId id="286"/>
            <p14:sldId id="278"/>
            <p14:sldId id="289"/>
            <p14:sldId id="288"/>
            <p14:sldId id="285"/>
            <p14:sldId id="290"/>
            <p14:sldId id="292"/>
            <p14:sldId id="291"/>
          </p14:sldIdLst>
        </p14:section>
        <p14:section name="Untitled Section" id="{BE5693D1-B204-4B03-A189-A00BE36CD6BB}">
          <p14:sldIdLst>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72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2172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791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797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51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62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959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65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86B75A-687E-405C-8A0B-8D00578BA2C3}" type="datetimeFigureOut">
              <a:rPr lang="en-US" smtClean="0"/>
              <a:pPr/>
              <a:t>11/9/2021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9632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86B75A-687E-405C-8A0B-8D00578BA2C3}" type="datetimeFigureOut">
              <a:rPr lang="en-US" smtClean="0"/>
              <a:pPr/>
              <a:t>11/9/2021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928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127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86B75A-687E-405C-8A0B-8D00578BA2C3}" type="datetimeFigureOut">
              <a:rPr lang="en-US" smtClean="0"/>
              <a:pPr/>
              <a:t>11/9/2021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59531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ikipedia.org/"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 Id="rId4" Type="http://schemas.openxmlformats.org/officeDocument/2006/relationships/hyperlink" Target="https://www.gptplane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5827-B8D5-4200-98AC-D4C98C1EE4C5}"/>
              </a:ext>
            </a:extLst>
          </p:cNvPr>
          <p:cNvSpPr>
            <a:spLocks noGrp="1"/>
          </p:cNvSpPr>
          <p:nvPr>
            <p:ph type="ctrTitle"/>
          </p:nvPr>
        </p:nvSpPr>
        <p:spPr>
          <a:xfrm>
            <a:off x="333955" y="0"/>
            <a:ext cx="11680466" cy="5025225"/>
          </a:xfrm>
        </p:spPr>
        <p:txBody>
          <a:bodyPr>
            <a:normAutofit/>
          </a:bodyPr>
          <a:lstStyle/>
          <a:p>
            <a:r>
              <a:rPr lang="en-US" sz="3600" u="sng" dirty="0">
                <a:latin typeface="Algerian" panose="04020705040A02060702" pitchFamily="82" charset="0"/>
              </a:rPr>
              <a:t>INTERNATIONAL INSTITUTE OF PROFESSIONAL STUDIES</a:t>
            </a:r>
            <a:br>
              <a:rPr lang="en-US" sz="3600" dirty="0">
                <a:latin typeface="Algerian" panose="04020705040A02060702" pitchFamily="82" charset="0"/>
              </a:rPr>
            </a:br>
            <a:br>
              <a:rPr lang="en-US" sz="3600" dirty="0">
                <a:latin typeface="Algerian" panose="04020705040A02060702" pitchFamily="82" charset="0"/>
              </a:rPr>
            </a:br>
            <a:r>
              <a:rPr lang="en-US" sz="3100" dirty="0">
                <a:latin typeface="Calisto MT" panose="02040603050505030304" pitchFamily="18" charset="0"/>
              </a:rPr>
              <a:t>Inventory Control Management System</a:t>
            </a:r>
            <a:br>
              <a:rPr lang="en-US" sz="3600" dirty="0">
                <a:latin typeface="Algerian" panose="04020705040A02060702" pitchFamily="82" charset="0"/>
              </a:rPr>
            </a:br>
            <a:br>
              <a:rPr lang="en-US" sz="3600" dirty="0">
                <a:latin typeface="Algerian" panose="04020705040A02060702" pitchFamily="82" charset="0"/>
              </a:rPr>
            </a:br>
            <a:r>
              <a:rPr lang="en-US" sz="3600" dirty="0">
                <a:latin typeface="Algerian" panose="04020705040A02060702" pitchFamily="82" charset="0"/>
              </a:rPr>
              <a:t> </a:t>
            </a:r>
            <a:br>
              <a:rPr lang="en-US" sz="3600" dirty="0">
                <a:latin typeface="Algerian" panose="04020705040A02060702" pitchFamily="82" charset="0"/>
              </a:rPr>
            </a:br>
            <a:r>
              <a:rPr lang="en-US" sz="3600" dirty="0">
                <a:latin typeface="Algerian" panose="04020705040A02060702" pitchFamily="82" charset="0"/>
              </a:rPr>
              <a:t>                                    </a:t>
            </a:r>
            <a:r>
              <a:rPr lang="en-US" sz="2200" dirty="0">
                <a:latin typeface="Century" panose="02040604050505020304" pitchFamily="18" charset="0"/>
              </a:rPr>
              <a:t>Name :-</a:t>
            </a:r>
            <a:r>
              <a:rPr lang="en-US" sz="2200">
                <a:latin typeface="Century" panose="02040604050505020304" pitchFamily="18" charset="0"/>
              </a:rPr>
              <a:t>Ritu Sharma</a:t>
            </a:r>
            <a:br>
              <a:rPr lang="en-US" sz="2200">
                <a:latin typeface="Century" panose="02040604050505020304" pitchFamily="18" charset="0"/>
              </a:rPr>
            </a:br>
            <a:r>
              <a:rPr lang="en-US" sz="2200">
                <a:latin typeface="Century" panose="02040604050505020304" pitchFamily="18" charset="0"/>
              </a:rPr>
              <a:t>                                                      Roll No:-IT-2K19-48</a:t>
            </a:r>
            <a:br>
              <a:rPr lang="en-US" sz="2200" dirty="0">
                <a:latin typeface="Century" panose="02040604050505020304" pitchFamily="18" charset="0"/>
              </a:rPr>
            </a:br>
            <a:r>
              <a:rPr lang="en-US" sz="2200" dirty="0">
                <a:latin typeface="Century" panose="02040604050505020304" pitchFamily="18" charset="0"/>
              </a:rPr>
              <a:t>                                                      Course:-Integrated </a:t>
            </a:r>
            <a:r>
              <a:rPr lang="en-US" sz="2200" dirty="0" err="1">
                <a:latin typeface="Century" panose="02040604050505020304" pitchFamily="18" charset="0"/>
              </a:rPr>
              <a:t>Mtech</a:t>
            </a:r>
            <a:r>
              <a:rPr lang="en-US" sz="2200" dirty="0">
                <a:latin typeface="Century" panose="02040604050505020304" pitchFamily="18" charset="0"/>
              </a:rPr>
              <a:t>(it) 5</a:t>
            </a:r>
            <a:r>
              <a:rPr lang="en-US" sz="2200" baseline="30000" dirty="0">
                <a:latin typeface="Century" panose="02040604050505020304" pitchFamily="18" charset="0"/>
              </a:rPr>
              <a:t>th</a:t>
            </a:r>
            <a:r>
              <a:rPr lang="en-US" sz="2200" dirty="0">
                <a:latin typeface="Century" panose="02040604050505020304" pitchFamily="18" charset="0"/>
              </a:rPr>
              <a:t> Sem</a:t>
            </a:r>
            <a:br>
              <a:rPr lang="en-US" sz="2200" dirty="0">
                <a:latin typeface="Century" panose="02040604050505020304" pitchFamily="18" charset="0"/>
              </a:rPr>
            </a:br>
            <a:r>
              <a:rPr lang="en-US" sz="2200" dirty="0">
                <a:latin typeface="Century" panose="02040604050505020304" pitchFamily="18" charset="0"/>
              </a:rPr>
              <a:t>                                                      Subject:-System analysis and design </a:t>
            </a:r>
            <a:br>
              <a:rPr lang="en-US" sz="3600" dirty="0">
                <a:latin typeface="Algerian" panose="04020705040A02060702" pitchFamily="82" charset="0"/>
              </a:rPr>
            </a:br>
            <a:r>
              <a:rPr lang="en-US" sz="3600" dirty="0">
                <a:latin typeface="Algerian" panose="04020705040A02060702" pitchFamily="82" charset="0"/>
              </a:rPr>
              <a:t> </a:t>
            </a:r>
            <a:br>
              <a:rPr lang="en-US" sz="2700" dirty="0">
                <a:latin typeface="Algerian" panose="04020705040A02060702" pitchFamily="82" charset="0"/>
              </a:rPr>
            </a:br>
            <a:r>
              <a:rPr lang="en-US" sz="2700" dirty="0">
                <a:latin typeface="Algerian" panose="04020705040A02060702" pitchFamily="82" charset="0"/>
              </a:rPr>
              <a:t>                                                        </a:t>
            </a:r>
            <a:r>
              <a:rPr lang="en-US" sz="2700" dirty="0">
                <a:latin typeface="Bell MT" panose="02020503060305020303" pitchFamily="18" charset="0"/>
              </a:rPr>
              <a:t>Guided By:- Dr. </a:t>
            </a:r>
            <a:r>
              <a:rPr lang="en-US" sz="2700" dirty="0" err="1">
                <a:latin typeface="Bell MT" panose="02020503060305020303" pitchFamily="18" charset="0"/>
              </a:rPr>
              <a:t>Shaligram</a:t>
            </a:r>
            <a:r>
              <a:rPr lang="en-US" sz="2700" dirty="0">
                <a:latin typeface="Bell MT" panose="02020503060305020303" pitchFamily="18" charset="0"/>
              </a:rPr>
              <a:t> </a:t>
            </a:r>
            <a:r>
              <a:rPr lang="en-US" sz="2700" dirty="0" err="1">
                <a:latin typeface="Bell MT" panose="02020503060305020303" pitchFamily="18" charset="0"/>
              </a:rPr>
              <a:t>prajapat</a:t>
            </a:r>
            <a:endParaRPr lang="en-IN" sz="2700" dirty="0">
              <a:latin typeface="Bell MT" panose="02020503060305020303" pitchFamily="18" charset="0"/>
            </a:endParaRPr>
          </a:p>
        </p:txBody>
      </p:sp>
      <p:sp>
        <p:nvSpPr>
          <p:cNvPr id="3" name="Subtitle 2">
            <a:extLst>
              <a:ext uri="{FF2B5EF4-FFF2-40B4-BE49-F238E27FC236}">
                <a16:creationId xmlns:a16="http://schemas.microsoft.com/office/drawing/2014/main" id="{F812DB90-4127-454C-9761-15F6FF752E7D}"/>
              </a:ext>
            </a:extLst>
          </p:cNvPr>
          <p:cNvSpPr>
            <a:spLocks noGrp="1"/>
          </p:cNvSpPr>
          <p:nvPr>
            <p:ph type="subTitle" idx="1"/>
          </p:nvPr>
        </p:nvSpPr>
        <p:spPr>
          <a:xfrm>
            <a:off x="333956" y="5446643"/>
            <a:ext cx="365760" cy="151977"/>
          </a:xfrm>
        </p:spPr>
        <p:txBody>
          <a:bodyPr>
            <a:normAutofit fontScale="25000" lnSpcReduction="20000"/>
          </a:bodyPr>
          <a:lstStyle/>
          <a:p>
            <a:endParaRPr lang="en-IN" dirty="0"/>
          </a:p>
        </p:txBody>
      </p:sp>
    </p:spTree>
    <p:extLst>
      <p:ext uri="{BB962C8B-B14F-4D97-AF65-F5344CB8AC3E}">
        <p14:creationId xmlns:p14="http://schemas.microsoft.com/office/powerpoint/2010/main" val="2688023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DE5A-2EA3-4E83-A7F5-53F96F852827}"/>
              </a:ext>
            </a:extLst>
          </p:cNvPr>
          <p:cNvSpPr>
            <a:spLocks noGrp="1"/>
          </p:cNvSpPr>
          <p:nvPr>
            <p:ph type="title"/>
          </p:nvPr>
        </p:nvSpPr>
        <p:spPr>
          <a:xfrm>
            <a:off x="1097279" y="286603"/>
            <a:ext cx="9843715" cy="1049215"/>
          </a:xfrm>
        </p:spPr>
        <p:txBody>
          <a:bodyPr>
            <a:normAutofit fontScale="90000"/>
          </a:bodyPr>
          <a:lstStyle/>
          <a:p>
            <a:r>
              <a:rPr lang="en-US" dirty="0"/>
              <a:t>FOUR SPECIFIC CASE WHERE SHORTAGE</a:t>
            </a:r>
            <a:br>
              <a:rPr lang="en-US" dirty="0"/>
            </a:br>
            <a:r>
              <a:rPr lang="en-US" dirty="0"/>
              <a:t>COST MAY EXIST ARE:</a:t>
            </a:r>
            <a:endParaRPr lang="en-IN" dirty="0"/>
          </a:p>
        </p:txBody>
      </p:sp>
      <p:sp>
        <p:nvSpPr>
          <p:cNvPr id="3" name="Content Placeholder 2">
            <a:extLst>
              <a:ext uri="{FF2B5EF4-FFF2-40B4-BE49-F238E27FC236}">
                <a16:creationId xmlns:a16="http://schemas.microsoft.com/office/drawing/2014/main" id="{4E1039A7-FA46-451A-87F4-0686BC35CB47}"/>
              </a:ext>
            </a:extLst>
          </p:cNvPr>
          <p:cNvSpPr>
            <a:spLocks noGrp="1"/>
          </p:cNvSpPr>
          <p:nvPr>
            <p:ph idx="1"/>
          </p:nvPr>
        </p:nvSpPr>
        <p:spPr/>
        <p:txBody>
          <a:bodyPr>
            <a:normAutofit/>
          </a:bodyPr>
          <a:lstStyle/>
          <a:p>
            <a:r>
              <a:rPr lang="en-US" sz="2800" dirty="0"/>
              <a:t>➢ Back orders</a:t>
            </a:r>
          </a:p>
          <a:p>
            <a:r>
              <a:rPr lang="en-US" sz="2800" dirty="0"/>
              <a:t>➢ Lost sales</a:t>
            </a:r>
          </a:p>
          <a:p>
            <a:r>
              <a:rPr lang="en-US" sz="2800" dirty="0"/>
              <a:t>➢ Lost customer cost</a:t>
            </a:r>
          </a:p>
          <a:p>
            <a:r>
              <a:rPr lang="en-US" sz="2800" dirty="0"/>
              <a:t>➢ Disruption cost</a:t>
            </a:r>
            <a:endParaRPr lang="en-IN" sz="2800" dirty="0"/>
          </a:p>
        </p:txBody>
      </p:sp>
    </p:spTree>
    <p:extLst>
      <p:ext uri="{BB962C8B-B14F-4D97-AF65-F5344CB8AC3E}">
        <p14:creationId xmlns:p14="http://schemas.microsoft.com/office/powerpoint/2010/main" val="228010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A18B-55D2-4702-A91C-FEC069D5DCC6}"/>
              </a:ext>
            </a:extLst>
          </p:cNvPr>
          <p:cNvSpPr>
            <a:spLocks noGrp="1"/>
          </p:cNvSpPr>
          <p:nvPr>
            <p:ph type="title"/>
          </p:nvPr>
        </p:nvSpPr>
        <p:spPr/>
        <p:txBody>
          <a:bodyPr/>
          <a:lstStyle/>
          <a:p>
            <a:r>
              <a:rPr lang="en-IN" dirty="0"/>
              <a:t>INVENTORY CONTROL</a:t>
            </a:r>
          </a:p>
        </p:txBody>
      </p:sp>
      <p:sp>
        <p:nvSpPr>
          <p:cNvPr id="3" name="Content Placeholder 2">
            <a:extLst>
              <a:ext uri="{FF2B5EF4-FFF2-40B4-BE49-F238E27FC236}">
                <a16:creationId xmlns:a16="http://schemas.microsoft.com/office/drawing/2014/main" id="{14E08FBA-F41E-4E2E-99AE-EB6B1E22D89B}"/>
              </a:ext>
            </a:extLst>
          </p:cNvPr>
          <p:cNvSpPr>
            <a:spLocks noGrp="1"/>
          </p:cNvSpPr>
          <p:nvPr>
            <p:ph idx="1"/>
          </p:nvPr>
        </p:nvSpPr>
        <p:spPr/>
        <p:txBody>
          <a:bodyPr>
            <a:normAutofit fontScale="92500" lnSpcReduction="20000"/>
          </a:bodyPr>
          <a:lstStyle/>
          <a:p>
            <a:r>
              <a:rPr lang="en-US" dirty="0"/>
              <a:t>Inventory control is the means by which materials of the correct quality and in correct quantity are made available as and when required with due regard to economic in storage and ordering cost. Hear the desired level of inventory can neither be high or low because high level inventory will lead to increase in carrying cost while low level of inventory will lead to increase in </a:t>
            </a:r>
          </a:p>
          <a:p>
            <a:r>
              <a:rPr lang="en-US" dirty="0"/>
              <a:t>ordering cost.</a:t>
            </a:r>
          </a:p>
          <a:p>
            <a:r>
              <a:rPr lang="en-US" dirty="0"/>
              <a:t>THE ACTIVITIES </a:t>
            </a:r>
          </a:p>
          <a:p>
            <a:r>
              <a:rPr lang="en-US" dirty="0"/>
              <a:t>• Determination of the limits of the inventories to be held.</a:t>
            </a:r>
          </a:p>
          <a:p>
            <a:r>
              <a:rPr lang="en-US" dirty="0"/>
              <a:t>• Determination of inventory policies.</a:t>
            </a:r>
          </a:p>
          <a:p>
            <a:r>
              <a:rPr lang="en-US" dirty="0"/>
              <a:t>• Selling out of investments pattern and its regulations as </a:t>
            </a:r>
          </a:p>
          <a:p>
            <a:r>
              <a:rPr lang="en-US" dirty="0"/>
              <a:t>per individual and collective requirements.</a:t>
            </a:r>
          </a:p>
          <a:p>
            <a:r>
              <a:rPr lang="en-US" dirty="0"/>
              <a:t>• Follow up to examine the work of inventory policy and </a:t>
            </a:r>
          </a:p>
          <a:p>
            <a:r>
              <a:rPr lang="en-US" dirty="0"/>
              <a:t>effect change as and when </a:t>
            </a:r>
            <a:r>
              <a:rPr lang="en-US" dirty="0" err="1"/>
              <a:t>needed.OF</a:t>
            </a:r>
            <a:r>
              <a:rPr lang="en-US" dirty="0"/>
              <a:t> INVENTORY CONTROL NORMALLY INCLUDE THE FOLLOWING:</a:t>
            </a:r>
            <a:endParaRPr lang="en-IN" dirty="0"/>
          </a:p>
        </p:txBody>
      </p:sp>
    </p:spTree>
    <p:extLst>
      <p:ext uri="{BB962C8B-B14F-4D97-AF65-F5344CB8AC3E}">
        <p14:creationId xmlns:p14="http://schemas.microsoft.com/office/powerpoint/2010/main" val="185837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66678D-CAA3-44D5-A53A-0C9E7DCA7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013" y="-279536"/>
            <a:ext cx="8436335" cy="633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14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A18B-55D2-4702-A91C-FEC069D5DCC6}"/>
              </a:ext>
            </a:extLst>
          </p:cNvPr>
          <p:cNvSpPr>
            <a:spLocks noGrp="1"/>
          </p:cNvSpPr>
          <p:nvPr>
            <p:ph type="title"/>
          </p:nvPr>
        </p:nvSpPr>
        <p:spPr>
          <a:xfrm>
            <a:off x="1097280" y="286604"/>
            <a:ext cx="7675126" cy="436966"/>
          </a:xfrm>
        </p:spPr>
        <p:txBody>
          <a:bodyPr>
            <a:noAutofit/>
          </a:bodyPr>
          <a:lstStyle/>
          <a:p>
            <a:r>
              <a:rPr lang="en-US" sz="2800" b="1" dirty="0"/>
              <a:t>Flow Chart Of Inventory Control Management System</a:t>
            </a:r>
            <a:endParaRPr lang="en-IN" sz="2800" b="1" dirty="0"/>
          </a:p>
        </p:txBody>
      </p:sp>
      <p:pic>
        <p:nvPicPr>
          <p:cNvPr id="4" name="Picture 2" descr="See the source image">
            <a:extLst>
              <a:ext uri="{FF2B5EF4-FFF2-40B4-BE49-F238E27FC236}">
                <a16:creationId xmlns:a16="http://schemas.microsoft.com/office/drawing/2014/main" id="{1E993C5A-72F3-4CA8-9AFF-1745E534EA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7671" y="1114742"/>
            <a:ext cx="9524178" cy="499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07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470C-8D04-45FA-82AD-865CE3CB453F}"/>
              </a:ext>
            </a:extLst>
          </p:cNvPr>
          <p:cNvSpPr>
            <a:spLocks noGrp="1"/>
          </p:cNvSpPr>
          <p:nvPr>
            <p:ph type="title"/>
          </p:nvPr>
        </p:nvSpPr>
        <p:spPr>
          <a:xfrm>
            <a:off x="1097280" y="286603"/>
            <a:ext cx="9144000" cy="882239"/>
          </a:xfrm>
        </p:spPr>
        <p:txBody>
          <a:bodyPr/>
          <a:lstStyle/>
          <a:p>
            <a:r>
              <a:rPr lang="en-US" dirty="0"/>
              <a:t>Data Dictionary</a:t>
            </a:r>
            <a:endParaRPr lang="en-IN" dirty="0"/>
          </a:p>
        </p:txBody>
      </p:sp>
      <p:pic>
        <p:nvPicPr>
          <p:cNvPr id="8" name="Content Placeholder 7">
            <a:extLst>
              <a:ext uri="{FF2B5EF4-FFF2-40B4-BE49-F238E27FC236}">
                <a16:creationId xmlns:a16="http://schemas.microsoft.com/office/drawing/2014/main" id="{5F049025-BD70-4496-847B-B014C457C759}"/>
              </a:ext>
            </a:extLst>
          </p:cNvPr>
          <p:cNvPicPr>
            <a:picLocks noGrp="1" noChangeAspect="1"/>
          </p:cNvPicPr>
          <p:nvPr>
            <p:ph idx="1"/>
          </p:nvPr>
        </p:nvPicPr>
        <p:blipFill>
          <a:blip r:embed="rId2"/>
          <a:stretch>
            <a:fillRect/>
          </a:stretch>
        </p:blipFill>
        <p:spPr bwMode="auto">
          <a:xfrm>
            <a:off x="849288" y="1708459"/>
            <a:ext cx="10850435" cy="420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32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5DD7-0C0A-45D8-9D1D-5C65F7789A7E}"/>
              </a:ext>
            </a:extLst>
          </p:cNvPr>
          <p:cNvSpPr>
            <a:spLocks noGrp="1"/>
          </p:cNvSpPr>
          <p:nvPr>
            <p:ph type="title"/>
          </p:nvPr>
        </p:nvSpPr>
        <p:spPr>
          <a:xfrm>
            <a:off x="1097280" y="286604"/>
            <a:ext cx="8682824" cy="635747"/>
          </a:xfrm>
        </p:spPr>
        <p:txBody>
          <a:bodyPr>
            <a:normAutofit fontScale="90000"/>
          </a:bodyPr>
          <a:lstStyle/>
          <a:p>
            <a:r>
              <a:rPr lang="en-US" dirty="0"/>
              <a:t>Data Flow Diagram DFD</a:t>
            </a:r>
            <a:endParaRPr lang="en-IN" dirty="0"/>
          </a:p>
        </p:txBody>
      </p:sp>
      <p:pic>
        <p:nvPicPr>
          <p:cNvPr id="3080" name="Picture 8">
            <a:extLst>
              <a:ext uri="{FF2B5EF4-FFF2-40B4-BE49-F238E27FC236}">
                <a16:creationId xmlns:a16="http://schemas.microsoft.com/office/drawing/2014/main" id="{11108507-993A-4413-99C2-75E9877827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9193" y="1126710"/>
            <a:ext cx="7621642" cy="5213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9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70F0-A62D-42BD-AFE6-3DE862C57CBF}"/>
              </a:ext>
            </a:extLst>
          </p:cNvPr>
          <p:cNvSpPr>
            <a:spLocks noGrp="1"/>
          </p:cNvSpPr>
          <p:nvPr>
            <p:ph type="title"/>
          </p:nvPr>
        </p:nvSpPr>
        <p:spPr>
          <a:xfrm>
            <a:off x="1097280" y="286603"/>
            <a:ext cx="9151951" cy="929947"/>
          </a:xfrm>
        </p:spPr>
        <p:txBody>
          <a:bodyPr/>
          <a:lstStyle/>
          <a:p>
            <a:r>
              <a:rPr lang="en-US" dirty="0"/>
              <a:t>Objective of inventory control </a:t>
            </a:r>
            <a:endParaRPr lang="en-IN" dirty="0"/>
          </a:p>
        </p:txBody>
      </p:sp>
      <p:sp>
        <p:nvSpPr>
          <p:cNvPr id="3" name="Content Placeholder 2">
            <a:extLst>
              <a:ext uri="{FF2B5EF4-FFF2-40B4-BE49-F238E27FC236}">
                <a16:creationId xmlns:a16="http://schemas.microsoft.com/office/drawing/2014/main" id="{8A58305F-D36D-4C49-AA50-285CEA53B94E}"/>
              </a:ext>
            </a:extLst>
          </p:cNvPr>
          <p:cNvSpPr>
            <a:spLocks noGrp="1"/>
          </p:cNvSpPr>
          <p:nvPr>
            <p:ph idx="1"/>
          </p:nvPr>
        </p:nvSpPr>
        <p:spPr>
          <a:xfrm>
            <a:off x="1097279" y="1216550"/>
            <a:ext cx="10209475" cy="4652544"/>
          </a:xfrm>
        </p:spPr>
        <p:txBody>
          <a:bodyPr/>
          <a:lstStyle/>
          <a:p>
            <a:endParaRPr lang="en-US" dirty="0"/>
          </a:p>
          <a:p>
            <a:r>
              <a:rPr lang="en-US" dirty="0"/>
              <a:t>1. To ensure smooth flow of stock</a:t>
            </a:r>
          </a:p>
          <a:p>
            <a:r>
              <a:rPr lang="en-US" dirty="0"/>
              <a:t>2. To provide  for required quality of material </a:t>
            </a:r>
          </a:p>
          <a:p>
            <a:r>
              <a:rPr lang="en-US" dirty="0"/>
              <a:t>3. To control investment in stock</a:t>
            </a:r>
          </a:p>
          <a:p>
            <a:r>
              <a:rPr lang="en-US" dirty="0"/>
              <a:t>4.</a:t>
            </a:r>
            <a:r>
              <a:rPr lang="en-IN" dirty="0"/>
              <a:t> Protection against fluctuating demand </a:t>
            </a:r>
          </a:p>
          <a:p>
            <a:r>
              <a:rPr lang="en-IN" dirty="0"/>
              <a:t>5. Protection against fluctuating in output</a:t>
            </a:r>
          </a:p>
          <a:p>
            <a:r>
              <a:rPr lang="en-IN" dirty="0"/>
              <a:t>6.  Minimization of risk and uncertainty</a:t>
            </a:r>
          </a:p>
          <a:p>
            <a:r>
              <a:rPr lang="en-IN" dirty="0"/>
              <a:t>7.Risk of obsolescence</a:t>
            </a:r>
          </a:p>
          <a:p>
            <a:r>
              <a:rPr lang="en-IN" dirty="0"/>
              <a:t>8.Minimization of material cost.</a:t>
            </a:r>
            <a:endParaRPr lang="en-US" dirty="0"/>
          </a:p>
        </p:txBody>
      </p:sp>
    </p:spTree>
    <p:extLst>
      <p:ext uri="{BB962C8B-B14F-4D97-AF65-F5344CB8AC3E}">
        <p14:creationId xmlns:p14="http://schemas.microsoft.com/office/powerpoint/2010/main" val="32053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44BE-6CA2-4A7C-809C-84FCCF3C8611}"/>
              </a:ext>
            </a:extLst>
          </p:cNvPr>
          <p:cNvSpPr>
            <a:spLocks noGrp="1"/>
          </p:cNvSpPr>
          <p:nvPr>
            <p:ph type="title"/>
          </p:nvPr>
        </p:nvSpPr>
        <p:spPr/>
        <p:txBody>
          <a:bodyPr/>
          <a:lstStyle/>
          <a:p>
            <a:r>
              <a:rPr lang="en-US" dirty="0"/>
              <a:t>KEY TERMS</a:t>
            </a:r>
            <a:endParaRPr lang="en-IN" dirty="0"/>
          </a:p>
        </p:txBody>
      </p:sp>
      <p:sp>
        <p:nvSpPr>
          <p:cNvPr id="3" name="Content Placeholder 2">
            <a:extLst>
              <a:ext uri="{FF2B5EF4-FFF2-40B4-BE49-F238E27FC236}">
                <a16:creationId xmlns:a16="http://schemas.microsoft.com/office/drawing/2014/main" id="{3327983F-53DA-4618-9128-F281D0085C60}"/>
              </a:ext>
            </a:extLst>
          </p:cNvPr>
          <p:cNvSpPr>
            <a:spLocks noGrp="1"/>
          </p:cNvSpPr>
          <p:nvPr>
            <p:ph idx="1"/>
          </p:nvPr>
        </p:nvSpPr>
        <p:spPr/>
        <p:txBody>
          <a:bodyPr>
            <a:normAutofit/>
          </a:bodyPr>
          <a:lstStyle/>
          <a:p>
            <a:pPr>
              <a:buFont typeface="Wingdings" panose="05000000000000000000" pitchFamily="2" charset="2"/>
              <a:buChar char="§"/>
            </a:pPr>
            <a:r>
              <a:rPr lang="en-US" b="0" i="0" dirty="0">
                <a:solidFill>
                  <a:srgbClr val="5F5F5F"/>
                </a:solidFill>
                <a:effectLst/>
                <a:latin typeface="PT sans" panose="020B0604020202020204" pitchFamily="34" charset="0"/>
              </a:rPr>
              <a:t>Inventory Control: The act of physically counting and ensuring the stock ledger and physical values match.  Site controls and physical asset control fall under this term. </a:t>
            </a:r>
          </a:p>
          <a:p>
            <a:pPr>
              <a:buFont typeface="Wingdings" panose="05000000000000000000" pitchFamily="2" charset="2"/>
              <a:buChar char="§"/>
            </a:pPr>
            <a:r>
              <a:rPr lang="en-US" b="0" i="0" dirty="0">
                <a:solidFill>
                  <a:srgbClr val="5F5F5F"/>
                </a:solidFill>
                <a:effectLst/>
                <a:latin typeface="PT sans" panose="020B0503020203020204" pitchFamily="34" charset="0"/>
              </a:rPr>
              <a:t>Inventory Planning: The act of consuming a future demand forecast, the current stock ledger, and lead times to determine when and where to buy goods.  Processes like S&amp;OP fall into this category of tasks.  Terms like Weeks of Supply (WOS), Inventory Turns, and Capital Asset Utilization are often used to manage performance.</a:t>
            </a:r>
            <a:endParaRPr lang="en-US" dirty="0">
              <a:solidFill>
                <a:srgbClr val="5F5F5F"/>
              </a:solidFill>
              <a:latin typeface="PT sans" panose="020B0604020202020204" pitchFamily="34" charset="0"/>
            </a:endParaRPr>
          </a:p>
          <a:p>
            <a:pPr algn="l">
              <a:buFont typeface="+mj-lt"/>
              <a:buAutoNum type="arabicPeriod"/>
            </a:pPr>
            <a:r>
              <a:rPr lang="en-US" b="0" i="0" dirty="0">
                <a:solidFill>
                  <a:srgbClr val="5F5F5F"/>
                </a:solidFill>
                <a:effectLst/>
                <a:latin typeface="PT sans" panose="020B0503020203020204" pitchFamily="34" charset="0"/>
              </a:rPr>
              <a:t>Avoid Spoilage: Product that cannot be consumed because it will harm the customer.</a:t>
            </a:r>
          </a:p>
          <a:p>
            <a:pPr algn="l">
              <a:buFont typeface="+mj-lt"/>
              <a:buAutoNum type="arabicPeriod"/>
            </a:pPr>
            <a:r>
              <a:rPr lang="en-US" b="0" i="0" dirty="0">
                <a:solidFill>
                  <a:srgbClr val="5F5F5F"/>
                </a:solidFill>
                <a:effectLst/>
                <a:latin typeface="PT sans" panose="020B0503020203020204" pitchFamily="34" charset="0"/>
              </a:rPr>
              <a:t>Avoid Dead Stock: Product that is no longer demanded and is waiting for a “wild hair” customer to purchase.</a:t>
            </a:r>
          </a:p>
          <a:p>
            <a:pPr marL="0" indent="0">
              <a:buNone/>
            </a:pPr>
            <a:endParaRPr lang="en-IN" dirty="0"/>
          </a:p>
        </p:txBody>
      </p:sp>
    </p:spTree>
    <p:extLst>
      <p:ext uri="{BB962C8B-B14F-4D97-AF65-F5344CB8AC3E}">
        <p14:creationId xmlns:p14="http://schemas.microsoft.com/office/powerpoint/2010/main" val="1403243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D512-3300-4E64-A668-9BC6C75A5837}"/>
              </a:ext>
            </a:extLst>
          </p:cNvPr>
          <p:cNvSpPr>
            <a:spLocks noGrp="1"/>
          </p:cNvSpPr>
          <p:nvPr>
            <p:ph type="title"/>
          </p:nvPr>
        </p:nvSpPr>
        <p:spPr>
          <a:xfrm>
            <a:off x="1097280" y="286603"/>
            <a:ext cx="7895645" cy="30974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08C2FDA-5295-4AC3-9345-56EAE5BA058E}"/>
              </a:ext>
            </a:extLst>
          </p:cNvPr>
          <p:cNvSpPr>
            <a:spLocks noGrp="1"/>
          </p:cNvSpPr>
          <p:nvPr>
            <p:ph idx="1"/>
          </p:nvPr>
        </p:nvSpPr>
        <p:spPr>
          <a:xfrm>
            <a:off x="1097279" y="596348"/>
            <a:ext cx="10575235" cy="5272746"/>
          </a:xfrm>
        </p:spPr>
        <p:txBody>
          <a:bodyPr>
            <a:normAutofit fontScale="77500" lnSpcReduction="20000"/>
          </a:bodyPr>
          <a:lstStyle/>
          <a:p>
            <a:pPr algn="l"/>
            <a:r>
              <a:rPr lang="en-US" b="1" i="0" dirty="0">
                <a:solidFill>
                  <a:srgbClr val="000000"/>
                </a:solidFill>
                <a:effectLst/>
                <a:latin typeface="Open Sans" panose="020B0606030504020204" pitchFamily="34" charset="0"/>
              </a:rPr>
              <a:t>Automation: </a:t>
            </a:r>
            <a:r>
              <a:rPr lang="en-US" b="0" i="0" dirty="0">
                <a:solidFill>
                  <a:srgbClr val="000000"/>
                </a:solidFill>
                <a:effectLst/>
                <a:latin typeface="Open Sans" panose="020B0606030504020204" pitchFamily="34" charset="0"/>
              </a:rPr>
              <a:t>This is the use of technology or computers to control and process data reducing the need for human intervention.</a:t>
            </a:r>
          </a:p>
          <a:p>
            <a:pPr algn="l"/>
            <a:r>
              <a:rPr lang="en-US" b="1" i="0" dirty="0">
                <a:solidFill>
                  <a:srgbClr val="000000"/>
                </a:solidFill>
                <a:effectLst/>
                <a:latin typeface="Open Sans" panose="020B0606030504020204" pitchFamily="34" charset="0"/>
              </a:rPr>
              <a:t>Database: </a:t>
            </a:r>
            <a:r>
              <a:rPr lang="en-US" b="0" i="0" dirty="0">
                <a:solidFill>
                  <a:srgbClr val="000000"/>
                </a:solidFill>
                <a:effectLst/>
                <a:latin typeface="Open Sans" panose="020B0606030504020204" pitchFamily="34" charset="0"/>
              </a:rPr>
              <a:t>This refers to a large store of related data on a computer that a user can access and modify.</a:t>
            </a:r>
          </a:p>
          <a:p>
            <a:pPr algn="l"/>
            <a:r>
              <a:rPr lang="en-US" b="1" i="0" dirty="0">
                <a:solidFill>
                  <a:srgbClr val="000000"/>
                </a:solidFill>
                <a:effectLst/>
                <a:latin typeface="Open Sans" panose="020B0606030504020204" pitchFamily="34" charset="0"/>
              </a:rPr>
              <a:t>Password: </a:t>
            </a:r>
            <a:r>
              <a:rPr lang="en-US" b="0" i="0" dirty="0">
                <a:solidFill>
                  <a:srgbClr val="000000"/>
                </a:solidFill>
                <a:effectLst/>
                <a:latin typeface="Open Sans" panose="020B0606030504020204" pitchFamily="34" charset="0"/>
              </a:rPr>
              <a:t>This is a secret code that must be entered into a computer to enable access to its applications. It is made up of numbers, letters, special characters or a combination of any of the above categories.</a:t>
            </a:r>
          </a:p>
          <a:p>
            <a:pPr algn="l"/>
            <a:r>
              <a:rPr lang="en-US" b="1" i="0" dirty="0">
                <a:solidFill>
                  <a:srgbClr val="000000"/>
                </a:solidFill>
                <a:effectLst/>
                <a:latin typeface="Open Sans" panose="020B0606030504020204" pitchFamily="34" charset="0"/>
              </a:rPr>
              <a:t>Inventory Control System: </a:t>
            </a:r>
            <a:r>
              <a:rPr lang="en-US" b="0" i="0" dirty="0">
                <a:solidFill>
                  <a:srgbClr val="000000"/>
                </a:solidFill>
                <a:effectLst/>
                <a:latin typeface="Open Sans" panose="020B0606030504020204" pitchFamily="34" charset="0"/>
              </a:rPr>
              <a:t>A list of orders to be filled, and prompts workers to pick the necessary items and provides them with packaging and shipping information.</a:t>
            </a:r>
          </a:p>
          <a:p>
            <a:pPr algn="l"/>
            <a:r>
              <a:rPr lang="en-US" b="1" i="0" dirty="0">
                <a:solidFill>
                  <a:srgbClr val="000000"/>
                </a:solidFill>
                <a:effectLst/>
                <a:latin typeface="Open Sans" panose="020B0606030504020204" pitchFamily="34" charset="0"/>
              </a:rPr>
              <a:t>Computerization: </a:t>
            </a:r>
            <a:r>
              <a:rPr lang="en-US" b="0" i="0" dirty="0">
                <a:solidFill>
                  <a:srgbClr val="000000"/>
                </a:solidFill>
                <a:effectLst/>
                <a:latin typeface="Open Sans" panose="020B0606030504020204" pitchFamily="34" charset="0"/>
              </a:rPr>
              <a:t>This is the conversion of a manually operated system to a controlled, organized and automated system.</a:t>
            </a:r>
          </a:p>
          <a:p>
            <a:pPr algn="l"/>
            <a:r>
              <a:rPr lang="en-US" b="1" i="0" dirty="0">
                <a:solidFill>
                  <a:srgbClr val="000000"/>
                </a:solidFill>
                <a:effectLst/>
                <a:latin typeface="Open Sans" panose="020B0606030504020204" pitchFamily="34" charset="0"/>
              </a:rPr>
              <a:t>Research: </a:t>
            </a:r>
            <a:r>
              <a:rPr lang="en-US" b="0" i="0" dirty="0">
                <a:solidFill>
                  <a:srgbClr val="000000"/>
                </a:solidFill>
                <a:effectLst/>
                <a:latin typeface="Open Sans" panose="020B0606030504020204" pitchFamily="34" charset="0"/>
              </a:rPr>
              <a:t>A careful study of a subject to discover facts, establish a theory or develop a plan of action based on the facts discovered.</a:t>
            </a:r>
          </a:p>
          <a:p>
            <a:pPr algn="l"/>
            <a:r>
              <a:rPr lang="en-US" b="1" i="0" dirty="0">
                <a:solidFill>
                  <a:srgbClr val="000000"/>
                </a:solidFill>
                <a:effectLst/>
                <a:latin typeface="Open Sans" panose="020B0606030504020204" pitchFamily="34" charset="0"/>
              </a:rPr>
              <a:t>System: </a:t>
            </a:r>
            <a:r>
              <a:rPr lang="en-US" b="0" i="0" dirty="0">
                <a:solidFill>
                  <a:srgbClr val="000000"/>
                </a:solidFill>
                <a:effectLst/>
                <a:latin typeface="Open Sans" panose="020B0606030504020204" pitchFamily="34" charset="0"/>
              </a:rPr>
              <a:t>A set of computer components functioning together.</a:t>
            </a:r>
          </a:p>
          <a:p>
            <a:pPr algn="l"/>
            <a:r>
              <a:rPr lang="en-US" b="1" i="0" dirty="0">
                <a:solidFill>
                  <a:srgbClr val="000000"/>
                </a:solidFill>
                <a:effectLst/>
                <a:latin typeface="Open Sans" panose="020B0606030504020204" pitchFamily="34" charset="0"/>
              </a:rPr>
              <a:t>Technology: </a:t>
            </a:r>
            <a:r>
              <a:rPr lang="en-US" b="0" i="0" dirty="0">
                <a:solidFill>
                  <a:srgbClr val="000000"/>
                </a:solidFill>
                <a:effectLst/>
                <a:latin typeface="Open Sans" panose="020B0606030504020204" pitchFamily="34" charset="0"/>
              </a:rPr>
              <a:t>The study of techniques of mobilizing resources such as information for accomplishing objectives that benefit man and his environment.</a:t>
            </a:r>
          </a:p>
          <a:p>
            <a:pPr algn="l"/>
            <a:r>
              <a:rPr lang="en-US" b="1" i="0" dirty="0">
                <a:solidFill>
                  <a:srgbClr val="000000"/>
                </a:solidFill>
                <a:effectLst/>
                <a:latin typeface="Open Sans" panose="020B0606030504020204" pitchFamily="34" charset="0"/>
              </a:rPr>
              <a:t>Software: </a:t>
            </a:r>
            <a:r>
              <a:rPr lang="en-US" b="0" i="0" dirty="0">
                <a:solidFill>
                  <a:srgbClr val="000000"/>
                </a:solidFill>
                <a:effectLst/>
                <a:latin typeface="Open Sans" panose="020B0606030504020204" pitchFamily="34" charset="0"/>
              </a:rPr>
              <a:t>A computer program or set of instructions that direct a computer to perform processing functions.</a:t>
            </a:r>
          </a:p>
          <a:p>
            <a:pPr algn="l"/>
            <a:r>
              <a:rPr lang="en-US" b="1" i="0" dirty="0">
                <a:solidFill>
                  <a:srgbClr val="000000"/>
                </a:solidFill>
                <a:effectLst/>
                <a:latin typeface="Open Sans" panose="020B0606030504020204" pitchFamily="34" charset="0"/>
              </a:rPr>
              <a:t>Information System: </a:t>
            </a:r>
            <a:r>
              <a:rPr lang="en-US" b="0" i="0" dirty="0">
                <a:solidFill>
                  <a:srgbClr val="000000"/>
                </a:solidFill>
                <a:effectLst/>
                <a:latin typeface="Open Sans" panose="020B0606030504020204" pitchFamily="34" charset="0"/>
              </a:rPr>
              <a:t>A collection of procedures, people, instructions and equipment to produce information in a useful form.</a:t>
            </a:r>
          </a:p>
          <a:p>
            <a:pPr algn="l"/>
            <a:r>
              <a:rPr lang="en-US" b="1" i="0" dirty="0">
                <a:solidFill>
                  <a:srgbClr val="000000"/>
                </a:solidFill>
                <a:effectLst/>
                <a:latin typeface="Open Sans" panose="020B0606030504020204" pitchFamily="34" charset="0"/>
              </a:rPr>
              <a:t>Processing: </a:t>
            </a:r>
            <a:r>
              <a:rPr lang="en-US" b="0" i="0" dirty="0">
                <a:solidFill>
                  <a:srgbClr val="000000"/>
                </a:solidFill>
                <a:effectLst/>
                <a:latin typeface="Open Sans" panose="020B0606030504020204" pitchFamily="34" charset="0"/>
              </a:rPr>
              <a:t>This is dealing with something according to an established procedure.</a:t>
            </a:r>
          </a:p>
          <a:p>
            <a:endParaRPr lang="en-IN" dirty="0"/>
          </a:p>
        </p:txBody>
      </p:sp>
    </p:spTree>
    <p:extLst>
      <p:ext uri="{BB962C8B-B14F-4D97-AF65-F5344CB8AC3E}">
        <p14:creationId xmlns:p14="http://schemas.microsoft.com/office/powerpoint/2010/main" val="2745950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A591-764B-41AF-B1EE-832B3C179B9C}"/>
              </a:ext>
            </a:extLst>
          </p:cNvPr>
          <p:cNvSpPr>
            <a:spLocks noGrp="1"/>
          </p:cNvSpPr>
          <p:nvPr>
            <p:ph type="title"/>
          </p:nvPr>
        </p:nvSpPr>
        <p:spPr>
          <a:xfrm flipV="1">
            <a:off x="1097280" y="240884"/>
            <a:ext cx="7760473"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0EFBBDB-650B-4F8D-89C0-1BA0B3F12498}"/>
              </a:ext>
            </a:extLst>
          </p:cNvPr>
          <p:cNvSpPr>
            <a:spLocks noGrp="1"/>
          </p:cNvSpPr>
          <p:nvPr>
            <p:ph idx="1"/>
          </p:nvPr>
        </p:nvSpPr>
        <p:spPr>
          <a:xfrm>
            <a:off x="1097279" y="1176793"/>
            <a:ext cx="10774017" cy="4692301"/>
          </a:xfrm>
        </p:spPr>
        <p:txBody>
          <a:bodyPr/>
          <a:lstStyle/>
          <a:p>
            <a:pPr>
              <a:buFont typeface="Wingdings" panose="05000000000000000000" pitchFamily="2" charset="2"/>
              <a:buChar char="§"/>
            </a:pPr>
            <a:r>
              <a:rPr lang="en-US" b="0" i="0" dirty="0">
                <a:solidFill>
                  <a:srgbClr val="5F5F5F"/>
                </a:solidFill>
                <a:effectLst/>
                <a:latin typeface="PT sans" panose="020B0503020203020204" pitchFamily="34" charset="0"/>
              </a:rPr>
              <a:t>Manage Aging Stock: Product aging provides an indicator when the current pricing is no longer attractive to your customer.  By providing an aged based price reduction, you entice customer purchasing where the current price does not get it done.</a:t>
            </a:r>
          </a:p>
          <a:p>
            <a:r>
              <a:rPr lang="en-US" b="0" i="0" dirty="0">
                <a:solidFill>
                  <a:srgbClr val="5F5F5F"/>
                </a:solidFill>
                <a:effectLst/>
                <a:latin typeface="PT sans" panose="020B0503020203020204" pitchFamily="34" charset="0"/>
              </a:rPr>
              <a:t>Reduce Unproductive Cash Usage: Look for creative ways to manage inventory where you do not need to carry the burden of the inventory you are selling.  This can be accomplished in several ways.</a:t>
            </a:r>
          </a:p>
          <a:p>
            <a:pPr marL="742950" lvl="1" indent="-285750"/>
            <a:r>
              <a:rPr lang="en-US" b="0" i="0" dirty="0">
                <a:solidFill>
                  <a:srgbClr val="5F5F5F"/>
                </a:solidFill>
                <a:effectLst/>
                <a:latin typeface="PT sans" panose="020B0503020203020204" pitchFamily="34" charset="0"/>
              </a:rPr>
              <a:t>Drop Shipping: The process where the vendor ships directly to your customer on your behalf.</a:t>
            </a:r>
          </a:p>
          <a:p>
            <a:pPr marL="742950" lvl="1" indent="-285750"/>
            <a:r>
              <a:rPr lang="en-US" b="0" i="0" dirty="0">
                <a:solidFill>
                  <a:srgbClr val="5F5F5F"/>
                </a:solidFill>
                <a:effectLst/>
                <a:latin typeface="PT sans" panose="020B0503020203020204" pitchFamily="34" charset="0"/>
              </a:rPr>
              <a:t>Consigned Inventory: The process where your suppliers maintains ownership of your goods and does not charge you until they are consumed by your customer.</a:t>
            </a:r>
          </a:p>
          <a:p>
            <a:pPr marL="742950" lvl="1" indent="-285750"/>
            <a:r>
              <a:rPr lang="en-US" b="0" i="0" dirty="0">
                <a:solidFill>
                  <a:srgbClr val="5F5F5F"/>
                </a:solidFill>
                <a:effectLst/>
                <a:latin typeface="PT sans" panose="020B0503020203020204" pitchFamily="34" charset="0"/>
              </a:rPr>
              <a:t>Cross Dock: The process where inventory arrives at your facility ready for customer delivery and you literally move it from an inbound trailer to an outbound trailer with minimal handling or cost.</a:t>
            </a:r>
          </a:p>
          <a:p>
            <a:endParaRPr lang="en-IN" dirty="0"/>
          </a:p>
        </p:txBody>
      </p:sp>
    </p:spTree>
    <p:extLst>
      <p:ext uri="{BB962C8B-B14F-4D97-AF65-F5344CB8AC3E}">
        <p14:creationId xmlns:p14="http://schemas.microsoft.com/office/powerpoint/2010/main" val="345531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8132-B3B7-4281-91B2-BD4968F17A2C}"/>
              </a:ext>
            </a:extLst>
          </p:cNvPr>
          <p:cNvSpPr>
            <a:spLocks noGrp="1"/>
          </p:cNvSpPr>
          <p:nvPr>
            <p:ph type="title"/>
          </p:nvPr>
        </p:nvSpPr>
        <p:spPr>
          <a:xfrm>
            <a:off x="1097280" y="286603"/>
            <a:ext cx="8277308" cy="858385"/>
          </a:xfrm>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1C488DA6-71D8-4799-BDBC-2D0159E0711E}"/>
              </a:ext>
            </a:extLst>
          </p:cNvPr>
          <p:cNvSpPr>
            <a:spLocks noGrp="1"/>
          </p:cNvSpPr>
          <p:nvPr>
            <p:ph idx="1"/>
          </p:nvPr>
        </p:nvSpPr>
        <p:spPr>
          <a:xfrm>
            <a:off x="683813" y="1288111"/>
            <a:ext cx="10471868" cy="4580983"/>
          </a:xfrm>
        </p:spPr>
        <p:txBody>
          <a:bodyPr>
            <a:normAutofit fontScale="92500" lnSpcReduction="20000"/>
          </a:bodyPr>
          <a:lstStyle/>
          <a:p>
            <a:pPr marL="0" indent="0">
              <a:buNone/>
            </a:pPr>
            <a:r>
              <a:rPr lang="en-IN" dirty="0"/>
              <a:t>1 Purpose </a:t>
            </a:r>
          </a:p>
          <a:p>
            <a:pPr marL="0" indent="0">
              <a:buNone/>
            </a:pPr>
            <a:r>
              <a:rPr lang="en-IN" dirty="0"/>
              <a:t>2 Concept</a:t>
            </a:r>
          </a:p>
          <a:p>
            <a:pPr marL="0" indent="0">
              <a:buNone/>
            </a:pPr>
            <a:r>
              <a:rPr lang="en-IN" dirty="0"/>
              <a:t>2.1 Introduction</a:t>
            </a:r>
          </a:p>
          <a:p>
            <a:pPr marL="0" indent="0">
              <a:buNone/>
            </a:pPr>
            <a:r>
              <a:rPr lang="en-IN" dirty="0"/>
              <a:t>2.2 </a:t>
            </a:r>
            <a:r>
              <a:rPr lang="en-US" dirty="0"/>
              <a:t> Forms of Demand</a:t>
            </a:r>
          </a:p>
          <a:p>
            <a:pPr marL="0" indent="0">
              <a:buNone/>
            </a:pPr>
            <a:r>
              <a:rPr lang="en-US" dirty="0"/>
              <a:t>2.3 Forms of Inventories</a:t>
            </a:r>
          </a:p>
          <a:p>
            <a:pPr marL="0" indent="0">
              <a:buNone/>
            </a:pPr>
            <a:r>
              <a:rPr lang="en-US" dirty="0"/>
              <a:t>2.4Classification of Inventories Cost </a:t>
            </a:r>
          </a:p>
          <a:p>
            <a:pPr marL="0" indent="0">
              <a:buNone/>
            </a:pPr>
            <a:r>
              <a:rPr lang="en-US" dirty="0"/>
              <a:t>2.5 Scope of Inventory Control </a:t>
            </a:r>
          </a:p>
          <a:p>
            <a:pPr marL="0" indent="0">
              <a:buNone/>
            </a:pPr>
            <a:r>
              <a:rPr lang="en-US" dirty="0"/>
              <a:t>2.6 Process Flow Chart</a:t>
            </a:r>
          </a:p>
          <a:p>
            <a:pPr marL="0" indent="0">
              <a:buNone/>
            </a:pPr>
            <a:r>
              <a:rPr lang="en-US" dirty="0"/>
              <a:t>2.7 Data dictionary</a:t>
            </a:r>
          </a:p>
          <a:p>
            <a:pPr marL="0" indent="0">
              <a:buNone/>
            </a:pPr>
            <a:r>
              <a:rPr lang="en-US" dirty="0"/>
              <a:t>2.8 Data flow diagram</a:t>
            </a:r>
          </a:p>
          <a:p>
            <a:pPr marL="0" indent="0">
              <a:buNone/>
            </a:pPr>
            <a:r>
              <a:rPr lang="en-US" dirty="0"/>
              <a:t>3 Objectives of Inventory Control</a:t>
            </a:r>
          </a:p>
          <a:p>
            <a:pPr marL="0" indent="0">
              <a:buNone/>
            </a:pPr>
            <a:r>
              <a:rPr lang="en-US" dirty="0"/>
              <a:t>4.References</a:t>
            </a:r>
            <a:endParaRPr lang="en-IN" dirty="0"/>
          </a:p>
          <a:p>
            <a:endParaRPr lang="en-IN" dirty="0"/>
          </a:p>
        </p:txBody>
      </p:sp>
    </p:spTree>
    <p:extLst>
      <p:ext uri="{BB962C8B-B14F-4D97-AF65-F5344CB8AC3E}">
        <p14:creationId xmlns:p14="http://schemas.microsoft.com/office/powerpoint/2010/main" val="4065476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A18B-55D2-4702-A91C-FEC069D5DCC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4E08FBA-F41E-4E2E-99AE-EB6B1E22D89B}"/>
              </a:ext>
            </a:extLst>
          </p:cNvPr>
          <p:cNvSpPr>
            <a:spLocks noGrp="1"/>
          </p:cNvSpPr>
          <p:nvPr>
            <p:ph idx="1"/>
          </p:nvPr>
        </p:nvSpPr>
        <p:spPr/>
        <p:txBody>
          <a:bodyPr/>
          <a:lstStyle/>
          <a:p>
            <a:r>
              <a:rPr lang="en-US" dirty="0"/>
              <a:t>1.</a:t>
            </a:r>
            <a:r>
              <a:rPr lang="en-IN" dirty="0">
                <a:hlinkClick r:id="rId2"/>
              </a:rPr>
              <a:t> Google</a:t>
            </a:r>
            <a:endParaRPr lang="en-IN" dirty="0"/>
          </a:p>
          <a:p>
            <a:r>
              <a:rPr lang="en-IN" dirty="0"/>
              <a:t>2.</a:t>
            </a:r>
            <a:r>
              <a:rPr lang="en-IN" dirty="0">
                <a:hlinkClick r:id="rId3"/>
              </a:rPr>
              <a:t> Wikipedia</a:t>
            </a:r>
            <a:endParaRPr lang="en-IN" dirty="0"/>
          </a:p>
          <a:p>
            <a:r>
              <a:rPr lang="en-IN" dirty="0"/>
              <a:t>3.</a:t>
            </a:r>
            <a:r>
              <a:rPr lang="en-US" dirty="0"/>
              <a:t> Study Mafia</a:t>
            </a:r>
          </a:p>
          <a:p>
            <a:r>
              <a:rPr lang="en-US" dirty="0"/>
              <a:t>4.</a:t>
            </a:r>
            <a:r>
              <a:rPr lang="en-IN" dirty="0">
                <a:hlinkClick r:id="rId4"/>
              </a:rPr>
              <a:t> </a:t>
            </a:r>
            <a:r>
              <a:rPr lang="en-IN" dirty="0" err="1">
                <a:hlinkClick r:id="rId4"/>
              </a:rPr>
              <a:t>PPTlanet</a:t>
            </a:r>
            <a:endParaRPr lang="en-IN" dirty="0"/>
          </a:p>
        </p:txBody>
      </p:sp>
    </p:spTree>
    <p:extLst>
      <p:ext uri="{BB962C8B-B14F-4D97-AF65-F5344CB8AC3E}">
        <p14:creationId xmlns:p14="http://schemas.microsoft.com/office/powerpoint/2010/main" val="2098263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A18B-55D2-4702-A91C-FEC069D5DC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E08FBA-F41E-4E2E-99AE-EB6B1E22D89B}"/>
              </a:ext>
            </a:extLst>
          </p:cNvPr>
          <p:cNvSpPr>
            <a:spLocks noGrp="1"/>
          </p:cNvSpPr>
          <p:nvPr>
            <p:ph idx="1"/>
          </p:nvPr>
        </p:nvSpPr>
        <p:spPr/>
        <p:txBody>
          <a:bodyPr/>
          <a:lstStyle/>
          <a:p>
            <a:endParaRPr lang="en-US" dirty="0"/>
          </a:p>
          <a:p>
            <a:endParaRPr lang="en-IN" dirty="0"/>
          </a:p>
          <a:p>
            <a:endParaRPr lang="en-IN" dirty="0"/>
          </a:p>
          <a:p>
            <a:r>
              <a:rPr lang="en-IN" dirty="0"/>
              <a:t>                                                 </a:t>
            </a:r>
            <a:r>
              <a:rPr lang="en-IN" sz="7200" dirty="0">
                <a:solidFill>
                  <a:schemeClr val="accent2">
                    <a:lumMod val="50000"/>
                  </a:schemeClr>
                </a:solidFill>
                <a:latin typeface="Freestyle Script" panose="030804020302050B0404" pitchFamily="66" charset="0"/>
              </a:rPr>
              <a:t>THANKYOU</a:t>
            </a:r>
          </a:p>
        </p:txBody>
      </p:sp>
    </p:spTree>
    <p:extLst>
      <p:ext uri="{BB962C8B-B14F-4D97-AF65-F5344CB8AC3E}">
        <p14:creationId xmlns:p14="http://schemas.microsoft.com/office/powerpoint/2010/main" val="258026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26CE-E4F6-42D1-A3D3-83508ADCF41A}"/>
              </a:ext>
            </a:extLst>
          </p:cNvPr>
          <p:cNvSpPr>
            <a:spLocks noGrp="1"/>
          </p:cNvSpPr>
          <p:nvPr>
            <p:ph type="title"/>
          </p:nvPr>
        </p:nvSpPr>
        <p:spPr>
          <a:xfrm>
            <a:off x="1097280" y="286604"/>
            <a:ext cx="9525663" cy="977654"/>
          </a:xfrm>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5B8CF287-8E86-4C7D-A741-5352A6AC61AF}"/>
              </a:ext>
            </a:extLst>
          </p:cNvPr>
          <p:cNvSpPr>
            <a:spLocks noGrp="1"/>
          </p:cNvSpPr>
          <p:nvPr>
            <p:ph idx="1"/>
          </p:nvPr>
        </p:nvSpPr>
        <p:spPr>
          <a:xfrm>
            <a:off x="1097279" y="1439186"/>
            <a:ext cx="10408257" cy="4429908"/>
          </a:xfrm>
        </p:spPr>
        <p:txBody>
          <a:bodyPr>
            <a:normAutofit/>
          </a:bodyPr>
          <a:lstStyle/>
          <a:p>
            <a:r>
              <a:rPr lang="en-US" sz="2400" dirty="0"/>
              <a:t>1.To maintain independence of operations</a:t>
            </a:r>
          </a:p>
          <a:p>
            <a:r>
              <a:rPr lang="en-US" sz="2400" dirty="0"/>
              <a:t>2. To meet variation in product demand</a:t>
            </a:r>
          </a:p>
          <a:p>
            <a:r>
              <a:rPr lang="en-US" sz="2400" dirty="0"/>
              <a:t>3. To allow flexibility in production scheduling</a:t>
            </a:r>
          </a:p>
          <a:p>
            <a:r>
              <a:rPr lang="en-US" sz="2400" dirty="0"/>
              <a:t>4. To provide a safeguard for variation in raw material delivery time</a:t>
            </a:r>
          </a:p>
          <a:p>
            <a:r>
              <a:rPr lang="en-US" sz="2400" dirty="0"/>
              <a:t>5. To take advantage of economic purchase-order size.</a:t>
            </a:r>
            <a:endParaRPr lang="en-IN" sz="2400" dirty="0"/>
          </a:p>
        </p:txBody>
      </p:sp>
    </p:spTree>
    <p:extLst>
      <p:ext uri="{BB962C8B-B14F-4D97-AF65-F5344CB8AC3E}">
        <p14:creationId xmlns:p14="http://schemas.microsoft.com/office/powerpoint/2010/main" val="238489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A05D-F656-44E1-AD94-41C9CDA8DA4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8BD7A9A-3C86-441C-AD11-063AD2B7D01D}"/>
              </a:ext>
            </a:extLst>
          </p:cNvPr>
          <p:cNvSpPr>
            <a:spLocks noGrp="1"/>
          </p:cNvSpPr>
          <p:nvPr>
            <p:ph idx="1"/>
          </p:nvPr>
        </p:nvSpPr>
        <p:spPr/>
        <p:txBody>
          <a:bodyPr>
            <a:normAutofit/>
          </a:bodyPr>
          <a:lstStyle/>
          <a:p>
            <a:r>
              <a:rPr lang="en-US" sz="2800" dirty="0"/>
              <a:t>Inventory is material that the firm obtains in advance of need, holds until it is needed, and then used, consumes, incorporates into a product, sells, or otherwise disposes it of. A business inventory is temporary in </a:t>
            </a:r>
            <a:r>
              <a:rPr lang="en-US" sz="2800" dirty="0" err="1"/>
              <a:t>nature.Inventories</a:t>
            </a:r>
            <a:r>
              <a:rPr lang="en-US" sz="2800" dirty="0"/>
              <a:t> are stock of any kind like fuel and lubricants, spare parts and semi-processed materials to be stored for future use mainly in the process of production or it can be known as the ideal resource of any kind having some economic values</a:t>
            </a:r>
            <a:r>
              <a:rPr lang="en-US" dirty="0"/>
              <a:t>.</a:t>
            </a:r>
            <a:endParaRPr lang="en-IN" dirty="0"/>
          </a:p>
        </p:txBody>
      </p:sp>
    </p:spTree>
    <p:extLst>
      <p:ext uri="{BB962C8B-B14F-4D97-AF65-F5344CB8AC3E}">
        <p14:creationId xmlns:p14="http://schemas.microsoft.com/office/powerpoint/2010/main" val="396569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DE5A-2EA3-4E83-A7F5-53F96F852827}"/>
              </a:ext>
            </a:extLst>
          </p:cNvPr>
          <p:cNvSpPr>
            <a:spLocks noGrp="1"/>
          </p:cNvSpPr>
          <p:nvPr>
            <p:ph type="title"/>
          </p:nvPr>
        </p:nvSpPr>
        <p:spPr/>
        <p:txBody>
          <a:bodyPr/>
          <a:lstStyle/>
          <a:p>
            <a:r>
              <a:rPr lang="en-US" dirty="0"/>
              <a:t>INVENTORY VALUATION INVOLVES</a:t>
            </a:r>
            <a:br>
              <a:rPr lang="en-US" dirty="0"/>
            </a:br>
            <a:r>
              <a:rPr lang="en-US" dirty="0"/>
              <a:t>TWO PROCESS</a:t>
            </a:r>
            <a:endParaRPr lang="en-IN" dirty="0"/>
          </a:p>
        </p:txBody>
      </p:sp>
      <p:sp>
        <p:nvSpPr>
          <p:cNvPr id="3" name="Content Placeholder 2">
            <a:extLst>
              <a:ext uri="{FF2B5EF4-FFF2-40B4-BE49-F238E27FC236}">
                <a16:creationId xmlns:a16="http://schemas.microsoft.com/office/drawing/2014/main" id="{4E1039A7-FA46-451A-87F4-0686BC35CB47}"/>
              </a:ext>
            </a:extLst>
          </p:cNvPr>
          <p:cNvSpPr>
            <a:spLocks noGrp="1"/>
          </p:cNvSpPr>
          <p:nvPr>
            <p:ph idx="1"/>
          </p:nvPr>
        </p:nvSpPr>
        <p:spPr/>
        <p:txBody>
          <a:bodyPr>
            <a:normAutofit lnSpcReduction="10000"/>
          </a:bodyPr>
          <a:lstStyle/>
          <a:p>
            <a:r>
              <a:rPr lang="en-US" dirty="0"/>
              <a:t>❖ Determination of quality of each type of inventory held.</a:t>
            </a:r>
          </a:p>
          <a:p>
            <a:r>
              <a:rPr lang="en-US" dirty="0"/>
              <a:t>❖ Assignment of the values of the units items of inventory.</a:t>
            </a:r>
          </a:p>
          <a:p>
            <a:endParaRPr lang="en-US" dirty="0"/>
          </a:p>
          <a:p>
            <a:pPr lvl="1"/>
            <a:r>
              <a:rPr lang="en-IN" sz="2400" b="1" u="sng" dirty="0"/>
              <a:t>TWO FORMS OF DEMAND</a:t>
            </a:r>
          </a:p>
          <a:p>
            <a:pPr lvl="1"/>
            <a:r>
              <a:rPr lang="en-US" sz="2400" b="1" u="sng" dirty="0"/>
              <a:t>1. Dependent</a:t>
            </a:r>
          </a:p>
          <a:p>
            <a:pPr lvl="1"/>
            <a:r>
              <a:rPr lang="en-US" sz="2200" u="sng" dirty="0"/>
              <a:t>1.Demand for items used to produce final products </a:t>
            </a:r>
          </a:p>
          <a:p>
            <a:pPr lvl="1"/>
            <a:r>
              <a:rPr lang="en-US" sz="2200" u="sng" dirty="0"/>
              <a:t>2. Tires stored at a Goodyear plant are an example of a dependent demand item</a:t>
            </a:r>
          </a:p>
          <a:p>
            <a:pPr lvl="1"/>
            <a:r>
              <a:rPr lang="en-US" sz="2400" b="1" u="sng" dirty="0"/>
              <a:t>2. Independent</a:t>
            </a:r>
          </a:p>
          <a:p>
            <a:pPr lvl="1"/>
            <a:r>
              <a:rPr lang="en-US" sz="1900" u="sng" dirty="0"/>
              <a:t>1. Demand for items used by external customers</a:t>
            </a:r>
          </a:p>
          <a:p>
            <a:pPr lvl="1"/>
            <a:r>
              <a:rPr lang="en-US" sz="1900" u="sng" dirty="0"/>
              <a:t>2. Cars, appliances, computers, and houses are </a:t>
            </a:r>
          </a:p>
          <a:p>
            <a:pPr lvl="1"/>
            <a:r>
              <a:rPr lang="en-US" sz="1800" u="sng" dirty="0"/>
              <a:t>examples of independent demand inventory</a:t>
            </a:r>
            <a:endParaRPr lang="en-IN" sz="1800" u="sng" dirty="0"/>
          </a:p>
          <a:p>
            <a:pPr lvl="1"/>
            <a:endParaRPr lang="en-US" sz="1900" u="sng" dirty="0"/>
          </a:p>
          <a:p>
            <a:pPr lvl="1"/>
            <a:endParaRPr lang="en-US" sz="2400" u="sng" dirty="0"/>
          </a:p>
        </p:txBody>
      </p:sp>
    </p:spTree>
    <p:extLst>
      <p:ext uri="{BB962C8B-B14F-4D97-AF65-F5344CB8AC3E}">
        <p14:creationId xmlns:p14="http://schemas.microsoft.com/office/powerpoint/2010/main" val="6705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DE5A-2EA3-4E83-A7F5-53F96F852827}"/>
              </a:ext>
            </a:extLst>
          </p:cNvPr>
          <p:cNvSpPr>
            <a:spLocks noGrp="1"/>
          </p:cNvSpPr>
          <p:nvPr>
            <p:ph type="title"/>
          </p:nvPr>
        </p:nvSpPr>
        <p:spPr/>
        <p:txBody>
          <a:bodyPr/>
          <a:lstStyle/>
          <a:p>
            <a:r>
              <a:rPr lang="en-IN" dirty="0"/>
              <a:t>FORMS OF INVENTORIES</a:t>
            </a:r>
          </a:p>
        </p:txBody>
      </p:sp>
      <p:sp>
        <p:nvSpPr>
          <p:cNvPr id="3" name="Content Placeholder 2">
            <a:extLst>
              <a:ext uri="{FF2B5EF4-FFF2-40B4-BE49-F238E27FC236}">
                <a16:creationId xmlns:a16="http://schemas.microsoft.com/office/drawing/2014/main" id="{4E1039A7-FA46-451A-87F4-0686BC35CB47}"/>
              </a:ext>
            </a:extLst>
          </p:cNvPr>
          <p:cNvSpPr>
            <a:spLocks noGrp="1"/>
          </p:cNvSpPr>
          <p:nvPr>
            <p:ph idx="1"/>
          </p:nvPr>
        </p:nvSpPr>
        <p:spPr>
          <a:xfrm>
            <a:off x="1097279" y="1845734"/>
            <a:ext cx="10384403" cy="4165452"/>
          </a:xfrm>
        </p:spPr>
        <p:txBody>
          <a:bodyPr/>
          <a:lstStyle/>
          <a:p>
            <a:r>
              <a:rPr lang="en-US" dirty="0"/>
              <a:t>There are many types of inventory. </a:t>
            </a:r>
          </a:p>
          <a:p>
            <a:r>
              <a:rPr lang="en-US" dirty="0"/>
              <a:t>The form of inventories depends upon the type of concern. All types of inventory do not require same treatment and therefore policy with regard to each may also differ.</a:t>
            </a:r>
          </a:p>
          <a:p>
            <a:r>
              <a:rPr lang="en-US" dirty="0"/>
              <a:t>1.RAW MATERIAL INVENTORIES:</a:t>
            </a:r>
          </a:p>
          <a:p>
            <a:r>
              <a:rPr lang="en-US" dirty="0"/>
              <a:t>There are raw materials and other supplies, parts and components, which enter into the product during the production process and generally form part of the product.</a:t>
            </a:r>
          </a:p>
          <a:p>
            <a:r>
              <a:rPr lang="en-US" dirty="0"/>
              <a:t>2.WORK IN PROCESS INVENTORY</a:t>
            </a:r>
          </a:p>
          <a:p>
            <a:r>
              <a:rPr lang="en-US" dirty="0"/>
              <a:t>These are semi finished, work in progress and partly finished products formed at the various stages of production.</a:t>
            </a:r>
            <a:endParaRPr lang="en-IN" dirty="0"/>
          </a:p>
        </p:txBody>
      </p:sp>
    </p:spTree>
    <p:extLst>
      <p:ext uri="{BB962C8B-B14F-4D97-AF65-F5344CB8AC3E}">
        <p14:creationId xmlns:p14="http://schemas.microsoft.com/office/powerpoint/2010/main" val="113877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DE5A-2EA3-4E83-A7F5-53F96F852827}"/>
              </a:ext>
            </a:extLst>
          </p:cNvPr>
          <p:cNvSpPr>
            <a:spLocks noGrp="1"/>
          </p:cNvSpPr>
          <p:nvPr>
            <p:ph type="title"/>
          </p:nvPr>
        </p:nvSpPr>
        <p:spPr>
          <a:xfrm flipV="1">
            <a:off x="1097280" y="159026"/>
            <a:ext cx="8460188" cy="12757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E1039A7-FA46-451A-87F4-0686BC35CB47}"/>
              </a:ext>
            </a:extLst>
          </p:cNvPr>
          <p:cNvSpPr>
            <a:spLocks noGrp="1"/>
          </p:cNvSpPr>
          <p:nvPr>
            <p:ph idx="1"/>
          </p:nvPr>
        </p:nvSpPr>
        <p:spPr>
          <a:xfrm>
            <a:off x="898497" y="1113183"/>
            <a:ext cx="10257183" cy="5064980"/>
          </a:xfrm>
        </p:spPr>
        <p:txBody>
          <a:bodyPr>
            <a:normAutofit/>
          </a:bodyPr>
          <a:lstStyle/>
          <a:p>
            <a:r>
              <a:rPr lang="en-US" dirty="0"/>
              <a:t>3.M.R.O INVENTORIES/ SPARE PART INVENTORIES</a:t>
            </a:r>
          </a:p>
          <a:p>
            <a:r>
              <a:rPr lang="en-US" dirty="0"/>
              <a:t>Maintenance, repairs and operating supplies which are consumed during the production process and generally do not form part of the product itself are referred to as spare part inventories.</a:t>
            </a:r>
          </a:p>
          <a:p>
            <a:pPr marL="0" indent="0">
              <a:buNone/>
            </a:pPr>
            <a:r>
              <a:rPr lang="en-US" dirty="0"/>
              <a:t>4.FINISHED INVENTORIES:</a:t>
            </a:r>
          </a:p>
          <a:p>
            <a:r>
              <a:rPr lang="en-US" dirty="0"/>
              <a:t>These are complete finished products ready for sales. In a manufacturing unit, they are the final output of the production process. </a:t>
            </a:r>
          </a:p>
          <a:p>
            <a:r>
              <a:rPr lang="en-US" dirty="0"/>
              <a:t>They can also be classified as:-</a:t>
            </a:r>
          </a:p>
          <a:p>
            <a:r>
              <a:rPr lang="en-US" dirty="0"/>
              <a:t>• Movement inventories</a:t>
            </a:r>
          </a:p>
          <a:p>
            <a:r>
              <a:rPr lang="en-US" dirty="0"/>
              <a:t>• Lot size inventories</a:t>
            </a:r>
          </a:p>
          <a:p>
            <a:r>
              <a:rPr lang="en-US" dirty="0"/>
              <a:t>• Anticipation inventories</a:t>
            </a:r>
          </a:p>
          <a:p>
            <a:r>
              <a:rPr lang="en-US" dirty="0"/>
              <a:t>• Fluctuation inventories</a:t>
            </a:r>
            <a:endParaRPr lang="en-IN" dirty="0"/>
          </a:p>
          <a:p>
            <a:endParaRPr lang="en-US" dirty="0"/>
          </a:p>
          <a:p>
            <a:endParaRPr lang="en-US" dirty="0"/>
          </a:p>
        </p:txBody>
      </p:sp>
    </p:spTree>
    <p:extLst>
      <p:ext uri="{BB962C8B-B14F-4D97-AF65-F5344CB8AC3E}">
        <p14:creationId xmlns:p14="http://schemas.microsoft.com/office/powerpoint/2010/main" val="213522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DE5A-2EA3-4E83-A7F5-53F96F852827}"/>
              </a:ext>
            </a:extLst>
          </p:cNvPr>
          <p:cNvSpPr>
            <a:spLocks noGrp="1"/>
          </p:cNvSpPr>
          <p:nvPr>
            <p:ph type="title"/>
          </p:nvPr>
        </p:nvSpPr>
        <p:spPr/>
        <p:txBody>
          <a:bodyPr/>
          <a:lstStyle/>
          <a:p>
            <a:r>
              <a:rPr lang="en-IN" dirty="0"/>
              <a:t>CLASSIFICATION OF INVENTORIES COST</a:t>
            </a:r>
          </a:p>
        </p:txBody>
      </p:sp>
      <p:sp>
        <p:nvSpPr>
          <p:cNvPr id="3" name="Content Placeholder 2">
            <a:extLst>
              <a:ext uri="{FF2B5EF4-FFF2-40B4-BE49-F238E27FC236}">
                <a16:creationId xmlns:a16="http://schemas.microsoft.com/office/drawing/2014/main" id="{4E1039A7-FA46-451A-87F4-0686BC35CB47}"/>
              </a:ext>
            </a:extLst>
          </p:cNvPr>
          <p:cNvSpPr>
            <a:spLocks noGrp="1"/>
          </p:cNvSpPr>
          <p:nvPr>
            <p:ph idx="1"/>
          </p:nvPr>
        </p:nvSpPr>
        <p:spPr/>
        <p:txBody>
          <a:bodyPr>
            <a:normAutofit/>
          </a:bodyPr>
          <a:lstStyle/>
          <a:p>
            <a:r>
              <a:rPr lang="en-US" dirty="0"/>
              <a:t>PURCHASE COST:</a:t>
            </a:r>
          </a:p>
          <a:p>
            <a:r>
              <a:rPr lang="en-US" dirty="0"/>
              <a:t>For items that are purchased from outside the firms, this is usually the unit price that the firm pays to its vendor. As an item moves through the logistics system of the firms, it purchase cost in the inventory analysis should reflect its fully landed cost, by which is meant the cost to acquire and moves the item to that point in the system.</a:t>
            </a:r>
          </a:p>
          <a:p>
            <a:r>
              <a:rPr lang="en-US" dirty="0"/>
              <a:t>ORDERING COST:</a:t>
            </a:r>
          </a:p>
          <a:p>
            <a:r>
              <a:rPr lang="en-US" dirty="0"/>
              <a:t>In addition to the per unit purchase cost, there is usually an additional cost which is incurred whenever we order, reorder or replenish the inventory. If we produce items internally then there will be an organization set up cost. This happens because we have to shut down the manufacturing line and change over, reconfigure the line to make a specific item. This is the cost involved with processing the order, involving paying the bill, auditing, and so forth.</a:t>
            </a:r>
            <a:endParaRPr lang="en-IN" dirty="0"/>
          </a:p>
          <a:p>
            <a:endParaRPr lang="en-US" dirty="0"/>
          </a:p>
        </p:txBody>
      </p:sp>
    </p:spTree>
    <p:extLst>
      <p:ext uri="{BB962C8B-B14F-4D97-AF65-F5344CB8AC3E}">
        <p14:creationId xmlns:p14="http://schemas.microsoft.com/office/powerpoint/2010/main" val="412249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72C7-5EC8-453E-8C36-2EF0D5FDC77D}"/>
              </a:ext>
            </a:extLst>
          </p:cNvPr>
          <p:cNvSpPr>
            <a:spLocks noGrp="1"/>
          </p:cNvSpPr>
          <p:nvPr>
            <p:ph type="title"/>
          </p:nvPr>
        </p:nvSpPr>
        <p:spPr>
          <a:xfrm>
            <a:off x="1097280" y="286604"/>
            <a:ext cx="9303026" cy="34155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8473CA7-A1D6-4760-8444-7A7CC3FE86CA}"/>
              </a:ext>
            </a:extLst>
          </p:cNvPr>
          <p:cNvSpPr>
            <a:spLocks noGrp="1"/>
          </p:cNvSpPr>
          <p:nvPr>
            <p:ph idx="1"/>
          </p:nvPr>
        </p:nvSpPr>
        <p:spPr>
          <a:xfrm>
            <a:off x="1097279" y="803082"/>
            <a:ext cx="10233329" cy="5066012"/>
          </a:xfrm>
        </p:spPr>
        <p:txBody>
          <a:bodyPr>
            <a:normAutofit fontScale="85000" lnSpcReduction="20000"/>
          </a:bodyPr>
          <a:lstStyle/>
          <a:p>
            <a:r>
              <a:rPr lang="en-US" sz="2100" dirty="0"/>
              <a:t>HOLDING COST:</a:t>
            </a:r>
          </a:p>
          <a:p>
            <a:r>
              <a:rPr lang="en-US" dirty="0"/>
              <a:t>The cost that accrue due to the actual holding of the inventory over a time period. Many different kinds of cost can be considered as holding cost. The key characteristics of holding cost varies with the amount of inventory being held and the time that the inventory is held. The holding cost can further be classified as follows:</a:t>
            </a:r>
          </a:p>
          <a:p>
            <a:r>
              <a:rPr lang="en-US" dirty="0"/>
              <a:t>• Storage cost</a:t>
            </a:r>
          </a:p>
          <a:p>
            <a:r>
              <a:rPr lang="en-US" dirty="0"/>
              <a:t>• Service cost</a:t>
            </a:r>
          </a:p>
          <a:p>
            <a:r>
              <a:rPr lang="en-US" dirty="0"/>
              <a:t>• Risk cost </a:t>
            </a:r>
          </a:p>
          <a:p>
            <a:r>
              <a:rPr lang="en-US" dirty="0"/>
              <a:t>•Capital cost.</a:t>
            </a:r>
          </a:p>
          <a:p>
            <a:endParaRPr lang="en-US" dirty="0"/>
          </a:p>
          <a:p>
            <a:r>
              <a:rPr lang="en-US" dirty="0"/>
              <a:t>SHORTAGE COST:</a:t>
            </a:r>
          </a:p>
          <a:p>
            <a:r>
              <a:rPr lang="en-US" dirty="0"/>
              <a:t>When a demand arises which cannot be satisfied from available </a:t>
            </a:r>
          </a:p>
          <a:p>
            <a:r>
              <a:rPr lang="en-US" dirty="0"/>
              <a:t>inventory an inventory shortage occurs. Purchase, ordering and holding </a:t>
            </a:r>
          </a:p>
          <a:p>
            <a:r>
              <a:rPr lang="en-US" dirty="0"/>
              <a:t>cost can be thought of as the cost of having inventories, while shortage </a:t>
            </a:r>
          </a:p>
          <a:p>
            <a:r>
              <a:rPr lang="en-US" dirty="0"/>
              <a:t>cost result for not having inventory, or for not having enough inventory </a:t>
            </a:r>
          </a:p>
          <a:p>
            <a:r>
              <a:rPr lang="en-US" dirty="0"/>
              <a:t>at the right place at the right time</a:t>
            </a:r>
            <a:endParaRPr lang="en-IN" dirty="0"/>
          </a:p>
        </p:txBody>
      </p:sp>
    </p:spTree>
    <p:extLst>
      <p:ext uri="{BB962C8B-B14F-4D97-AF65-F5344CB8AC3E}">
        <p14:creationId xmlns:p14="http://schemas.microsoft.com/office/powerpoint/2010/main" val="42710709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178</TotalTime>
  <Words>1606</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Algerian</vt:lpstr>
      <vt:lpstr>Bell MT</vt:lpstr>
      <vt:lpstr>Calibri</vt:lpstr>
      <vt:lpstr>Calibri Light</vt:lpstr>
      <vt:lpstr>Calisto MT</vt:lpstr>
      <vt:lpstr>Century</vt:lpstr>
      <vt:lpstr>Freestyle Script</vt:lpstr>
      <vt:lpstr>Open Sans</vt:lpstr>
      <vt:lpstr>PT sans</vt:lpstr>
      <vt:lpstr>Wingdings</vt:lpstr>
      <vt:lpstr>Retrospect</vt:lpstr>
      <vt:lpstr>INTERNATIONAL INSTITUTE OF PROFESSIONAL STUDIES  Inventory Control Management System                                        Name :-Ritu Sharma                                                       Roll No:-IT-2K19-48                                                       Course:-Integrated Mtech(it) 5th Sem                                                       Subject:-System analysis and design                                                            Guided By:- Dr. Shaligram prajapat</vt:lpstr>
      <vt:lpstr>Content</vt:lpstr>
      <vt:lpstr>Purpose</vt:lpstr>
      <vt:lpstr>Introduction</vt:lpstr>
      <vt:lpstr>INVENTORY VALUATION INVOLVES TWO PROCESS</vt:lpstr>
      <vt:lpstr>FORMS OF INVENTORIES</vt:lpstr>
      <vt:lpstr>PowerPoint Presentation</vt:lpstr>
      <vt:lpstr>CLASSIFICATION OF INVENTORIES COST</vt:lpstr>
      <vt:lpstr>PowerPoint Presentation</vt:lpstr>
      <vt:lpstr>FOUR SPECIFIC CASE WHERE SHORTAGE COST MAY EXIST ARE:</vt:lpstr>
      <vt:lpstr>INVENTORY CONTROL</vt:lpstr>
      <vt:lpstr>PowerPoint Presentation</vt:lpstr>
      <vt:lpstr>Flow Chart Of Inventory Control Management System</vt:lpstr>
      <vt:lpstr>Data Dictionary</vt:lpstr>
      <vt:lpstr>Data Flow Diagram DFD</vt:lpstr>
      <vt:lpstr>Objective of inventory control </vt:lpstr>
      <vt:lpstr>KEY TERMS</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INSTITUTE OF PROFESSIONAL STUDIES  Inventory control management system                                        Name :-Ritu Sharma                                                       Course:-Integrated Mtech(it) 5th sem                                                       Subject:-System analysis and design                                                            Guided By:- Dr. Shaligram prajapat</dc:title>
  <dc:creator>ritu84279@gmail.com</dc:creator>
  <cp:lastModifiedBy>ritu84279@gmail.com</cp:lastModifiedBy>
  <cp:revision>10</cp:revision>
  <dcterms:created xsi:type="dcterms:W3CDTF">2021-11-08T16:02:09Z</dcterms:created>
  <dcterms:modified xsi:type="dcterms:W3CDTF">2021-11-09T08:13:47Z</dcterms:modified>
</cp:coreProperties>
</file>