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5" r:id="rId2"/>
    <p:sldId id="257" r:id="rId3"/>
    <p:sldId id="258" r:id="rId4"/>
    <p:sldId id="259" r:id="rId5"/>
    <p:sldId id="260" r:id="rId6"/>
    <p:sldId id="261" r:id="rId7"/>
    <p:sldId id="264" r:id="rId8"/>
    <p:sldId id="262"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9BEDB0-C630-40BB-A331-F22FB64F958F}"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56D17-8A7A-4FCB-90F3-012DFB6893A2}" type="slidenum">
              <a:rPr lang="en-IN" smtClean="0"/>
              <a:t>‹#›</a:t>
            </a:fld>
            <a:endParaRPr lang="en-IN"/>
          </a:p>
        </p:txBody>
      </p:sp>
    </p:spTree>
    <p:extLst>
      <p:ext uri="{BB962C8B-B14F-4D97-AF65-F5344CB8AC3E}">
        <p14:creationId xmlns:p14="http://schemas.microsoft.com/office/powerpoint/2010/main" val="1283917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BEDB0-C630-40BB-A331-F22FB64F958F}"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56D17-8A7A-4FCB-90F3-012DFB6893A2}" type="slidenum">
              <a:rPr lang="en-IN" smtClean="0"/>
              <a:t>‹#›</a:t>
            </a:fld>
            <a:endParaRPr lang="en-IN"/>
          </a:p>
        </p:txBody>
      </p:sp>
    </p:spTree>
    <p:extLst>
      <p:ext uri="{BB962C8B-B14F-4D97-AF65-F5344CB8AC3E}">
        <p14:creationId xmlns:p14="http://schemas.microsoft.com/office/powerpoint/2010/main" val="119450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BEDB0-C630-40BB-A331-F22FB64F958F}"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56D17-8A7A-4FCB-90F3-012DFB6893A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2712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BEDB0-C630-40BB-A331-F22FB64F958F}"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56D17-8A7A-4FCB-90F3-012DFB6893A2}" type="slidenum">
              <a:rPr lang="en-IN" smtClean="0"/>
              <a:t>‹#›</a:t>
            </a:fld>
            <a:endParaRPr lang="en-IN"/>
          </a:p>
        </p:txBody>
      </p:sp>
    </p:spTree>
    <p:extLst>
      <p:ext uri="{BB962C8B-B14F-4D97-AF65-F5344CB8AC3E}">
        <p14:creationId xmlns:p14="http://schemas.microsoft.com/office/powerpoint/2010/main" val="1318374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BEDB0-C630-40BB-A331-F22FB64F958F}"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56D17-8A7A-4FCB-90F3-012DFB6893A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748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BEDB0-C630-40BB-A331-F22FB64F958F}"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56D17-8A7A-4FCB-90F3-012DFB6893A2}" type="slidenum">
              <a:rPr lang="en-IN" smtClean="0"/>
              <a:t>‹#›</a:t>
            </a:fld>
            <a:endParaRPr lang="en-IN"/>
          </a:p>
        </p:txBody>
      </p:sp>
    </p:spTree>
    <p:extLst>
      <p:ext uri="{BB962C8B-B14F-4D97-AF65-F5344CB8AC3E}">
        <p14:creationId xmlns:p14="http://schemas.microsoft.com/office/powerpoint/2010/main" val="1959142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9BEDB0-C630-40BB-A331-F22FB64F958F}"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56D17-8A7A-4FCB-90F3-012DFB6893A2}" type="slidenum">
              <a:rPr lang="en-IN" smtClean="0"/>
              <a:t>‹#›</a:t>
            </a:fld>
            <a:endParaRPr lang="en-IN"/>
          </a:p>
        </p:txBody>
      </p:sp>
    </p:spTree>
    <p:extLst>
      <p:ext uri="{BB962C8B-B14F-4D97-AF65-F5344CB8AC3E}">
        <p14:creationId xmlns:p14="http://schemas.microsoft.com/office/powerpoint/2010/main" val="2175580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9BEDB0-C630-40BB-A331-F22FB64F958F}"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56D17-8A7A-4FCB-90F3-012DFB6893A2}" type="slidenum">
              <a:rPr lang="en-IN" smtClean="0"/>
              <a:t>‹#›</a:t>
            </a:fld>
            <a:endParaRPr lang="en-IN"/>
          </a:p>
        </p:txBody>
      </p:sp>
    </p:spTree>
    <p:extLst>
      <p:ext uri="{BB962C8B-B14F-4D97-AF65-F5344CB8AC3E}">
        <p14:creationId xmlns:p14="http://schemas.microsoft.com/office/powerpoint/2010/main" val="307954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9BEDB0-C630-40BB-A331-F22FB64F958F}"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56D17-8A7A-4FCB-90F3-012DFB6893A2}" type="slidenum">
              <a:rPr lang="en-IN" smtClean="0"/>
              <a:t>‹#›</a:t>
            </a:fld>
            <a:endParaRPr lang="en-IN"/>
          </a:p>
        </p:txBody>
      </p:sp>
    </p:spTree>
    <p:extLst>
      <p:ext uri="{BB962C8B-B14F-4D97-AF65-F5344CB8AC3E}">
        <p14:creationId xmlns:p14="http://schemas.microsoft.com/office/powerpoint/2010/main" val="441629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BEDB0-C630-40BB-A331-F22FB64F958F}"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F56D17-8A7A-4FCB-90F3-012DFB6893A2}" type="slidenum">
              <a:rPr lang="en-IN" smtClean="0"/>
              <a:t>‹#›</a:t>
            </a:fld>
            <a:endParaRPr lang="en-IN"/>
          </a:p>
        </p:txBody>
      </p:sp>
    </p:spTree>
    <p:extLst>
      <p:ext uri="{BB962C8B-B14F-4D97-AF65-F5344CB8AC3E}">
        <p14:creationId xmlns:p14="http://schemas.microsoft.com/office/powerpoint/2010/main" val="314204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9BEDB0-C630-40BB-A331-F22FB64F958F}"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F56D17-8A7A-4FCB-90F3-012DFB6893A2}" type="slidenum">
              <a:rPr lang="en-IN" smtClean="0"/>
              <a:t>‹#›</a:t>
            </a:fld>
            <a:endParaRPr lang="en-IN"/>
          </a:p>
        </p:txBody>
      </p:sp>
    </p:spTree>
    <p:extLst>
      <p:ext uri="{BB962C8B-B14F-4D97-AF65-F5344CB8AC3E}">
        <p14:creationId xmlns:p14="http://schemas.microsoft.com/office/powerpoint/2010/main" val="182447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9BEDB0-C630-40BB-A331-F22FB64F958F}" type="datetimeFigureOut">
              <a:rPr lang="en-IN" smtClean="0"/>
              <a:t>09-11-2021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F56D17-8A7A-4FCB-90F3-012DFB6893A2}" type="slidenum">
              <a:rPr lang="en-IN" smtClean="0"/>
              <a:t>‹#›</a:t>
            </a:fld>
            <a:endParaRPr lang="en-IN"/>
          </a:p>
        </p:txBody>
      </p:sp>
    </p:spTree>
    <p:extLst>
      <p:ext uri="{BB962C8B-B14F-4D97-AF65-F5344CB8AC3E}">
        <p14:creationId xmlns:p14="http://schemas.microsoft.com/office/powerpoint/2010/main" val="1378626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9BEDB0-C630-40BB-A331-F22FB64F958F}" type="datetimeFigureOut">
              <a:rPr lang="en-IN" smtClean="0"/>
              <a:t>09-11-2021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F56D17-8A7A-4FCB-90F3-012DFB6893A2}" type="slidenum">
              <a:rPr lang="en-IN" smtClean="0"/>
              <a:t>‹#›</a:t>
            </a:fld>
            <a:endParaRPr lang="en-IN"/>
          </a:p>
        </p:txBody>
      </p:sp>
    </p:spTree>
    <p:extLst>
      <p:ext uri="{BB962C8B-B14F-4D97-AF65-F5344CB8AC3E}">
        <p14:creationId xmlns:p14="http://schemas.microsoft.com/office/powerpoint/2010/main" val="286881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BEDB0-C630-40BB-A331-F22FB64F958F}" type="datetimeFigureOut">
              <a:rPr lang="en-IN" smtClean="0"/>
              <a:t>09-11-2021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F56D17-8A7A-4FCB-90F3-012DFB6893A2}" type="slidenum">
              <a:rPr lang="en-IN" smtClean="0"/>
              <a:t>‹#›</a:t>
            </a:fld>
            <a:endParaRPr lang="en-IN"/>
          </a:p>
        </p:txBody>
      </p:sp>
    </p:spTree>
    <p:extLst>
      <p:ext uri="{BB962C8B-B14F-4D97-AF65-F5344CB8AC3E}">
        <p14:creationId xmlns:p14="http://schemas.microsoft.com/office/powerpoint/2010/main" val="203221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9BEDB0-C630-40BB-A331-F22FB64F958F}"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F56D17-8A7A-4FCB-90F3-012DFB6893A2}" type="slidenum">
              <a:rPr lang="en-IN" smtClean="0"/>
              <a:t>‹#›</a:t>
            </a:fld>
            <a:endParaRPr lang="en-IN"/>
          </a:p>
        </p:txBody>
      </p:sp>
    </p:spTree>
    <p:extLst>
      <p:ext uri="{BB962C8B-B14F-4D97-AF65-F5344CB8AC3E}">
        <p14:creationId xmlns:p14="http://schemas.microsoft.com/office/powerpoint/2010/main" val="255132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F56D17-8A7A-4FCB-90F3-012DFB6893A2}" type="slidenum">
              <a:rPr lang="en-IN" smtClean="0"/>
              <a:t>‹#›</a:t>
            </a:fld>
            <a:endParaRPr lang="en-IN"/>
          </a:p>
        </p:txBody>
      </p:sp>
      <p:sp>
        <p:nvSpPr>
          <p:cNvPr id="5" name="Date Placeholder 4"/>
          <p:cNvSpPr>
            <a:spLocks noGrp="1"/>
          </p:cNvSpPr>
          <p:nvPr>
            <p:ph type="dt" sz="half" idx="10"/>
          </p:nvPr>
        </p:nvSpPr>
        <p:spPr/>
        <p:txBody>
          <a:bodyPr/>
          <a:lstStyle/>
          <a:p>
            <a:fld id="{199BEDB0-C630-40BB-A331-F22FB64F958F}" type="datetimeFigureOut">
              <a:rPr lang="en-IN" smtClean="0"/>
              <a:t>09-11-2021</a:t>
            </a:fld>
            <a:endParaRPr lang="en-IN"/>
          </a:p>
        </p:txBody>
      </p:sp>
    </p:spTree>
    <p:extLst>
      <p:ext uri="{BB962C8B-B14F-4D97-AF65-F5344CB8AC3E}">
        <p14:creationId xmlns:p14="http://schemas.microsoft.com/office/powerpoint/2010/main" val="200924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9BEDB0-C630-40BB-A331-F22FB64F958F}" type="datetimeFigureOut">
              <a:rPr lang="en-IN" smtClean="0"/>
              <a:t>09-11-2021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F56D17-8A7A-4FCB-90F3-012DFB6893A2}" type="slidenum">
              <a:rPr lang="en-IN" smtClean="0"/>
              <a:t>‹#›</a:t>
            </a:fld>
            <a:endParaRPr lang="en-IN"/>
          </a:p>
        </p:txBody>
      </p:sp>
    </p:spTree>
    <p:extLst>
      <p:ext uri="{BB962C8B-B14F-4D97-AF65-F5344CB8AC3E}">
        <p14:creationId xmlns:p14="http://schemas.microsoft.com/office/powerpoint/2010/main" val="3587950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7D63-DFBE-493A-A8D3-635FE2394C01}"/>
              </a:ext>
            </a:extLst>
          </p:cNvPr>
          <p:cNvSpPr>
            <a:spLocks noGrp="1"/>
          </p:cNvSpPr>
          <p:nvPr>
            <p:ph type="ctrTitle"/>
          </p:nvPr>
        </p:nvSpPr>
        <p:spPr>
          <a:xfrm>
            <a:off x="453224" y="318053"/>
            <a:ext cx="8913413" cy="3110948"/>
          </a:xfrm>
        </p:spPr>
        <p:txBody>
          <a:bodyPr/>
          <a:lstStyle/>
          <a:p>
            <a:r>
              <a:rPr lang="en-US" sz="2400" b="1" dirty="0">
                <a:solidFill>
                  <a:schemeClr val="accent2">
                    <a:lumMod val="75000"/>
                  </a:schemeClr>
                </a:solidFill>
              </a:rPr>
              <a:t> </a:t>
            </a:r>
            <a:r>
              <a:rPr lang="en-US" sz="2400" b="1" dirty="0">
                <a:solidFill>
                  <a:schemeClr val="accent2">
                    <a:lumMod val="75000"/>
                  </a:schemeClr>
                </a:solidFill>
                <a:latin typeface="Bell MT" panose="02020503060305020303" pitchFamily="18" charset="0"/>
              </a:rPr>
              <a:t>SOFTWARE PROJECT MANAGEMENT PLAN </a:t>
            </a:r>
            <a:r>
              <a:rPr lang="en-US" sz="2400" b="1" u="sng" dirty="0">
                <a:solidFill>
                  <a:schemeClr val="accent2">
                    <a:lumMod val="75000"/>
                  </a:schemeClr>
                </a:solidFill>
                <a:latin typeface="Bell MT" panose="02020503060305020303" pitchFamily="18" charset="0"/>
              </a:rPr>
              <a:t>OF INVENTORY CONTROL  MANAGEMENT SYSTEM</a:t>
            </a:r>
            <a:br>
              <a:rPr lang="en-US" sz="7200" b="1" u="sng" dirty="0"/>
            </a:br>
            <a:endParaRPr lang="en-IN" dirty="0"/>
          </a:p>
        </p:txBody>
      </p:sp>
      <p:sp>
        <p:nvSpPr>
          <p:cNvPr id="3" name="Subtitle 2">
            <a:extLst>
              <a:ext uri="{FF2B5EF4-FFF2-40B4-BE49-F238E27FC236}">
                <a16:creationId xmlns:a16="http://schemas.microsoft.com/office/drawing/2014/main" id="{5918FC33-9AC4-44FF-BE87-161EF8DEBDF6}"/>
              </a:ext>
            </a:extLst>
          </p:cNvPr>
          <p:cNvSpPr>
            <a:spLocks noGrp="1"/>
          </p:cNvSpPr>
          <p:nvPr>
            <p:ph type="subTitle" idx="1"/>
          </p:nvPr>
        </p:nvSpPr>
        <p:spPr>
          <a:xfrm>
            <a:off x="0" y="3792772"/>
            <a:ext cx="10161767" cy="2267447"/>
          </a:xfrm>
        </p:spPr>
        <p:txBody>
          <a:bodyPr>
            <a:normAutofit/>
          </a:bodyPr>
          <a:lstStyle/>
          <a:p>
            <a:r>
              <a:rPr lang="en-US" b="1" dirty="0"/>
              <a:t>Submitted by:- Ritu Sharma</a:t>
            </a:r>
          </a:p>
          <a:p>
            <a:r>
              <a:rPr lang="en-US" b="1" dirty="0" err="1"/>
              <a:t>Roll_No</a:t>
            </a:r>
            <a:r>
              <a:rPr lang="en-US" b="1" dirty="0"/>
              <a:t>.: IT-2K19-48</a:t>
            </a:r>
          </a:p>
          <a:p>
            <a:r>
              <a:rPr lang="en-US" b="1" dirty="0"/>
              <a:t>COURSE:-Integrated MTECH-IT 5</a:t>
            </a:r>
            <a:r>
              <a:rPr lang="en-US" b="1" baseline="30000" dirty="0"/>
              <a:t>th</a:t>
            </a:r>
            <a:r>
              <a:rPr lang="en-US" b="1" dirty="0"/>
              <a:t> Sem</a:t>
            </a:r>
          </a:p>
          <a:p>
            <a:endParaRPr lang="en-US" b="1" dirty="0"/>
          </a:p>
          <a:p>
            <a:r>
              <a:rPr lang="en-US" b="1" dirty="0"/>
              <a:t>Guided By:-Dr. </a:t>
            </a:r>
            <a:r>
              <a:rPr lang="en-US" b="1" dirty="0" err="1"/>
              <a:t>shaligram</a:t>
            </a:r>
            <a:r>
              <a:rPr lang="en-US" b="1" dirty="0"/>
              <a:t> </a:t>
            </a:r>
            <a:r>
              <a:rPr lang="en-US" b="1" dirty="0" err="1"/>
              <a:t>prajapat</a:t>
            </a:r>
            <a:r>
              <a:rPr lang="en-US" b="1" dirty="0"/>
              <a:t> sir</a:t>
            </a:r>
          </a:p>
          <a:p>
            <a:endParaRPr lang="en-IN" dirty="0"/>
          </a:p>
        </p:txBody>
      </p:sp>
      <p:sp>
        <p:nvSpPr>
          <p:cNvPr id="5" name="TextBox 4">
            <a:extLst>
              <a:ext uri="{FF2B5EF4-FFF2-40B4-BE49-F238E27FC236}">
                <a16:creationId xmlns:a16="http://schemas.microsoft.com/office/drawing/2014/main" id="{F3E71B21-9E67-4FC2-97D6-36ACDB8E743E}"/>
              </a:ext>
            </a:extLst>
          </p:cNvPr>
          <p:cNvSpPr txBox="1"/>
          <p:nvPr/>
        </p:nvSpPr>
        <p:spPr>
          <a:xfrm>
            <a:off x="1099295" y="318053"/>
            <a:ext cx="8825657" cy="954107"/>
          </a:xfrm>
          <a:prstGeom prst="rect">
            <a:avLst/>
          </a:prstGeom>
          <a:noFill/>
        </p:spPr>
        <p:txBody>
          <a:bodyPr wrap="square">
            <a:spAutoFit/>
          </a:bodyPr>
          <a:lstStyle/>
          <a:p>
            <a:r>
              <a:rPr lang="en-US" sz="2800" b="1" dirty="0">
                <a:solidFill>
                  <a:schemeClr val="accent2">
                    <a:lumMod val="50000"/>
                  </a:schemeClr>
                </a:solidFill>
                <a:latin typeface="Algerian" panose="04020705040A02060702" pitchFamily="82" charset="0"/>
              </a:rPr>
              <a:t>International institute of professional </a:t>
            </a:r>
            <a:r>
              <a:rPr lang="en-US" sz="2800" b="1" dirty="0" err="1">
                <a:solidFill>
                  <a:schemeClr val="accent2">
                    <a:lumMod val="50000"/>
                  </a:schemeClr>
                </a:solidFill>
                <a:latin typeface="Algerian" panose="04020705040A02060702" pitchFamily="82" charset="0"/>
              </a:rPr>
              <a:t>studies,DAVV</a:t>
            </a:r>
            <a:r>
              <a:rPr lang="en-US" sz="2800" b="1" dirty="0">
                <a:solidFill>
                  <a:schemeClr val="accent2">
                    <a:lumMod val="50000"/>
                  </a:schemeClr>
                </a:solidFill>
                <a:latin typeface="Algerian" panose="04020705040A02060702" pitchFamily="82" charset="0"/>
              </a:rPr>
              <a:t> INDORE</a:t>
            </a:r>
            <a:endParaRPr lang="en-IN" sz="2800" dirty="0">
              <a:solidFill>
                <a:schemeClr val="accent2">
                  <a:lumMod val="50000"/>
                </a:schemeClr>
              </a:solidFill>
              <a:latin typeface="Algerian" panose="04020705040A02060702" pitchFamily="82" charset="0"/>
            </a:endParaRPr>
          </a:p>
        </p:txBody>
      </p:sp>
    </p:spTree>
    <p:extLst>
      <p:ext uri="{BB962C8B-B14F-4D97-AF65-F5344CB8AC3E}">
        <p14:creationId xmlns:p14="http://schemas.microsoft.com/office/powerpoint/2010/main" val="388893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0768-9FDF-446D-8C56-5B61937DB2C8}"/>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DF49BB33-365F-4DD1-BCFA-E5451F24FD4D}"/>
              </a:ext>
            </a:extLst>
          </p:cNvPr>
          <p:cNvSpPr>
            <a:spLocks noGrp="1"/>
          </p:cNvSpPr>
          <p:nvPr>
            <p:ph idx="1"/>
          </p:nvPr>
        </p:nvSpPr>
        <p:spPr/>
        <p:txBody>
          <a:bodyPr/>
          <a:lstStyle/>
          <a:p>
            <a:r>
              <a:rPr lang="en-US" dirty="0"/>
              <a:t>1.Purpose</a:t>
            </a:r>
          </a:p>
          <a:p>
            <a:r>
              <a:rPr lang="en-US" dirty="0"/>
              <a:t>2.Objective</a:t>
            </a:r>
          </a:p>
          <a:p>
            <a:r>
              <a:rPr lang="en-US" dirty="0"/>
              <a:t>3.Project Scope</a:t>
            </a:r>
          </a:p>
          <a:p>
            <a:r>
              <a:rPr lang="en-US" dirty="0"/>
              <a:t>4.Technologies</a:t>
            </a:r>
          </a:p>
          <a:p>
            <a:r>
              <a:rPr lang="en-US" dirty="0"/>
              <a:t>4.1 Software</a:t>
            </a:r>
          </a:p>
          <a:p>
            <a:r>
              <a:rPr lang="en-US" dirty="0"/>
              <a:t>4.2 Hardware</a:t>
            </a:r>
          </a:p>
          <a:p>
            <a:r>
              <a:rPr lang="en-US" dirty="0"/>
              <a:t>4.3 Network</a:t>
            </a:r>
            <a:endParaRPr lang="en-IN" dirty="0"/>
          </a:p>
        </p:txBody>
      </p:sp>
    </p:spTree>
    <p:extLst>
      <p:ext uri="{BB962C8B-B14F-4D97-AF65-F5344CB8AC3E}">
        <p14:creationId xmlns:p14="http://schemas.microsoft.com/office/powerpoint/2010/main" val="942584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839C-1427-431C-ABCA-FEADED293D49}"/>
              </a:ext>
            </a:extLst>
          </p:cNvPr>
          <p:cNvSpPr>
            <a:spLocks noGrp="1"/>
          </p:cNvSpPr>
          <p:nvPr>
            <p:ph type="title"/>
          </p:nvPr>
        </p:nvSpPr>
        <p:spPr/>
        <p:txBody>
          <a:bodyPr/>
          <a:lstStyle/>
          <a:p>
            <a:r>
              <a:rPr lang="en-US" dirty="0"/>
              <a:t>Purpose</a:t>
            </a:r>
            <a:endParaRPr lang="en-IN" dirty="0"/>
          </a:p>
        </p:txBody>
      </p:sp>
      <p:sp>
        <p:nvSpPr>
          <p:cNvPr id="3" name="Content Placeholder 2">
            <a:extLst>
              <a:ext uri="{FF2B5EF4-FFF2-40B4-BE49-F238E27FC236}">
                <a16:creationId xmlns:a16="http://schemas.microsoft.com/office/drawing/2014/main" id="{B302C120-124F-4450-AAB1-FCA10BC4939F}"/>
              </a:ext>
            </a:extLst>
          </p:cNvPr>
          <p:cNvSpPr>
            <a:spLocks noGrp="1"/>
          </p:cNvSpPr>
          <p:nvPr>
            <p:ph idx="1"/>
          </p:nvPr>
        </p:nvSpPr>
        <p:spPr>
          <a:xfrm>
            <a:off x="677334" y="1526650"/>
            <a:ext cx="8848329" cy="4898003"/>
          </a:xfrm>
        </p:spPr>
        <p:txBody>
          <a:bodyPr>
            <a:normAutofit/>
          </a:bodyPr>
          <a:lstStyle/>
          <a:p>
            <a:r>
              <a:rPr lang="en-US" dirty="0"/>
              <a:t>A case study at „</a:t>
            </a:r>
            <a:r>
              <a:rPr lang="en-US" dirty="0" err="1"/>
              <a:t>Guckenheimer</a:t>
            </a:r>
            <a:r>
              <a:rPr lang="en-US" dirty="0"/>
              <a:t>‟ (an on-site corporate restaurant management and catering company) cited issues regarding a basic resources requirement list that has to be maintained manually by the staff. To keep track of their inventory levels they have to calculate a list of the groceries utilized during a course of time, calculate and analyze the requirements for the future, and place their next order to the vendors if needed. This process takes up a lot of time and human effort, and is also prone to human error. This poses a problem of a situation that the staff at „</a:t>
            </a:r>
            <a:r>
              <a:rPr lang="en-US" dirty="0" err="1"/>
              <a:t>Guckenheimer</a:t>
            </a:r>
            <a:r>
              <a:rPr lang="en-US" dirty="0"/>
              <a:t>, ‟ as well as many other restaurants faces. It takes up a lot of time to manually keep track of sales and place correct orders to vendors, wasting useful labor in trivial works. A product which would assist in tackling the above mentioned problems would prove to be fruitful to clients such as „</a:t>
            </a:r>
            <a:r>
              <a:rPr lang="en-US" dirty="0" err="1"/>
              <a:t>Guckenheimer</a:t>
            </a:r>
            <a:r>
              <a:rPr lang="en-US" dirty="0"/>
              <a:t>‟ and similar enterprises as this product would help convert the unproductive time to something more useful, by removing the unnecessary error prone complications and effort</a:t>
            </a:r>
            <a:endParaRPr lang="en-IN" dirty="0"/>
          </a:p>
        </p:txBody>
      </p:sp>
    </p:spTree>
    <p:extLst>
      <p:ext uri="{BB962C8B-B14F-4D97-AF65-F5344CB8AC3E}">
        <p14:creationId xmlns:p14="http://schemas.microsoft.com/office/powerpoint/2010/main" val="23636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839C-1427-431C-ABCA-FEADED293D49}"/>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B302C120-124F-4450-AAB1-FCA10BC4939F}"/>
              </a:ext>
            </a:extLst>
          </p:cNvPr>
          <p:cNvSpPr>
            <a:spLocks noGrp="1"/>
          </p:cNvSpPr>
          <p:nvPr>
            <p:ph idx="1"/>
          </p:nvPr>
        </p:nvSpPr>
        <p:spPr>
          <a:xfrm>
            <a:off x="677334" y="1550504"/>
            <a:ext cx="8975549" cy="4778733"/>
          </a:xfrm>
        </p:spPr>
        <p:txBody>
          <a:bodyPr/>
          <a:lstStyle/>
          <a:p>
            <a:r>
              <a:rPr lang="en-US" dirty="0"/>
              <a:t>The objective of the project is to provide an efficient inventory control whose main functionality apart from calculating the inventory include predicting the requirement for the next order and also if there is a “Special Occasion” then accordingly the manager selects the particular occasion and extra requirements is added to the next issuing order to the vendors which needs to be approved by the manager. The product also aims to keep track of the shelf life of resources. If any resource nears the end of its shelf life, it would intimate to the manager (admin) the details of the quantity that is near its expiration date.</a:t>
            </a:r>
          </a:p>
          <a:p>
            <a:r>
              <a:rPr lang="en-US" dirty="0"/>
              <a:t> The success criteria depends on  The accuracy in maintaining the inventory levels  The accuracy in predicting the requirements of the next order  The accuracy in relating recipes to their respective ingredients  Ease of use when it comes to updating inventory levels and placing orders to vendor</a:t>
            </a:r>
            <a:endParaRPr lang="en-IN" dirty="0"/>
          </a:p>
        </p:txBody>
      </p:sp>
    </p:spTree>
    <p:extLst>
      <p:ext uri="{BB962C8B-B14F-4D97-AF65-F5344CB8AC3E}">
        <p14:creationId xmlns:p14="http://schemas.microsoft.com/office/powerpoint/2010/main" val="405741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839C-1427-431C-ABCA-FEADED293D49}"/>
              </a:ext>
            </a:extLst>
          </p:cNvPr>
          <p:cNvSpPr>
            <a:spLocks noGrp="1"/>
          </p:cNvSpPr>
          <p:nvPr>
            <p:ph type="title"/>
          </p:nvPr>
        </p:nvSpPr>
        <p:spPr/>
        <p:txBody>
          <a:bodyPr/>
          <a:lstStyle/>
          <a:p>
            <a:r>
              <a:rPr lang="en-US" dirty="0"/>
              <a:t>Project Scope</a:t>
            </a:r>
            <a:endParaRPr lang="en-IN" dirty="0"/>
          </a:p>
        </p:txBody>
      </p:sp>
      <p:sp>
        <p:nvSpPr>
          <p:cNvPr id="3" name="Content Placeholder 2">
            <a:extLst>
              <a:ext uri="{FF2B5EF4-FFF2-40B4-BE49-F238E27FC236}">
                <a16:creationId xmlns:a16="http://schemas.microsoft.com/office/drawing/2014/main" id="{B302C120-124F-4450-AAB1-FCA10BC4939F}"/>
              </a:ext>
            </a:extLst>
          </p:cNvPr>
          <p:cNvSpPr>
            <a:spLocks noGrp="1"/>
          </p:cNvSpPr>
          <p:nvPr>
            <p:ph idx="1"/>
          </p:nvPr>
        </p:nvSpPr>
        <p:spPr>
          <a:xfrm>
            <a:off x="677333" y="1661823"/>
            <a:ext cx="8816523" cy="4723074"/>
          </a:xfrm>
        </p:spPr>
        <p:txBody>
          <a:bodyPr>
            <a:normAutofit/>
          </a:bodyPr>
          <a:lstStyle/>
          <a:p>
            <a:r>
              <a:rPr lang="en-US" dirty="0"/>
              <a:t>The project aims at providing an efficient interface to the restaurants for managing their grocery inventory based on each item sold. The basic idea involved here is that each item is linked to its atomic ingredients which are stored in a database. At the end of each day, the system analyzes the total sale of menu items and proportionately deducts appropriate amount from the resource database. Then it compares the current available resources with the threshold level of each ingredient. If it finds that certain ingredients are below the threshold, it will generate a purchase order for those item(s) and send it to the manager (admin) for approval. We also propose to include a special feature “Prediction”. </a:t>
            </a:r>
          </a:p>
          <a:p>
            <a:r>
              <a:rPr lang="en-US" dirty="0"/>
              <a:t>This feature keeps track of any upcoming occasions, climatic changes and special events that may influence inventory needs for the upcoming week. The system will then predict the required resources for these events based on previously accumulated information/knowledge. It will now generate an updated purchase order in accordance with the predictions.</a:t>
            </a:r>
            <a:endParaRPr lang="en-IN" dirty="0"/>
          </a:p>
        </p:txBody>
      </p:sp>
    </p:spTree>
    <p:extLst>
      <p:ext uri="{BB962C8B-B14F-4D97-AF65-F5344CB8AC3E}">
        <p14:creationId xmlns:p14="http://schemas.microsoft.com/office/powerpoint/2010/main" val="34095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839C-1427-431C-ABCA-FEADED293D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02C120-124F-4450-AAB1-FCA10BC4939F}"/>
              </a:ext>
            </a:extLst>
          </p:cNvPr>
          <p:cNvSpPr>
            <a:spLocks noGrp="1"/>
          </p:cNvSpPr>
          <p:nvPr>
            <p:ph idx="1"/>
          </p:nvPr>
        </p:nvSpPr>
        <p:spPr/>
        <p:txBody>
          <a:bodyPr/>
          <a:lstStyle/>
          <a:p>
            <a:r>
              <a:rPr lang="en-US" dirty="0"/>
              <a:t>The product also aims to keep track of the shelf life of resources. If any resource nears the end of its shelf life, it would intimate to the manager (admin) the details of the quantity that is near its expiration date. The restaurant must function efficiently, the groceries must be tracked correctly, timely orders must be sent out to the vendors, and the inventory must be maintained and updated at all times</a:t>
            </a:r>
          </a:p>
          <a:p>
            <a:endParaRPr lang="en-IN" dirty="0"/>
          </a:p>
        </p:txBody>
      </p:sp>
    </p:spTree>
    <p:extLst>
      <p:ext uri="{BB962C8B-B14F-4D97-AF65-F5344CB8AC3E}">
        <p14:creationId xmlns:p14="http://schemas.microsoft.com/office/powerpoint/2010/main" val="314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D810-E4E6-4071-9339-5FAFFB3E34AB}"/>
              </a:ext>
            </a:extLst>
          </p:cNvPr>
          <p:cNvSpPr>
            <a:spLocks noGrp="1"/>
          </p:cNvSpPr>
          <p:nvPr>
            <p:ph type="title"/>
          </p:nvPr>
        </p:nvSpPr>
        <p:spPr/>
        <p:txBody>
          <a:bodyPr/>
          <a:lstStyle/>
          <a:p>
            <a:r>
              <a:rPr lang="en-US" dirty="0"/>
              <a:t>Technologies</a:t>
            </a:r>
            <a:endParaRPr lang="en-IN" dirty="0"/>
          </a:p>
        </p:txBody>
      </p:sp>
      <p:sp>
        <p:nvSpPr>
          <p:cNvPr id="3" name="Content Placeholder 2">
            <a:extLst>
              <a:ext uri="{FF2B5EF4-FFF2-40B4-BE49-F238E27FC236}">
                <a16:creationId xmlns:a16="http://schemas.microsoft.com/office/drawing/2014/main" id="{A1A84290-9472-4745-85E2-D48E2B1BE1AE}"/>
              </a:ext>
            </a:extLst>
          </p:cNvPr>
          <p:cNvSpPr>
            <a:spLocks noGrp="1"/>
          </p:cNvSpPr>
          <p:nvPr>
            <p:ph idx="1"/>
          </p:nvPr>
        </p:nvSpPr>
        <p:spPr/>
        <p:txBody>
          <a:bodyPr/>
          <a:lstStyle/>
          <a:p>
            <a:pPr marL="0" indent="0" algn="l" fontAlgn="base">
              <a:buNone/>
            </a:pPr>
            <a:r>
              <a:rPr lang="en-IN" b="1" u="sng" dirty="0"/>
              <a:t>      Software – </a:t>
            </a:r>
          </a:p>
          <a:p>
            <a:pPr algn="l" fontAlgn="base">
              <a:buFont typeface="+mj-lt"/>
              <a:buAutoNum type="arabicPeriod"/>
            </a:pPr>
            <a:r>
              <a:rPr lang="en-IN" dirty="0"/>
              <a:t>MS Windows and MS Applications </a:t>
            </a:r>
          </a:p>
          <a:p>
            <a:pPr algn="l" fontAlgn="base">
              <a:buFont typeface="+mj-lt"/>
              <a:buAutoNum type="arabicPeriod"/>
            </a:pPr>
            <a:r>
              <a:rPr lang="en-IN" dirty="0"/>
              <a:t>a. Microsoft Windows 2000 Server </a:t>
            </a:r>
          </a:p>
          <a:p>
            <a:pPr algn="l" fontAlgn="base">
              <a:buFont typeface="+mj-lt"/>
              <a:buAutoNum type="arabicPeriod"/>
            </a:pPr>
            <a:r>
              <a:rPr lang="en-IN" dirty="0"/>
              <a:t>b. Microsoft Office 2000 Professional </a:t>
            </a:r>
          </a:p>
          <a:p>
            <a:pPr algn="l" fontAlgn="base">
              <a:buFont typeface="+mj-lt"/>
              <a:buAutoNum type="arabicPeriod"/>
            </a:pPr>
            <a:r>
              <a:rPr lang="en-IN" dirty="0"/>
              <a:t>c. Microsoft Windows 2000 Professional </a:t>
            </a:r>
          </a:p>
          <a:p>
            <a:pPr algn="l" fontAlgn="base">
              <a:buFont typeface="+mj-lt"/>
              <a:buAutoNum type="arabicPeriod"/>
            </a:pPr>
            <a:r>
              <a:rPr lang="en-IN" dirty="0"/>
              <a:t>d. NetBEUI Protocol </a:t>
            </a:r>
          </a:p>
          <a:p>
            <a:pPr algn="l" fontAlgn="base">
              <a:buFont typeface="+mj-lt"/>
              <a:buAutoNum type="arabicPeriod"/>
            </a:pPr>
            <a:r>
              <a:rPr lang="en-IN" dirty="0"/>
              <a:t>e. TCP/IP Protocol </a:t>
            </a:r>
          </a:p>
          <a:p>
            <a:pPr algn="l" fontAlgn="base">
              <a:buFont typeface="+mj-lt"/>
              <a:buAutoNum type="arabicPeriod"/>
            </a:pPr>
            <a:r>
              <a:rPr lang="en-IN" dirty="0"/>
              <a:t>f. Windows Primary Domain Controller</a:t>
            </a:r>
            <a:endParaRPr lang="en-US" b="0" i="0" dirty="0">
              <a:solidFill>
                <a:schemeClr val="tx1">
                  <a:lumMod val="95000"/>
                </a:schemeClr>
              </a:solidFill>
              <a:effectLst/>
              <a:latin typeface="Poppins" panose="020B0502040204020203" pitchFamily="2" charset="0"/>
            </a:endParaRPr>
          </a:p>
          <a:p>
            <a:endParaRPr lang="en-IN" dirty="0"/>
          </a:p>
        </p:txBody>
      </p:sp>
    </p:spTree>
    <p:extLst>
      <p:ext uri="{BB962C8B-B14F-4D97-AF65-F5344CB8AC3E}">
        <p14:creationId xmlns:p14="http://schemas.microsoft.com/office/powerpoint/2010/main" val="298607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839C-1427-431C-ABCA-FEADED293D49}"/>
              </a:ext>
            </a:extLst>
          </p:cNvPr>
          <p:cNvSpPr>
            <a:spLocks noGrp="1"/>
          </p:cNvSpPr>
          <p:nvPr>
            <p:ph type="title"/>
          </p:nvPr>
        </p:nvSpPr>
        <p:spPr>
          <a:xfrm flipV="1">
            <a:off x="677334" y="516835"/>
            <a:ext cx="6773038" cy="9276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302C120-124F-4450-AAB1-FCA10BC4939F}"/>
              </a:ext>
            </a:extLst>
          </p:cNvPr>
          <p:cNvSpPr>
            <a:spLocks noGrp="1"/>
          </p:cNvSpPr>
          <p:nvPr>
            <p:ph idx="1"/>
          </p:nvPr>
        </p:nvSpPr>
        <p:spPr>
          <a:xfrm>
            <a:off x="677334" y="834887"/>
            <a:ext cx="9198186" cy="5206475"/>
          </a:xfrm>
        </p:spPr>
        <p:txBody>
          <a:bodyPr>
            <a:normAutofit fontScale="92500" lnSpcReduction="10000"/>
          </a:bodyPr>
          <a:lstStyle/>
          <a:p>
            <a:r>
              <a:rPr lang="en-IN" b="1" u="sng" dirty="0"/>
              <a:t>Hardware</a:t>
            </a:r>
          </a:p>
          <a:p>
            <a:r>
              <a:rPr lang="en-IN" dirty="0"/>
              <a:t> </a:t>
            </a:r>
            <a:r>
              <a:rPr lang="en-IN" sz="1600" dirty="0"/>
              <a:t>a. Server – Microcomputer, open, glass box. </a:t>
            </a:r>
          </a:p>
          <a:p>
            <a:r>
              <a:rPr lang="en-IN" sz="1600" dirty="0"/>
              <a:t>b. Pentium II @ 400 </a:t>
            </a:r>
            <a:r>
              <a:rPr lang="en-IN" sz="1600" dirty="0" err="1"/>
              <a:t>MHz.</a:t>
            </a:r>
            <a:endParaRPr lang="en-IN" sz="1600" dirty="0"/>
          </a:p>
          <a:p>
            <a:r>
              <a:rPr lang="en-IN" sz="1600" dirty="0"/>
              <a:t> c. 256 MB DRAM </a:t>
            </a:r>
          </a:p>
          <a:p>
            <a:r>
              <a:rPr lang="en-IN" sz="1600" dirty="0"/>
              <a:t>d. 8 Gig HDD (currently 6 Gig free space) </a:t>
            </a:r>
          </a:p>
          <a:p>
            <a:r>
              <a:rPr lang="en-IN" sz="1600" dirty="0"/>
              <a:t>e. 8 Gig Tape backup</a:t>
            </a:r>
          </a:p>
          <a:p>
            <a:r>
              <a:rPr lang="en-IN" sz="1600" dirty="0"/>
              <a:t>f. 10/100-BaseT NICs </a:t>
            </a:r>
          </a:p>
          <a:p>
            <a:r>
              <a:rPr lang="en-IN" sz="1600" dirty="0"/>
              <a:t>g. 32X CD Reader </a:t>
            </a:r>
          </a:p>
          <a:p>
            <a:r>
              <a:rPr lang="en-IN" sz="1600" dirty="0"/>
              <a:t>h. 4X CD Write</a:t>
            </a:r>
          </a:p>
          <a:p>
            <a:r>
              <a:rPr lang="en-IN" sz="1600" dirty="0"/>
              <a:t>r </a:t>
            </a:r>
            <a:r>
              <a:rPr lang="en-IN" sz="1600" dirty="0" err="1"/>
              <a:t>i</a:t>
            </a:r>
            <a:r>
              <a:rPr lang="en-IN" sz="1600" dirty="0"/>
              <a:t>. 1.44 FDD</a:t>
            </a:r>
          </a:p>
          <a:p>
            <a:r>
              <a:rPr lang="en-IN" sz="1800" b="1" u="sng" dirty="0"/>
              <a:t>Network </a:t>
            </a:r>
            <a:r>
              <a:rPr lang="en-IN" sz="1800" dirty="0"/>
              <a:t>–</a:t>
            </a:r>
          </a:p>
          <a:p>
            <a:r>
              <a:rPr lang="en-IN" sz="1800" dirty="0"/>
              <a:t> LAN</a:t>
            </a:r>
          </a:p>
          <a:p>
            <a:r>
              <a:rPr lang="en-IN" sz="1800" dirty="0"/>
              <a:t> a. 100 Base-T twisted pair Cat. 5 cable (copper)</a:t>
            </a:r>
          </a:p>
          <a:p>
            <a:r>
              <a:rPr lang="en-IN" sz="1800" dirty="0"/>
              <a:t> b. 32 port, switched hub</a:t>
            </a:r>
          </a:p>
          <a:p>
            <a:r>
              <a:rPr lang="en-IN" sz="1800" dirty="0"/>
              <a:t> c. HP LaserJet 5P Printer &amp; Jet-Direct LAN interface</a:t>
            </a:r>
          </a:p>
          <a:p>
            <a:endParaRPr lang="en-IN" sz="1600" dirty="0"/>
          </a:p>
        </p:txBody>
      </p:sp>
    </p:spTree>
    <p:extLst>
      <p:ext uri="{BB962C8B-B14F-4D97-AF65-F5344CB8AC3E}">
        <p14:creationId xmlns:p14="http://schemas.microsoft.com/office/powerpoint/2010/main" val="3587781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BA3AF-FC31-4E7D-B312-A42279C92C1A}"/>
              </a:ext>
            </a:extLst>
          </p:cNvPr>
          <p:cNvSpPr txBox="1"/>
          <p:nvPr/>
        </p:nvSpPr>
        <p:spPr>
          <a:xfrm>
            <a:off x="2926080" y="2862470"/>
            <a:ext cx="5064981" cy="923330"/>
          </a:xfrm>
          <a:prstGeom prst="rect">
            <a:avLst/>
          </a:prstGeom>
          <a:noFill/>
        </p:spPr>
        <p:txBody>
          <a:bodyPr wrap="square" rtlCol="0">
            <a:spAutoFit/>
          </a:bodyPr>
          <a:lstStyle/>
          <a:p>
            <a:r>
              <a:rPr lang="en-US" dirty="0"/>
              <a:t>             </a:t>
            </a:r>
            <a:r>
              <a:rPr lang="en-US" sz="5400" b="1" dirty="0">
                <a:latin typeface="Bell MT" panose="02020503060305020303" pitchFamily="18" charset="0"/>
              </a:rPr>
              <a:t>Thankyou</a:t>
            </a:r>
            <a:endParaRPr lang="en-IN" sz="5400" b="1" dirty="0">
              <a:latin typeface="Bell MT" panose="02020503060305020303" pitchFamily="18" charset="0"/>
            </a:endParaRPr>
          </a:p>
        </p:txBody>
      </p:sp>
    </p:spTree>
    <p:extLst>
      <p:ext uri="{BB962C8B-B14F-4D97-AF65-F5344CB8AC3E}">
        <p14:creationId xmlns:p14="http://schemas.microsoft.com/office/powerpoint/2010/main" val="5172221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152</TotalTime>
  <Words>843</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Bell MT</vt:lpstr>
      <vt:lpstr>Poppins</vt:lpstr>
      <vt:lpstr>Trebuchet MS</vt:lpstr>
      <vt:lpstr>Wingdings 3</vt:lpstr>
      <vt:lpstr>Facet</vt:lpstr>
      <vt:lpstr> SOFTWARE PROJECT MANAGEMENT PLAN OF INVENTORY CONTROL  MANAGEMENT SYSTEM </vt:lpstr>
      <vt:lpstr>CONTENT</vt:lpstr>
      <vt:lpstr>Purpose</vt:lpstr>
      <vt:lpstr>Objective</vt:lpstr>
      <vt:lpstr>Project Scope</vt:lpstr>
      <vt:lpstr>PowerPoint Presentation</vt:lpstr>
      <vt:lpstr>Technologies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 PLAN</dc:title>
  <dc:creator>ritu84279@gmail.com</dc:creator>
  <cp:lastModifiedBy>ritu84279@gmail.com</cp:lastModifiedBy>
  <cp:revision>6</cp:revision>
  <dcterms:created xsi:type="dcterms:W3CDTF">2021-11-09T05:47:21Z</dcterms:created>
  <dcterms:modified xsi:type="dcterms:W3CDTF">2021-11-09T08:19:35Z</dcterms:modified>
</cp:coreProperties>
</file>