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7" r:id="rId2"/>
    <p:sldId id="257" r:id="rId3"/>
    <p:sldId id="259" r:id="rId4"/>
    <p:sldId id="258" r:id="rId5"/>
    <p:sldId id="269" r:id="rId6"/>
    <p:sldId id="260" r:id="rId7"/>
    <p:sldId id="261" r:id="rId8"/>
    <p:sldId id="262" r:id="rId9"/>
    <p:sldId id="270" r:id="rId10"/>
    <p:sldId id="271" r:id="rId11"/>
    <p:sldId id="272" r:id="rId12"/>
    <p:sldId id="273"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59E9E6-B614-43EF-9F06-5D82FCAE5A7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584260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9E9E6-B614-43EF-9F06-5D82FCAE5A7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116523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9E9E6-B614-43EF-9F06-5D82FCAE5A7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506C-0514-4E4F-88DF-D2318B57750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91300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9E9E6-B614-43EF-9F06-5D82FCAE5A7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1353527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9E9E6-B614-43EF-9F06-5D82FCAE5A7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506C-0514-4E4F-88DF-D2318B57750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8958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9E9E6-B614-43EF-9F06-5D82FCAE5A7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674775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59E9E6-B614-43EF-9F06-5D82FCAE5A7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1506037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59E9E6-B614-43EF-9F06-5D82FCAE5A7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229950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59E9E6-B614-43EF-9F06-5D82FCAE5A7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296481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9E9E6-B614-43EF-9F06-5D82FCAE5A7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214680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59E9E6-B614-43EF-9F06-5D82FCAE5A7D}"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75029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59E9E6-B614-43EF-9F06-5D82FCAE5A7D}"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311490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59E9E6-B614-43EF-9F06-5D82FCAE5A7D}"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329567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9E9E6-B614-43EF-9F06-5D82FCAE5A7D}" type="datetimeFigureOut">
              <a:rPr lang="en-IN" smtClean="0"/>
              <a:t>09-11-2021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273495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59E9E6-B614-43EF-9F06-5D82FCAE5A7D}"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1506C-0514-4E4F-88DF-D2318B577508}" type="slidenum">
              <a:rPr lang="en-IN" smtClean="0"/>
              <a:t>‹#›</a:t>
            </a:fld>
            <a:endParaRPr lang="en-IN"/>
          </a:p>
        </p:txBody>
      </p:sp>
    </p:spTree>
    <p:extLst>
      <p:ext uri="{BB962C8B-B14F-4D97-AF65-F5344CB8AC3E}">
        <p14:creationId xmlns:p14="http://schemas.microsoft.com/office/powerpoint/2010/main" val="32023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1506C-0514-4E4F-88DF-D2318B577508}" type="slidenum">
              <a:rPr lang="en-IN" smtClean="0"/>
              <a:t>‹#›</a:t>
            </a:fld>
            <a:endParaRPr lang="en-IN"/>
          </a:p>
        </p:txBody>
      </p:sp>
      <p:sp>
        <p:nvSpPr>
          <p:cNvPr id="5" name="Date Placeholder 4"/>
          <p:cNvSpPr>
            <a:spLocks noGrp="1"/>
          </p:cNvSpPr>
          <p:nvPr>
            <p:ph type="dt" sz="half" idx="10"/>
          </p:nvPr>
        </p:nvSpPr>
        <p:spPr/>
        <p:txBody>
          <a:bodyPr/>
          <a:lstStyle/>
          <a:p>
            <a:fld id="{1459E9E6-B614-43EF-9F06-5D82FCAE5A7D}" type="datetimeFigureOut">
              <a:rPr lang="en-IN" smtClean="0"/>
              <a:t>09-11-2021</a:t>
            </a:fld>
            <a:endParaRPr lang="en-IN"/>
          </a:p>
        </p:txBody>
      </p:sp>
    </p:spTree>
    <p:extLst>
      <p:ext uri="{BB962C8B-B14F-4D97-AF65-F5344CB8AC3E}">
        <p14:creationId xmlns:p14="http://schemas.microsoft.com/office/powerpoint/2010/main" val="159808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59E9E6-B614-43EF-9F06-5D82FCAE5A7D}" type="datetimeFigureOut">
              <a:rPr lang="en-IN" smtClean="0"/>
              <a:t>09-11-2021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11506C-0514-4E4F-88DF-D2318B577508}" type="slidenum">
              <a:rPr lang="en-IN" smtClean="0"/>
              <a:t>‹#›</a:t>
            </a:fld>
            <a:endParaRPr lang="en-IN"/>
          </a:p>
        </p:txBody>
      </p:sp>
    </p:spTree>
    <p:extLst>
      <p:ext uri="{BB962C8B-B14F-4D97-AF65-F5344CB8AC3E}">
        <p14:creationId xmlns:p14="http://schemas.microsoft.com/office/powerpoint/2010/main" val="40814923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7D63-DFBE-493A-A8D3-635FE2394C01}"/>
              </a:ext>
            </a:extLst>
          </p:cNvPr>
          <p:cNvSpPr>
            <a:spLocks noGrp="1"/>
          </p:cNvSpPr>
          <p:nvPr>
            <p:ph type="ctrTitle"/>
          </p:nvPr>
        </p:nvSpPr>
        <p:spPr>
          <a:xfrm>
            <a:off x="453224" y="318053"/>
            <a:ext cx="8595359" cy="3110947"/>
          </a:xfrm>
        </p:spPr>
        <p:txBody>
          <a:bodyPr/>
          <a:lstStyle/>
          <a:p>
            <a:r>
              <a:rPr lang="en-US" sz="2400" b="1" u="sng" dirty="0">
                <a:solidFill>
                  <a:schemeClr val="accent1">
                    <a:lumMod val="75000"/>
                  </a:schemeClr>
                </a:solidFill>
              </a:rPr>
              <a:t>     </a:t>
            </a:r>
            <a:r>
              <a:rPr lang="en-US" sz="2400" b="1" u="sng" dirty="0">
                <a:solidFill>
                  <a:schemeClr val="accent1">
                    <a:lumMod val="75000"/>
                  </a:schemeClr>
                </a:solidFill>
                <a:latin typeface="Bell MT" panose="02020503060305020303" pitchFamily="18" charset="0"/>
              </a:rPr>
              <a:t>Software Test Plan Of Inventory Control Management                    System</a:t>
            </a:r>
            <a:br>
              <a:rPr lang="en-US" sz="7200" b="1" u="sng" dirty="0"/>
            </a:br>
            <a:endParaRPr lang="en-IN" dirty="0"/>
          </a:p>
        </p:txBody>
      </p:sp>
      <p:sp>
        <p:nvSpPr>
          <p:cNvPr id="3" name="Subtitle 2">
            <a:extLst>
              <a:ext uri="{FF2B5EF4-FFF2-40B4-BE49-F238E27FC236}">
                <a16:creationId xmlns:a16="http://schemas.microsoft.com/office/drawing/2014/main" id="{5918FC33-9AC4-44FF-BE87-161EF8DEBDF6}"/>
              </a:ext>
            </a:extLst>
          </p:cNvPr>
          <p:cNvSpPr>
            <a:spLocks noGrp="1"/>
          </p:cNvSpPr>
          <p:nvPr>
            <p:ph type="subTitle" idx="1"/>
          </p:nvPr>
        </p:nvSpPr>
        <p:spPr>
          <a:xfrm>
            <a:off x="564543" y="3146730"/>
            <a:ext cx="8825657" cy="3110947"/>
          </a:xfrm>
        </p:spPr>
        <p:txBody>
          <a:bodyPr>
            <a:normAutofit lnSpcReduction="10000"/>
          </a:bodyPr>
          <a:lstStyle/>
          <a:p>
            <a:r>
              <a:rPr lang="en-US" b="1" dirty="0"/>
              <a:t>Submitted by  :- RITU SHARMA  </a:t>
            </a:r>
          </a:p>
          <a:p>
            <a:r>
              <a:rPr lang="en-US" b="1" dirty="0" err="1"/>
              <a:t>Roll_No</a:t>
            </a:r>
            <a:r>
              <a:rPr lang="en-US" b="1" dirty="0"/>
              <a:t>.: IT-2K19-48  </a:t>
            </a:r>
          </a:p>
          <a:p>
            <a:r>
              <a:rPr lang="en-US" b="1" dirty="0"/>
              <a:t>COURSE:-Integrated MTECH-IT 5</a:t>
            </a:r>
            <a:r>
              <a:rPr lang="en-US" b="1" baseline="30000" dirty="0"/>
              <a:t>th</a:t>
            </a:r>
            <a:r>
              <a:rPr lang="en-US" b="1" dirty="0"/>
              <a:t> Sem             </a:t>
            </a:r>
          </a:p>
          <a:p>
            <a:r>
              <a:rPr lang="en-US" b="1" dirty="0"/>
              <a:t>    Guided by:- Dr. </a:t>
            </a:r>
            <a:r>
              <a:rPr lang="en-US" b="1" dirty="0" err="1"/>
              <a:t>shaligram</a:t>
            </a:r>
            <a:r>
              <a:rPr lang="en-US" b="1" dirty="0"/>
              <a:t>    </a:t>
            </a:r>
          </a:p>
          <a:p>
            <a:r>
              <a:rPr lang="en-US" b="1" dirty="0"/>
              <a:t>                                                                                                         </a:t>
            </a:r>
            <a:r>
              <a:rPr lang="en-US" b="1" dirty="0" err="1"/>
              <a:t>prajapat</a:t>
            </a:r>
            <a:r>
              <a:rPr lang="en-US" b="1" dirty="0"/>
              <a:t> sir</a:t>
            </a:r>
          </a:p>
          <a:p>
            <a:r>
              <a:rPr lang="en-US" b="1" dirty="0"/>
              <a:t>                                                                                                 </a:t>
            </a:r>
          </a:p>
          <a:p>
            <a:endParaRPr lang="en-US" b="1" dirty="0"/>
          </a:p>
          <a:p>
            <a:r>
              <a:rPr lang="en-US" b="1" dirty="0"/>
              <a:t>                                                                                                </a:t>
            </a:r>
          </a:p>
          <a:p>
            <a:endParaRPr lang="en-IN" dirty="0"/>
          </a:p>
        </p:txBody>
      </p:sp>
      <p:sp>
        <p:nvSpPr>
          <p:cNvPr id="5" name="TextBox 4">
            <a:extLst>
              <a:ext uri="{FF2B5EF4-FFF2-40B4-BE49-F238E27FC236}">
                <a16:creationId xmlns:a16="http://schemas.microsoft.com/office/drawing/2014/main" id="{F3E71B21-9E67-4FC2-97D6-36ACDB8E743E}"/>
              </a:ext>
            </a:extLst>
          </p:cNvPr>
          <p:cNvSpPr txBox="1"/>
          <p:nvPr/>
        </p:nvSpPr>
        <p:spPr>
          <a:xfrm>
            <a:off x="725584" y="373761"/>
            <a:ext cx="8825657" cy="954107"/>
          </a:xfrm>
          <a:prstGeom prst="rect">
            <a:avLst/>
          </a:prstGeom>
          <a:noFill/>
        </p:spPr>
        <p:txBody>
          <a:bodyPr wrap="square">
            <a:spAutoFit/>
          </a:bodyPr>
          <a:lstStyle/>
          <a:p>
            <a:r>
              <a:rPr lang="en-US" sz="2800" b="1" dirty="0">
                <a:solidFill>
                  <a:schemeClr val="accent1">
                    <a:lumMod val="50000"/>
                  </a:schemeClr>
                </a:solidFill>
                <a:latin typeface="Algerian" panose="04020705040A02060702" pitchFamily="82" charset="0"/>
              </a:rPr>
              <a:t>International institute of professional </a:t>
            </a:r>
            <a:r>
              <a:rPr lang="en-US" sz="2800" b="1" dirty="0" err="1">
                <a:solidFill>
                  <a:schemeClr val="accent1">
                    <a:lumMod val="50000"/>
                  </a:schemeClr>
                </a:solidFill>
                <a:latin typeface="Algerian" panose="04020705040A02060702" pitchFamily="82" charset="0"/>
              </a:rPr>
              <a:t>studies,DAVV</a:t>
            </a:r>
            <a:r>
              <a:rPr lang="en-US" sz="2800" b="1" dirty="0">
                <a:solidFill>
                  <a:schemeClr val="accent1">
                    <a:lumMod val="50000"/>
                  </a:schemeClr>
                </a:solidFill>
                <a:latin typeface="Algerian" panose="04020705040A02060702" pitchFamily="82" charset="0"/>
              </a:rPr>
              <a:t> INDORE</a:t>
            </a:r>
            <a:endParaRPr lang="en-IN" sz="2800"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388893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1505-9314-4416-A6D1-F45197353195}"/>
              </a:ext>
            </a:extLst>
          </p:cNvPr>
          <p:cNvSpPr>
            <a:spLocks noGrp="1"/>
          </p:cNvSpPr>
          <p:nvPr>
            <p:ph type="title"/>
          </p:nvPr>
        </p:nvSpPr>
        <p:spPr>
          <a:xfrm flipV="1">
            <a:off x="677334" y="373711"/>
            <a:ext cx="6868454" cy="23588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B1D0A2BF-CD38-4B6E-8688-69E7FB53F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430" y="212829"/>
            <a:ext cx="4760696" cy="2673494"/>
          </a:xfrm>
        </p:spPr>
      </p:pic>
      <p:pic>
        <p:nvPicPr>
          <p:cNvPr id="7" name="Picture 6">
            <a:extLst>
              <a:ext uri="{FF2B5EF4-FFF2-40B4-BE49-F238E27FC236}">
                <a16:creationId xmlns:a16="http://schemas.microsoft.com/office/drawing/2014/main" id="{441227AF-902B-42D0-9942-E5471739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0788" y="212828"/>
            <a:ext cx="5337432" cy="3007449"/>
          </a:xfrm>
          <a:prstGeom prst="rect">
            <a:avLst/>
          </a:prstGeom>
        </p:spPr>
      </p:pic>
      <p:pic>
        <p:nvPicPr>
          <p:cNvPr id="9" name="Picture 8">
            <a:extLst>
              <a:ext uri="{FF2B5EF4-FFF2-40B4-BE49-F238E27FC236}">
                <a16:creationId xmlns:a16="http://schemas.microsoft.com/office/drawing/2014/main" id="{976E51E9-1FA8-4515-A938-C84DAEC41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6134" y="3376858"/>
            <a:ext cx="5811882" cy="3268313"/>
          </a:xfrm>
          <a:prstGeom prst="rect">
            <a:avLst/>
          </a:prstGeom>
        </p:spPr>
      </p:pic>
    </p:spTree>
    <p:extLst>
      <p:ext uri="{BB962C8B-B14F-4D97-AF65-F5344CB8AC3E}">
        <p14:creationId xmlns:p14="http://schemas.microsoft.com/office/powerpoint/2010/main" val="294425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F09B-3F08-47F6-9F4E-4EC136ECF40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203DA83-B050-4BB8-B867-8064CFEDEB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0834" y="2844400"/>
            <a:ext cx="6882730" cy="3881437"/>
          </a:xfrm>
        </p:spPr>
      </p:pic>
      <p:pic>
        <p:nvPicPr>
          <p:cNvPr id="4" name="Picture 3">
            <a:extLst>
              <a:ext uri="{FF2B5EF4-FFF2-40B4-BE49-F238E27FC236}">
                <a16:creationId xmlns:a16="http://schemas.microsoft.com/office/drawing/2014/main" id="{571E2B90-CACD-4854-8B95-DAD3CA416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40" y="238117"/>
            <a:ext cx="5479758" cy="3077577"/>
          </a:xfrm>
          <a:prstGeom prst="rect">
            <a:avLst/>
          </a:prstGeom>
        </p:spPr>
      </p:pic>
    </p:spTree>
    <p:extLst>
      <p:ext uri="{BB962C8B-B14F-4D97-AF65-F5344CB8AC3E}">
        <p14:creationId xmlns:p14="http://schemas.microsoft.com/office/powerpoint/2010/main" val="29842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1B56-2EBE-4419-BB2B-7136ABE4467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04000CF-2DE5-4FA3-B7FA-DAA1026E5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9817" y="2160588"/>
            <a:ext cx="6892404" cy="3881437"/>
          </a:xfrm>
        </p:spPr>
      </p:pic>
    </p:spTree>
    <p:extLst>
      <p:ext uri="{BB962C8B-B14F-4D97-AF65-F5344CB8AC3E}">
        <p14:creationId xmlns:p14="http://schemas.microsoft.com/office/powerpoint/2010/main" val="206122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A845-BB24-4677-9066-5AE71B1956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B3F532-9844-4D14-930A-E275E353DDC1}"/>
              </a:ext>
            </a:extLst>
          </p:cNvPr>
          <p:cNvSpPr>
            <a:spLocks noGrp="1"/>
          </p:cNvSpPr>
          <p:nvPr>
            <p:ph idx="1"/>
          </p:nvPr>
        </p:nvSpPr>
        <p:spPr/>
        <p:txBody>
          <a:bodyPr/>
          <a:lstStyle/>
          <a:p>
            <a:endParaRPr lang="en-US" dirty="0"/>
          </a:p>
          <a:p>
            <a:endParaRPr lang="en-IN" dirty="0"/>
          </a:p>
          <a:p>
            <a:endParaRPr lang="en-IN" dirty="0"/>
          </a:p>
          <a:p>
            <a:endParaRPr lang="en-IN" dirty="0"/>
          </a:p>
          <a:p>
            <a:r>
              <a:rPr lang="en-IN" dirty="0"/>
              <a:t>                                         </a:t>
            </a:r>
            <a:r>
              <a:rPr lang="en-IN" sz="4000" b="1" dirty="0"/>
              <a:t>THANKYOU</a:t>
            </a:r>
          </a:p>
        </p:txBody>
      </p:sp>
    </p:spTree>
    <p:extLst>
      <p:ext uri="{BB962C8B-B14F-4D97-AF65-F5344CB8AC3E}">
        <p14:creationId xmlns:p14="http://schemas.microsoft.com/office/powerpoint/2010/main" val="2618711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A845-BB24-4677-9066-5AE71B19564F}"/>
              </a:ext>
            </a:extLst>
          </p:cNvPr>
          <p:cNvSpPr>
            <a:spLocks noGrp="1"/>
          </p:cNvSpPr>
          <p:nvPr>
            <p:ph type="title"/>
          </p:nvPr>
        </p:nvSpPr>
        <p:spPr>
          <a:xfrm>
            <a:off x="677334" y="609600"/>
            <a:ext cx="8283786" cy="877294"/>
          </a:xfrm>
        </p:spPr>
        <p:txBody>
          <a:bodyPr/>
          <a:lstStyle/>
          <a:p>
            <a:r>
              <a:rPr lang="en-US" dirty="0"/>
              <a:t>Software Test Plan </a:t>
            </a:r>
            <a:endParaRPr lang="en-IN" dirty="0"/>
          </a:p>
        </p:txBody>
      </p:sp>
      <p:sp>
        <p:nvSpPr>
          <p:cNvPr id="3" name="Content Placeholder 2">
            <a:extLst>
              <a:ext uri="{FF2B5EF4-FFF2-40B4-BE49-F238E27FC236}">
                <a16:creationId xmlns:a16="http://schemas.microsoft.com/office/drawing/2014/main" id="{5BB3F532-9844-4D14-930A-E275E353DDC1}"/>
              </a:ext>
            </a:extLst>
          </p:cNvPr>
          <p:cNvSpPr>
            <a:spLocks noGrp="1"/>
          </p:cNvSpPr>
          <p:nvPr>
            <p:ph idx="1"/>
          </p:nvPr>
        </p:nvSpPr>
        <p:spPr>
          <a:xfrm>
            <a:off x="677333" y="1486895"/>
            <a:ext cx="9031209" cy="4554468"/>
          </a:xfrm>
        </p:spPr>
        <p:txBody>
          <a:bodyPr>
            <a:normAutofit/>
          </a:bodyPr>
          <a:lstStyle/>
          <a:p>
            <a:r>
              <a:rPr lang="en-US" sz="2000" dirty="0"/>
              <a:t>The software Test Plan describe plans for qualification testing of computing software configuration items(CSCI’s) and software system.</a:t>
            </a:r>
          </a:p>
          <a:p>
            <a:r>
              <a:rPr lang="en-US" sz="2000" dirty="0"/>
              <a:t>It describe the software test environment to be performed and provide schedules for test activities.</a:t>
            </a:r>
          </a:p>
          <a:p>
            <a:r>
              <a:rPr lang="en-US" sz="2000" b="0" i="0" dirty="0">
                <a:solidFill>
                  <a:srgbClr val="222222"/>
                </a:solidFill>
                <a:effectLst/>
                <a:latin typeface="Source Sans Pro" panose="020B0604020202020204" pitchFamily="34" charset="0"/>
              </a:rPr>
              <a:t>A </a:t>
            </a:r>
            <a:r>
              <a:rPr lang="en-US" sz="2000" b="1" i="0" dirty="0">
                <a:solidFill>
                  <a:srgbClr val="222222"/>
                </a:solidFill>
                <a:effectLst/>
                <a:latin typeface="Source Sans Pro" panose="020B0604020202020204" pitchFamily="34" charset="0"/>
              </a:rPr>
              <a:t>Test Plan</a:t>
            </a:r>
            <a:r>
              <a:rPr lang="en-US" sz="2000" b="0" i="0" dirty="0">
                <a:solidFill>
                  <a:srgbClr val="222222"/>
                </a:solidFill>
                <a:effectLst/>
                <a:latin typeface="Source Sans Pro" panose="020B0604020202020204" pitchFamily="34" charset="0"/>
              </a:rPr>
              <a:t> is a detailed document that describes the test strategy, objectives, schedule, estimation, deliverables, and resources required to perform testing for a software product. Test Plan helps us determine the effort needed to validate the quality of the application under test. The test plan serves as a blueprint to conduct software testing activities as a defined process, which is minutely monitored and controlled by the test manager.</a:t>
            </a:r>
            <a:endParaRPr lang="en-IN" sz="2000" dirty="0"/>
          </a:p>
        </p:txBody>
      </p:sp>
    </p:spTree>
    <p:extLst>
      <p:ext uri="{BB962C8B-B14F-4D97-AF65-F5344CB8AC3E}">
        <p14:creationId xmlns:p14="http://schemas.microsoft.com/office/powerpoint/2010/main" val="250635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A845-BB24-4677-9066-5AE71B19564F}"/>
              </a:ext>
            </a:extLst>
          </p:cNvPr>
          <p:cNvSpPr>
            <a:spLocks noGrp="1"/>
          </p:cNvSpPr>
          <p:nvPr>
            <p:ph type="title"/>
          </p:nvPr>
        </p:nvSpPr>
        <p:spPr>
          <a:xfrm flipV="1">
            <a:off x="677334" y="524786"/>
            <a:ext cx="6955918" cy="8481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BB3F532-9844-4D14-930A-E275E353DDC1}"/>
              </a:ext>
            </a:extLst>
          </p:cNvPr>
          <p:cNvSpPr>
            <a:spLocks noGrp="1"/>
          </p:cNvSpPr>
          <p:nvPr>
            <p:ph idx="1"/>
          </p:nvPr>
        </p:nvSpPr>
        <p:spPr>
          <a:xfrm>
            <a:off x="677333" y="1399431"/>
            <a:ext cx="8935793" cy="4641932"/>
          </a:xfrm>
        </p:spPr>
        <p:txBody>
          <a:bodyPr/>
          <a:lstStyle/>
          <a:p>
            <a:pPr algn="l"/>
            <a:r>
              <a:rPr lang="en-US" sz="2400" b="1" i="0" u="sng" dirty="0">
                <a:solidFill>
                  <a:srgbClr val="292526"/>
                </a:solidFill>
                <a:effectLst/>
                <a:latin typeface="LiberationSerif-Bold_1j_2"/>
              </a:rPr>
              <a:t>Purpose</a:t>
            </a:r>
          </a:p>
          <a:p>
            <a:pPr algn="l"/>
            <a:r>
              <a:rPr lang="en-US" sz="2400" b="0" i="0" dirty="0">
                <a:solidFill>
                  <a:srgbClr val="292526"/>
                </a:solidFill>
                <a:effectLst/>
                <a:latin typeface="LiberationSerif_1e_2"/>
              </a:rPr>
              <a:t>The aim of this paper is to develop the plan for testing for the E-Commerce System for </a:t>
            </a:r>
            <a:r>
              <a:rPr lang="en-US" sz="2400" b="0" i="0" dirty="0" err="1">
                <a:solidFill>
                  <a:srgbClr val="292526"/>
                </a:solidFill>
                <a:effectLst/>
                <a:latin typeface="LiberationSerif_1e_2"/>
              </a:rPr>
              <a:t>InventoryManagement</a:t>
            </a:r>
            <a:r>
              <a:rPr lang="en-US" sz="2400" b="0" i="0" dirty="0">
                <a:solidFill>
                  <a:srgbClr val="292526"/>
                </a:solidFill>
                <a:effectLst/>
                <a:latin typeface="LiberationSerif_1e_2"/>
              </a:rPr>
              <a:t> known as “Smart Inventory Management System.” It contains the depiction of </a:t>
            </a:r>
            <a:r>
              <a:rPr lang="en-US" sz="2400" b="0" i="0" dirty="0" err="1">
                <a:solidFill>
                  <a:srgbClr val="292526"/>
                </a:solidFill>
                <a:effectLst/>
                <a:latin typeface="LiberationSerif_1e_2"/>
              </a:rPr>
              <a:t>thetest</a:t>
            </a:r>
            <a:r>
              <a:rPr lang="en-US" sz="2400" b="0" i="0" dirty="0">
                <a:solidFill>
                  <a:srgbClr val="292526"/>
                </a:solidFill>
                <a:effectLst/>
                <a:latin typeface="LiberationSerif_1e_2"/>
              </a:rPr>
              <a:t> scripts from which the software tester will work on the project’s products. The </a:t>
            </a:r>
            <a:r>
              <a:rPr lang="en-US" sz="2400" b="0" i="0" dirty="0" err="1">
                <a:solidFill>
                  <a:srgbClr val="292526"/>
                </a:solidFill>
                <a:effectLst/>
                <a:latin typeface="LiberationSerif_1e_2"/>
              </a:rPr>
              <a:t>intendedaudience</a:t>
            </a:r>
            <a:r>
              <a:rPr lang="en-US" sz="2400" b="0" i="0" dirty="0">
                <a:solidFill>
                  <a:srgbClr val="292526"/>
                </a:solidFill>
                <a:effectLst/>
                <a:latin typeface="LiberationSerif_1e_2"/>
              </a:rPr>
              <a:t> of the plan is the system advisors and team, however some portions of this </a:t>
            </a:r>
            <a:r>
              <a:rPr lang="en-US" sz="2400" b="0" i="0" dirty="0" err="1">
                <a:solidFill>
                  <a:srgbClr val="292526"/>
                </a:solidFill>
                <a:effectLst/>
                <a:latin typeface="LiberationSerif_1e_2"/>
              </a:rPr>
              <a:t>documentcan</a:t>
            </a:r>
            <a:r>
              <a:rPr lang="en-US" sz="2400" b="0" i="0" dirty="0">
                <a:solidFill>
                  <a:srgbClr val="292526"/>
                </a:solidFill>
                <a:effectLst/>
                <a:latin typeface="LiberationSerif_1e_2"/>
              </a:rPr>
              <a:t> be shared with the customer.</a:t>
            </a:r>
            <a:endParaRPr lang="en-IN" sz="2400" dirty="0"/>
          </a:p>
          <a:p>
            <a:endParaRPr lang="en-IN" dirty="0"/>
          </a:p>
        </p:txBody>
      </p:sp>
    </p:spTree>
    <p:extLst>
      <p:ext uri="{BB962C8B-B14F-4D97-AF65-F5344CB8AC3E}">
        <p14:creationId xmlns:p14="http://schemas.microsoft.com/office/powerpoint/2010/main" val="347705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A845-BB24-4677-9066-5AE71B19564F}"/>
              </a:ext>
            </a:extLst>
          </p:cNvPr>
          <p:cNvSpPr>
            <a:spLocks noGrp="1"/>
          </p:cNvSpPr>
          <p:nvPr>
            <p:ph type="title"/>
          </p:nvPr>
        </p:nvSpPr>
        <p:spPr/>
        <p:txBody>
          <a:bodyPr/>
          <a:lstStyle/>
          <a:p>
            <a:r>
              <a:rPr lang="en-US" b="0" i="0" dirty="0">
                <a:solidFill>
                  <a:srgbClr val="292526"/>
                </a:solidFill>
                <a:effectLst/>
                <a:latin typeface="LiberationSerif-Bold_1j_2"/>
              </a:rPr>
              <a:t>Introduction</a:t>
            </a:r>
            <a:endParaRPr lang="en-IN" dirty="0"/>
          </a:p>
        </p:txBody>
      </p:sp>
      <p:sp>
        <p:nvSpPr>
          <p:cNvPr id="3" name="Content Placeholder 2">
            <a:extLst>
              <a:ext uri="{FF2B5EF4-FFF2-40B4-BE49-F238E27FC236}">
                <a16:creationId xmlns:a16="http://schemas.microsoft.com/office/drawing/2014/main" id="{5BB3F532-9844-4D14-930A-E275E353DDC1}"/>
              </a:ext>
            </a:extLst>
          </p:cNvPr>
          <p:cNvSpPr>
            <a:spLocks noGrp="1"/>
          </p:cNvSpPr>
          <p:nvPr>
            <p:ph idx="1"/>
          </p:nvPr>
        </p:nvSpPr>
        <p:spPr>
          <a:xfrm>
            <a:off x="677333" y="1558457"/>
            <a:ext cx="9031209" cy="4482906"/>
          </a:xfrm>
        </p:spPr>
        <p:txBody>
          <a:bodyPr>
            <a:normAutofit lnSpcReduction="10000"/>
          </a:bodyPr>
          <a:lstStyle/>
          <a:p>
            <a:pPr marL="0" indent="0" algn="l">
              <a:buNone/>
            </a:pPr>
            <a:r>
              <a:rPr lang="en-US" b="1" i="0" u="sng" dirty="0">
                <a:solidFill>
                  <a:srgbClr val="292526"/>
                </a:solidFill>
                <a:effectLst/>
                <a:latin typeface="LiberationSerif-Bold_1j_2"/>
              </a:rPr>
              <a:t>Description of System to Be Tested</a:t>
            </a:r>
            <a:endParaRPr lang="en-US" b="1" u="sng" dirty="0">
              <a:solidFill>
                <a:srgbClr val="292526"/>
              </a:solidFill>
              <a:latin typeface="LiberationSerif-Bold_1j_2"/>
            </a:endParaRPr>
          </a:p>
          <a:p>
            <a:pPr algn="l"/>
            <a:r>
              <a:rPr lang="en-US" b="0" i="0" dirty="0">
                <a:solidFill>
                  <a:srgbClr val="292526"/>
                </a:solidFill>
                <a:effectLst/>
                <a:latin typeface="LiberationSerif-Bold_1j_2"/>
              </a:rPr>
              <a:t>Description of System to Be Tested </a:t>
            </a:r>
            <a:r>
              <a:rPr lang="en-US" b="0" i="0" dirty="0">
                <a:solidFill>
                  <a:srgbClr val="292526"/>
                </a:solidFill>
                <a:effectLst/>
                <a:latin typeface="LiberationSerif_1e_2"/>
              </a:rPr>
              <a:t>Mid-Century Modern Decor Unlimited has purchased an inventory management </a:t>
            </a:r>
            <a:r>
              <a:rPr lang="en-US" b="0" i="0" dirty="0" err="1">
                <a:solidFill>
                  <a:srgbClr val="292526"/>
                </a:solidFill>
                <a:effectLst/>
                <a:latin typeface="LiberationSerif_1e_2"/>
              </a:rPr>
              <a:t>inventoryapplication</a:t>
            </a:r>
            <a:r>
              <a:rPr lang="en-US" b="0" i="0" dirty="0">
                <a:solidFill>
                  <a:srgbClr val="292526"/>
                </a:solidFill>
                <a:effectLst/>
                <a:latin typeface="LiberationSerif_1e_2"/>
              </a:rPr>
              <a:t> for tracking inventory levels, deliveries, orders, and sales. The software system </a:t>
            </a:r>
            <a:r>
              <a:rPr lang="en-US" b="0" i="0" dirty="0" err="1">
                <a:solidFill>
                  <a:srgbClr val="292526"/>
                </a:solidFill>
                <a:effectLst/>
                <a:latin typeface="LiberationSerif_1e_2"/>
              </a:rPr>
              <a:t>willalso</a:t>
            </a:r>
            <a:r>
              <a:rPr lang="en-US" b="0" i="0" dirty="0">
                <a:solidFill>
                  <a:srgbClr val="292526"/>
                </a:solidFill>
                <a:effectLst/>
                <a:latin typeface="LiberationSerif_1e_2"/>
              </a:rPr>
              <a:t> be used in creating bill of materials, work orders and other production related papers. </a:t>
            </a:r>
            <a:r>
              <a:rPr lang="en-US" b="0" i="0" dirty="0" err="1">
                <a:solidFill>
                  <a:srgbClr val="292526"/>
                </a:solidFill>
                <a:effectLst/>
                <a:latin typeface="LiberationSerif_1e_2"/>
              </a:rPr>
              <a:t>Sincethis</a:t>
            </a:r>
            <a:r>
              <a:rPr lang="en-US" b="0" i="0" dirty="0">
                <a:solidFill>
                  <a:srgbClr val="292526"/>
                </a:solidFill>
                <a:effectLst/>
                <a:latin typeface="LiberationSerif_1e_2"/>
              </a:rPr>
              <a:t> system software is new, the company has to test it so as to identify the testing </a:t>
            </a:r>
            <a:r>
              <a:rPr lang="en-US" b="0" i="0" dirty="0" err="1">
                <a:solidFill>
                  <a:srgbClr val="292526"/>
                </a:solidFill>
                <a:effectLst/>
                <a:latin typeface="LiberationSerif_1e_2"/>
              </a:rPr>
              <a:t>procedures,suggested</a:t>
            </a:r>
            <a:r>
              <a:rPr lang="en-US" b="0" i="0" dirty="0">
                <a:solidFill>
                  <a:srgbClr val="292526"/>
                </a:solidFill>
                <a:effectLst/>
                <a:latin typeface="LiberationSerif_1e_2"/>
              </a:rPr>
              <a:t> sequence and the timeframe for the procedures, and the validation of the </a:t>
            </a:r>
            <a:r>
              <a:rPr lang="en-US" b="0" i="0" dirty="0" err="1">
                <a:solidFill>
                  <a:srgbClr val="292526"/>
                </a:solidFill>
                <a:effectLst/>
                <a:latin typeface="LiberationSerif_1e_2"/>
              </a:rPr>
              <a:t>chosentechniques</a:t>
            </a:r>
            <a:r>
              <a:rPr lang="en-US" b="0" i="0" dirty="0">
                <a:solidFill>
                  <a:srgbClr val="292526"/>
                </a:solidFill>
                <a:effectLst/>
                <a:latin typeface="LiberationSerif_1e_2"/>
              </a:rPr>
              <a:t> and their sequencing.</a:t>
            </a:r>
          </a:p>
          <a:p>
            <a:pPr algn="l"/>
            <a:r>
              <a:rPr lang="en-US" b="1" i="0" u="sng" dirty="0">
                <a:solidFill>
                  <a:srgbClr val="292526"/>
                </a:solidFill>
                <a:effectLst/>
                <a:latin typeface="LiberationSerif-Bold_1j_2"/>
              </a:rPr>
              <a:t>Method of Testing</a:t>
            </a:r>
          </a:p>
          <a:p>
            <a:pPr algn="l"/>
            <a:r>
              <a:rPr lang="en-US" b="0" i="0" dirty="0">
                <a:solidFill>
                  <a:srgbClr val="292526"/>
                </a:solidFill>
                <a:effectLst/>
                <a:latin typeface="LiberationSerif_1e_2"/>
              </a:rPr>
              <a:t>The testing process allows the detection of errors in the application. It is primary quality </a:t>
            </a:r>
            <a:r>
              <a:rPr lang="en-US" b="0" i="0" dirty="0" err="1">
                <a:solidFill>
                  <a:srgbClr val="292526"/>
                </a:solidFill>
                <a:effectLst/>
                <a:latin typeface="LiberationSerif_1e_2"/>
              </a:rPr>
              <a:t>measureapplied</a:t>
            </a:r>
            <a:r>
              <a:rPr lang="en-US" b="0" i="0" dirty="0">
                <a:solidFill>
                  <a:srgbClr val="292526"/>
                </a:solidFill>
                <a:effectLst/>
                <a:latin typeface="LiberationSerif_1e_2"/>
              </a:rPr>
              <a:t> during the development of the software and during testing, the system application is executed with specific test cases and the output of the software is assessed to establish if its performing as to its expectations. In this inventory management software unit testing will be applied on single modules as they are completed and become implemented. The modules will be tested using the following strategy.</a:t>
            </a:r>
            <a:endParaRPr lang="en-US" dirty="0">
              <a:solidFill>
                <a:srgbClr val="292526"/>
              </a:solidFill>
              <a:latin typeface="LiberationSerif-Bold_1j_2"/>
            </a:endParaRPr>
          </a:p>
        </p:txBody>
      </p:sp>
    </p:spTree>
    <p:extLst>
      <p:ext uri="{BB962C8B-B14F-4D97-AF65-F5344CB8AC3E}">
        <p14:creationId xmlns:p14="http://schemas.microsoft.com/office/powerpoint/2010/main" val="36683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6CA9-A882-4A3F-9449-5A5AA1DF2EAB}"/>
              </a:ext>
            </a:extLst>
          </p:cNvPr>
          <p:cNvSpPr>
            <a:spLocks noGrp="1"/>
          </p:cNvSpPr>
          <p:nvPr>
            <p:ph type="title"/>
          </p:nvPr>
        </p:nvSpPr>
        <p:spPr>
          <a:xfrm flipV="1">
            <a:off x="677334" y="286247"/>
            <a:ext cx="7218311" cy="32335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299D0B1-5B0D-45F6-A7FD-0BE15D17E435}"/>
              </a:ext>
            </a:extLst>
          </p:cNvPr>
          <p:cNvSpPr>
            <a:spLocks noGrp="1"/>
          </p:cNvSpPr>
          <p:nvPr>
            <p:ph idx="1"/>
          </p:nvPr>
        </p:nvSpPr>
        <p:spPr>
          <a:xfrm>
            <a:off x="677334" y="898497"/>
            <a:ext cx="8768816" cy="5142865"/>
          </a:xfrm>
        </p:spPr>
        <p:txBody>
          <a:bodyPr/>
          <a:lstStyle/>
          <a:p>
            <a:pPr algn="l" fontAlgn="base"/>
            <a:r>
              <a:rPr lang="en-US" b="1" i="0" u="sng" dirty="0">
                <a:solidFill>
                  <a:srgbClr val="292526"/>
                </a:solidFill>
                <a:effectLst/>
                <a:latin typeface="LiberationSerif-Bold_1j_2"/>
              </a:rPr>
              <a:t>Black Box Testing</a:t>
            </a:r>
            <a:endParaRPr lang="en-US" b="1" i="0" u="sng" dirty="0">
              <a:solidFill>
                <a:srgbClr val="16192B"/>
              </a:solidFill>
              <a:effectLst/>
              <a:latin typeface="inherit"/>
            </a:endParaRPr>
          </a:p>
          <a:p>
            <a:pPr algn="l" fontAlgn="base"/>
            <a:r>
              <a:rPr lang="en-US" b="0" i="0" dirty="0">
                <a:solidFill>
                  <a:srgbClr val="292526"/>
                </a:solidFill>
                <a:effectLst/>
                <a:latin typeface="LiberationSerif_1e_3"/>
              </a:rPr>
              <a:t>This strategy will allow the test cases to be created as input conditions that fully implement all the functional requirements of the system program. This testing will detect errors in the following </a:t>
            </a:r>
            <a:r>
              <a:rPr lang="en-US" b="0" i="0" dirty="0" err="1">
                <a:solidFill>
                  <a:srgbClr val="292526"/>
                </a:solidFill>
                <a:effectLst/>
                <a:latin typeface="LiberationSerif_1e_3"/>
              </a:rPr>
              <a:t>groups.</a:t>
            </a:r>
            <a:r>
              <a:rPr lang="en-US" b="0" i="0" dirty="0" err="1">
                <a:solidFill>
                  <a:srgbClr val="292526"/>
                </a:solidFill>
                <a:effectLst/>
                <a:latin typeface="OpenSymbol_1t_3"/>
              </a:rPr>
              <a:t></a:t>
            </a:r>
            <a:r>
              <a:rPr lang="en-US" b="0" i="0" dirty="0" err="1">
                <a:solidFill>
                  <a:srgbClr val="292526"/>
                </a:solidFill>
                <a:effectLst/>
                <a:latin typeface="LiberationSerif_1e_3"/>
              </a:rPr>
              <a:t>Missing</a:t>
            </a:r>
            <a:r>
              <a:rPr lang="en-US" b="0" i="0" dirty="0">
                <a:solidFill>
                  <a:srgbClr val="292526"/>
                </a:solidFill>
                <a:effectLst/>
                <a:latin typeface="LiberationSerif_1e_3"/>
              </a:rPr>
              <a:t> or incorrect </a:t>
            </a:r>
            <a:r>
              <a:rPr lang="en-US" b="0" i="0" dirty="0" err="1">
                <a:solidFill>
                  <a:srgbClr val="292526"/>
                </a:solidFill>
                <a:effectLst/>
                <a:latin typeface="LiberationSerif_1e_3"/>
              </a:rPr>
              <a:t>functions</a:t>
            </a:r>
            <a:r>
              <a:rPr lang="en-US" b="0" i="0" dirty="0" err="1">
                <a:solidFill>
                  <a:srgbClr val="292526"/>
                </a:solidFill>
                <a:effectLst/>
                <a:latin typeface="OpenSymbol_1t_3"/>
              </a:rPr>
              <a:t></a:t>
            </a:r>
            <a:r>
              <a:rPr lang="en-US" b="0" i="0" dirty="0" err="1">
                <a:solidFill>
                  <a:srgbClr val="292526"/>
                </a:solidFill>
                <a:effectLst/>
                <a:latin typeface="LiberationSerif_1e_3"/>
              </a:rPr>
              <a:t>Interface</a:t>
            </a:r>
            <a:r>
              <a:rPr lang="en-US" b="0" i="0" dirty="0">
                <a:solidFill>
                  <a:srgbClr val="292526"/>
                </a:solidFill>
                <a:effectLst/>
                <a:latin typeface="LiberationSerif_1e_3"/>
              </a:rPr>
              <a:t> </a:t>
            </a:r>
            <a:r>
              <a:rPr lang="en-US" b="0" i="0" dirty="0" err="1">
                <a:solidFill>
                  <a:srgbClr val="292526"/>
                </a:solidFill>
                <a:effectLst/>
                <a:latin typeface="LiberationSerif_1e_3"/>
              </a:rPr>
              <a:t>errors</a:t>
            </a:r>
            <a:r>
              <a:rPr lang="en-US" b="0" i="0" dirty="0" err="1">
                <a:solidFill>
                  <a:srgbClr val="292526"/>
                </a:solidFill>
                <a:effectLst/>
                <a:latin typeface="OpenSymbol_1t_3"/>
              </a:rPr>
              <a:t></a:t>
            </a:r>
            <a:r>
              <a:rPr lang="en-US" b="0" i="0" dirty="0" err="1">
                <a:solidFill>
                  <a:srgbClr val="292526"/>
                </a:solidFill>
                <a:effectLst/>
                <a:latin typeface="LiberationSerif_1e_3"/>
              </a:rPr>
              <a:t>Permanent</a:t>
            </a:r>
            <a:r>
              <a:rPr lang="en-US" b="0" i="0" dirty="0">
                <a:solidFill>
                  <a:srgbClr val="292526"/>
                </a:solidFill>
                <a:effectLst/>
                <a:latin typeface="LiberationSerif_1e_3"/>
              </a:rPr>
              <a:t> </a:t>
            </a:r>
            <a:r>
              <a:rPr lang="en-US" b="0" i="0" dirty="0" err="1">
                <a:solidFill>
                  <a:srgbClr val="292526"/>
                </a:solidFill>
                <a:effectLst/>
                <a:latin typeface="LiberationSerif_1e_3"/>
              </a:rPr>
              <a:t>errors</a:t>
            </a:r>
            <a:r>
              <a:rPr lang="en-US" b="0" i="0" dirty="0" err="1">
                <a:solidFill>
                  <a:srgbClr val="292526"/>
                </a:solidFill>
                <a:effectLst/>
                <a:latin typeface="OpenSymbol_1t_3"/>
              </a:rPr>
              <a:t></a:t>
            </a:r>
            <a:r>
              <a:rPr lang="en-US" b="0" i="0" dirty="0" err="1">
                <a:solidFill>
                  <a:srgbClr val="292526"/>
                </a:solidFill>
                <a:effectLst/>
                <a:latin typeface="LiberationSerif_1e_3"/>
              </a:rPr>
              <a:t>Errors</a:t>
            </a:r>
            <a:r>
              <a:rPr lang="en-US" b="0" i="0" dirty="0">
                <a:solidFill>
                  <a:srgbClr val="292526"/>
                </a:solidFill>
                <a:effectLst/>
                <a:latin typeface="LiberationSerif_1e_3"/>
              </a:rPr>
              <a:t> in external database access or data </a:t>
            </a:r>
            <a:r>
              <a:rPr lang="en-US" b="0" i="0" dirty="0" err="1">
                <a:solidFill>
                  <a:srgbClr val="292526"/>
                </a:solidFill>
                <a:effectLst/>
                <a:latin typeface="LiberationSerif_1e_3"/>
              </a:rPr>
              <a:t>structure</a:t>
            </a:r>
            <a:r>
              <a:rPr lang="en-US" b="0" i="0" dirty="0" err="1">
                <a:solidFill>
                  <a:srgbClr val="292526"/>
                </a:solidFill>
                <a:effectLst/>
                <a:latin typeface="OpenSymbol_1t_3"/>
              </a:rPr>
              <a:t></a:t>
            </a:r>
            <a:r>
              <a:rPr lang="en-US" b="0" i="0" dirty="0" err="1">
                <a:solidFill>
                  <a:srgbClr val="292526"/>
                </a:solidFill>
                <a:effectLst/>
                <a:latin typeface="LiberationSerif_1e_3"/>
              </a:rPr>
              <a:t>Initialization</a:t>
            </a:r>
            <a:r>
              <a:rPr lang="en-US" b="0" i="0" dirty="0">
                <a:solidFill>
                  <a:srgbClr val="292526"/>
                </a:solidFill>
                <a:effectLst/>
                <a:latin typeface="LiberationSerif_1e_3"/>
              </a:rPr>
              <a:t> and termination errors. This method of testing will allow only the input to be checked for accuracy while the logical flow of data is not checked.</a:t>
            </a:r>
          </a:p>
          <a:p>
            <a:pPr algn="l" fontAlgn="base"/>
            <a:r>
              <a:rPr lang="en-US" b="1" i="0" u="sng" dirty="0">
                <a:solidFill>
                  <a:srgbClr val="292526"/>
                </a:solidFill>
                <a:effectLst/>
                <a:latin typeface="LiberationSerif-Bold_1j_3"/>
              </a:rPr>
              <a:t>White Box Testing </a:t>
            </a:r>
          </a:p>
          <a:p>
            <a:pPr algn="l" fontAlgn="base"/>
            <a:r>
              <a:rPr lang="en-US" b="0" i="0" dirty="0">
                <a:solidFill>
                  <a:srgbClr val="292526"/>
                </a:solidFill>
                <a:effectLst/>
                <a:latin typeface="LiberationSerif_1e_3"/>
              </a:rPr>
              <a:t>The test cases will be created on the logic of each module by drawing flow graphs of the module and logical decisions that are tested on all the cases. This strategy is used to generate test cases </a:t>
            </a:r>
            <a:r>
              <a:rPr lang="en-US" b="0" i="0" dirty="0" err="1">
                <a:solidFill>
                  <a:srgbClr val="292526"/>
                </a:solidFill>
                <a:effectLst/>
                <a:latin typeface="LiberationSerif_1e_3"/>
              </a:rPr>
              <a:t>inthe</a:t>
            </a:r>
            <a:r>
              <a:rPr lang="en-US" b="0" i="0" dirty="0">
                <a:solidFill>
                  <a:srgbClr val="292526"/>
                </a:solidFill>
                <a:effectLst/>
                <a:latin typeface="LiberationSerif_1e_3"/>
              </a:rPr>
              <a:t> following cases:</a:t>
            </a:r>
            <a:r>
              <a:rPr lang="en-US" b="0" i="0" dirty="0">
                <a:solidFill>
                  <a:srgbClr val="292526"/>
                </a:solidFill>
                <a:effectLst/>
                <a:latin typeface="OpenSymbol_1t_3"/>
              </a:rPr>
              <a:t></a:t>
            </a:r>
            <a:r>
              <a:rPr lang="en-US" b="0" i="0" dirty="0">
                <a:solidFill>
                  <a:srgbClr val="292526"/>
                </a:solidFill>
                <a:effectLst/>
                <a:latin typeface="LiberationSerif_1e_3"/>
              </a:rPr>
              <a:t>Execute internal data structure to guarantee their </a:t>
            </a:r>
            <a:r>
              <a:rPr lang="en-US" b="0" i="0" dirty="0" err="1">
                <a:solidFill>
                  <a:srgbClr val="292526"/>
                </a:solidFill>
                <a:effectLst/>
                <a:latin typeface="LiberationSerif_1e_3"/>
              </a:rPr>
              <a:t>validity</a:t>
            </a:r>
            <a:r>
              <a:rPr lang="en-US" b="0" i="0" dirty="0" err="1">
                <a:solidFill>
                  <a:srgbClr val="292526"/>
                </a:solidFill>
                <a:effectLst/>
                <a:latin typeface="OpenSymbol_1t_3"/>
              </a:rPr>
              <a:t></a:t>
            </a:r>
            <a:r>
              <a:rPr lang="en-US" b="0" i="0" dirty="0" err="1">
                <a:solidFill>
                  <a:srgbClr val="292526"/>
                </a:solidFill>
                <a:effectLst/>
                <a:latin typeface="LiberationSerif_1e_3"/>
              </a:rPr>
              <a:t>Execute</a:t>
            </a:r>
            <a:r>
              <a:rPr lang="en-US" b="0" i="0" dirty="0">
                <a:solidFill>
                  <a:srgbClr val="292526"/>
                </a:solidFill>
                <a:effectLst/>
                <a:latin typeface="LiberationSerif_1e_3"/>
              </a:rPr>
              <a:t> all loops at their boundaries within their operational </a:t>
            </a:r>
            <a:r>
              <a:rPr lang="en-US" b="0" i="0" dirty="0" err="1">
                <a:solidFill>
                  <a:srgbClr val="292526"/>
                </a:solidFill>
                <a:effectLst/>
                <a:latin typeface="LiberationSerif_1e_3"/>
              </a:rPr>
              <a:t>bounds</a:t>
            </a:r>
            <a:r>
              <a:rPr lang="en-US" b="0" i="0" dirty="0" err="1">
                <a:solidFill>
                  <a:srgbClr val="292526"/>
                </a:solidFill>
                <a:effectLst/>
                <a:latin typeface="OpenSymbol_1t_3"/>
              </a:rPr>
              <a:t></a:t>
            </a:r>
            <a:r>
              <a:rPr lang="en-US" b="0" i="0" dirty="0" err="1">
                <a:solidFill>
                  <a:srgbClr val="292526"/>
                </a:solidFill>
                <a:effectLst/>
                <a:latin typeface="LiberationSerif_1e_3"/>
              </a:rPr>
              <a:t>Ensure</a:t>
            </a:r>
            <a:r>
              <a:rPr lang="en-US" b="0" i="0" dirty="0">
                <a:solidFill>
                  <a:srgbClr val="292526"/>
                </a:solidFill>
                <a:effectLst/>
                <a:latin typeface="LiberationSerif_1e_3"/>
              </a:rPr>
              <a:t> that all independent paths have been executed </a:t>
            </a:r>
            <a:r>
              <a:rPr lang="en-US" b="0" i="0" dirty="0">
                <a:solidFill>
                  <a:srgbClr val="292526"/>
                </a:solidFill>
                <a:effectLst/>
                <a:latin typeface="OpenSymbol_1t_3"/>
              </a:rPr>
              <a:t></a:t>
            </a:r>
            <a:r>
              <a:rPr lang="en-US" b="0" i="0" dirty="0">
                <a:solidFill>
                  <a:srgbClr val="292526"/>
                </a:solidFill>
                <a:effectLst/>
                <a:latin typeface="LiberationSerif_1e_3"/>
              </a:rPr>
              <a:t>Execute all logical decisions on their false and true side</a:t>
            </a:r>
            <a:endParaRPr lang="en-US" b="0" i="0" dirty="0">
              <a:solidFill>
                <a:srgbClr val="16192B"/>
              </a:solidFill>
              <a:effectLst/>
              <a:latin typeface="inherit"/>
            </a:endParaRPr>
          </a:p>
          <a:p>
            <a:endParaRPr lang="en-IN" dirty="0"/>
          </a:p>
        </p:txBody>
      </p:sp>
    </p:spTree>
    <p:extLst>
      <p:ext uri="{BB962C8B-B14F-4D97-AF65-F5344CB8AC3E}">
        <p14:creationId xmlns:p14="http://schemas.microsoft.com/office/powerpoint/2010/main" val="348300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A845-BB24-4677-9066-5AE71B19564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F98E9C6-7724-4134-B45C-705BBEF98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466436"/>
            <a:ext cx="7073659" cy="5305245"/>
          </a:xfrm>
        </p:spPr>
      </p:pic>
    </p:spTree>
    <p:extLst>
      <p:ext uri="{BB962C8B-B14F-4D97-AF65-F5344CB8AC3E}">
        <p14:creationId xmlns:p14="http://schemas.microsoft.com/office/powerpoint/2010/main" val="39302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A845-BB24-4677-9066-5AE71B19564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86D805B-BCA7-4229-A566-4029F794A2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701" y="609600"/>
            <a:ext cx="7711292" cy="5783469"/>
          </a:xfrm>
        </p:spPr>
      </p:pic>
    </p:spTree>
    <p:extLst>
      <p:ext uri="{BB962C8B-B14F-4D97-AF65-F5344CB8AC3E}">
        <p14:creationId xmlns:p14="http://schemas.microsoft.com/office/powerpoint/2010/main" val="329718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A845-BB24-4677-9066-5AE71B19564F}"/>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CD51E46C-714F-4A63-A186-AF1AC44FD7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399" y="609600"/>
            <a:ext cx="7534834" cy="565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55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1E16-DDCE-4FEC-BFE3-A428CFA01C29}"/>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65C4DB29-DBCF-4D01-80DC-40BBD515987E}"/>
              </a:ext>
            </a:extLst>
          </p:cNvPr>
          <p:cNvSpPr>
            <a:spLocks noGrp="1"/>
          </p:cNvSpPr>
          <p:nvPr>
            <p:ph idx="1"/>
          </p:nvPr>
        </p:nvSpPr>
        <p:spPr>
          <a:xfrm>
            <a:off x="677334" y="2160589"/>
            <a:ext cx="10367028" cy="4438994"/>
          </a:xfrm>
        </p:spPr>
        <p:txBody>
          <a:bodyPr/>
          <a:lstStyle/>
          <a:p>
            <a:pPr marL="0" indent="0">
              <a:buNone/>
            </a:pPr>
            <a:r>
              <a:rPr lang="en-US" dirty="0"/>
              <a:t> The result of the test is stored in the database. Especially the details of the report will be generated in a form showing the details of available stocks and products.</a:t>
            </a:r>
          </a:p>
          <a:p>
            <a:pPr marL="0" indent="0">
              <a:buNone/>
            </a:pPr>
            <a:r>
              <a:rPr lang="en-US" dirty="0"/>
              <a:t>10.1 Sample Outputs for Inventory Management</a:t>
            </a:r>
            <a:endParaRPr lang="en-IN" dirty="0"/>
          </a:p>
        </p:txBody>
      </p:sp>
      <p:pic>
        <p:nvPicPr>
          <p:cNvPr id="5" name="Picture 4">
            <a:extLst>
              <a:ext uri="{FF2B5EF4-FFF2-40B4-BE49-F238E27FC236}">
                <a16:creationId xmlns:a16="http://schemas.microsoft.com/office/drawing/2014/main" id="{E769046F-2903-4541-B258-D67997267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6121"/>
            <a:ext cx="4201880" cy="2355484"/>
          </a:xfrm>
          <a:prstGeom prst="rect">
            <a:avLst/>
          </a:prstGeom>
        </p:spPr>
      </p:pic>
      <p:pic>
        <p:nvPicPr>
          <p:cNvPr id="7" name="Picture 6">
            <a:extLst>
              <a:ext uri="{FF2B5EF4-FFF2-40B4-BE49-F238E27FC236}">
                <a16:creationId xmlns:a16="http://schemas.microsoft.com/office/drawing/2014/main" id="{CAB30DBE-3F28-4E20-A0C1-D619527E9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872" y="3429000"/>
            <a:ext cx="5677692" cy="3200847"/>
          </a:xfrm>
          <a:prstGeom prst="rect">
            <a:avLst/>
          </a:prstGeom>
        </p:spPr>
      </p:pic>
    </p:spTree>
    <p:extLst>
      <p:ext uri="{BB962C8B-B14F-4D97-AF65-F5344CB8AC3E}">
        <p14:creationId xmlns:p14="http://schemas.microsoft.com/office/powerpoint/2010/main" val="29265953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TotalTime>
  <Words>631</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Algerian</vt:lpstr>
      <vt:lpstr>Arial</vt:lpstr>
      <vt:lpstr>Bell MT</vt:lpstr>
      <vt:lpstr>inherit</vt:lpstr>
      <vt:lpstr>LiberationSerif_1e_2</vt:lpstr>
      <vt:lpstr>LiberationSerif_1e_3</vt:lpstr>
      <vt:lpstr>LiberationSerif-Bold_1j_2</vt:lpstr>
      <vt:lpstr>LiberationSerif-Bold_1j_3</vt:lpstr>
      <vt:lpstr>OpenSymbol_1t_3</vt:lpstr>
      <vt:lpstr>Source Sans Pro</vt:lpstr>
      <vt:lpstr>Trebuchet MS</vt:lpstr>
      <vt:lpstr>Wingdings 3</vt:lpstr>
      <vt:lpstr>Facet</vt:lpstr>
      <vt:lpstr>     Software Test Plan Of Inventory Control Management                    System </vt:lpstr>
      <vt:lpstr>Software Test Plan </vt:lpstr>
      <vt:lpstr>PowerPoint Presentation</vt:lpstr>
      <vt:lpstr>Introduction</vt:lpstr>
      <vt:lpstr>PowerPoint Presentation</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 Plan </dc:title>
  <dc:creator>ritu84279@gmail.com</dc:creator>
  <cp:lastModifiedBy>ritu84279@gmail.com</cp:lastModifiedBy>
  <cp:revision>4</cp:revision>
  <dcterms:created xsi:type="dcterms:W3CDTF">2021-11-09T06:13:00Z</dcterms:created>
  <dcterms:modified xsi:type="dcterms:W3CDTF">2021-11-09T08:19:32Z</dcterms:modified>
</cp:coreProperties>
</file>