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7" r:id="rId10"/>
    <p:sldId id="266" r:id="rId11"/>
    <p:sldId id="269" r:id="rId12"/>
    <p:sldId id="264" r:id="rId13"/>
    <p:sldId id="265"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0" d="100"/>
          <a:sy n="80" d="100"/>
        </p:scale>
        <p:origin x="10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11/9/2021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11/9/2021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11/9/2021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11/9/2021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11/9/2021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11/9/2021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11/9/2021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web.accompa.com/?r=rmt" TargetMode="External"/><Relationship Id="rId3" Type="http://schemas.openxmlformats.org/officeDocument/2006/relationships/hyperlink" Target="https://www.modernrequirements.com/engage/landing-page-try-now/?utm_source=dpm&amp;utm_medium=listicle-cpc&amp;utm_campaign=dpm&amp;utm_content=company-name-link" TargetMode="External"/><Relationship Id="rId7" Type="http://schemas.openxmlformats.org/officeDocument/2006/relationships/hyperlink" Target="https://www.xebrio.com/requirements-management-software" TargetMode="External"/><Relationship Id="rId2" Type="http://schemas.openxmlformats.org/officeDocument/2006/relationships/hyperlink" Target="https://go.jamasoftware.com/manage-requirements-free-trial.html?utm_source=digital-project-manager&amp;utm_medium=ranking-site-paid&amp;utm_campaign=best-rm-software-list&amp;utm_content=free-trial-url" TargetMode="External"/><Relationship Id="rId1" Type="http://schemas.openxmlformats.org/officeDocument/2006/relationships/slideLayout" Target="../slideLayouts/slideLayout2.xml"/><Relationship Id="rId6" Type="http://schemas.openxmlformats.org/officeDocument/2006/relationships/hyperlink" Target="https://docsheets.com/" TargetMode="External"/><Relationship Id="rId5" Type="http://schemas.openxmlformats.org/officeDocument/2006/relationships/hyperlink" Target="https://visuresolutions.com/request-evaluation-form-requirements-management/?utm_source=The%20digital%20project%20manager&amp;utm_medium=CPC&amp;utm_campaign=CPM-ReqMan" TargetMode="External"/><Relationship Id="rId4" Type="http://schemas.openxmlformats.org/officeDocument/2006/relationships/hyperlink" Target="https://try.wrike.com/all-in-one-collaboration-project-management-software/?utm_medium=cpc&amp;utm_campaign=requirement-management-tools&amp;utm_content=listing&amp;utm_source=dpm"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orcanos.com/compliance/products/requirements-management/?r=rmt" TargetMode="External"/><Relationship Id="rId2" Type="http://schemas.openxmlformats.org/officeDocument/2006/relationships/hyperlink" Target="https://www.osseno.com/en/requirements-management-tool/?r=rmt" TargetMode="External"/><Relationship Id="rId1" Type="http://schemas.openxmlformats.org/officeDocument/2006/relationships/slideLayout" Target="../slideLayouts/slideLayout2.xml"/><Relationship Id="rId4" Type="http://schemas.openxmlformats.org/officeDocument/2006/relationships/hyperlink" Target="https://www.ibm.com/internet-of-things/solutions/systems-engineering/requirements-management?r=rm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F7D63-DFBE-493A-A8D3-635FE2394C01}"/>
              </a:ext>
            </a:extLst>
          </p:cNvPr>
          <p:cNvSpPr>
            <a:spLocks noGrp="1"/>
          </p:cNvSpPr>
          <p:nvPr>
            <p:ph type="ctrTitle"/>
          </p:nvPr>
        </p:nvSpPr>
        <p:spPr>
          <a:xfrm>
            <a:off x="453224" y="318053"/>
            <a:ext cx="8913413" cy="3110948"/>
          </a:xfrm>
        </p:spPr>
        <p:txBody>
          <a:bodyPr/>
          <a:lstStyle/>
          <a:p>
            <a:r>
              <a:rPr lang="en-US" sz="2400" dirty="0"/>
              <a:t>    </a:t>
            </a:r>
            <a:r>
              <a:rPr lang="en-US" sz="2400" b="1" u="sng" dirty="0"/>
              <a:t> </a:t>
            </a:r>
            <a:r>
              <a:rPr lang="en-US" sz="2400" b="1" u="sng" dirty="0">
                <a:solidFill>
                  <a:schemeClr val="accent1">
                    <a:lumMod val="60000"/>
                    <a:lumOff val="40000"/>
                  </a:schemeClr>
                </a:solidFill>
                <a:latin typeface="Bell MT" panose="02020503060305020303" pitchFamily="18" charset="0"/>
              </a:rPr>
              <a:t>SRS Of Inventory control management system</a:t>
            </a:r>
            <a:br>
              <a:rPr lang="en-US" sz="7200" b="1" u="sng" dirty="0"/>
            </a:br>
            <a:endParaRPr lang="en-IN" dirty="0"/>
          </a:p>
        </p:txBody>
      </p:sp>
      <p:sp>
        <p:nvSpPr>
          <p:cNvPr id="3" name="Subtitle 2">
            <a:extLst>
              <a:ext uri="{FF2B5EF4-FFF2-40B4-BE49-F238E27FC236}">
                <a16:creationId xmlns:a16="http://schemas.microsoft.com/office/drawing/2014/main" id="{5918FC33-9AC4-44FF-BE87-161EF8DEBDF6}"/>
              </a:ext>
            </a:extLst>
          </p:cNvPr>
          <p:cNvSpPr>
            <a:spLocks noGrp="1"/>
          </p:cNvSpPr>
          <p:nvPr>
            <p:ph type="subTitle" idx="1"/>
          </p:nvPr>
        </p:nvSpPr>
        <p:spPr>
          <a:xfrm>
            <a:off x="564543" y="2703443"/>
            <a:ext cx="10392354" cy="2935357"/>
          </a:xfrm>
        </p:spPr>
        <p:txBody>
          <a:bodyPr/>
          <a:lstStyle/>
          <a:p>
            <a:r>
              <a:rPr lang="en-US" b="1" dirty="0"/>
              <a:t>Submitted by                                                                                   Guided by</a:t>
            </a:r>
          </a:p>
          <a:p>
            <a:r>
              <a:rPr lang="en-US" b="1" dirty="0"/>
              <a:t>RITU SHARMA                                                                               Dr. </a:t>
            </a:r>
            <a:r>
              <a:rPr lang="en-US" b="1" dirty="0" err="1"/>
              <a:t>shaligram</a:t>
            </a:r>
            <a:r>
              <a:rPr lang="en-US" b="1" dirty="0"/>
              <a:t> </a:t>
            </a:r>
            <a:r>
              <a:rPr lang="en-US" b="1" dirty="0" err="1"/>
              <a:t>Roll_No</a:t>
            </a:r>
            <a:r>
              <a:rPr lang="en-US" b="1" dirty="0"/>
              <a:t>.: IT-2K19-48                                                                        </a:t>
            </a:r>
            <a:r>
              <a:rPr lang="en-US" b="1" dirty="0" err="1"/>
              <a:t>prajapat</a:t>
            </a:r>
            <a:r>
              <a:rPr lang="en-US" b="1" dirty="0"/>
              <a:t> sir</a:t>
            </a:r>
          </a:p>
          <a:p>
            <a:r>
              <a:rPr lang="en-US" b="1" dirty="0"/>
              <a:t>COURSE:-Integrated MTECH-IT 5</a:t>
            </a:r>
            <a:r>
              <a:rPr lang="en-US" b="1" baseline="30000" dirty="0"/>
              <a:t>th</a:t>
            </a:r>
            <a:r>
              <a:rPr lang="en-US" b="1" dirty="0"/>
              <a:t> Sem</a:t>
            </a:r>
          </a:p>
          <a:p>
            <a:endParaRPr lang="en-IN" dirty="0"/>
          </a:p>
        </p:txBody>
      </p:sp>
      <p:sp>
        <p:nvSpPr>
          <p:cNvPr id="5" name="TextBox 4">
            <a:extLst>
              <a:ext uri="{FF2B5EF4-FFF2-40B4-BE49-F238E27FC236}">
                <a16:creationId xmlns:a16="http://schemas.microsoft.com/office/drawing/2014/main" id="{F3E71B21-9E67-4FC2-97D6-36ACDB8E743E}"/>
              </a:ext>
            </a:extLst>
          </p:cNvPr>
          <p:cNvSpPr txBox="1"/>
          <p:nvPr/>
        </p:nvSpPr>
        <p:spPr>
          <a:xfrm>
            <a:off x="932318" y="556641"/>
            <a:ext cx="8825657" cy="954107"/>
          </a:xfrm>
          <a:prstGeom prst="rect">
            <a:avLst/>
          </a:prstGeom>
          <a:noFill/>
        </p:spPr>
        <p:txBody>
          <a:bodyPr wrap="square">
            <a:spAutoFit/>
          </a:bodyPr>
          <a:lstStyle/>
          <a:p>
            <a:r>
              <a:rPr lang="en-US" sz="2800" b="1" dirty="0">
                <a:solidFill>
                  <a:schemeClr val="accent1">
                    <a:lumMod val="40000"/>
                    <a:lumOff val="60000"/>
                  </a:schemeClr>
                </a:solidFill>
                <a:latin typeface="Algerian" panose="04020705040A02060702" pitchFamily="82" charset="0"/>
              </a:rPr>
              <a:t>International institute of professional </a:t>
            </a:r>
            <a:r>
              <a:rPr lang="en-US" sz="2800" b="1" dirty="0" err="1">
                <a:solidFill>
                  <a:schemeClr val="accent1">
                    <a:lumMod val="40000"/>
                    <a:lumOff val="60000"/>
                  </a:schemeClr>
                </a:solidFill>
                <a:latin typeface="Algerian" panose="04020705040A02060702" pitchFamily="82" charset="0"/>
              </a:rPr>
              <a:t>studies,DAVV</a:t>
            </a:r>
            <a:r>
              <a:rPr lang="en-US" sz="2800" b="1" dirty="0">
                <a:solidFill>
                  <a:schemeClr val="accent1">
                    <a:lumMod val="40000"/>
                    <a:lumOff val="60000"/>
                  </a:schemeClr>
                </a:solidFill>
                <a:latin typeface="Algerian" panose="04020705040A02060702" pitchFamily="82" charset="0"/>
              </a:rPr>
              <a:t> INDORE</a:t>
            </a:r>
            <a:endParaRPr lang="en-IN" sz="2800" dirty="0">
              <a:solidFill>
                <a:schemeClr val="accent1">
                  <a:lumMod val="40000"/>
                  <a:lumOff val="60000"/>
                </a:schemeClr>
              </a:solidFill>
              <a:latin typeface="Algerian" panose="04020705040A02060702" pitchFamily="82" charset="0"/>
            </a:endParaRPr>
          </a:p>
        </p:txBody>
      </p:sp>
    </p:spTree>
    <p:extLst>
      <p:ext uri="{BB962C8B-B14F-4D97-AF65-F5344CB8AC3E}">
        <p14:creationId xmlns:p14="http://schemas.microsoft.com/office/powerpoint/2010/main" val="3888935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1B486-E798-4ADD-A405-A2F1B9183049}"/>
              </a:ext>
            </a:extLst>
          </p:cNvPr>
          <p:cNvSpPr>
            <a:spLocks noGrp="1"/>
          </p:cNvSpPr>
          <p:nvPr>
            <p:ph type="title"/>
          </p:nvPr>
        </p:nvSpPr>
        <p:spPr/>
        <p:txBody>
          <a:bodyPr/>
          <a:lstStyle/>
          <a:p>
            <a:r>
              <a:rPr lang="en-US" dirty="0"/>
              <a:t>Hardware</a:t>
            </a:r>
            <a:endParaRPr lang="en-IN" dirty="0"/>
          </a:p>
        </p:txBody>
      </p:sp>
      <p:sp>
        <p:nvSpPr>
          <p:cNvPr id="3" name="Content Placeholder 2">
            <a:extLst>
              <a:ext uri="{FF2B5EF4-FFF2-40B4-BE49-F238E27FC236}">
                <a16:creationId xmlns:a16="http://schemas.microsoft.com/office/drawing/2014/main" id="{66D87C48-7336-48FC-B6EA-7AD1D5EF8FF0}"/>
              </a:ext>
            </a:extLst>
          </p:cNvPr>
          <p:cNvSpPr>
            <a:spLocks noGrp="1"/>
          </p:cNvSpPr>
          <p:nvPr>
            <p:ph idx="1"/>
          </p:nvPr>
        </p:nvSpPr>
        <p:spPr>
          <a:xfrm>
            <a:off x="1254386" y="1359674"/>
            <a:ext cx="9972856" cy="5045608"/>
          </a:xfrm>
        </p:spPr>
        <p:txBody>
          <a:bodyPr>
            <a:normAutofit fontScale="77500" lnSpcReduction="20000"/>
          </a:bodyPr>
          <a:lstStyle/>
          <a:p>
            <a:r>
              <a:rPr lang="en-US" dirty="0"/>
              <a:t>Hardware The current hardware situation at PRO is actually quite good (see Appendix 9). The machines are relatively new and more than adequate to handle the simple database solution we are proposing. The machines are all microcomputers, very open and very glass box. Hardware requirements for the new system can be found in the non-functional requirements, part II (see Appendix 6). It is clear to see that the current hardware at PRO matches or exceeds these specifications. The current server runs at 400 MHz, and has more than enough RAM and free hard 9 disk space for the new system. Each client machine has adequate processor power, RAM and hard disk space to use the new system as well. </a:t>
            </a:r>
          </a:p>
          <a:p>
            <a:r>
              <a:rPr lang="en-IN" dirty="0"/>
              <a:t>Hardware</a:t>
            </a:r>
          </a:p>
          <a:p>
            <a:r>
              <a:rPr lang="en-IN" dirty="0"/>
              <a:t> a. Server – Microcomputer, open, glass box. </a:t>
            </a:r>
          </a:p>
          <a:p>
            <a:r>
              <a:rPr lang="en-IN" dirty="0"/>
              <a:t>b. Pentium II @ 400 </a:t>
            </a:r>
            <a:r>
              <a:rPr lang="en-IN" dirty="0" err="1"/>
              <a:t>MHz.</a:t>
            </a:r>
            <a:endParaRPr lang="en-IN" dirty="0"/>
          </a:p>
          <a:p>
            <a:r>
              <a:rPr lang="en-IN" dirty="0"/>
              <a:t> c. 256 MB DRAM </a:t>
            </a:r>
          </a:p>
          <a:p>
            <a:r>
              <a:rPr lang="en-IN" dirty="0"/>
              <a:t>d. 8 Gig HDD (currently 6 Gig free space) </a:t>
            </a:r>
          </a:p>
          <a:p>
            <a:r>
              <a:rPr lang="en-IN" dirty="0"/>
              <a:t>e. 8 Gig Tape backup</a:t>
            </a:r>
          </a:p>
          <a:p>
            <a:r>
              <a:rPr lang="en-IN" dirty="0"/>
              <a:t>f. 10/100-BaseT NICs </a:t>
            </a:r>
          </a:p>
          <a:p>
            <a:r>
              <a:rPr lang="en-IN" dirty="0"/>
              <a:t>g. 32X CD Reader </a:t>
            </a:r>
          </a:p>
          <a:p>
            <a:r>
              <a:rPr lang="en-IN" dirty="0"/>
              <a:t>h. 4X CD Write</a:t>
            </a:r>
          </a:p>
          <a:p>
            <a:r>
              <a:rPr lang="en-IN" dirty="0"/>
              <a:t>r </a:t>
            </a:r>
            <a:r>
              <a:rPr lang="en-IN" dirty="0" err="1"/>
              <a:t>i</a:t>
            </a:r>
            <a:r>
              <a:rPr lang="en-IN" dirty="0"/>
              <a:t>. 1.44 FDD</a:t>
            </a:r>
          </a:p>
        </p:txBody>
      </p:sp>
    </p:spTree>
    <p:extLst>
      <p:ext uri="{BB962C8B-B14F-4D97-AF65-F5344CB8AC3E}">
        <p14:creationId xmlns:p14="http://schemas.microsoft.com/office/powerpoint/2010/main" val="3605778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FB0E1-3F17-4D4E-A91C-422FE68F149E}"/>
              </a:ext>
            </a:extLst>
          </p:cNvPr>
          <p:cNvSpPr>
            <a:spLocks noGrp="1"/>
          </p:cNvSpPr>
          <p:nvPr>
            <p:ph type="title"/>
          </p:nvPr>
        </p:nvSpPr>
        <p:spPr/>
        <p:txBody>
          <a:bodyPr/>
          <a:lstStyle/>
          <a:p>
            <a:r>
              <a:rPr lang="en-US" dirty="0"/>
              <a:t>Networking</a:t>
            </a:r>
            <a:endParaRPr lang="en-IN" dirty="0"/>
          </a:p>
        </p:txBody>
      </p:sp>
      <p:sp>
        <p:nvSpPr>
          <p:cNvPr id="3" name="Content Placeholder 2">
            <a:extLst>
              <a:ext uri="{FF2B5EF4-FFF2-40B4-BE49-F238E27FC236}">
                <a16:creationId xmlns:a16="http://schemas.microsoft.com/office/drawing/2014/main" id="{9C20B91E-BA46-4249-B206-63256567E3D3}"/>
              </a:ext>
            </a:extLst>
          </p:cNvPr>
          <p:cNvSpPr>
            <a:spLocks noGrp="1"/>
          </p:cNvSpPr>
          <p:nvPr>
            <p:ph idx="1"/>
          </p:nvPr>
        </p:nvSpPr>
        <p:spPr/>
        <p:txBody>
          <a:bodyPr>
            <a:normAutofit lnSpcReduction="10000"/>
          </a:bodyPr>
          <a:lstStyle/>
          <a:p>
            <a:r>
              <a:rPr lang="en-US" dirty="0"/>
              <a:t>The current network at PRO is set up as a simple peer-to-peer, TCP/IP Windows™ network. Currently, it is mainly used for email, the Internet, printing and file sharing (see Appendix 9). The cables are copper Ethernet, capable of transmitting at 100Mbps. The hub supports 32 users and 100Mbps, thus there is more than enough room and bandwidth for all 15 machines to be accessing the system at once. The machines are an acceptable distance apart, and the workload can be split and efficiently channeled by the switched hub. </a:t>
            </a:r>
          </a:p>
          <a:p>
            <a:r>
              <a:rPr lang="en-IN" dirty="0"/>
              <a:t>Network – LAN</a:t>
            </a:r>
          </a:p>
          <a:p>
            <a:r>
              <a:rPr lang="en-IN" dirty="0"/>
              <a:t> a. 100 Base-T twisted pair Cat. 5 cable (copper)</a:t>
            </a:r>
          </a:p>
          <a:p>
            <a:r>
              <a:rPr lang="en-IN" dirty="0"/>
              <a:t> b. 32 port, switched hub</a:t>
            </a:r>
          </a:p>
          <a:p>
            <a:r>
              <a:rPr lang="en-IN" dirty="0"/>
              <a:t> c. HP LaserJet 5P Printer &amp; Jet-Direct LAN interface</a:t>
            </a:r>
          </a:p>
        </p:txBody>
      </p:sp>
    </p:spTree>
    <p:extLst>
      <p:ext uri="{BB962C8B-B14F-4D97-AF65-F5344CB8AC3E}">
        <p14:creationId xmlns:p14="http://schemas.microsoft.com/office/powerpoint/2010/main" val="2087263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7DA78-3745-4E44-B562-3FCECE4A55FF}"/>
              </a:ext>
            </a:extLst>
          </p:cNvPr>
          <p:cNvSpPr>
            <a:spLocks noGrp="1"/>
          </p:cNvSpPr>
          <p:nvPr>
            <p:ph type="title"/>
          </p:nvPr>
        </p:nvSpPr>
        <p:spPr>
          <a:xfrm>
            <a:off x="646111" y="452718"/>
            <a:ext cx="8946541" cy="803588"/>
          </a:xfrm>
        </p:spPr>
        <p:txBody>
          <a:bodyPr/>
          <a:lstStyle/>
          <a:p>
            <a:r>
              <a:rPr lang="en-US" dirty="0"/>
              <a:t>Software</a:t>
            </a:r>
            <a:endParaRPr lang="en-IN" dirty="0"/>
          </a:p>
        </p:txBody>
      </p:sp>
      <p:sp>
        <p:nvSpPr>
          <p:cNvPr id="3" name="Content Placeholder 2">
            <a:extLst>
              <a:ext uri="{FF2B5EF4-FFF2-40B4-BE49-F238E27FC236}">
                <a16:creationId xmlns:a16="http://schemas.microsoft.com/office/drawing/2014/main" id="{A1422A7D-2B69-4220-879C-EEF4455E91E8}"/>
              </a:ext>
            </a:extLst>
          </p:cNvPr>
          <p:cNvSpPr>
            <a:spLocks noGrp="1"/>
          </p:cNvSpPr>
          <p:nvPr>
            <p:ph idx="1"/>
          </p:nvPr>
        </p:nvSpPr>
        <p:spPr>
          <a:xfrm>
            <a:off x="1103312" y="1566408"/>
            <a:ext cx="9177725" cy="4681992"/>
          </a:xfrm>
        </p:spPr>
        <p:txBody>
          <a:bodyPr>
            <a:normAutofit fontScale="92500" lnSpcReduction="20000"/>
          </a:bodyPr>
          <a:lstStyle/>
          <a:p>
            <a:pPr algn="l" fontAlgn="base"/>
            <a:r>
              <a:rPr lang="en-US" b="0" i="0" dirty="0" err="1">
                <a:solidFill>
                  <a:schemeClr val="tx1">
                    <a:lumMod val="95000"/>
                  </a:schemeClr>
                </a:solidFill>
                <a:effectLst/>
                <a:latin typeface="Poppins" panose="020B0502040204020203" pitchFamily="2" charset="0"/>
              </a:rPr>
              <a:t>hese</a:t>
            </a:r>
            <a:r>
              <a:rPr lang="en-US" b="0" i="0" dirty="0">
                <a:solidFill>
                  <a:schemeClr val="tx1">
                    <a:lumMod val="95000"/>
                  </a:schemeClr>
                </a:solidFill>
                <a:effectLst/>
                <a:latin typeface="Poppins" panose="020B0502040204020203" pitchFamily="2" charset="0"/>
              </a:rPr>
              <a:t> are the top Requirements Management tools that I included in this software review—find a summary chart and a detailed description of each below.</a:t>
            </a:r>
            <a:br>
              <a:rPr lang="en-US" b="0" i="0" dirty="0">
                <a:solidFill>
                  <a:schemeClr val="tx1">
                    <a:lumMod val="95000"/>
                  </a:schemeClr>
                </a:solidFill>
                <a:effectLst/>
                <a:latin typeface="Poppins" panose="020B0502040204020203" pitchFamily="2" charset="0"/>
              </a:rPr>
            </a:br>
            <a:endParaRPr lang="en-US" b="0" i="0" dirty="0">
              <a:solidFill>
                <a:schemeClr val="tx1">
                  <a:lumMod val="95000"/>
                </a:schemeClr>
              </a:solidFill>
              <a:effectLst/>
              <a:latin typeface="Poppins" panose="020B0502040204020203" pitchFamily="2" charset="0"/>
            </a:endParaRPr>
          </a:p>
          <a:p>
            <a:pPr algn="l" fontAlgn="base">
              <a:buFont typeface="+mj-lt"/>
              <a:buAutoNum type="arabicPeriod"/>
            </a:pPr>
            <a:r>
              <a:rPr lang="en-US" b="0" i="0" u="none" strike="noStrike" dirty="0">
                <a:solidFill>
                  <a:schemeClr val="tx1">
                    <a:lumMod val="95000"/>
                  </a:schemeClr>
                </a:solidFill>
                <a:effectLst/>
                <a:latin typeface="Poppins" panose="020B0502040204020203" pitchFamily="2" charset="0"/>
                <a:hlinkClick r:id="rId2">
                  <a:extLst>
                    <a:ext uri="{A12FA001-AC4F-418D-AE19-62706E023703}">
                      <ahyp:hlinkClr xmlns:ahyp="http://schemas.microsoft.com/office/drawing/2018/hyperlinkcolor" val="tx"/>
                    </a:ext>
                  </a:extLst>
                </a:hlinkClick>
              </a:rPr>
              <a:t>Jama Software</a:t>
            </a:r>
            <a:r>
              <a:rPr lang="en-US" b="0" i="0" dirty="0">
                <a:solidFill>
                  <a:schemeClr val="tx1">
                    <a:lumMod val="95000"/>
                  </a:schemeClr>
                </a:solidFill>
                <a:effectLst/>
                <a:latin typeface="Poppins" panose="020B0502040204020203" pitchFamily="2" charset="0"/>
              </a:rPr>
              <a:t> - Best requirements management software for enterprises</a:t>
            </a:r>
          </a:p>
          <a:p>
            <a:pPr algn="l" fontAlgn="base">
              <a:buFont typeface="+mj-lt"/>
              <a:buAutoNum type="arabicPeriod"/>
            </a:pPr>
            <a:r>
              <a:rPr lang="en-US" b="0" i="0" u="none" strike="noStrike" dirty="0">
                <a:solidFill>
                  <a:schemeClr val="tx1">
                    <a:lumMod val="95000"/>
                  </a:schemeClr>
                </a:solidFill>
                <a:effectLst/>
                <a:latin typeface="Poppins" panose="020B0502040204020203" pitchFamily="2" charset="0"/>
                <a:hlinkClick r:id="rId3">
                  <a:extLst>
                    <a:ext uri="{A12FA001-AC4F-418D-AE19-62706E023703}">
                      <ahyp:hlinkClr xmlns:ahyp="http://schemas.microsoft.com/office/drawing/2018/hyperlinkcolor" val="tx"/>
                    </a:ext>
                  </a:extLst>
                </a:hlinkClick>
              </a:rPr>
              <a:t>Modern Requirements</a:t>
            </a:r>
            <a:r>
              <a:rPr lang="en-US" b="0" i="0" dirty="0">
                <a:solidFill>
                  <a:schemeClr val="tx1">
                    <a:lumMod val="95000"/>
                  </a:schemeClr>
                </a:solidFill>
                <a:effectLst/>
                <a:latin typeface="Poppins" panose="020B0502040204020203" pitchFamily="2" charset="0"/>
              </a:rPr>
              <a:t> - Best rated requirements management software</a:t>
            </a:r>
          </a:p>
          <a:p>
            <a:pPr algn="l" fontAlgn="base">
              <a:buFont typeface="+mj-lt"/>
              <a:buAutoNum type="arabicPeriod"/>
            </a:pPr>
            <a:r>
              <a:rPr lang="en-US" b="0" i="0" u="none" strike="noStrike" dirty="0">
                <a:solidFill>
                  <a:schemeClr val="tx1">
                    <a:lumMod val="95000"/>
                  </a:schemeClr>
                </a:solidFill>
                <a:effectLst/>
                <a:latin typeface="Poppins" panose="020B0502040204020203" pitchFamily="2" charset="0"/>
                <a:hlinkClick r:id="rId4">
                  <a:extLst>
                    <a:ext uri="{A12FA001-AC4F-418D-AE19-62706E023703}">
                      <ahyp:hlinkClr xmlns:ahyp="http://schemas.microsoft.com/office/drawing/2018/hyperlinkcolor" val="tx"/>
                    </a:ext>
                  </a:extLst>
                </a:hlinkClick>
              </a:rPr>
              <a:t>Wrike</a:t>
            </a:r>
            <a:r>
              <a:rPr lang="en-US" b="0" i="0" dirty="0">
                <a:solidFill>
                  <a:schemeClr val="tx1">
                    <a:lumMod val="95000"/>
                  </a:schemeClr>
                </a:solidFill>
                <a:effectLst/>
                <a:latin typeface="Poppins" panose="020B0502040204020203" pitchFamily="2" charset="0"/>
              </a:rPr>
              <a:t> - Best for cross-departmental collaboration</a:t>
            </a:r>
          </a:p>
          <a:p>
            <a:pPr algn="l" fontAlgn="base">
              <a:buFont typeface="+mj-lt"/>
              <a:buAutoNum type="arabicPeriod"/>
            </a:pPr>
            <a:r>
              <a:rPr lang="en-US" b="0" i="0" u="none" strike="noStrike" dirty="0" err="1">
                <a:solidFill>
                  <a:srgbClr val="C4E46E"/>
                </a:solidFill>
                <a:effectLst/>
                <a:latin typeface="Poppins" panose="020B0502040204020203" pitchFamily="2" charset="0"/>
                <a:hlinkClick r:id="rId5">
                  <a:extLst>
                    <a:ext uri="{A12FA001-AC4F-418D-AE19-62706E023703}">
                      <ahyp:hlinkClr xmlns:ahyp="http://schemas.microsoft.com/office/drawing/2018/hyperlinkcolor" val="tx"/>
                    </a:ext>
                  </a:extLst>
                </a:hlinkClick>
              </a:rPr>
              <a:t>Visure</a:t>
            </a:r>
            <a:r>
              <a:rPr lang="en-US" b="0" i="0" u="none" strike="noStrike" dirty="0">
                <a:solidFill>
                  <a:schemeClr val="tx1">
                    <a:lumMod val="95000"/>
                  </a:schemeClr>
                </a:solidFill>
                <a:effectLst/>
                <a:latin typeface="Poppins" panose="020B0502040204020203" pitchFamily="2" charset="0"/>
                <a:hlinkClick r:id="rId5">
                  <a:extLst>
                    <a:ext uri="{A12FA001-AC4F-418D-AE19-62706E023703}">
                      <ahyp:hlinkClr xmlns:ahyp="http://schemas.microsoft.com/office/drawing/2018/hyperlinkcolor" val="tx"/>
                    </a:ext>
                  </a:extLst>
                </a:hlinkClick>
              </a:rPr>
              <a:t> Requirements</a:t>
            </a:r>
            <a:r>
              <a:rPr lang="en-US" b="0" i="0" dirty="0">
                <a:solidFill>
                  <a:schemeClr val="tx1">
                    <a:lumMod val="95000"/>
                  </a:schemeClr>
                </a:solidFill>
                <a:effectLst/>
                <a:latin typeface="Poppins" panose="020B0502040204020203" pitchFamily="2" charset="0"/>
              </a:rPr>
              <a:t> - Best for configuration management</a:t>
            </a:r>
          </a:p>
          <a:p>
            <a:pPr algn="l" fontAlgn="base">
              <a:buFont typeface="+mj-lt"/>
              <a:buAutoNum type="arabicPeriod"/>
            </a:pPr>
            <a:r>
              <a:rPr lang="en-US" b="0" i="0" u="none" strike="noStrike" dirty="0">
                <a:solidFill>
                  <a:schemeClr val="tx1">
                    <a:lumMod val="95000"/>
                  </a:schemeClr>
                </a:solidFill>
                <a:effectLst/>
                <a:latin typeface="Poppins" panose="020B0502040204020203" pitchFamily="2" charset="0"/>
                <a:hlinkClick r:id="rId6">
                  <a:extLst>
                    <a:ext uri="{A12FA001-AC4F-418D-AE19-62706E023703}">
                      <ahyp:hlinkClr xmlns:ahyp="http://schemas.microsoft.com/office/drawing/2018/hyperlinkcolor" val="tx"/>
                    </a:ext>
                  </a:extLst>
                </a:hlinkClick>
              </a:rPr>
              <a:t>Doc Sheets</a:t>
            </a:r>
            <a:r>
              <a:rPr lang="en-US" b="0" i="0" dirty="0">
                <a:solidFill>
                  <a:schemeClr val="tx1">
                    <a:lumMod val="95000"/>
                  </a:schemeClr>
                </a:solidFill>
                <a:effectLst/>
                <a:latin typeface="Poppins" panose="020B0502040204020203" pitchFamily="2" charset="0"/>
              </a:rPr>
              <a:t> - Best intuitive enterprise requirements management software</a:t>
            </a:r>
          </a:p>
          <a:p>
            <a:pPr algn="l" fontAlgn="base">
              <a:buFont typeface="+mj-lt"/>
              <a:buAutoNum type="arabicPeriod"/>
            </a:pPr>
            <a:r>
              <a:rPr lang="en-US" b="0" i="0" u="none" strike="noStrike" dirty="0" err="1">
                <a:solidFill>
                  <a:schemeClr val="tx1">
                    <a:lumMod val="95000"/>
                  </a:schemeClr>
                </a:solidFill>
                <a:effectLst/>
                <a:latin typeface="Poppins" panose="020B0502040204020203" pitchFamily="2" charset="0"/>
                <a:hlinkClick r:id="rId7">
                  <a:extLst>
                    <a:ext uri="{A12FA001-AC4F-418D-AE19-62706E023703}">
                      <ahyp:hlinkClr xmlns:ahyp="http://schemas.microsoft.com/office/drawing/2018/hyperlinkcolor" val="tx"/>
                    </a:ext>
                  </a:extLst>
                </a:hlinkClick>
              </a:rPr>
              <a:t>Xebrio</a:t>
            </a:r>
            <a:r>
              <a:rPr lang="en-US" b="0" i="0" dirty="0">
                <a:solidFill>
                  <a:schemeClr val="tx1">
                    <a:lumMod val="95000"/>
                  </a:schemeClr>
                </a:solidFill>
                <a:effectLst/>
                <a:latin typeface="Poppins" panose="020B0502040204020203" pitchFamily="2" charset="0"/>
              </a:rPr>
              <a:t> - Best requirements management Tool for end to end traceability</a:t>
            </a:r>
          </a:p>
          <a:p>
            <a:pPr algn="l" fontAlgn="base">
              <a:buFont typeface="+mj-lt"/>
              <a:buAutoNum type="arabicPeriod"/>
            </a:pPr>
            <a:r>
              <a:rPr lang="en-US" b="0" i="0" u="none" strike="noStrike" dirty="0" err="1">
                <a:solidFill>
                  <a:schemeClr val="tx1">
                    <a:lumMod val="95000"/>
                  </a:schemeClr>
                </a:solidFill>
                <a:effectLst/>
                <a:latin typeface="Poppins" panose="020B0502040204020203" pitchFamily="2" charset="0"/>
                <a:hlinkClick r:id="rId8">
                  <a:extLst>
                    <a:ext uri="{A12FA001-AC4F-418D-AE19-62706E023703}">
                      <ahyp:hlinkClr xmlns:ahyp="http://schemas.microsoft.com/office/drawing/2018/hyperlinkcolor" val="tx"/>
                    </a:ext>
                  </a:extLst>
                </a:hlinkClick>
              </a:rPr>
              <a:t>Accompa</a:t>
            </a:r>
            <a:r>
              <a:rPr lang="en-US" b="0" i="0" dirty="0">
                <a:solidFill>
                  <a:schemeClr val="tx1">
                    <a:lumMod val="95000"/>
                  </a:schemeClr>
                </a:solidFill>
                <a:effectLst/>
                <a:latin typeface="Poppins" panose="020B0502040204020203" pitchFamily="2" charset="0"/>
              </a:rPr>
              <a:t> - Best for ease of implementation and use</a:t>
            </a:r>
          </a:p>
          <a:p>
            <a:endParaRPr lang="en-IN" dirty="0"/>
          </a:p>
        </p:txBody>
      </p:sp>
    </p:spTree>
    <p:extLst>
      <p:ext uri="{BB962C8B-B14F-4D97-AF65-F5344CB8AC3E}">
        <p14:creationId xmlns:p14="http://schemas.microsoft.com/office/powerpoint/2010/main" val="2590633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7DA78-3745-4E44-B562-3FCECE4A55F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1422A7D-2B69-4220-879C-EEF4455E91E8}"/>
              </a:ext>
            </a:extLst>
          </p:cNvPr>
          <p:cNvSpPr>
            <a:spLocks noGrp="1"/>
          </p:cNvSpPr>
          <p:nvPr>
            <p:ph idx="1"/>
          </p:nvPr>
        </p:nvSpPr>
        <p:spPr/>
        <p:txBody>
          <a:bodyPr>
            <a:normAutofit fontScale="92500" lnSpcReduction="10000"/>
          </a:bodyPr>
          <a:lstStyle/>
          <a:p>
            <a:pPr algn="l" fontAlgn="base">
              <a:buFont typeface="+mj-lt"/>
              <a:buAutoNum type="arabicPeriod"/>
            </a:pPr>
            <a:r>
              <a:rPr lang="en-US" b="0" i="0" u="none" strike="noStrike" dirty="0" err="1">
                <a:solidFill>
                  <a:srgbClr val="C4E46E"/>
                </a:solidFill>
                <a:effectLst/>
                <a:latin typeface="Poppins" panose="020B0502040204020203" pitchFamily="2" charset="0"/>
                <a:hlinkClick r:id="rId2">
                  <a:extLst>
                    <a:ext uri="{A12FA001-AC4F-418D-AE19-62706E023703}">
                      <ahyp:hlinkClr xmlns:ahyp="http://schemas.microsoft.com/office/drawing/2018/hyperlinkcolor" val="tx"/>
                    </a:ext>
                  </a:extLst>
                </a:hlinkClick>
              </a:rPr>
              <a:t>ReqSuite</a:t>
            </a:r>
            <a:r>
              <a:rPr lang="en-US" b="0" i="0" u="none" strike="noStrike" dirty="0">
                <a:solidFill>
                  <a:schemeClr val="tx1">
                    <a:lumMod val="95000"/>
                  </a:schemeClr>
                </a:solidFill>
                <a:effectLst/>
                <a:latin typeface="Poppins" panose="020B0502040204020203" pitchFamily="2" charset="0"/>
                <a:hlinkClick r:id="rId2">
                  <a:extLst>
                    <a:ext uri="{A12FA001-AC4F-418D-AE19-62706E023703}">
                      <ahyp:hlinkClr xmlns:ahyp="http://schemas.microsoft.com/office/drawing/2018/hyperlinkcolor" val="tx"/>
                    </a:ext>
                  </a:extLst>
                </a:hlinkClick>
              </a:rPr>
              <a:t>® RM</a:t>
            </a:r>
            <a:r>
              <a:rPr lang="en-US" b="0" i="0" dirty="0">
                <a:solidFill>
                  <a:schemeClr val="tx1">
                    <a:lumMod val="95000"/>
                  </a:schemeClr>
                </a:solidFill>
                <a:effectLst/>
                <a:latin typeface="Poppins" panose="020B0502040204020203" pitchFamily="2" charset="0"/>
              </a:rPr>
              <a:t> - Best for quick startup and high level of customization</a:t>
            </a:r>
          </a:p>
          <a:p>
            <a:pPr algn="l" fontAlgn="base">
              <a:buFont typeface="+mj-lt"/>
              <a:buAutoNum type="arabicPeriod"/>
            </a:pPr>
            <a:r>
              <a:rPr lang="en-US" b="0" i="0" u="none" strike="noStrike" dirty="0" err="1">
                <a:solidFill>
                  <a:schemeClr val="tx1">
                    <a:lumMod val="95000"/>
                  </a:schemeClr>
                </a:solidFill>
                <a:effectLst/>
                <a:latin typeface="Poppins" panose="020B0502040204020203" pitchFamily="2" charset="0"/>
                <a:hlinkClick r:id="rId3">
                  <a:extLst>
                    <a:ext uri="{A12FA001-AC4F-418D-AE19-62706E023703}">
                      <ahyp:hlinkClr xmlns:ahyp="http://schemas.microsoft.com/office/drawing/2018/hyperlinkcolor" val="tx"/>
                    </a:ext>
                  </a:extLst>
                </a:hlinkClick>
              </a:rPr>
              <a:t>Orcanos</a:t>
            </a:r>
            <a:r>
              <a:rPr lang="en-US" b="0" i="0" dirty="0">
                <a:solidFill>
                  <a:schemeClr val="tx1">
                    <a:lumMod val="95000"/>
                  </a:schemeClr>
                </a:solidFill>
                <a:effectLst/>
                <a:latin typeface="Poppins" panose="020B0502040204020203" pitchFamily="2" charset="0"/>
              </a:rPr>
              <a:t> - Best for visualization and reporting</a:t>
            </a:r>
          </a:p>
          <a:p>
            <a:pPr algn="l" fontAlgn="base">
              <a:buFont typeface="+mj-lt"/>
              <a:buAutoNum type="arabicPeriod"/>
            </a:pPr>
            <a:r>
              <a:rPr lang="en-US" b="0" i="0" u="none" strike="noStrike" dirty="0">
                <a:solidFill>
                  <a:schemeClr val="tx1">
                    <a:lumMod val="95000"/>
                  </a:schemeClr>
                </a:solidFill>
                <a:effectLst/>
                <a:latin typeface="Poppins" panose="020B0502040204020203" pitchFamily="2" charset="0"/>
                <a:hlinkClick r:id="rId4">
                  <a:extLst>
                    <a:ext uri="{A12FA001-AC4F-418D-AE19-62706E023703}">
                      <ahyp:hlinkClr xmlns:ahyp="http://schemas.microsoft.com/office/drawing/2018/hyperlinkcolor" val="tx"/>
                    </a:ext>
                  </a:extLst>
                </a:hlinkClick>
              </a:rPr>
              <a:t>IBM Engineering Requirements Management DOORS Next</a:t>
            </a:r>
            <a:r>
              <a:rPr lang="en-US" b="0" i="0" dirty="0">
                <a:solidFill>
                  <a:schemeClr val="tx1">
                    <a:lumMod val="95000"/>
                  </a:schemeClr>
                </a:solidFill>
                <a:effectLst/>
                <a:latin typeface="Poppins" panose="020B0502040204020203" pitchFamily="2" charset="0"/>
              </a:rPr>
              <a:t> - Best for engineering requirements management</a:t>
            </a:r>
          </a:p>
          <a:p>
            <a:pPr algn="l" fontAlgn="base">
              <a:buFont typeface="+mj-lt"/>
              <a:buAutoNum type="arabicPeriod"/>
            </a:pPr>
            <a:r>
              <a:rPr lang="en-IN" dirty="0"/>
              <a:t>Software – MS Windows and MS Applications </a:t>
            </a:r>
          </a:p>
          <a:p>
            <a:pPr algn="l" fontAlgn="base">
              <a:buFont typeface="+mj-lt"/>
              <a:buAutoNum type="arabicPeriod"/>
            </a:pPr>
            <a:r>
              <a:rPr lang="en-IN" dirty="0"/>
              <a:t>a. Microsoft Windows 2000 Server </a:t>
            </a:r>
          </a:p>
          <a:p>
            <a:pPr algn="l" fontAlgn="base">
              <a:buFont typeface="+mj-lt"/>
              <a:buAutoNum type="arabicPeriod"/>
            </a:pPr>
            <a:r>
              <a:rPr lang="en-IN" dirty="0"/>
              <a:t>b. Microsoft Office 2000 Professional </a:t>
            </a:r>
          </a:p>
          <a:p>
            <a:pPr algn="l" fontAlgn="base">
              <a:buFont typeface="+mj-lt"/>
              <a:buAutoNum type="arabicPeriod"/>
            </a:pPr>
            <a:r>
              <a:rPr lang="en-IN" dirty="0"/>
              <a:t>c. Microsoft Windows 2000 Professional </a:t>
            </a:r>
          </a:p>
          <a:p>
            <a:pPr algn="l" fontAlgn="base">
              <a:buFont typeface="+mj-lt"/>
              <a:buAutoNum type="arabicPeriod"/>
            </a:pPr>
            <a:r>
              <a:rPr lang="en-IN" dirty="0"/>
              <a:t>d. NetBEUI Protocol </a:t>
            </a:r>
          </a:p>
          <a:p>
            <a:pPr algn="l" fontAlgn="base">
              <a:buFont typeface="+mj-lt"/>
              <a:buAutoNum type="arabicPeriod"/>
            </a:pPr>
            <a:r>
              <a:rPr lang="en-IN" dirty="0"/>
              <a:t>e. TCP/IP Protocol </a:t>
            </a:r>
          </a:p>
          <a:p>
            <a:pPr algn="l" fontAlgn="base">
              <a:buFont typeface="+mj-lt"/>
              <a:buAutoNum type="arabicPeriod"/>
            </a:pPr>
            <a:r>
              <a:rPr lang="en-IN" dirty="0"/>
              <a:t>f. Windows Primary Domain Controller</a:t>
            </a:r>
            <a:endParaRPr lang="en-US" b="0" i="0" dirty="0">
              <a:solidFill>
                <a:schemeClr val="tx1">
                  <a:lumMod val="95000"/>
                </a:schemeClr>
              </a:solidFill>
              <a:effectLst/>
              <a:latin typeface="Poppins" panose="020B0502040204020203" pitchFamily="2" charset="0"/>
            </a:endParaRPr>
          </a:p>
          <a:p>
            <a:endParaRPr lang="en-IN" dirty="0"/>
          </a:p>
        </p:txBody>
      </p:sp>
    </p:spTree>
    <p:extLst>
      <p:ext uri="{BB962C8B-B14F-4D97-AF65-F5344CB8AC3E}">
        <p14:creationId xmlns:p14="http://schemas.microsoft.com/office/powerpoint/2010/main" val="3495819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408C4-6A50-4BD4-8738-7217715205D7}"/>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25EF6927-A7F6-4019-ACF8-CEDDEE3AF2A0}"/>
              </a:ext>
            </a:extLst>
          </p:cNvPr>
          <p:cNvSpPr>
            <a:spLocks noGrp="1"/>
          </p:cNvSpPr>
          <p:nvPr>
            <p:ph idx="1"/>
          </p:nvPr>
        </p:nvSpPr>
        <p:spPr/>
        <p:txBody>
          <a:bodyPr/>
          <a:lstStyle/>
          <a:p>
            <a:r>
              <a:rPr lang="en-US" dirty="0"/>
              <a:t>There are various ways companies control their inventory, finding the correct program/software that suits the need of each business takes careful consideration. However, from our perspective the outcome of inventory control systems are heavily influenced by the users, for example employees, as well management. Implementing the Five-Component Framework is an ideal way of organizing the main needs of the company.</a:t>
            </a:r>
            <a:endParaRPr lang="en-IN" dirty="0"/>
          </a:p>
        </p:txBody>
      </p:sp>
    </p:spTree>
    <p:extLst>
      <p:ext uri="{BB962C8B-B14F-4D97-AF65-F5344CB8AC3E}">
        <p14:creationId xmlns:p14="http://schemas.microsoft.com/office/powerpoint/2010/main" val="1861740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83994-AF49-4693-8E2C-BF2B66AED42B}"/>
              </a:ext>
            </a:extLst>
          </p:cNvPr>
          <p:cNvSpPr>
            <a:spLocks noGrp="1"/>
          </p:cNvSpPr>
          <p:nvPr>
            <p:ph type="title"/>
          </p:nvPr>
        </p:nvSpPr>
        <p:spPr/>
        <p:txBody>
          <a:bodyPr/>
          <a:lstStyle/>
          <a:p>
            <a:r>
              <a:rPr lang="en-US" dirty="0"/>
              <a:t>Content</a:t>
            </a:r>
            <a:endParaRPr lang="en-IN" dirty="0"/>
          </a:p>
        </p:txBody>
      </p:sp>
      <p:sp>
        <p:nvSpPr>
          <p:cNvPr id="3" name="Content Placeholder 2">
            <a:extLst>
              <a:ext uri="{FF2B5EF4-FFF2-40B4-BE49-F238E27FC236}">
                <a16:creationId xmlns:a16="http://schemas.microsoft.com/office/drawing/2014/main" id="{62046BBA-6DB5-4080-AD6F-6160CB2271C0}"/>
              </a:ext>
            </a:extLst>
          </p:cNvPr>
          <p:cNvSpPr>
            <a:spLocks noGrp="1"/>
          </p:cNvSpPr>
          <p:nvPr>
            <p:ph idx="1"/>
          </p:nvPr>
        </p:nvSpPr>
        <p:spPr>
          <a:xfrm>
            <a:off x="1103312" y="1423284"/>
            <a:ext cx="8946541" cy="4825116"/>
          </a:xfrm>
        </p:spPr>
        <p:txBody>
          <a:bodyPr>
            <a:normAutofit/>
          </a:bodyPr>
          <a:lstStyle/>
          <a:p>
            <a:r>
              <a:rPr lang="en-US" dirty="0"/>
              <a:t>1.Introduction</a:t>
            </a:r>
          </a:p>
          <a:p>
            <a:r>
              <a:rPr lang="en-US" dirty="0"/>
              <a:t>1.1Purpose of the system</a:t>
            </a:r>
          </a:p>
          <a:p>
            <a:r>
              <a:rPr lang="en-US" dirty="0"/>
              <a:t>1.2</a:t>
            </a:r>
            <a:r>
              <a:rPr lang="en-IN" dirty="0"/>
              <a:t> Scope of the system</a:t>
            </a:r>
          </a:p>
          <a:p>
            <a:r>
              <a:rPr lang="en-IN" dirty="0"/>
              <a:t>1.3 </a:t>
            </a:r>
            <a:r>
              <a:rPr lang="en-US" dirty="0"/>
              <a:t>Objectives and success criteria</a:t>
            </a:r>
          </a:p>
          <a:p>
            <a:r>
              <a:rPr lang="en-US" dirty="0"/>
              <a:t>1.4</a:t>
            </a:r>
            <a:r>
              <a:rPr lang="en-IN" dirty="0"/>
              <a:t> The Domain</a:t>
            </a:r>
          </a:p>
          <a:p>
            <a:r>
              <a:rPr lang="en-IN" dirty="0"/>
              <a:t>1.5 The Client</a:t>
            </a:r>
          </a:p>
          <a:p>
            <a:r>
              <a:rPr lang="en-IN" dirty="0"/>
              <a:t>1.6 The User</a:t>
            </a:r>
          </a:p>
          <a:p>
            <a:r>
              <a:rPr lang="en-US" dirty="0"/>
              <a:t>1.7 Definitions, acronyms, and abbreviation</a:t>
            </a:r>
          </a:p>
          <a:p>
            <a:r>
              <a:rPr lang="en-US" dirty="0"/>
              <a:t>2.Software</a:t>
            </a:r>
          </a:p>
          <a:p>
            <a:r>
              <a:rPr lang="en-US" dirty="0"/>
              <a:t>3.hardware</a:t>
            </a:r>
          </a:p>
          <a:p>
            <a:r>
              <a:rPr lang="en-US" dirty="0"/>
              <a:t>4.Data</a:t>
            </a:r>
          </a:p>
          <a:p>
            <a:endParaRPr lang="en-IN" dirty="0"/>
          </a:p>
        </p:txBody>
      </p:sp>
    </p:spTree>
    <p:extLst>
      <p:ext uri="{BB962C8B-B14F-4D97-AF65-F5344CB8AC3E}">
        <p14:creationId xmlns:p14="http://schemas.microsoft.com/office/powerpoint/2010/main" val="1649967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7DA78-3745-4E44-B562-3FCECE4A55FF}"/>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A1422A7D-2B69-4220-879C-EEF4455E91E8}"/>
              </a:ext>
            </a:extLst>
          </p:cNvPr>
          <p:cNvSpPr>
            <a:spLocks noGrp="1"/>
          </p:cNvSpPr>
          <p:nvPr>
            <p:ph idx="1"/>
          </p:nvPr>
        </p:nvSpPr>
        <p:spPr>
          <a:xfrm>
            <a:off x="1103312" y="1979876"/>
            <a:ext cx="9646851" cy="4268524"/>
          </a:xfrm>
        </p:spPr>
        <p:txBody>
          <a:bodyPr/>
          <a:lstStyle/>
          <a:p>
            <a:r>
              <a:rPr lang="en-US" b="1" u="sng" dirty="0"/>
              <a:t>1.1 Purpose of the system </a:t>
            </a:r>
          </a:p>
          <a:p>
            <a:r>
              <a:rPr lang="en-US" dirty="0"/>
              <a:t>A case study at „</a:t>
            </a:r>
            <a:r>
              <a:rPr lang="en-US" dirty="0" err="1"/>
              <a:t>Guckenheimer</a:t>
            </a:r>
            <a:r>
              <a:rPr lang="en-US" dirty="0"/>
              <a:t>‟ (an on-site corporate restaurant management and catering company) cited issues regarding a basic resources requirement list that has to be maintained manually by the staff. To keep track of their inventory levels they have to calculate a list of the groceries utilized during a course of time, calculate and analyze the requirements for the future, and place their next order to the vendors if needed. This process takes up a lot of time and human effort, and is also prone to human error.</a:t>
            </a:r>
            <a:endParaRPr lang="en-IN" dirty="0"/>
          </a:p>
        </p:txBody>
      </p:sp>
    </p:spTree>
    <p:extLst>
      <p:ext uri="{BB962C8B-B14F-4D97-AF65-F5344CB8AC3E}">
        <p14:creationId xmlns:p14="http://schemas.microsoft.com/office/powerpoint/2010/main" val="8272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7DA78-3745-4E44-B562-3FCECE4A55FF}"/>
              </a:ext>
            </a:extLst>
          </p:cNvPr>
          <p:cNvSpPr>
            <a:spLocks noGrp="1"/>
          </p:cNvSpPr>
          <p:nvPr>
            <p:ph type="title"/>
          </p:nvPr>
        </p:nvSpPr>
        <p:spPr>
          <a:xfrm>
            <a:off x="646111" y="452718"/>
            <a:ext cx="7877687" cy="477585"/>
          </a:xfrm>
        </p:spPr>
        <p:txBody>
          <a:bodyPr/>
          <a:lstStyle/>
          <a:p>
            <a:endParaRPr lang="en-IN" dirty="0"/>
          </a:p>
        </p:txBody>
      </p:sp>
      <p:sp>
        <p:nvSpPr>
          <p:cNvPr id="3" name="Content Placeholder 2">
            <a:extLst>
              <a:ext uri="{FF2B5EF4-FFF2-40B4-BE49-F238E27FC236}">
                <a16:creationId xmlns:a16="http://schemas.microsoft.com/office/drawing/2014/main" id="{A1422A7D-2B69-4220-879C-EEF4455E91E8}"/>
              </a:ext>
            </a:extLst>
          </p:cNvPr>
          <p:cNvSpPr>
            <a:spLocks noGrp="1"/>
          </p:cNvSpPr>
          <p:nvPr>
            <p:ph idx="1"/>
          </p:nvPr>
        </p:nvSpPr>
        <p:spPr>
          <a:xfrm>
            <a:off x="1103312" y="1192696"/>
            <a:ext cx="9440118" cy="5055703"/>
          </a:xfrm>
        </p:spPr>
        <p:txBody>
          <a:bodyPr/>
          <a:lstStyle/>
          <a:p>
            <a:r>
              <a:rPr lang="en-US" b="1" u="sng" dirty="0"/>
              <a:t>1.2 Scope of the system </a:t>
            </a:r>
          </a:p>
          <a:p>
            <a:r>
              <a:rPr lang="en-US" dirty="0"/>
              <a:t>The project aims at providing an efficient interface to the restaurants for managing their grocery inventory based on each item sold. The basic idea involved here is that each item is linked to its atomic ingredients which are stored in a database. At the end of each day, the system analyzes the total sale of menu items and proportionately deducts appropriate amount from the resource database. Then it compares the current available resources with the threshold level of each ingredient. If it finds that certain ingredients are below the threshold, it will generate a purchase order for those item(s) and send it to the manager (admin) for approval. </a:t>
            </a:r>
            <a:endParaRPr lang="en-IN" dirty="0"/>
          </a:p>
        </p:txBody>
      </p:sp>
    </p:spTree>
    <p:extLst>
      <p:ext uri="{BB962C8B-B14F-4D97-AF65-F5344CB8AC3E}">
        <p14:creationId xmlns:p14="http://schemas.microsoft.com/office/powerpoint/2010/main" val="394518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7DA78-3745-4E44-B562-3FCECE4A55FF}"/>
              </a:ext>
            </a:extLst>
          </p:cNvPr>
          <p:cNvSpPr>
            <a:spLocks noGrp="1"/>
          </p:cNvSpPr>
          <p:nvPr>
            <p:ph type="title"/>
          </p:nvPr>
        </p:nvSpPr>
        <p:spPr>
          <a:xfrm>
            <a:off x="646112" y="452718"/>
            <a:ext cx="8720526" cy="596854"/>
          </a:xfrm>
        </p:spPr>
        <p:txBody>
          <a:bodyPr/>
          <a:lstStyle/>
          <a:p>
            <a:endParaRPr lang="en-IN" dirty="0"/>
          </a:p>
        </p:txBody>
      </p:sp>
      <p:sp>
        <p:nvSpPr>
          <p:cNvPr id="3" name="Content Placeholder 2">
            <a:extLst>
              <a:ext uri="{FF2B5EF4-FFF2-40B4-BE49-F238E27FC236}">
                <a16:creationId xmlns:a16="http://schemas.microsoft.com/office/drawing/2014/main" id="{A1422A7D-2B69-4220-879C-EEF4455E91E8}"/>
              </a:ext>
            </a:extLst>
          </p:cNvPr>
          <p:cNvSpPr>
            <a:spLocks noGrp="1"/>
          </p:cNvSpPr>
          <p:nvPr>
            <p:ph idx="1"/>
          </p:nvPr>
        </p:nvSpPr>
        <p:spPr>
          <a:xfrm>
            <a:off x="1103312" y="1335820"/>
            <a:ext cx="9114114" cy="4912580"/>
          </a:xfrm>
        </p:spPr>
        <p:txBody>
          <a:bodyPr/>
          <a:lstStyle/>
          <a:p>
            <a:r>
              <a:rPr lang="en-US" b="1" u="sng" dirty="0"/>
              <a:t>1.3 Objectives and success </a:t>
            </a:r>
          </a:p>
          <a:p>
            <a:r>
              <a:rPr lang="en-US" dirty="0"/>
              <a:t> The objective of the project is to provide an efficient inventory control whose main functionality apart from calculating the inventory include predicting the requirement for the next order and also if there is a “Special Occasion” then accordingly the manager selects the particular occasion and extra requirements is added to the next issuing order to the vendors which needs to be approved by the manager. The product also aims to keep track of the shelf life of resources. If any resource nears the end of its shelf life, it would intimate to the manager (admin) the details of the quantity that is near its expiration date. The success criteria depends on  The accuracy in maintaining the inventory levels  The accuracy in predicting the requirements of the next order  The accuracy in relating recipes to their respective ingredients  Ease of use when it comes to updating inventory levels and placing orders to vendor</a:t>
            </a:r>
            <a:endParaRPr lang="en-IN" dirty="0"/>
          </a:p>
        </p:txBody>
      </p:sp>
    </p:spTree>
    <p:extLst>
      <p:ext uri="{BB962C8B-B14F-4D97-AF65-F5344CB8AC3E}">
        <p14:creationId xmlns:p14="http://schemas.microsoft.com/office/powerpoint/2010/main" val="3202385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7DA78-3745-4E44-B562-3FCECE4A55FF}"/>
              </a:ext>
            </a:extLst>
          </p:cNvPr>
          <p:cNvSpPr>
            <a:spLocks noGrp="1"/>
          </p:cNvSpPr>
          <p:nvPr>
            <p:ph type="title"/>
          </p:nvPr>
        </p:nvSpPr>
        <p:spPr>
          <a:xfrm>
            <a:off x="646111" y="452718"/>
            <a:ext cx="8108275" cy="350364"/>
          </a:xfrm>
        </p:spPr>
        <p:txBody>
          <a:bodyPr/>
          <a:lstStyle/>
          <a:p>
            <a:endParaRPr lang="en-IN" dirty="0"/>
          </a:p>
        </p:txBody>
      </p:sp>
      <p:sp>
        <p:nvSpPr>
          <p:cNvPr id="3" name="Content Placeholder 2">
            <a:extLst>
              <a:ext uri="{FF2B5EF4-FFF2-40B4-BE49-F238E27FC236}">
                <a16:creationId xmlns:a16="http://schemas.microsoft.com/office/drawing/2014/main" id="{A1422A7D-2B69-4220-879C-EEF4455E91E8}"/>
              </a:ext>
            </a:extLst>
          </p:cNvPr>
          <p:cNvSpPr>
            <a:spLocks noGrp="1"/>
          </p:cNvSpPr>
          <p:nvPr>
            <p:ph idx="1"/>
          </p:nvPr>
        </p:nvSpPr>
        <p:spPr>
          <a:xfrm>
            <a:off x="1103312" y="1113184"/>
            <a:ext cx="9281091" cy="5135216"/>
          </a:xfrm>
        </p:spPr>
        <p:txBody>
          <a:bodyPr>
            <a:normAutofit lnSpcReduction="10000"/>
          </a:bodyPr>
          <a:lstStyle/>
          <a:p>
            <a:r>
              <a:rPr lang="en-US" b="1" u="sng" dirty="0"/>
              <a:t>1.4 The Domain </a:t>
            </a:r>
          </a:p>
          <a:p>
            <a:r>
              <a:rPr lang="en-US" dirty="0"/>
              <a:t>This proposed project aims at inventory control in the restaurant and catering Industry. Such a large domain would result in an equally as large scope of development. As a result we narrow our software down to our case study of an outlet of </a:t>
            </a:r>
            <a:r>
              <a:rPr lang="en-US" dirty="0" err="1"/>
              <a:t>Guckenheimer</a:t>
            </a:r>
            <a:r>
              <a:rPr lang="en-US" dirty="0"/>
              <a:t> concentrating only on the basic resources utilized in inventory control of the outlet. Although the software will be developed keeping in mind the needs of </a:t>
            </a:r>
            <a:r>
              <a:rPr lang="en-US" dirty="0" err="1"/>
              <a:t>Guckenheimer</a:t>
            </a:r>
            <a:r>
              <a:rPr lang="en-US" dirty="0"/>
              <a:t> and available data at first, then applying it to the larger domain of the entire restaurant industry can be achieved with ease.</a:t>
            </a:r>
          </a:p>
          <a:p>
            <a:r>
              <a:rPr lang="en-US" b="1" u="sng" dirty="0"/>
              <a:t>1.5 The Client</a:t>
            </a:r>
          </a:p>
          <a:p>
            <a:r>
              <a:rPr lang="en-US" dirty="0"/>
              <a:t> The client can vary from private restaurant owners to corporate restaurant management companies, such as </a:t>
            </a:r>
            <a:r>
              <a:rPr lang="en-US" dirty="0" err="1"/>
              <a:t>Guckenheimer</a:t>
            </a:r>
            <a:r>
              <a:rPr lang="en-US" dirty="0"/>
              <a:t> (www.guckenheimer.com). A corporate restaurant management company that starts up, staffs, and oversees the everyday workings of a corporate restaurant, such as the one in the Groupon Chicago office. As stated above, while our</a:t>
            </a:r>
            <a:endParaRPr lang="en-IN" dirty="0"/>
          </a:p>
        </p:txBody>
      </p:sp>
    </p:spTree>
    <p:extLst>
      <p:ext uri="{BB962C8B-B14F-4D97-AF65-F5344CB8AC3E}">
        <p14:creationId xmlns:p14="http://schemas.microsoft.com/office/powerpoint/2010/main" val="3630001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7DA78-3745-4E44-B562-3FCECE4A55FF}"/>
              </a:ext>
            </a:extLst>
          </p:cNvPr>
          <p:cNvSpPr>
            <a:spLocks noGrp="1"/>
          </p:cNvSpPr>
          <p:nvPr>
            <p:ph type="title"/>
          </p:nvPr>
        </p:nvSpPr>
        <p:spPr>
          <a:xfrm>
            <a:off x="646111" y="452718"/>
            <a:ext cx="8132129" cy="45719"/>
          </a:xfrm>
        </p:spPr>
        <p:txBody>
          <a:bodyPr/>
          <a:lstStyle/>
          <a:p>
            <a:endParaRPr lang="en-IN" dirty="0"/>
          </a:p>
        </p:txBody>
      </p:sp>
      <p:sp>
        <p:nvSpPr>
          <p:cNvPr id="3" name="Content Placeholder 2">
            <a:extLst>
              <a:ext uri="{FF2B5EF4-FFF2-40B4-BE49-F238E27FC236}">
                <a16:creationId xmlns:a16="http://schemas.microsoft.com/office/drawing/2014/main" id="{A1422A7D-2B69-4220-879C-EEF4455E91E8}"/>
              </a:ext>
            </a:extLst>
          </p:cNvPr>
          <p:cNvSpPr>
            <a:spLocks noGrp="1"/>
          </p:cNvSpPr>
          <p:nvPr>
            <p:ph idx="1"/>
          </p:nvPr>
        </p:nvSpPr>
        <p:spPr>
          <a:xfrm>
            <a:off x="556591" y="874644"/>
            <a:ext cx="9867569" cy="5373756"/>
          </a:xfrm>
        </p:spPr>
        <p:txBody>
          <a:bodyPr>
            <a:normAutofit lnSpcReduction="10000"/>
          </a:bodyPr>
          <a:lstStyle/>
          <a:p>
            <a:r>
              <a:rPr lang="en-US" dirty="0"/>
              <a:t>product can be applied to the entire domain of the restaurant and catering business, focusing on a specific business provides us with more precise and consistent data. A company such as </a:t>
            </a:r>
            <a:r>
              <a:rPr lang="en-US" dirty="0" err="1"/>
              <a:t>Guckenheimer</a:t>
            </a:r>
            <a:r>
              <a:rPr lang="en-US" dirty="0"/>
              <a:t> would be an ideal client, as they staff multiple corporate kitchens across the nation, including kitchens for Groupon and even Google. A large scale company such as this this can apply our software to each and every kitchen, cutting down costs on a very large scale.</a:t>
            </a:r>
          </a:p>
          <a:p>
            <a:r>
              <a:rPr lang="en-US" b="1" u="sng" dirty="0"/>
              <a:t>1.6 The User </a:t>
            </a:r>
          </a:p>
          <a:p>
            <a:r>
              <a:rPr lang="en-US" dirty="0"/>
              <a:t>The main users of the product would be kitchen management and staff. The management would approve the orders that would be sent out, provide vendor information, upload recipes, and set threshold levels. Many of these tasks, such as the information regarding vendors, recipes, and threshold levels would need to be set only once. Of course, the option to add, remove, or update this data would be implemented as well. Once this initial step has been taken, our software will require nothing more than a weekly approval for the orders being sent out, minimizing the work that management has to complete in order to insure the correct amount of inventory is available.</a:t>
            </a:r>
            <a:endParaRPr lang="en-IN" dirty="0"/>
          </a:p>
        </p:txBody>
      </p:sp>
    </p:spTree>
    <p:extLst>
      <p:ext uri="{BB962C8B-B14F-4D97-AF65-F5344CB8AC3E}">
        <p14:creationId xmlns:p14="http://schemas.microsoft.com/office/powerpoint/2010/main" val="2089735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7DA78-3745-4E44-B562-3FCECE4A55FF}"/>
              </a:ext>
            </a:extLst>
          </p:cNvPr>
          <p:cNvSpPr>
            <a:spLocks noGrp="1"/>
          </p:cNvSpPr>
          <p:nvPr>
            <p:ph type="title"/>
          </p:nvPr>
        </p:nvSpPr>
        <p:spPr>
          <a:xfrm>
            <a:off x="646111" y="452718"/>
            <a:ext cx="8450181" cy="644562"/>
          </a:xfrm>
        </p:spPr>
        <p:txBody>
          <a:bodyPr/>
          <a:lstStyle/>
          <a:p>
            <a:endParaRPr lang="en-IN" dirty="0"/>
          </a:p>
        </p:txBody>
      </p:sp>
      <p:sp>
        <p:nvSpPr>
          <p:cNvPr id="3" name="Content Placeholder 2">
            <a:extLst>
              <a:ext uri="{FF2B5EF4-FFF2-40B4-BE49-F238E27FC236}">
                <a16:creationId xmlns:a16="http://schemas.microsoft.com/office/drawing/2014/main" id="{A1422A7D-2B69-4220-879C-EEF4455E91E8}"/>
              </a:ext>
            </a:extLst>
          </p:cNvPr>
          <p:cNvSpPr>
            <a:spLocks noGrp="1"/>
          </p:cNvSpPr>
          <p:nvPr>
            <p:ph idx="1"/>
          </p:nvPr>
        </p:nvSpPr>
        <p:spPr>
          <a:xfrm>
            <a:off x="1103312" y="1208598"/>
            <a:ext cx="9463971" cy="5039801"/>
          </a:xfrm>
        </p:spPr>
        <p:txBody>
          <a:bodyPr/>
          <a:lstStyle/>
          <a:p>
            <a:r>
              <a:rPr lang="en-US" b="1" u="sng" dirty="0"/>
              <a:t>1.7 Definitions, acronyms, and abbreviations </a:t>
            </a:r>
          </a:p>
          <a:p>
            <a:r>
              <a:rPr lang="en-US" dirty="0"/>
              <a:t> Manager: The manager implies the manager of the restaurant/company who handles all the administrative works. </a:t>
            </a:r>
          </a:p>
          <a:p>
            <a:r>
              <a:rPr lang="en-US" dirty="0"/>
              <a:t> Recipe: This is the menu item that the restaurant/company provides to its customers.</a:t>
            </a:r>
          </a:p>
          <a:p>
            <a:r>
              <a:rPr lang="en-US" dirty="0"/>
              <a:t>  Ingredient: This is the entity that the recipe is composed of. </a:t>
            </a:r>
          </a:p>
          <a:p>
            <a:r>
              <a:rPr lang="en-US" dirty="0"/>
              <a:t> Vendor: This is the company that provides the restaurant/company with the required ingredients.</a:t>
            </a:r>
          </a:p>
          <a:p>
            <a:r>
              <a:rPr lang="en-US" dirty="0"/>
              <a:t>  Order: Order is the list of ingredients and the quantities that is or is to be requested from the vendor</a:t>
            </a:r>
            <a:endParaRPr lang="en-IN" dirty="0"/>
          </a:p>
        </p:txBody>
      </p:sp>
    </p:spTree>
    <p:extLst>
      <p:ext uri="{BB962C8B-B14F-4D97-AF65-F5344CB8AC3E}">
        <p14:creationId xmlns:p14="http://schemas.microsoft.com/office/powerpoint/2010/main" val="3326596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9173D-7E5F-47F2-9BE4-6F99469B9776}"/>
              </a:ext>
            </a:extLst>
          </p:cNvPr>
          <p:cNvSpPr>
            <a:spLocks noGrp="1"/>
          </p:cNvSpPr>
          <p:nvPr>
            <p:ph type="title"/>
          </p:nvPr>
        </p:nvSpPr>
        <p:spPr/>
        <p:txBody>
          <a:bodyPr/>
          <a:lstStyle/>
          <a:p>
            <a:r>
              <a:rPr lang="en-US" dirty="0"/>
              <a:t>Data</a:t>
            </a:r>
            <a:endParaRPr lang="en-IN" dirty="0"/>
          </a:p>
        </p:txBody>
      </p:sp>
      <p:sp>
        <p:nvSpPr>
          <p:cNvPr id="3" name="Content Placeholder 2">
            <a:extLst>
              <a:ext uri="{FF2B5EF4-FFF2-40B4-BE49-F238E27FC236}">
                <a16:creationId xmlns:a16="http://schemas.microsoft.com/office/drawing/2014/main" id="{C1F474BC-8E88-46DC-BE74-C82AE36BC773}"/>
              </a:ext>
            </a:extLst>
          </p:cNvPr>
          <p:cNvSpPr>
            <a:spLocks noGrp="1"/>
          </p:cNvSpPr>
          <p:nvPr>
            <p:ph idx="1"/>
          </p:nvPr>
        </p:nvSpPr>
        <p:spPr/>
        <p:txBody>
          <a:bodyPr/>
          <a:lstStyle/>
          <a:p>
            <a:r>
              <a:rPr lang="en-US" dirty="0"/>
              <a:t>Data obtained through an Inventory Management System is truly valuable information. Data for this type of system provides several benefits for the company, and its vendors. In the business world, it is extremely important to ensure that a company is cognizant of inventory so that opportunities are not missed for sales. Regardless of what type of information a person or business is trying to compile, it can be quit cumbersome. It is equally as important to know how to utilize the data so that a company can be better off.</a:t>
            </a:r>
            <a:endParaRPr lang="en-IN" dirty="0"/>
          </a:p>
        </p:txBody>
      </p:sp>
    </p:spTree>
    <p:extLst>
      <p:ext uri="{BB962C8B-B14F-4D97-AF65-F5344CB8AC3E}">
        <p14:creationId xmlns:p14="http://schemas.microsoft.com/office/powerpoint/2010/main" val="1369954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TM02836342[[fn=Ion]]</Template>
  <TotalTime>238</TotalTime>
  <Words>1628</Words>
  <Application>Microsoft Office PowerPoint</Application>
  <PresentationFormat>Widescreen</PresentationFormat>
  <Paragraphs>78</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Algerian</vt:lpstr>
      <vt:lpstr>Arial</vt:lpstr>
      <vt:lpstr>Bell MT</vt:lpstr>
      <vt:lpstr>Century Gothic</vt:lpstr>
      <vt:lpstr>Poppins</vt:lpstr>
      <vt:lpstr>Wingdings 3</vt:lpstr>
      <vt:lpstr>Ion</vt:lpstr>
      <vt:lpstr>     SRS Of Inventory control management system </vt:lpstr>
      <vt:lpstr>Content</vt:lpstr>
      <vt:lpstr>Introduction</vt:lpstr>
      <vt:lpstr>PowerPoint Presentation</vt:lpstr>
      <vt:lpstr>PowerPoint Presentation</vt:lpstr>
      <vt:lpstr>PowerPoint Presentation</vt:lpstr>
      <vt:lpstr>PowerPoint Presentation</vt:lpstr>
      <vt:lpstr>PowerPoint Presentation</vt:lpstr>
      <vt:lpstr>Data</vt:lpstr>
      <vt:lpstr>Hardware</vt:lpstr>
      <vt:lpstr>Networking</vt:lpstr>
      <vt:lpstr>Software</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Requirement Specification</dc:title>
  <dc:creator>ritu84279@gmail.com</dc:creator>
  <cp:lastModifiedBy>ritu84279@gmail.com</cp:lastModifiedBy>
  <cp:revision>5</cp:revision>
  <dcterms:created xsi:type="dcterms:W3CDTF">2021-11-09T04:20:52Z</dcterms:created>
  <dcterms:modified xsi:type="dcterms:W3CDTF">2021-11-09T08:19:23Z</dcterms:modified>
</cp:coreProperties>
</file>