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5" r:id="rId4"/>
    <p:sldId id="266" r:id="rId5"/>
    <p:sldId id="280" r:id="rId6"/>
    <p:sldId id="283" r:id="rId7"/>
    <p:sldId id="262" r:id="rId8"/>
    <p:sldId id="257" r:id="rId9"/>
    <p:sldId id="267" r:id="rId10"/>
    <p:sldId id="258" r:id="rId11"/>
    <p:sldId id="268" r:id="rId12"/>
    <p:sldId id="269" r:id="rId13"/>
    <p:sldId id="270" r:id="rId14"/>
    <p:sldId id="271" r:id="rId15"/>
    <p:sldId id="272" r:id="rId16"/>
    <p:sldId id="275" r:id="rId17"/>
    <p:sldId id="273" r:id="rId18"/>
    <p:sldId id="274" r:id="rId19"/>
    <p:sldId id="276" r:id="rId20"/>
    <p:sldId id="277" r:id="rId21"/>
    <p:sldId id="278" r:id="rId22"/>
    <p:sldId id="279"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8E58C54-7592-4FF0-9E08-C01B721361BC}" type="datetimeFigureOut">
              <a:rPr lang="en-IN" smtClean="0"/>
              <a:t>07-11-2021</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513DBE97-1003-4349-8AF5-7FC000F6DC4E}" type="slidenum">
              <a:rPr lang="en-IN" smtClean="0"/>
              <a:t>‹#›</a:t>
            </a:fld>
            <a:endParaRPr lang="en-IN"/>
          </a:p>
        </p:txBody>
      </p:sp>
    </p:spTree>
    <p:extLst>
      <p:ext uri="{BB962C8B-B14F-4D97-AF65-F5344CB8AC3E}">
        <p14:creationId xmlns:p14="http://schemas.microsoft.com/office/powerpoint/2010/main" val="1156889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E58C54-7592-4FF0-9E08-C01B721361BC}" type="datetimeFigureOut">
              <a:rPr lang="en-IN" smtClean="0"/>
              <a:t>07-11-2021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DBE97-1003-4349-8AF5-7FC000F6DC4E}" type="slidenum">
              <a:rPr lang="en-IN" smtClean="0"/>
              <a:t>‹#›</a:t>
            </a:fld>
            <a:endParaRPr lang="en-IN"/>
          </a:p>
        </p:txBody>
      </p:sp>
    </p:spTree>
    <p:extLst>
      <p:ext uri="{BB962C8B-B14F-4D97-AF65-F5344CB8AC3E}">
        <p14:creationId xmlns:p14="http://schemas.microsoft.com/office/powerpoint/2010/main" val="2951768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E58C54-7592-4FF0-9E08-C01B721361BC}" type="datetimeFigureOut">
              <a:rPr lang="en-IN" smtClean="0"/>
              <a:t>07-11-2021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DBE97-1003-4349-8AF5-7FC000F6DC4E}" type="slidenum">
              <a:rPr lang="en-IN" smtClean="0"/>
              <a:t>‹#›</a:t>
            </a:fld>
            <a:endParaRPr lang="en-IN"/>
          </a:p>
        </p:txBody>
      </p:sp>
    </p:spTree>
    <p:extLst>
      <p:ext uri="{BB962C8B-B14F-4D97-AF65-F5344CB8AC3E}">
        <p14:creationId xmlns:p14="http://schemas.microsoft.com/office/powerpoint/2010/main" val="392507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E58C54-7592-4FF0-9E08-C01B721361BC}" type="datetimeFigureOut">
              <a:rPr lang="en-IN" smtClean="0"/>
              <a:t>07-11-2021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DBE97-1003-4349-8AF5-7FC000F6DC4E}" type="slidenum">
              <a:rPr lang="en-IN" smtClean="0"/>
              <a:t>‹#›</a:t>
            </a:fld>
            <a:endParaRPr lang="en-IN"/>
          </a:p>
        </p:txBody>
      </p:sp>
    </p:spTree>
    <p:extLst>
      <p:ext uri="{BB962C8B-B14F-4D97-AF65-F5344CB8AC3E}">
        <p14:creationId xmlns:p14="http://schemas.microsoft.com/office/powerpoint/2010/main" val="1252293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E58C54-7592-4FF0-9E08-C01B721361BC}" type="datetimeFigureOut">
              <a:rPr lang="en-IN" smtClean="0"/>
              <a:t>07-11-2021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DBE97-1003-4349-8AF5-7FC000F6DC4E}" type="slidenum">
              <a:rPr lang="en-IN" smtClean="0"/>
              <a:t>‹#›</a:t>
            </a:fld>
            <a:endParaRPr lang="en-IN"/>
          </a:p>
        </p:txBody>
      </p:sp>
    </p:spTree>
    <p:extLst>
      <p:ext uri="{BB962C8B-B14F-4D97-AF65-F5344CB8AC3E}">
        <p14:creationId xmlns:p14="http://schemas.microsoft.com/office/powerpoint/2010/main" val="3261759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E58C54-7592-4FF0-9E08-C01B721361BC}" type="datetimeFigureOut">
              <a:rPr lang="en-IN" smtClean="0"/>
              <a:t>07-11-2021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3DBE97-1003-4349-8AF5-7FC000F6DC4E}" type="slidenum">
              <a:rPr lang="en-IN" smtClean="0"/>
              <a:t>‹#›</a:t>
            </a:fld>
            <a:endParaRPr lang="en-IN"/>
          </a:p>
        </p:txBody>
      </p:sp>
    </p:spTree>
    <p:extLst>
      <p:ext uri="{BB962C8B-B14F-4D97-AF65-F5344CB8AC3E}">
        <p14:creationId xmlns:p14="http://schemas.microsoft.com/office/powerpoint/2010/main" val="2572558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E58C54-7592-4FF0-9E08-C01B721361BC}" type="datetimeFigureOut">
              <a:rPr lang="en-IN" smtClean="0"/>
              <a:t>07-11-2021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3DBE97-1003-4349-8AF5-7FC000F6DC4E}" type="slidenum">
              <a:rPr lang="en-IN" smtClean="0"/>
              <a:t>‹#›</a:t>
            </a:fld>
            <a:endParaRPr lang="en-IN"/>
          </a:p>
        </p:txBody>
      </p:sp>
    </p:spTree>
    <p:extLst>
      <p:ext uri="{BB962C8B-B14F-4D97-AF65-F5344CB8AC3E}">
        <p14:creationId xmlns:p14="http://schemas.microsoft.com/office/powerpoint/2010/main" val="2114616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E58C54-7592-4FF0-9E08-C01B721361BC}" type="datetimeFigureOut">
              <a:rPr lang="en-IN" smtClean="0"/>
              <a:t>07-11-2021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3DBE97-1003-4349-8AF5-7FC000F6DC4E}" type="slidenum">
              <a:rPr lang="en-IN" smtClean="0"/>
              <a:t>‹#›</a:t>
            </a:fld>
            <a:endParaRPr lang="en-IN"/>
          </a:p>
        </p:txBody>
      </p:sp>
    </p:spTree>
    <p:extLst>
      <p:ext uri="{BB962C8B-B14F-4D97-AF65-F5344CB8AC3E}">
        <p14:creationId xmlns:p14="http://schemas.microsoft.com/office/powerpoint/2010/main" val="913240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E58C54-7592-4FF0-9E08-C01B721361BC}" type="datetimeFigureOut">
              <a:rPr lang="en-IN" smtClean="0"/>
              <a:t>07-11-2021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3DBE97-1003-4349-8AF5-7FC000F6DC4E}" type="slidenum">
              <a:rPr lang="en-IN" smtClean="0"/>
              <a:t>‹#›</a:t>
            </a:fld>
            <a:endParaRPr lang="en-IN"/>
          </a:p>
        </p:txBody>
      </p:sp>
    </p:spTree>
    <p:extLst>
      <p:ext uri="{BB962C8B-B14F-4D97-AF65-F5344CB8AC3E}">
        <p14:creationId xmlns:p14="http://schemas.microsoft.com/office/powerpoint/2010/main" val="3207657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88E58C54-7592-4FF0-9E08-C01B721361BC}" type="datetimeFigureOut">
              <a:rPr lang="en-IN" smtClean="0"/>
              <a:t>07-11-2021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13DBE97-1003-4349-8AF5-7FC000F6DC4E}" type="slidenum">
              <a:rPr lang="en-IN" smtClean="0"/>
              <a:t>‹#›</a:t>
            </a:fld>
            <a:endParaRPr lang="en-IN"/>
          </a:p>
        </p:txBody>
      </p:sp>
    </p:spTree>
    <p:extLst>
      <p:ext uri="{BB962C8B-B14F-4D97-AF65-F5344CB8AC3E}">
        <p14:creationId xmlns:p14="http://schemas.microsoft.com/office/powerpoint/2010/main" val="2420515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8E58C54-7592-4FF0-9E08-C01B721361BC}" type="datetimeFigureOut">
              <a:rPr lang="en-IN" smtClean="0"/>
              <a:t>07-11-2021</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513DBE97-1003-4349-8AF5-7FC000F6DC4E}" type="slidenum">
              <a:rPr lang="en-IN" smtClean="0"/>
              <a:t>‹#›</a:t>
            </a:fld>
            <a:endParaRPr lang="en-IN"/>
          </a:p>
        </p:txBody>
      </p:sp>
    </p:spTree>
    <p:extLst>
      <p:ext uri="{BB962C8B-B14F-4D97-AF65-F5344CB8AC3E}">
        <p14:creationId xmlns:p14="http://schemas.microsoft.com/office/powerpoint/2010/main" val="358978524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8E58C54-7592-4FF0-9E08-C01B721361BC}" type="datetimeFigureOut">
              <a:rPr lang="en-IN" smtClean="0"/>
              <a:t>07-11-2021</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513DBE97-1003-4349-8AF5-7FC000F6DC4E}" type="slidenum">
              <a:rPr lang="en-IN" smtClean="0"/>
              <a:t>‹#›</a:t>
            </a:fld>
            <a:endParaRPr lang="en-IN"/>
          </a:p>
        </p:txBody>
      </p:sp>
    </p:spTree>
    <p:extLst>
      <p:ext uri="{BB962C8B-B14F-4D97-AF65-F5344CB8AC3E}">
        <p14:creationId xmlns:p14="http://schemas.microsoft.com/office/powerpoint/2010/main" val="1728387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framer.com/" TargetMode="External"/><Relationship Id="rId13" Type="http://schemas.openxmlformats.org/officeDocument/2006/relationships/hyperlink" Target="https://wireframesketcher.com/" TargetMode="External"/><Relationship Id="rId3" Type="http://schemas.openxmlformats.org/officeDocument/2006/relationships/hyperlink" Target="https://www.sketch.com/" TargetMode="External"/><Relationship Id="rId7" Type="http://schemas.openxmlformats.org/officeDocument/2006/relationships/hyperlink" Target="https://www.axure.com/" TargetMode="External"/><Relationship Id="rId12" Type="http://schemas.openxmlformats.org/officeDocument/2006/relationships/hyperlink" Target="https://origami.design/" TargetMode="External"/><Relationship Id="rId2" Type="http://schemas.openxmlformats.org/officeDocument/2006/relationships/hyperlink" Target="https://clk.tradedoubler.com/click?p(284422)a(3062055)g(24059776)url(https://www.adobe.com/products/xd.html)" TargetMode="External"/><Relationship Id="rId1" Type="http://schemas.openxmlformats.org/officeDocument/2006/relationships/slideLayout" Target="../slideLayouts/slideLayout2.xml"/><Relationship Id="rId6" Type="http://schemas.openxmlformats.org/officeDocument/2006/relationships/hyperlink" Target="https://www.invisionapp.com/studio" TargetMode="External"/><Relationship Id="rId11" Type="http://schemas.openxmlformats.org/officeDocument/2006/relationships/hyperlink" Target="http://pencil.evolus.vn/" TargetMode="External"/><Relationship Id="rId5" Type="http://schemas.openxmlformats.org/officeDocument/2006/relationships/hyperlink" Target="https://balsamiq.com/" TargetMode="External"/><Relationship Id="rId10" Type="http://schemas.openxmlformats.org/officeDocument/2006/relationships/hyperlink" Target="https://marvelapp.com/" TargetMode="External"/><Relationship Id="rId4" Type="http://schemas.openxmlformats.org/officeDocument/2006/relationships/hyperlink" Target="https://www.figma.com/" TargetMode="External"/><Relationship Id="rId9" Type="http://schemas.openxmlformats.org/officeDocument/2006/relationships/hyperlink" Target="https://principleformac.com/"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www.geeksforgeeks.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247DC-B4D9-4B59-8F32-111B5684A855}"/>
              </a:ext>
            </a:extLst>
          </p:cNvPr>
          <p:cNvSpPr>
            <a:spLocks noGrp="1"/>
          </p:cNvSpPr>
          <p:nvPr>
            <p:ph type="ctrTitle"/>
          </p:nvPr>
        </p:nvSpPr>
        <p:spPr>
          <a:xfrm>
            <a:off x="603504" y="770466"/>
            <a:ext cx="9116229" cy="702733"/>
          </a:xfrm>
        </p:spPr>
        <p:txBody>
          <a:bodyPr/>
          <a:lstStyle/>
          <a:p>
            <a:endParaRPr lang="en-IN" dirty="0"/>
          </a:p>
        </p:txBody>
      </p:sp>
      <p:sp>
        <p:nvSpPr>
          <p:cNvPr id="3" name="Subtitle 2">
            <a:extLst>
              <a:ext uri="{FF2B5EF4-FFF2-40B4-BE49-F238E27FC236}">
                <a16:creationId xmlns:a16="http://schemas.microsoft.com/office/drawing/2014/main" id="{90648438-1A70-4DDE-8B63-3B2E2145BD17}"/>
              </a:ext>
            </a:extLst>
          </p:cNvPr>
          <p:cNvSpPr>
            <a:spLocks noGrp="1"/>
          </p:cNvSpPr>
          <p:nvPr>
            <p:ph type="subTitle" idx="1"/>
          </p:nvPr>
        </p:nvSpPr>
        <p:spPr>
          <a:xfrm>
            <a:off x="667512" y="770467"/>
            <a:ext cx="11228155" cy="5082330"/>
          </a:xfrm>
        </p:spPr>
        <p:txBody>
          <a:bodyPr>
            <a:normAutofit fontScale="92500" lnSpcReduction="10000"/>
          </a:bodyPr>
          <a:lstStyle/>
          <a:p>
            <a:r>
              <a:rPr lang="en-US" sz="3600" u="sng" dirty="0">
                <a:solidFill>
                  <a:schemeClr val="accent6">
                    <a:lumMod val="50000"/>
                  </a:schemeClr>
                </a:solidFill>
                <a:latin typeface="Algerian" panose="04020705040A02060702" pitchFamily="82" charset="0"/>
              </a:rPr>
              <a:t>international institute of professional studies  </a:t>
            </a:r>
          </a:p>
          <a:p>
            <a:endParaRPr lang="en-US" sz="3600" u="sng" dirty="0">
              <a:solidFill>
                <a:schemeClr val="accent6">
                  <a:lumMod val="50000"/>
                </a:schemeClr>
              </a:solidFill>
              <a:latin typeface="Algerian" panose="04020705040A02060702" pitchFamily="82" charset="0"/>
            </a:endParaRPr>
          </a:p>
          <a:p>
            <a:r>
              <a:rPr lang="en-US" sz="3600" u="sng" dirty="0">
                <a:solidFill>
                  <a:schemeClr val="accent6">
                    <a:lumMod val="50000"/>
                  </a:schemeClr>
                </a:solidFill>
                <a:latin typeface="Algerian" panose="04020705040A02060702" pitchFamily="82" charset="0"/>
              </a:rPr>
              <a:t> </a:t>
            </a:r>
            <a:endParaRPr lang="en-US" sz="3600" u="sng" dirty="0">
              <a:solidFill>
                <a:schemeClr val="accent3">
                  <a:lumMod val="20000"/>
                  <a:lumOff val="80000"/>
                </a:schemeClr>
              </a:solidFill>
              <a:latin typeface="Algerian" panose="04020705040A02060702" pitchFamily="82" charset="0"/>
            </a:endParaRPr>
          </a:p>
          <a:p>
            <a:r>
              <a:rPr lang="en-US" sz="2800" dirty="0">
                <a:solidFill>
                  <a:schemeClr val="accent4">
                    <a:lumMod val="75000"/>
                  </a:schemeClr>
                </a:solidFill>
                <a:latin typeface="Algerian" panose="04020705040A02060702" pitchFamily="82" charset="0"/>
              </a:rPr>
              <a:t>                                     NAME :-RITU SHARMA </a:t>
            </a:r>
          </a:p>
          <a:p>
            <a:r>
              <a:rPr lang="en-US" sz="2800" dirty="0">
                <a:solidFill>
                  <a:schemeClr val="accent4">
                    <a:lumMod val="75000"/>
                  </a:schemeClr>
                </a:solidFill>
                <a:latin typeface="Algerian" panose="04020705040A02060702" pitchFamily="82" charset="0"/>
              </a:rPr>
              <a:t>                                  ROLL NO:- IT-2K19-48    </a:t>
            </a:r>
          </a:p>
          <a:p>
            <a:r>
              <a:rPr lang="en-US" sz="2800" dirty="0">
                <a:solidFill>
                  <a:schemeClr val="accent4">
                    <a:lumMod val="75000"/>
                  </a:schemeClr>
                </a:solidFill>
                <a:latin typeface="Algerian" panose="04020705040A02060702" pitchFamily="82" charset="0"/>
              </a:rPr>
              <a:t>                                 SUBJECT:-System analysis and design </a:t>
            </a:r>
          </a:p>
          <a:p>
            <a:r>
              <a:rPr lang="en-US" sz="2800" dirty="0">
                <a:solidFill>
                  <a:schemeClr val="accent4">
                    <a:lumMod val="75000"/>
                  </a:schemeClr>
                </a:solidFill>
                <a:latin typeface="Algerian" panose="04020705040A02060702" pitchFamily="82" charset="0"/>
              </a:rPr>
              <a:t>                                       Topic:-user interface design</a:t>
            </a:r>
          </a:p>
          <a:p>
            <a:r>
              <a:rPr lang="en-US" sz="2800" dirty="0">
                <a:solidFill>
                  <a:schemeClr val="accent4">
                    <a:lumMod val="75000"/>
                  </a:schemeClr>
                </a:solidFill>
                <a:latin typeface="Algerian" panose="04020705040A02060702" pitchFamily="82" charset="0"/>
              </a:rPr>
              <a:t>                                   course:- integrated </a:t>
            </a:r>
            <a:r>
              <a:rPr lang="en-US" sz="2800" dirty="0" err="1">
                <a:solidFill>
                  <a:schemeClr val="accent4">
                    <a:lumMod val="75000"/>
                  </a:schemeClr>
                </a:solidFill>
                <a:latin typeface="Algerian" panose="04020705040A02060702" pitchFamily="82" charset="0"/>
              </a:rPr>
              <a:t>mtech</a:t>
            </a:r>
            <a:r>
              <a:rPr lang="en-US" sz="2800" dirty="0">
                <a:solidFill>
                  <a:schemeClr val="accent4">
                    <a:lumMod val="75000"/>
                  </a:schemeClr>
                </a:solidFill>
                <a:latin typeface="Algerian" panose="04020705040A02060702" pitchFamily="82" charset="0"/>
              </a:rPr>
              <a:t>(it) 5</a:t>
            </a:r>
            <a:r>
              <a:rPr lang="en-US" sz="2800" baseline="30000" dirty="0">
                <a:solidFill>
                  <a:schemeClr val="accent4">
                    <a:lumMod val="75000"/>
                  </a:schemeClr>
                </a:solidFill>
                <a:latin typeface="Algerian" panose="04020705040A02060702" pitchFamily="82" charset="0"/>
              </a:rPr>
              <a:t>th</a:t>
            </a:r>
            <a:r>
              <a:rPr lang="en-US" sz="2800" dirty="0">
                <a:solidFill>
                  <a:schemeClr val="accent4">
                    <a:lumMod val="75000"/>
                  </a:schemeClr>
                </a:solidFill>
                <a:latin typeface="Algerian" panose="04020705040A02060702" pitchFamily="82" charset="0"/>
              </a:rPr>
              <a:t> </a:t>
            </a:r>
            <a:r>
              <a:rPr lang="en-US" sz="2800" dirty="0" err="1">
                <a:solidFill>
                  <a:schemeClr val="accent4">
                    <a:lumMod val="75000"/>
                  </a:schemeClr>
                </a:solidFill>
                <a:latin typeface="Algerian" panose="04020705040A02060702" pitchFamily="82" charset="0"/>
              </a:rPr>
              <a:t>sem</a:t>
            </a:r>
            <a:endParaRPr lang="en-US" sz="2800" dirty="0">
              <a:solidFill>
                <a:schemeClr val="accent3">
                  <a:lumMod val="20000"/>
                  <a:lumOff val="80000"/>
                </a:schemeClr>
              </a:solidFill>
              <a:latin typeface="Algerian" panose="04020705040A02060702" pitchFamily="82" charset="0"/>
            </a:endParaRPr>
          </a:p>
          <a:p>
            <a:endParaRPr lang="en-US" sz="2800" dirty="0">
              <a:solidFill>
                <a:schemeClr val="accent4">
                  <a:lumMod val="50000"/>
                </a:schemeClr>
              </a:solidFill>
              <a:latin typeface="Algerian" panose="04020705040A02060702" pitchFamily="82" charset="0"/>
            </a:endParaRPr>
          </a:p>
          <a:p>
            <a:r>
              <a:rPr lang="en-US" sz="2800" dirty="0">
                <a:solidFill>
                  <a:schemeClr val="accent5">
                    <a:lumMod val="20000"/>
                    <a:lumOff val="80000"/>
                  </a:schemeClr>
                </a:solidFill>
                <a:latin typeface="Algerian" panose="04020705040A02060702" pitchFamily="82" charset="0"/>
              </a:rPr>
              <a:t>                                                   </a:t>
            </a:r>
            <a:r>
              <a:rPr lang="en-US" sz="2800" dirty="0">
                <a:solidFill>
                  <a:schemeClr val="accent3">
                    <a:lumMod val="75000"/>
                  </a:schemeClr>
                </a:solidFill>
                <a:latin typeface="Algerian" panose="04020705040A02060702" pitchFamily="82" charset="0"/>
              </a:rPr>
              <a:t>GUIDED BY:- SHALIGRAM PRJAPAT sir</a:t>
            </a:r>
          </a:p>
          <a:p>
            <a:endParaRPr lang="en-IN" dirty="0"/>
          </a:p>
        </p:txBody>
      </p:sp>
    </p:spTree>
    <p:extLst>
      <p:ext uri="{BB962C8B-B14F-4D97-AF65-F5344CB8AC3E}">
        <p14:creationId xmlns:p14="http://schemas.microsoft.com/office/powerpoint/2010/main" val="3836928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BDFC3-EEBB-4502-BBD8-F2CB79B3DDD4}"/>
              </a:ext>
            </a:extLst>
          </p:cNvPr>
          <p:cNvSpPr>
            <a:spLocks noGrp="1"/>
          </p:cNvSpPr>
          <p:nvPr>
            <p:ph type="title"/>
          </p:nvPr>
        </p:nvSpPr>
        <p:spPr>
          <a:xfrm>
            <a:off x="838200" y="365126"/>
            <a:ext cx="10515600" cy="583142"/>
          </a:xfrm>
        </p:spPr>
        <p:txBody>
          <a:bodyPr>
            <a:normAutofit/>
          </a:bodyPr>
          <a:lstStyle/>
          <a:p>
            <a:r>
              <a:rPr lang="en-US" sz="3200" b="1" u="sng" dirty="0"/>
              <a:t>Types Of User Interface</a:t>
            </a:r>
            <a:endParaRPr lang="en-IN" sz="3200" b="1" u="sng" dirty="0"/>
          </a:p>
        </p:txBody>
      </p:sp>
      <p:sp>
        <p:nvSpPr>
          <p:cNvPr id="3" name="Content Placeholder 2">
            <a:extLst>
              <a:ext uri="{FF2B5EF4-FFF2-40B4-BE49-F238E27FC236}">
                <a16:creationId xmlns:a16="http://schemas.microsoft.com/office/drawing/2014/main" id="{32075B69-D940-4F93-B849-7EEFAFD44041}"/>
              </a:ext>
            </a:extLst>
          </p:cNvPr>
          <p:cNvSpPr>
            <a:spLocks noGrp="1"/>
          </p:cNvSpPr>
          <p:nvPr>
            <p:ph idx="1"/>
          </p:nvPr>
        </p:nvSpPr>
        <p:spPr>
          <a:xfrm>
            <a:off x="499533" y="1244600"/>
            <a:ext cx="10515600" cy="4923896"/>
          </a:xfrm>
        </p:spPr>
        <p:txBody>
          <a:bodyPr/>
          <a:lstStyle/>
          <a:p>
            <a:r>
              <a:rPr lang="en-US" sz="2400" dirty="0"/>
              <a:t>There are several different types of direct user interfaces</a:t>
            </a:r>
            <a:r>
              <a:rPr lang="en-US" dirty="0"/>
              <a:t>.</a:t>
            </a:r>
          </a:p>
          <a:p>
            <a:pPr marL="514350" indent="-514350">
              <a:buFont typeface="+mj-lt"/>
              <a:buAutoNum type="arabicPeriod"/>
            </a:pPr>
            <a:r>
              <a:rPr lang="en-IN" sz="2400" dirty="0">
                <a:solidFill>
                  <a:schemeClr val="tx1">
                    <a:lumMod val="95000"/>
                    <a:lumOff val="5000"/>
                  </a:schemeClr>
                </a:solidFill>
              </a:rPr>
              <a:t>Command interfaces :-</a:t>
            </a:r>
            <a:r>
              <a:rPr lang="en-US" sz="2400" b="0" i="0" dirty="0">
                <a:solidFill>
                  <a:schemeClr val="tx1">
                    <a:lumMod val="95000"/>
                    <a:lumOff val="5000"/>
                  </a:schemeClr>
                </a:solidFill>
                <a:effectLst/>
              </a:rPr>
              <a:t>A Command Line Interface (CLI) is a text-based user interface for interacting with PC on a low abstraction level. Generally, this type of menu is not intended for the average user. It is mostly used when working with cloud services or carrying out system </a:t>
            </a:r>
            <a:r>
              <a:rPr lang="en-US" sz="2400" b="0" i="0" dirty="0" err="1">
                <a:solidFill>
                  <a:schemeClr val="tx1">
                    <a:lumMod val="95000"/>
                    <a:lumOff val="5000"/>
                  </a:schemeClr>
                </a:solidFill>
                <a:effectLst/>
              </a:rPr>
              <a:t>administrators’responsibilities</a:t>
            </a:r>
            <a:r>
              <a:rPr lang="en-US" sz="2400" b="0" i="0" dirty="0">
                <a:solidFill>
                  <a:schemeClr val="tx1">
                    <a:lumMod val="95000"/>
                    <a:lumOff val="5000"/>
                  </a:schemeClr>
                </a:solidFill>
                <a:effectLst/>
              </a:rPr>
              <a:t>. </a:t>
            </a:r>
          </a:p>
          <a:p>
            <a:pPr marL="514350" indent="-514350">
              <a:buFont typeface="+mj-lt"/>
              <a:buAutoNum type="arabicPeriod"/>
            </a:pPr>
            <a:r>
              <a:rPr lang="en-IN" sz="2400" dirty="0">
                <a:solidFill>
                  <a:schemeClr val="tx1">
                    <a:lumMod val="95000"/>
                    <a:lumOff val="5000"/>
                  </a:schemeClr>
                </a:solidFill>
              </a:rPr>
              <a:t>Menu interfaces :-</a:t>
            </a:r>
            <a:r>
              <a:rPr lang="en-US" sz="2400" b="0" i="0" dirty="0">
                <a:solidFill>
                  <a:srgbClr val="000000"/>
                </a:solidFill>
                <a:effectLst/>
              </a:rPr>
              <a:t>The operating system is designed sometimes with a menu based user interface. The user IT skills cannot be assured in menu-based user interface. There will be a limited number of options on the screen to the system users of the menu-based interface. When the user selects the menu, they get a sub-menu, which gives furthermore options. The selection continues to the further sub-menu. This goes on until the user is able to select correctly, what they want from the choice which is displayed on the screen.</a:t>
            </a:r>
            <a:endParaRPr lang="en-IN" sz="2400" dirty="0"/>
          </a:p>
        </p:txBody>
      </p:sp>
    </p:spTree>
    <p:extLst>
      <p:ext uri="{BB962C8B-B14F-4D97-AF65-F5344CB8AC3E}">
        <p14:creationId xmlns:p14="http://schemas.microsoft.com/office/powerpoint/2010/main" val="303235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3045A-C34B-424F-A69B-A1A0FB5630A8}"/>
              </a:ext>
            </a:extLst>
          </p:cNvPr>
          <p:cNvSpPr>
            <a:spLocks noGrp="1"/>
          </p:cNvSpPr>
          <p:nvPr>
            <p:ph type="title"/>
          </p:nvPr>
        </p:nvSpPr>
        <p:spPr>
          <a:xfrm>
            <a:off x="838200" y="365126"/>
            <a:ext cx="10515600" cy="31591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327F4A4-688E-4D57-B7D9-4F9B7C71F46D}"/>
              </a:ext>
            </a:extLst>
          </p:cNvPr>
          <p:cNvSpPr>
            <a:spLocks noGrp="1"/>
          </p:cNvSpPr>
          <p:nvPr>
            <p:ph idx="1"/>
          </p:nvPr>
        </p:nvSpPr>
        <p:spPr>
          <a:xfrm>
            <a:off x="838200" y="681038"/>
            <a:ext cx="10515600" cy="5495925"/>
          </a:xfrm>
        </p:spPr>
        <p:txBody>
          <a:bodyPr>
            <a:normAutofit/>
          </a:bodyPr>
          <a:lstStyle/>
          <a:p>
            <a:pPr marL="0" indent="0" algn="l">
              <a:buNone/>
            </a:pPr>
            <a:r>
              <a:rPr lang="en-IN" dirty="0"/>
              <a:t>4.Object-oriented interfaces :-</a:t>
            </a:r>
            <a:r>
              <a:rPr lang="en-US" sz="2200" b="0" i="0" dirty="0">
                <a:solidFill>
                  <a:srgbClr val="424242"/>
                </a:solidFill>
                <a:effectLst/>
              </a:rPr>
              <a:t>An OOI is typically created for a general end user through an object-oriented user interface (OOUI), which enables access to and interaction with the underlying system/software. The OOI approach is the same as OOD and OOP, in terms of interface design, where a user interface's (UI) components or interaction points are defined and developed through objects. Each interface object interacts with each other, as well as back end objects, to enable a functional interface.</a:t>
            </a:r>
          </a:p>
          <a:p>
            <a:pPr algn="l"/>
            <a:r>
              <a:rPr lang="en-US" sz="2200" b="0" i="0" dirty="0">
                <a:solidFill>
                  <a:srgbClr val="424242"/>
                </a:solidFill>
                <a:effectLst/>
              </a:rPr>
              <a:t>Most modern applications and operating systems (OS) that are built with an object-oriented programming language (OOPL) create user interfaces on OOI or object-oriented concepts</a:t>
            </a:r>
            <a:r>
              <a:rPr lang="en-US" sz="2400" b="0" i="0" dirty="0">
                <a:solidFill>
                  <a:srgbClr val="424242"/>
                </a:solidFill>
                <a:effectLst/>
              </a:rPr>
              <a:t>.</a:t>
            </a:r>
          </a:p>
          <a:p>
            <a:pPr marL="0" indent="0">
              <a:buNone/>
            </a:pPr>
            <a:r>
              <a:rPr lang="en-IN" dirty="0"/>
              <a:t>5. Expert system interfaces:-</a:t>
            </a:r>
            <a:r>
              <a:rPr lang="en-US" sz="2600" dirty="0"/>
              <a:t>Expert system interfaces utilize natural language processing (NLP) . Key elements include the ability to parse and comprehend human sentences and paragraphs, voice recognition, and voice data entry. Such hardware as keyboards, pointing devices, and microphones might be used for input. Speakers provide audio output. Natural language processing requires a very powerful computer with a great deal of memory and a fast processor</a:t>
            </a:r>
            <a:r>
              <a:rPr lang="en-US" sz="2600" dirty="0">
                <a:latin typeface="Bell MT" panose="02020503060305020303" pitchFamily="18" charset="0"/>
              </a:rPr>
              <a:t>.</a:t>
            </a:r>
            <a:endParaRPr lang="en-IN" sz="2600" dirty="0">
              <a:latin typeface="Bell MT" panose="02020503060305020303" pitchFamily="18" charset="0"/>
            </a:endParaRPr>
          </a:p>
        </p:txBody>
      </p:sp>
    </p:spTree>
    <p:extLst>
      <p:ext uri="{BB962C8B-B14F-4D97-AF65-F5344CB8AC3E}">
        <p14:creationId xmlns:p14="http://schemas.microsoft.com/office/powerpoint/2010/main" val="1064047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71711-D96A-4602-8EA3-0DF85555052C}"/>
              </a:ext>
            </a:extLst>
          </p:cNvPr>
          <p:cNvSpPr>
            <a:spLocks noGrp="1"/>
          </p:cNvSpPr>
          <p:nvPr>
            <p:ph type="title"/>
          </p:nvPr>
        </p:nvSpPr>
        <p:spPr>
          <a:xfrm flipV="1">
            <a:off x="838200" y="110068"/>
            <a:ext cx="10515600" cy="25505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CC2D357-9B0F-40D1-BBEF-C6911B53219B}"/>
              </a:ext>
            </a:extLst>
          </p:cNvPr>
          <p:cNvSpPr>
            <a:spLocks noGrp="1"/>
          </p:cNvSpPr>
          <p:nvPr>
            <p:ph idx="1"/>
          </p:nvPr>
        </p:nvSpPr>
        <p:spPr>
          <a:xfrm>
            <a:off x="838200" y="541867"/>
            <a:ext cx="10515600" cy="5635096"/>
          </a:xfrm>
        </p:spPr>
        <p:txBody>
          <a:bodyPr/>
          <a:lstStyle/>
          <a:p>
            <a:pPr marL="0" indent="0">
              <a:buNone/>
            </a:pPr>
            <a:r>
              <a:rPr lang="en-US" dirty="0">
                <a:latin typeface="+mj-lt"/>
              </a:rPr>
              <a:t>6.</a:t>
            </a:r>
            <a:r>
              <a:rPr lang="en-IN" dirty="0">
                <a:latin typeface="+mj-lt"/>
              </a:rPr>
              <a:t> Web-form interfaces:-</a:t>
            </a:r>
            <a:r>
              <a:rPr lang="en-US" sz="2400" b="0" i="0" dirty="0">
                <a:solidFill>
                  <a:srgbClr val="222222"/>
                </a:solidFill>
                <a:effectLst/>
                <a:latin typeface="+mj-lt"/>
              </a:rPr>
              <a:t>Form-fill interfaces consist of onscreen forms or Web-based forms displaying fields containing data items or parameters that need to be communicated to the user. The form often is a facsimile of a paper form already familiar to the user. This interface technique is also known as a form-based method and input/output forms.</a:t>
            </a:r>
          </a:p>
          <a:p>
            <a:pPr marL="0" indent="0">
              <a:buNone/>
            </a:pPr>
            <a:endParaRPr lang="en-US" sz="2400" dirty="0">
              <a:solidFill>
                <a:srgbClr val="222222"/>
              </a:solidFill>
              <a:latin typeface="Roboto" panose="02000000000000000000" pitchFamily="2" charset="0"/>
            </a:endParaRPr>
          </a:p>
        </p:txBody>
      </p:sp>
    </p:spTree>
    <p:extLst>
      <p:ext uri="{BB962C8B-B14F-4D97-AF65-F5344CB8AC3E}">
        <p14:creationId xmlns:p14="http://schemas.microsoft.com/office/powerpoint/2010/main" val="3882316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7E53-D872-4B61-88BB-3F34A901DE71}"/>
              </a:ext>
            </a:extLst>
          </p:cNvPr>
          <p:cNvSpPr>
            <a:spLocks noGrp="1"/>
          </p:cNvSpPr>
          <p:nvPr>
            <p:ph type="title"/>
          </p:nvPr>
        </p:nvSpPr>
        <p:spPr>
          <a:xfrm>
            <a:off x="838200" y="365125"/>
            <a:ext cx="10515600" cy="811741"/>
          </a:xfrm>
        </p:spPr>
        <p:txBody>
          <a:bodyPr>
            <a:normAutofit fontScale="90000"/>
          </a:bodyPr>
          <a:lstStyle/>
          <a:p>
            <a:r>
              <a:rPr lang="en-IN" sz="4400" dirty="0"/>
              <a:t>User interface design criteria</a:t>
            </a:r>
            <a:br>
              <a:rPr lang="en-IN" sz="6000" dirty="0"/>
            </a:br>
            <a:endParaRPr lang="en-IN" dirty="0"/>
          </a:p>
        </p:txBody>
      </p:sp>
      <p:sp>
        <p:nvSpPr>
          <p:cNvPr id="3" name="Content Placeholder 2">
            <a:extLst>
              <a:ext uri="{FF2B5EF4-FFF2-40B4-BE49-F238E27FC236}">
                <a16:creationId xmlns:a16="http://schemas.microsoft.com/office/drawing/2014/main" id="{18B60710-800E-4EDE-939E-6437FCF6217F}"/>
              </a:ext>
            </a:extLst>
          </p:cNvPr>
          <p:cNvSpPr>
            <a:spLocks noGrp="1"/>
          </p:cNvSpPr>
          <p:nvPr>
            <p:ph idx="1"/>
          </p:nvPr>
        </p:nvSpPr>
        <p:spPr>
          <a:xfrm>
            <a:off x="838200" y="1117599"/>
            <a:ext cx="10515600" cy="5000097"/>
          </a:xfrm>
        </p:spPr>
        <p:txBody>
          <a:bodyPr>
            <a:normAutofit/>
          </a:bodyPr>
          <a:lstStyle/>
          <a:p>
            <a:pPr algn="l" fontAlgn="base"/>
            <a:r>
              <a:rPr lang="en-US" b="0" i="0" dirty="0">
                <a:solidFill>
                  <a:srgbClr val="273239"/>
                </a:solidFill>
                <a:effectLst/>
              </a:rPr>
              <a:t>The following are the golden rules stated by Theo Mandel that must be followed during the design of the interface.</a:t>
            </a:r>
          </a:p>
          <a:p>
            <a:pPr algn="l" fontAlgn="base"/>
            <a:r>
              <a:rPr lang="en-US" b="1" i="0" dirty="0">
                <a:solidFill>
                  <a:srgbClr val="273239"/>
                </a:solidFill>
                <a:effectLst/>
              </a:rPr>
              <a:t>Place the user in control:</a:t>
            </a:r>
            <a:endParaRPr lang="en-US" b="0" i="0" dirty="0">
              <a:solidFill>
                <a:srgbClr val="273239"/>
              </a:solidFill>
              <a:effectLst/>
            </a:endParaRPr>
          </a:p>
          <a:p>
            <a:pPr algn="l" fontAlgn="base">
              <a:buFont typeface="Arial" panose="020B0604020202020204" pitchFamily="34" charset="0"/>
              <a:buChar char="•"/>
            </a:pPr>
            <a:r>
              <a:rPr lang="en-US" b="0" i="0" dirty="0">
                <a:solidFill>
                  <a:srgbClr val="273239"/>
                </a:solidFill>
                <a:effectLst/>
              </a:rPr>
              <a:t>Define the interaction modes in such a way that does not force the user into unnecessary or undesired actions: The user should be able to easily enter and exit the mode with little or no effort.</a:t>
            </a:r>
          </a:p>
          <a:p>
            <a:pPr algn="l" fontAlgn="base">
              <a:buFont typeface="Arial" panose="020B0604020202020204" pitchFamily="34" charset="0"/>
              <a:buChar char="•"/>
            </a:pPr>
            <a:r>
              <a:rPr lang="en-US" b="0" i="0" dirty="0">
                <a:solidFill>
                  <a:srgbClr val="273239"/>
                </a:solidFill>
                <a:effectLst/>
              </a:rPr>
              <a:t>Provide for flexible interaction: Different people will use different interaction mechanisms, some might use keyboard commands, some might use mouse, some might use touch screen, </a:t>
            </a:r>
            <a:r>
              <a:rPr lang="en-US" b="0" i="0" dirty="0" err="1">
                <a:solidFill>
                  <a:srgbClr val="273239"/>
                </a:solidFill>
                <a:effectLst/>
              </a:rPr>
              <a:t>etc</a:t>
            </a:r>
            <a:r>
              <a:rPr lang="en-US" b="0" i="0" dirty="0">
                <a:solidFill>
                  <a:srgbClr val="273239"/>
                </a:solidFill>
                <a:effectLst/>
              </a:rPr>
              <a:t>, Hence all interaction mechanisms should be provided.</a:t>
            </a:r>
          </a:p>
          <a:p>
            <a:pPr algn="l" fontAlgn="base">
              <a:buFont typeface="Arial" panose="020B0604020202020204" pitchFamily="34" charset="0"/>
              <a:buChar char="•"/>
            </a:pPr>
            <a:r>
              <a:rPr lang="en-US" b="0" i="0" dirty="0">
                <a:solidFill>
                  <a:srgbClr val="273239"/>
                </a:solidFill>
                <a:effectLst/>
              </a:rPr>
              <a:t>Allow user interaction to be </a:t>
            </a:r>
            <a:r>
              <a:rPr lang="en-US" b="0" i="0" dirty="0" err="1">
                <a:solidFill>
                  <a:srgbClr val="273239"/>
                </a:solidFill>
                <a:effectLst/>
              </a:rPr>
              <a:t>interruptable</a:t>
            </a:r>
            <a:r>
              <a:rPr lang="en-US" b="0" i="0" dirty="0">
                <a:solidFill>
                  <a:srgbClr val="273239"/>
                </a:solidFill>
                <a:effectLst/>
              </a:rPr>
              <a:t> and undoable: When a user is doing a sequence of actions the user must be able to interrupt the sequence to do some other work without losing the work that had been done. The user should also be able to do undo operation.</a:t>
            </a:r>
          </a:p>
          <a:p>
            <a:endParaRPr lang="en-IN" dirty="0"/>
          </a:p>
        </p:txBody>
      </p:sp>
    </p:spTree>
    <p:extLst>
      <p:ext uri="{BB962C8B-B14F-4D97-AF65-F5344CB8AC3E}">
        <p14:creationId xmlns:p14="http://schemas.microsoft.com/office/powerpoint/2010/main" val="199951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70318-3C4D-4669-81D1-B2A73D98EB45}"/>
              </a:ext>
            </a:extLst>
          </p:cNvPr>
          <p:cNvSpPr>
            <a:spLocks noGrp="1"/>
          </p:cNvSpPr>
          <p:nvPr>
            <p:ph type="title"/>
          </p:nvPr>
        </p:nvSpPr>
        <p:spPr>
          <a:xfrm flipV="1">
            <a:off x="838200" y="262468"/>
            <a:ext cx="10515600" cy="10265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2CC4790-2A3B-4144-98CB-C3AC8842371F}"/>
              </a:ext>
            </a:extLst>
          </p:cNvPr>
          <p:cNvSpPr>
            <a:spLocks noGrp="1"/>
          </p:cNvSpPr>
          <p:nvPr>
            <p:ph idx="1"/>
          </p:nvPr>
        </p:nvSpPr>
        <p:spPr>
          <a:xfrm>
            <a:off x="838200" y="728133"/>
            <a:ext cx="10515600" cy="5448830"/>
          </a:xfrm>
        </p:spPr>
        <p:txBody>
          <a:bodyPr>
            <a:normAutofit/>
          </a:bodyPr>
          <a:lstStyle/>
          <a:p>
            <a:pPr algn="l" fontAlgn="base">
              <a:buFont typeface="Arial" panose="020B0604020202020204" pitchFamily="34" charset="0"/>
              <a:buChar char="•"/>
            </a:pPr>
            <a:r>
              <a:rPr lang="en-US" b="0" i="0" dirty="0">
                <a:solidFill>
                  <a:srgbClr val="273239"/>
                </a:solidFill>
                <a:effectLst/>
              </a:rPr>
              <a:t>Streamline interaction as skill level advances and allow the interaction to be customized: Advanced or highly skilled user should be provided a chance to customize the interface as user wants which allows different interaction mechanisms so that user doesn’t feel bored while using the same interaction mechanism.</a:t>
            </a:r>
          </a:p>
          <a:p>
            <a:pPr algn="l" fontAlgn="base">
              <a:buFont typeface="Arial" panose="020B0604020202020204" pitchFamily="34" charset="0"/>
              <a:buChar char="•"/>
            </a:pPr>
            <a:r>
              <a:rPr lang="en-US" b="0" i="0" dirty="0">
                <a:solidFill>
                  <a:srgbClr val="273239"/>
                </a:solidFill>
                <a:effectLst/>
              </a:rPr>
              <a:t>Hide technical internals from casual users: The user should not be aware of the internal technical details of the system. He should interact with the interface just to do his work.</a:t>
            </a:r>
          </a:p>
          <a:p>
            <a:pPr algn="l" fontAlgn="base">
              <a:buFont typeface="Arial" panose="020B0604020202020204" pitchFamily="34" charset="0"/>
              <a:buChar char="•"/>
            </a:pPr>
            <a:r>
              <a:rPr lang="en-US" b="0" i="0" dirty="0">
                <a:solidFill>
                  <a:srgbClr val="273239"/>
                </a:solidFill>
                <a:effectLst/>
              </a:rPr>
              <a:t>Design for direct interaction with objects that appear on screen: The user should be able to use the objects and manipulate the objects that are present on the screen to perform a necessary task. By this, the user feels easy to control over the screen.</a:t>
            </a:r>
          </a:p>
          <a:p>
            <a:endParaRPr lang="en-IN" dirty="0"/>
          </a:p>
        </p:txBody>
      </p:sp>
    </p:spTree>
    <p:extLst>
      <p:ext uri="{BB962C8B-B14F-4D97-AF65-F5344CB8AC3E}">
        <p14:creationId xmlns:p14="http://schemas.microsoft.com/office/powerpoint/2010/main" val="1860153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96B54-55EA-41EF-AEA0-4216E4BB1A74}"/>
              </a:ext>
            </a:extLst>
          </p:cNvPr>
          <p:cNvSpPr>
            <a:spLocks noGrp="1"/>
          </p:cNvSpPr>
          <p:nvPr>
            <p:ph type="title"/>
          </p:nvPr>
        </p:nvSpPr>
        <p:spPr/>
        <p:txBody>
          <a:bodyPr>
            <a:normAutofit fontScale="90000"/>
          </a:bodyPr>
          <a:lstStyle/>
          <a:p>
            <a:r>
              <a:rPr lang="en-US" sz="3200" b="1" u="sng" dirty="0">
                <a:latin typeface="Bell MT" panose="02020503060305020303" pitchFamily="18" charset="0"/>
              </a:rPr>
              <a:t>The user interface design process</a:t>
            </a:r>
            <a:br>
              <a:rPr lang="en-US" sz="3200" b="1" u="sng" dirty="0">
                <a:latin typeface="Bell MT" panose="02020503060305020303" pitchFamily="18" charset="0"/>
              </a:rPr>
            </a:br>
            <a:br>
              <a:rPr lang="en-US" sz="3200" b="1" u="sng" dirty="0">
                <a:latin typeface="Bell MT" panose="02020503060305020303" pitchFamily="18" charset="0"/>
              </a:rPr>
            </a:br>
            <a:br>
              <a:rPr lang="en-US" sz="3200" b="1" u="sng" dirty="0">
                <a:latin typeface="Bell MT" panose="02020503060305020303" pitchFamily="18" charset="0"/>
              </a:rPr>
            </a:br>
            <a:endParaRPr lang="en-IN" sz="3200" b="1" u="sng" dirty="0">
              <a:latin typeface="Bell MT" panose="02020503060305020303" pitchFamily="18" charset="0"/>
            </a:endParaRPr>
          </a:p>
        </p:txBody>
      </p:sp>
      <p:sp>
        <p:nvSpPr>
          <p:cNvPr id="3" name="Content Placeholder 2">
            <a:extLst>
              <a:ext uri="{FF2B5EF4-FFF2-40B4-BE49-F238E27FC236}">
                <a16:creationId xmlns:a16="http://schemas.microsoft.com/office/drawing/2014/main" id="{45BD51DE-40C6-47AD-A6E4-2DE5924531CB}"/>
              </a:ext>
            </a:extLst>
          </p:cNvPr>
          <p:cNvSpPr>
            <a:spLocks noGrp="1"/>
          </p:cNvSpPr>
          <p:nvPr>
            <p:ph idx="1"/>
          </p:nvPr>
        </p:nvSpPr>
        <p:spPr>
          <a:xfrm>
            <a:off x="838200" y="1346200"/>
            <a:ext cx="10515600" cy="4830763"/>
          </a:xfrm>
        </p:spPr>
        <p:txBody>
          <a:bodyPr>
            <a:normAutofit fontScale="92500" lnSpcReduction="10000"/>
          </a:bodyPr>
          <a:lstStyle/>
          <a:p>
            <a:pPr algn="l" fontAlgn="base"/>
            <a:r>
              <a:rPr lang="en-US" b="0" i="0" dirty="0">
                <a:solidFill>
                  <a:srgbClr val="273239"/>
                </a:solidFill>
                <a:effectLst/>
                <a:latin typeface="+mj-lt"/>
              </a:rPr>
              <a:t>The analysis and design process of a user interface is iterative and can be represented by a spiral model. The analysis and design process of user interface consists of four framework activities.</a:t>
            </a:r>
          </a:p>
          <a:p>
            <a:pPr algn="l" fontAlgn="base">
              <a:buFont typeface="+mj-lt"/>
              <a:buAutoNum type="arabicPeriod"/>
            </a:pPr>
            <a:r>
              <a:rPr lang="en-US" b="1" i="0" dirty="0">
                <a:solidFill>
                  <a:srgbClr val="273239"/>
                </a:solidFill>
                <a:effectLst/>
                <a:latin typeface="+mj-lt"/>
              </a:rPr>
              <a:t>User, task, environmental analysis, and modeling:</a:t>
            </a:r>
            <a:r>
              <a:rPr lang="en-US" b="0" i="0" dirty="0">
                <a:solidFill>
                  <a:srgbClr val="273239"/>
                </a:solidFill>
                <a:effectLst/>
                <a:latin typeface="+mj-lt"/>
              </a:rPr>
              <a:t> Initially, the focus is based on the profile of users who will interact with the system, i.e. understanding, skill and knowledge, type of user, </a:t>
            </a:r>
            <a:r>
              <a:rPr lang="en-US" b="0" i="0" dirty="0" err="1">
                <a:solidFill>
                  <a:srgbClr val="273239"/>
                </a:solidFill>
                <a:effectLst/>
                <a:latin typeface="+mj-lt"/>
              </a:rPr>
              <a:t>etc</a:t>
            </a:r>
            <a:r>
              <a:rPr lang="en-US" b="0" i="0" dirty="0">
                <a:solidFill>
                  <a:srgbClr val="273239"/>
                </a:solidFill>
                <a:effectLst/>
                <a:latin typeface="+mj-lt"/>
              </a:rPr>
              <a:t>, based on the user’s profile users are made into categories. From each category requirements are gathered. Based on the requirements developer understand how to develop the interface. Once all the requirements are gathered a detailed analysis is conducted. In the analysis part, the tasks that the user performs to establish the goals of the system are identified, described and elaborated. The analysis of the user environment focuses on the physical work environment. Among the questions to be asked are:</a:t>
            </a:r>
          </a:p>
          <a:p>
            <a:pPr marL="742950" lvl="1" indent="-285750" algn="l" fontAlgn="base">
              <a:buFont typeface="+mj-lt"/>
              <a:buAutoNum type="arabicPeriod"/>
            </a:pPr>
            <a:r>
              <a:rPr lang="en-US" b="0" i="0" dirty="0">
                <a:solidFill>
                  <a:srgbClr val="273239"/>
                </a:solidFill>
                <a:effectLst/>
                <a:latin typeface="+mj-lt"/>
              </a:rPr>
              <a:t>Where will the interface be located physically?</a:t>
            </a:r>
          </a:p>
          <a:p>
            <a:pPr marL="742950" lvl="1" indent="-285750" algn="l" fontAlgn="base">
              <a:buFont typeface="+mj-lt"/>
              <a:buAutoNum type="arabicPeriod"/>
            </a:pPr>
            <a:r>
              <a:rPr lang="en-US" b="0" i="0" dirty="0">
                <a:solidFill>
                  <a:srgbClr val="273239"/>
                </a:solidFill>
                <a:effectLst/>
                <a:latin typeface="+mj-lt"/>
              </a:rPr>
              <a:t>Will the user be sitting, standing, or performing other tasks unrelated to the interface?</a:t>
            </a:r>
          </a:p>
          <a:p>
            <a:pPr marL="742950" lvl="1" indent="-285750" algn="l" fontAlgn="base">
              <a:buFont typeface="+mj-lt"/>
              <a:buAutoNum type="arabicPeriod"/>
            </a:pPr>
            <a:r>
              <a:rPr lang="en-US" b="0" i="0" dirty="0">
                <a:solidFill>
                  <a:srgbClr val="273239"/>
                </a:solidFill>
                <a:effectLst/>
                <a:latin typeface="+mj-lt"/>
              </a:rPr>
              <a:t>Does the interface hardware accommodate space, light, or noise constraints?</a:t>
            </a:r>
          </a:p>
          <a:p>
            <a:pPr marL="742950" lvl="1" indent="-285750" algn="l" fontAlgn="base">
              <a:buFont typeface="+mj-lt"/>
              <a:buAutoNum type="arabicPeriod"/>
            </a:pPr>
            <a:r>
              <a:rPr lang="en-US" b="0" i="0" dirty="0">
                <a:solidFill>
                  <a:srgbClr val="273239"/>
                </a:solidFill>
                <a:effectLst/>
                <a:latin typeface="+mj-lt"/>
              </a:rPr>
              <a:t>Are there special human factors considerations driven by environmental factors?</a:t>
            </a:r>
          </a:p>
          <a:p>
            <a:endParaRPr lang="en-IN" dirty="0"/>
          </a:p>
        </p:txBody>
      </p:sp>
    </p:spTree>
    <p:extLst>
      <p:ext uri="{BB962C8B-B14F-4D97-AF65-F5344CB8AC3E}">
        <p14:creationId xmlns:p14="http://schemas.microsoft.com/office/powerpoint/2010/main" val="1800710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36CD4-43D9-4429-83FD-5E1B14BC4819}"/>
              </a:ext>
            </a:extLst>
          </p:cNvPr>
          <p:cNvSpPr>
            <a:spLocks noGrp="1"/>
          </p:cNvSpPr>
          <p:nvPr>
            <p:ph type="title"/>
          </p:nvPr>
        </p:nvSpPr>
        <p:spPr>
          <a:xfrm flipV="1">
            <a:off x="838200" y="194734"/>
            <a:ext cx="10287000" cy="170392"/>
          </a:xfrm>
        </p:spPr>
        <p:txBody>
          <a:bodyPr>
            <a:normAutofit fontScale="90000"/>
          </a:bodyPr>
          <a:lstStyle/>
          <a:p>
            <a:endParaRPr lang="en-IN" dirty="0"/>
          </a:p>
        </p:txBody>
      </p:sp>
      <p:pic>
        <p:nvPicPr>
          <p:cNvPr id="1026" name="Picture 2">
            <a:extLst>
              <a:ext uri="{FF2B5EF4-FFF2-40B4-BE49-F238E27FC236}">
                <a16:creationId xmlns:a16="http://schemas.microsoft.com/office/drawing/2014/main" id="{C41B89A2-E2DA-4986-951D-A9413B2EB0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0379" y="812414"/>
            <a:ext cx="8287907" cy="5525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898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B83D-0560-4341-A763-AF749A8673BE}"/>
              </a:ext>
            </a:extLst>
          </p:cNvPr>
          <p:cNvSpPr>
            <a:spLocks noGrp="1"/>
          </p:cNvSpPr>
          <p:nvPr>
            <p:ph type="title"/>
          </p:nvPr>
        </p:nvSpPr>
        <p:spPr>
          <a:xfrm>
            <a:off x="838200" y="365125"/>
            <a:ext cx="10515600" cy="24447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C4633C3-995C-48F3-A518-66F158B31376}"/>
              </a:ext>
            </a:extLst>
          </p:cNvPr>
          <p:cNvSpPr>
            <a:spLocks noGrp="1"/>
          </p:cNvSpPr>
          <p:nvPr>
            <p:ph idx="1"/>
          </p:nvPr>
        </p:nvSpPr>
        <p:spPr>
          <a:xfrm>
            <a:off x="838200" y="804333"/>
            <a:ext cx="10515600" cy="5372630"/>
          </a:xfrm>
        </p:spPr>
        <p:txBody>
          <a:bodyPr>
            <a:normAutofit fontScale="92500"/>
          </a:bodyPr>
          <a:lstStyle/>
          <a:p>
            <a:pPr marL="0" indent="0" algn="l" fontAlgn="base">
              <a:buNone/>
            </a:pPr>
            <a:r>
              <a:rPr lang="en-US" b="1" i="0" dirty="0">
                <a:solidFill>
                  <a:srgbClr val="273239"/>
                </a:solidFill>
                <a:effectLst/>
                <a:latin typeface="+mj-lt"/>
              </a:rPr>
              <a:t>2.Interface Design:</a:t>
            </a:r>
            <a:r>
              <a:rPr lang="en-US" b="0" i="0" dirty="0">
                <a:solidFill>
                  <a:srgbClr val="273239"/>
                </a:solidFill>
                <a:effectLst/>
                <a:latin typeface="+mj-lt"/>
              </a:rPr>
              <a:t> The goal of this phase is to define the set of interface objects and actions i.e. Control mechanisms that enable the user to perform desired tasks. Indicate how these control mechanisms affect the system. Specify the action sequence of tasks and subtasks, also called a user scenario. Indicate the state of the system when the user performs a particular task. Always follow the three golden rules stated by Theo Mandel. Design issues such as response time, command and action structure, error handling, and help facilities are considered as the design model is refined. This phase serves as the foundation for the implementation phase.</a:t>
            </a:r>
          </a:p>
          <a:p>
            <a:pPr marL="0" indent="0" algn="l" fontAlgn="base">
              <a:buNone/>
            </a:pPr>
            <a:r>
              <a:rPr lang="en-US" b="1" i="0" dirty="0">
                <a:solidFill>
                  <a:srgbClr val="273239"/>
                </a:solidFill>
                <a:effectLst/>
                <a:latin typeface="+mj-lt"/>
              </a:rPr>
              <a:t>3.Interface construction and implementation:</a:t>
            </a:r>
            <a:r>
              <a:rPr lang="en-US" b="0" i="0" dirty="0">
                <a:solidFill>
                  <a:srgbClr val="273239"/>
                </a:solidFill>
                <a:effectLst/>
                <a:latin typeface="+mj-lt"/>
              </a:rPr>
              <a:t> The implementation activity begins with the creation of prototype (model) that enables usage scenarios to be evaluated. As iterative design process continues a User Interface toolkit that allows the creation of windows, menus, device interaction, error messages, commands, and many other elements of an interactive environment can be used for completing the construction of an interface.</a:t>
            </a:r>
          </a:p>
          <a:p>
            <a:pPr marL="0" indent="0" algn="l" fontAlgn="base">
              <a:buNone/>
            </a:pPr>
            <a:r>
              <a:rPr lang="en-US" b="1" i="0" dirty="0">
                <a:solidFill>
                  <a:srgbClr val="273239"/>
                </a:solidFill>
                <a:effectLst/>
                <a:latin typeface="+mj-lt"/>
              </a:rPr>
              <a:t>4.Interface Validation:</a:t>
            </a:r>
            <a:r>
              <a:rPr lang="en-US" b="0" i="0" dirty="0">
                <a:solidFill>
                  <a:srgbClr val="273239"/>
                </a:solidFill>
                <a:effectLst/>
                <a:latin typeface="+mj-lt"/>
              </a:rPr>
              <a:t> This phase focuses on testing the interface. The interface should be in such a way that it should be able to perform tasks correctly and it should be able to handle a variety of tasks. It should achieve all the user’s requirements. It should be easy to use and easy to learn. Users should accept the interface as a useful one in their work.</a:t>
            </a:r>
          </a:p>
          <a:p>
            <a:endParaRPr lang="en-IN" dirty="0"/>
          </a:p>
        </p:txBody>
      </p:sp>
    </p:spTree>
    <p:extLst>
      <p:ext uri="{BB962C8B-B14F-4D97-AF65-F5344CB8AC3E}">
        <p14:creationId xmlns:p14="http://schemas.microsoft.com/office/powerpoint/2010/main" val="4268059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A1CC1-C0CD-48A6-97CE-8A41B9641E65}"/>
              </a:ext>
            </a:extLst>
          </p:cNvPr>
          <p:cNvSpPr>
            <a:spLocks noGrp="1"/>
          </p:cNvSpPr>
          <p:nvPr>
            <p:ph type="title"/>
          </p:nvPr>
        </p:nvSpPr>
        <p:spPr/>
        <p:txBody>
          <a:bodyPr/>
          <a:lstStyle/>
          <a:p>
            <a:r>
              <a:rPr lang="en-IN" dirty="0"/>
              <a:t>Key terms</a:t>
            </a:r>
          </a:p>
        </p:txBody>
      </p:sp>
      <p:sp>
        <p:nvSpPr>
          <p:cNvPr id="3" name="Content Placeholder 2">
            <a:extLst>
              <a:ext uri="{FF2B5EF4-FFF2-40B4-BE49-F238E27FC236}">
                <a16:creationId xmlns:a16="http://schemas.microsoft.com/office/drawing/2014/main" id="{953D1479-7D61-404F-85D4-26EC120D7E69}"/>
              </a:ext>
            </a:extLst>
          </p:cNvPr>
          <p:cNvSpPr>
            <a:spLocks noGrp="1"/>
          </p:cNvSpPr>
          <p:nvPr>
            <p:ph idx="1"/>
          </p:nvPr>
        </p:nvSpPr>
        <p:spPr/>
        <p:txBody>
          <a:bodyPr>
            <a:normAutofit lnSpcReduction="10000"/>
          </a:bodyPr>
          <a:lstStyle/>
          <a:p>
            <a:pPr>
              <a:buFont typeface="Courier New" panose="02070309020205020404" pitchFamily="49" charset="0"/>
              <a:buChar char="o"/>
            </a:pPr>
            <a:r>
              <a:rPr lang="en-US" dirty="0"/>
              <a:t>Command-based interface — </a:t>
            </a:r>
            <a:r>
              <a:rPr lang="en-US" b="0" i="0" dirty="0">
                <a:solidFill>
                  <a:srgbClr val="444444"/>
                </a:solidFill>
                <a:effectLst/>
                <a:latin typeface="+mj-lt"/>
              </a:rPr>
              <a:t>CLI is a command line program that accepts text input to execute operating system functions. In the 1960s, using only computer terminals, this was the only way to interact with computers.</a:t>
            </a:r>
            <a:r>
              <a:rPr lang="en-US" dirty="0">
                <a:latin typeface="+mj-lt"/>
              </a:rPr>
              <a:t> </a:t>
            </a:r>
          </a:p>
          <a:p>
            <a:pPr>
              <a:buFont typeface="Courier New" panose="02070309020205020404" pitchFamily="49" charset="0"/>
              <a:buChar char="o"/>
            </a:pPr>
            <a:r>
              <a:rPr lang="en-US" dirty="0"/>
              <a:t>Direct user interface — A user interface through which a user directly accesses a computer (for example, via a screen and a keyboard). </a:t>
            </a:r>
          </a:p>
          <a:p>
            <a:pPr>
              <a:buFont typeface="Courier New" panose="02070309020205020404" pitchFamily="49" charset="0"/>
              <a:buChar char="o"/>
            </a:pPr>
            <a:r>
              <a:rPr lang="en-US" dirty="0"/>
              <a:t>End user — Any person who needs the output generated by the computer and/or who interacts with the computer at an operational level.</a:t>
            </a:r>
          </a:p>
          <a:p>
            <a:pPr>
              <a:buFont typeface="Courier New" panose="02070309020205020404" pitchFamily="49" charset="0"/>
              <a:buChar char="o"/>
            </a:pPr>
            <a:r>
              <a:rPr lang="en-US" dirty="0"/>
              <a:t>Ergonomics — The study of the relationship between human beings and their workplaces.</a:t>
            </a:r>
          </a:p>
          <a:p>
            <a:pPr>
              <a:buFont typeface="Courier New" panose="02070309020205020404" pitchFamily="49" charset="0"/>
              <a:buChar char="o"/>
            </a:pPr>
            <a:r>
              <a:rPr lang="en-US" dirty="0"/>
              <a:t> Expert system interface — A user interface that utilizes natural language processing. </a:t>
            </a:r>
            <a:endParaRPr lang="en-IN" dirty="0"/>
          </a:p>
        </p:txBody>
      </p:sp>
    </p:spTree>
    <p:extLst>
      <p:ext uri="{BB962C8B-B14F-4D97-AF65-F5344CB8AC3E}">
        <p14:creationId xmlns:p14="http://schemas.microsoft.com/office/powerpoint/2010/main" val="3116057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2AA0-2E51-4105-ABA9-F3F2BED7FB87}"/>
              </a:ext>
            </a:extLst>
          </p:cNvPr>
          <p:cNvSpPr>
            <a:spLocks noGrp="1"/>
          </p:cNvSpPr>
          <p:nvPr>
            <p:ph type="title"/>
          </p:nvPr>
        </p:nvSpPr>
        <p:spPr>
          <a:xfrm>
            <a:off x="838200" y="365126"/>
            <a:ext cx="10515600" cy="43074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5E45963-9687-4822-8919-AA65E9E48019}"/>
              </a:ext>
            </a:extLst>
          </p:cNvPr>
          <p:cNvSpPr>
            <a:spLocks noGrp="1"/>
          </p:cNvSpPr>
          <p:nvPr>
            <p:ph idx="1"/>
          </p:nvPr>
        </p:nvSpPr>
        <p:spPr>
          <a:xfrm>
            <a:off x="838200" y="1143000"/>
            <a:ext cx="10515600" cy="5033963"/>
          </a:xfrm>
        </p:spPr>
        <p:txBody>
          <a:bodyPr>
            <a:normAutofit lnSpcReduction="10000"/>
          </a:bodyPr>
          <a:lstStyle/>
          <a:p>
            <a:pPr>
              <a:buFont typeface="Courier New" panose="02070309020205020404" pitchFamily="49" charset="0"/>
              <a:buChar char="o"/>
            </a:pPr>
            <a:r>
              <a:rPr lang="en-US" dirty="0"/>
              <a:t>Graphic user interface (GUI) — A user interface that features windows, icons, menus, and pointers; generally, the user points to the desired element and clicks a mouse button to trigger the associated action. The Apple Macintosh and Microsoft Windows interfaces are common examples.</a:t>
            </a:r>
          </a:p>
          <a:p>
            <a:pPr>
              <a:buFont typeface="Courier New" panose="02070309020205020404" pitchFamily="49" charset="0"/>
              <a:buChar char="o"/>
            </a:pPr>
            <a:r>
              <a:rPr lang="en-US" dirty="0"/>
              <a:t> Icon — A graphic symbol that represents a processing option, a file, or an executable routine. </a:t>
            </a:r>
          </a:p>
          <a:p>
            <a:pPr>
              <a:buFont typeface="Courier New" panose="02070309020205020404" pitchFamily="49" charset="0"/>
              <a:buChar char="o"/>
            </a:pPr>
            <a:r>
              <a:rPr lang="en-US" dirty="0"/>
              <a:t>Indirect user interface — A user interface that does not involve direct computer access; for example, a printed report or a form designed to capture data for subsequent input.</a:t>
            </a:r>
          </a:p>
          <a:p>
            <a:pPr>
              <a:buFont typeface="Courier New" panose="02070309020205020404" pitchFamily="49" charset="0"/>
              <a:buChar char="o"/>
            </a:pPr>
            <a:r>
              <a:rPr lang="en-US" dirty="0"/>
              <a:t> Menu interface — A user interface in which the list of the options available to the user is displayed in a table or menu.</a:t>
            </a:r>
          </a:p>
          <a:p>
            <a:pPr>
              <a:buFont typeface="Courier New" panose="02070309020205020404" pitchFamily="49" charset="0"/>
              <a:buChar char="o"/>
            </a:pPr>
            <a:r>
              <a:rPr lang="en-US" dirty="0"/>
              <a:t> Natural language processing — Hardware and/or software that allows people to communicate with a computer in much the same way they communicate with each other; voice recognition is an example. </a:t>
            </a:r>
            <a:endParaRPr lang="en-IN" dirty="0"/>
          </a:p>
        </p:txBody>
      </p:sp>
    </p:spTree>
    <p:extLst>
      <p:ext uri="{BB962C8B-B14F-4D97-AF65-F5344CB8AC3E}">
        <p14:creationId xmlns:p14="http://schemas.microsoft.com/office/powerpoint/2010/main" val="1243896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76A69-62ED-4981-ABCE-6B9C848A0B2E}"/>
              </a:ext>
            </a:extLst>
          </p:cNvPr>
          <p:cNvSpPr>
            <a:spLocks noGrp="1"/>
          </p:cNvSpPr>
          <p:nvPr>
            <p:ph type="title"/>
          </p:nvPr>
        </p:nvSpPr>
        <p:spPr/>
        <p:txBody>
          <a:bodyPr>
            <a:normAutofit/>
          </a:bodyPr>
          <a:lstStyle/>
          <a:p>
            <a:r>
              <a:rPr lang="en-IN" sz="3600" b="1" u="sng" dirty="0"/>
              <a:t>Contents</a:t>
            </a:r>
          </a:p>
        </p:txBody>
      </p:sp>
      <p:sp>
        <p:nvSpPr>
          <p:cNvPr id="3" name="Content Placeholder 2">
            <a:extLst>
              <a:ext uri="{FF2B5EF4-FFF2-40B4-BE49-F238E27FC236}">
                <a16:creationId xmlns:a16="http://schemas.microsoft.com/office/drawing/2014/main" id="{4DE9001E-01ED-46BE-B8F2-ACE1384CF84E}"/>
              </a:ext>
            </a:extLst>
          </p:cNvPr>
          <p:cNvSpPr>
            <a:spLocks noGrp="1"/>
          </p:cNvSpPr>
          <p:nvPr>
            <p:ph idx="1"/>
          </p:nvPr>
        </p:nvSpPr>
        <p:spPr/>
        <p:txBody>
          <a:bodyPr>
            <a:normAutofit fontScale="70000" lnSpcReduction="20000"/>
          </a:bodyPr>
          <a:lstStyle/>
          <a:p>
            <a:pPr marL="0" indent="0">
              <a:buNone/>
            </a:pPr>
            <a:r>
              <a:rPr lang="en-IN" dirty="0"/>
              <a:t>1 Purpose </a:t>
            </a:r>
          </a:p>
          <a:p>
            <a:pPr marL="0" indent="0">
              <a:buNone/>
            </a:pPr>
            <a:r>
              <a:rPr lang="en-IN" dirty="0"/>
              <a:t>2 Strengths, weaknesses, and limitations .</a:t>
            </a:r>
          </a:p>
          <a:p>
            <a:pPr marL="0" indent="0">
              <a:buNone/>
            </a:pPr>
            <a:r>
              <a:rPr lang="en-IN" dirty="0"/>
              <a:t>3 Inputs and related ideas  </a:t>
            </a:r>
          </a:p>
          <a:p>
            <a:pPr marL="0" indent="0">
              <a:buNone/>
            </a:pPr>
            <a:r>
              <a:rPr lang="en-IN" dirty="0"/>
              <a:t>4 Concepts </a:t>
            </a:r>
          </a:p>
          <a:p>
            <a:pPr marL="0" indent="0">
              <a:buNone/>
            </a:pPr>
            <a:r>
              <a:rPr lang="en-IN" dirty="0"/>
              <a:t>4.1 The end user </a:t>
            </a:r>
          </a:p>
          <a:p>
            <a:pPr marL="0" indent="0">
              <a:buNone/>
            </a:pPr>
            <a:r>
              <a:rPr lang="en-IN" dirty="0"/>
              <a:t>4.2 Types of user interfaces </a:t>
            </a:r>
          </a:p>
          <a:p>
            <a:pPr marL="0" indent="0">
              <a:buNone/>
            </a:pPr>
            <a:r>
              <a:rPr lang="en-IN" dirty="0"/>
              <a:t>4.2.1 Command interfaces </a:t>
            </a:r>
          </a:p>
          <a:p>
            <a:pPr marL="0" indent="0">
              <a:buNone/>
            </a:pPr>
            <a:r>
              <a:rPr lang="en-IN" dirty="0"/>
              <a:t>4.2.2 Menu interfaces </a:t>
            </a:r>
          </a:p>
          <a:p>
            <a:pPr marL="0" indent="0">
              <a:buNone/>
            </a:pPr>
            <a:r>
              <a:rPr lang="en-IN" dirty="0"/>
              <a:t>4.2.3 Object-oriented interfaces </a:t>
            </a:r>
          </a:p>
          <a:p>
            <a:pPr marL="0" indent="0">
              <a:buNone/>
            </a:pPr>
            <a:r>
              <a:rPr lang="en-IN" dirty="0"/>
              <a:t>4.2.4 Expert system interfaces </a:t>
            </a:r>
          </a:p>
          <a:p>
            <a:pPr marL="0" indent="0">
              <a:buNone/>
            </a:pPr>
            <a:r>
              <a:rPr lang="en-IN" dirty="0"/>
              <a:t>4.2.5 Web-form interfaces </a:t>
            </a:r>
          </a:p>
        </p:txBody>
      </p:sp>
    </p:spTree>
    <p:extLst>
      <p:ext uri="{BB962C8B-B14F-4D97-AF65-F5344CB8AC3E}">
        <p14:creationId xmlns:p14="http://schemas.microsoft.com/office/powerpoint/2010/main" val="3577004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CC011-2481-4465-A6DA-EA008215D112}"/>
              </a:ext>
            </a:extLst>
          </p:cNvPr>
          <p:cNvSpPr>
            <a:spLocks noGrp="1"/>
          </p:cNvSpPr>
          <p:nvPr>
            <p:ph type="title"/>
          </p:nvPr>
        </p:nvSpPr>
        <p:spPr>
          <a:xfrm>
            <a:off x="838200" y="365126"/>
            <a:ext cx="10515600" cy="55774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30F9D52-1FF9-4E98-B79B-CD7DA3F460C9}"/>
              </a:ext>
            </a:extLst>
          </p:cNvPr>
          <p:cNvSpPr>
            <a:spLocks noGrp="1"/>
          </p:cNvSpPr>
          <p:nvPr>
            <p:ph idx="1"/>
          </p:nvPr>
        </p:nvSpPr>
        <p:spPr>
          <a:xfrm>
            <a:off x="838200" y="1049867"/>
            <a:ext cx="10515600" cy="5127096"/>
          </a:xfrm>
        </p:spPr>
        <p:txBody>
          <a:bodyPr/>
          <a:lstStyle/>
          <a:p>
            <a:pPr>
              <a:buFont typeface="Courier New" panose="02070309020205020404" pitchFamily="49" charset="0"/>
              <a:buChar char="o"/>
            </a:pPr>
            <a:r>
              <a:rPr lang="en-US" dirty="0"/>
              <a:t>Object-oriented interface — A user interface that features windows, icons, menus, and pointers; generally, the user points to the desired element and clicks a mouse button to trigger the associated action; also called an icon-based interface, a graphic user interface, or a WIMP interface.</a:t>
            </a:r>
          </a:p>
          <a:p>
            <a:pPr>
              <a:buFont typeface="Courier New" panose="02070309020205020404" pitchFamily="49" charset="0"/>
              <a:buChar char="o"/>
            </a:pPr>
            <a:endParaRPr lang="en-US" dirty="0"/>
          </a:p>
          <a:p>
            <a:pPr>
              <a:buFont typeface="Courier New" panose="02070309020205020404" pitchFamily="49" charset="0"/>
              <a:buChar char="o"/>
            </a:pPr>
            <a:r>
              <a:rPr lang="en-US" dirty="0"/>
              <a:t> Prototype — A working physical model of a system or a subsystem.</a:t>
            </a:r>
          </a:p>
          <a:p>
            <a:pPr>
              <a:buFont typeface="Courier New" panose="02070309020205020404" pitchFamily="49" charset="0"/>
              <a:buChar char="o"/>
            </a:pPr>
            <a:endParaRPr lang="en-US" dirty="0"/>
          </a:p>
          <a:p>
            <a:pPr>
              <a:buFont typeface="Courier New" panose="02070309020205020404" pitchFamily="49" charset="0"/>
              <a:buChar char="o"/>
            </a:pPr>
            <a:r>
              <a:rPr lang="en-US" dirty="0"/>
              <a:t> User interface — A point in the system where a human being interacts with a computer.</a:t>
            </a:r>
          </a:p>
          <a:p>
            <a:pPr>
              <a:buFont typeface="Courier New" panose="02070309020205020404" pitchFamily="49" charset="0"/>
              <a:buChar char="o"/>
            </a:pPr>
            <a:endParaRPr lang="en-US" dirty="0"/>
          </a:p>
          <a:p>
            <a:pPr>
              <a:buFont typeface="Courier New" panose="02070309020205020404" pitchFamily="49" charset="0"/>
              <a:buChar char="o"/>
            </a:pPr>
            <a:r>
              <a:rPr lang="en-US" dirty="0"/>
              <a:t> Web-form interface — A user interface that follows the metaphor established by the Internet and the World Wide Web.</a:t>
            </a:r>
            <a:endParaRPr lang="en-IN" dirty="0"/>
          </a:p>
        </p:txBody>
      </p:sp>
    </p:spTree>
    <p:extLst>
      <p:ext uri="{BB962C8B-B14F-4D97-AF65-F5344CB8AC3E}">
        <p14:creationId xmlns:p14="http://schemas.microsoft.com/office/powerpoint/2010/main" val="371715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CC02C-73C8-49EA-9848-22E297578C85}"/>
              </a:ext>
            </a:extLst>
          </p:cNvPr>
          <p:cNvSpPr>
            <a:spLocks noGrp="1"/>
          </p:cNvSpPr>
          <p:nvPr>
            <p:ph type="title"/>
          </p:nvPr>
        </p:nvSpPr>
        <p:spPr/>
        <p:txBody>
          <a:bodyPr/>
          <a:lstStyle/>
          <a:p>
            <a:r>
              <a:rPr lang="en-IN" dirty="0"/>
              <a:t>Software </a:t>
            </a:r>
          </a:p>
        </p:txBody>
      </p:sp>
      <p:sp>
        <p:nvSpPr>
          <p:cNvPr id="3" name="Content Placeholder 2">
            <a:extLst>
              <a:ext uri="{FF2B5EF4-FFF2-40B4-BE49-F238E27FC236}">
                <a16:creationId xmlns:a16="http://schemas.microsoft.com/office/drawing/2014/main" id="{1E4E97F6-51DD-44E5-AD12-5A520E96B486}"/>
              </a:ext>
            </a:extLst>
          </p:cNvPr>
          <p:cNvSpPr>
            <a:spLocks noGrp="1"/>
          </p:cNvSpPr>
          <p:nvPr>
            <p:ph idx="1"/>
          </p:nvPr>
        </p:nvSpPr>
        <p:spPr/>
        <p:txBody>
          <a:bodyPr>
            <a:normAutofit fontScale="62500" lnSpcReduction="20000"/>
          </a:bodyPr>
          <a:lstStyle/>
          <a:p>
            <a:pPr algn="l" fontAlgn="base">
              <a:buFont typeface="+mj-lt"/>
              <a:buAutoNum type="arabicPeriod"/>
            </a:pPr>
            <a:r>
              <a:rPr lang="en-IN" b="0" i="0" u="sng" dirty="0">
                <a:solidFill>
                  <a:srgbClr val="444444"/>
                </a:solidFill>
                <a:effectLst/>
                <a:latin typeface="Open Sans" panose="020B0606030504020204" pitchFamily="34" charset="0"/>
                <a:hlinkClick r:id="rId2" tooltip="Download Adobe XD UI Design Software"/>
              </a:rPr>
              <a:t>Adobe XD</a:t>
            </a:r>
            <a:r>
              <a:rPr lang="en-IN" b="0" i="0" dirty="0">
                <a:solidFill>
                  <a:srgbClr val="444444"/>
                </a:solidFill>
                <a:effectLst/>
                <a:latin typeface="Open Sans" panose="020B0606030504020204" pitchFamily="34" charset="0"/>
              </a:rPr>
              <a:t> - Perfect design tools</a:t>
            </a:r>
          </a:p>
          <a:p>
            <a:pPr algn="l" fontAlgn="base">
              <a:buFont typeface="+mj-lt"/>
              <a:buAutoNum type="arabicPeriod"/>
            </a:pPr>
            <a:r>
              <a:rPr lang="en-IN" b="0" i="0" u="sng" dirty="0">
                <a:solidFill>
                  <a:srgbClr val="444444"/>
                </a:solidFill>
                <a:effectLst/>
                <a:latin typeface="Open Sans" panose="020B0606030504020204" pitchFamily="34" charset="0"/>
                <a:hlinkClick r:id="rId3" tooltip="Download Sketch UI Design Software"/>
              </a:rPr>
              <a:t>Sketch</a:t>
            </a:r>
            <a:r>
              <a:rPr lang="en-IN" b="0" i="0" dirty="0">
                <a:solidFill>
                  <a:srgbClr val="444444"/>
                </a:solidFill>
                <a:effectLst/>
                <a:latin typeface="Open Sans" panose="020B0606030504020204" pitchFamily="34" charset="0"/>
              </a:rPr>
              <a:t> - Reusable adaptive components</a:t>
            </a:r>
          </a:p>
          <a:p>
            <a:pPr algn="l" fontAlgn="base">
              <a:buFont typeface="+mj-lt"/>
              <a:buAutoNum type="arabicPeriod"/>
            </a:pPr>
            <a:r>
              <a:rPr lang="en-IN" b="0" i="0" u="sng" dirty="0">
                <a:solidFill>
                  <a:srgbClr val="444444"/>
                </a:solidFill>
                <a:effectLst/>
                <a:latin typeface="Open Sans" panose="020B0606030504020204" pitchFamily="34" charset="0"/>
                <a:hlinkClick r:id="rId4" tooltip="Download Figma UI Design Software"/>
              </a:rPr>
              <a:t>Figma</a:t>
            </a:r>
            <a:r>
              <a:rPr lang="en-IN" b="0" i="0" dirty="0">
                <a:solidFill>
                  <a:srgbClr val="444444"/>
                </a:solidFill>
                <a:effectLst/>
                <a:latin typeface="Open Sans" panose="020B0606030504020204" pitchFamily="34" charset="0"/>
              </a:rPr>
              <a:t> - Unique design instruments</a:t>
            </a:r>
          </a:p>
          <a:p>
            <a:pPr algn="l" fontAlgn="base">
              <a:buFont typeface="+mj-lt"/>
              <a:buAutoNum type="arabicPeriod"/>
            </a:pPr>
            <a:r>
              <a:rPr lang="en-IN" b="0" i="0" u="sng" dirty="0">
                <a:solidFill>
                  <a:srgbClr val="444444"/>
                </a:solidFill>
                <a:effectLst/>
                <a:latin typeface="Open Sans" panose="020B0606030504020204" pitchFamily="34" charset="0"/>
                <a:hlinkClick r:id="rId5" tooltip="Download Balsamiq UI Design Software"/>
              </a:rPr>
              <a:t>Balsamiq</a:t>
            </a:r>
            <a:r>
              <a:rPr lang="en-IN" b="0" i="0" dirty="0">
                <a:solidFill>
                  <a:srgbClr val="444444"/>
                </a:solidFill>
                <a:effectLst/>
                <a:latin typeface="Open Sans" panose="020B0606030504020204" pitchFamily="34" charset="0"/>
              </a:rPr>
              <a:t> - Fast wireframe design</a:t>
            </a:r>
          </a:p>
          <a:p>
            <a:pPr algn="l" fontAlgn="base">
              <a:buFont typeface="+mj-lt"/>
              <a:buAutoNum type="arabicPeriod"/>
            </a:pPr>
            <a:r>
              <a:rPr lang="en-IN" b="0" i="0" u="sng" dirty="0" err="1">
                <a:solidFill>
                  <a:srgbClr val="444444"/>
                </a:solidFill>
                <a:effectLst/>
                <a:latin typeface="Open Sans" panose="020B0606030504020204" pitchFamily="34" charset="0"/>
                <a:hlinkClick r:id="rId6" tooltip="Download InVision Studio UI Design Software"/>
              </a:rPr>
              <a:t>InVision</a:t>
            </a:r>
            <a:r>
              <a:rPr lang="en-IN" b="0" i="0" u="sng" dirty="0">
                <a:solidFill>
                  <a:srgbClr val="444444"/>
                </a:solidFill>
                <a:effectLst/>
                <a:latin typeface="Open Sans" panose="020B0606030504020204" pitchFamily="34" charset="0"/>
                <a:hlinkClick r:id="rId6" tooltip="Download InVision Studio UI Design Software"/>
              </a:rPr>
              <a:t> Studio</a:t>
            </a:r>
            <a:r>
              <a:rPr lang="en-IN" b="0" i="0" dirty="0">
                <a:solidFill>
                  <a:srgbClr val="444444"/>
                </a:solidFill>
                <a:effectLst/>
                <a:latin typeface="Open Sans" panose="020B0606030504020204" pitchFamily="34" charset="0"/>
              </a:rPr>
              <a:t> - Automatic design adaptation</a:t>
            </a:r>
          </a:p>
          <a:p>
            <a:pPr algn="l" fontAlgn="base">
              <a:buFont typeface="+mj-lt"/>
              <a:buAutoNum type="arabicPeriod"/>
            </a:pPr>
            <a:r>
              <a:rPr lang="en-IN" b="0" i="0" u="sng" dirty="0">
                <a:solidFill>
                  <a:srgbClr val="444444"/>
                </a:solidFill>
                <a:effectLst/>
                <a:latin typeface="Open Sans" panose="020B0606030504020204" pitchFamily="34" charset="0"/>
                <a:hlinkClick r:id="rId7" tooltip="Download Axure UI Design Software"/>
              </a:rPr>
              <a:t>Axure</a:t>
            </a:r>
            <a:r>
              <a:rPr lang="en-IN" b="0" i="0" dirty="0">
                <a:solidFill>
                  <a:srgbClr val="444444"/>
                </a:solidFill>
                <a:effectLst/>
                <a:latin typeface="Open Sans" panose="020B0606030504020204" pitchFamily="34" charset="0"/>
              </a:rPr>
              <a:t> - Highly precise prototyping</a:t>
            </a:r>
          </a:p>
          <a:p>
            <a:pPr algn="l" fontAlgn="base">
              <a:buFont typeface="+mj-lt"/>
              <a:buAutoNum type="arabicPeriod"/>
            </a:pPr>
            <a:r>
              <a:rPr lang="en-IN" b="0" i="0" u="sng" dirty="0">
                <a:solidFill>
                  <a:srgbClr val="444444"/>
                </a:solidFill>
                <a:effectLst/>
                <a:latin typeface="Open Sans" panose="020B0606030504020204" pitchFamily="34" charset="0"/>
                <a:hlinkClick r:id="rId8" tooltip="Download Framer UI Design Software"/>
              </a:rPr>
              <a:t>Framer</a:t>
            </a:r>
            <a:r>
              <a:rPr lang="en-IN" b="0" i="0" dirty="0">
                <a:solidFill>
                  <a:srgbClr val="444444"/>
                </a:solidFill>
                <a:effectLst/>
                <a:latin typeface="Open Sans" panose="020B0606030504020204" pitchFamily="34" charset="0"/>
              </a:rPr>
              <a:t> - Well-structured documentation</a:t>
            </a:r>
          </a:p>
          <a:p>
            <a:pPr algn="l" fontAlgn="base">
              <a:buFont typeface="+mj-lt"/>
              <a:buAutoNum type="arabicPeriod"/>
            </a:pPr>
            <a:r>
              <a:rPr lang="en-IN" b="0" i="0" u="sng" dirty="0">
                <a:solidFill>
                  <a:srgbClr val="444444"/>
                </a:solidFill>
                <a:effectLst/>
                <a:latin typeface="Open Sans" panose="020B0606030504020204" pitchFamily="34" charset="0"/>
                <a:hlinkClick r:id="rId9" tooltip="Download Principle UI Design Software"/>
              </a:rPr>
              <a:t>Principle</a:t>
            </a:r>
            <a:r>
              <a:rPr lang="en-IN" b="0" i="0" dirty="0">
                <a:solidFill>
                  <a:srgbClr val="444444"/>
                </a:solidFill>
                <a:effectLst/>
                <a:latin typeface="Open Sans" panose="020B0606030504020204" pitchFamily="34" charset="0"/>
              </a:rPr>
              <a:t> - Autonomous design capabilities</a:t>
            </a:r>
          </a:p>
          <a:p>
            <a:pPr algn="l" fontAlgn="base">
              <a:buFont typeface="+mj-lt"/>
              <a:buAutoNum type="arabicPeriod"/>
            </a:pPr>
            <a:r>
              <a:rPr lang="en-IN" b="0" i="0" u="sng" dirty="0">
                <a:solidFill>
                  <a:srgbClr val="444444"/>
                </a:solidFill>
                <a:effectLst/>
                <a:latin typeface="Open Sans" panose="020B0606030504020204" pitchFamily="34" charset="0"/>
                <a:hlinkClick r:id="rId10" tooltip="Download Marvel UI Design Software"/>
              </a:rPr>
              <a:t>Marvel</a:t>
            </a:r>
            <a:r>
              <a:rPr lang="en-IN" b="0" i="0" dirty="0">
                <a:solidFill>
                  <a:srgbClr val="444444"/>
                </a:solidFill>
                <a:effectLst/>
                <a:latin typeface="Open Sans" panose="020B0606030504020204" pitchFamily="34" charset="0"/>
              </a:rPr>
              <a:t> - High-quality layouts</a:t>
            </a:r>
          </a:p>
          <a:p>
            <a:pPr algn="l" fontAlgn="base">
              <a:buFont typeface="+mj-lt"/>
              <a:buAutoNum type="arabicPeriod"/>
            </a:pPr>
            <a:r>
              <a:rPr lang="en-IN" b="0" i="0" u="sng" dirty="0">
                <a:solidFill>
                  <a:srgbClr val="444444"/>
                </a:solidFill>
                <a:effectLst/>
                <a:latin typeface="Open Sans" panose="020B0606030504020204" pitchFamily="34" charset="0"/>
                <a:hlinkClick r:id="rId11" tooltip="Download Pencil Project UI Design Software"/>
              </a:rPr>
              <a:t>Pencil Project</a:t>
            </a:r>
            <a:r>
              <a:rPr lang="en-IN" b="0" i="0" dirty="0">
                <a:solidFill>
                  <a:srgbClr val="444444"/>
                </a:solidFill>
                <a:effectLst/>
                <a:latin typeface="Open Sans" panose="020B0606030504020204" pitchFamily="34" charset="0"/>
              </a:rPr>
              <a:t> - Built-in collections of various shapes</a:t>
            </a:r>
          </a:p>
          <a:p>
            <a:pPr algn="l" fontAlgn="base">
              <a:buFont typeface="+mj-lt"/>
              <a:buAutoNum type="arabicPeriod"/>
            </a:pPr>
            <a:r>
              <a:rPr lang="en-IN" b="0" i="0" u="sng" dirty="0">
                <a:solidFill>
                  <a:srgbClr val="444444"/>
                </a:solidFill>
                <a:effectLst/>
                <a:latin typeface="Open Sans" panose="020B0606030504020204" pitchFamily="34" charset="0"/>
                <a:hlinkClick r:id="rId12" tooltip="Download Origami UI Design Software"/>
              </a:rPr>
              <a:t>Origami</a:t>
            </a:r>
            <a:r>
              <a:rPr lang="en-IN" b="0" i="0" dirty="0">
                <a:solidFill>
                  <a:srgbClr val="444444"/>
                </a:solidFill>
                <a:effectLst/>
                <a:latin typeface="Open Sans" panose="020B0606030504020204" pitchFamily="34" charset="0"/>
              </a:rPr>
              <a:t> - Bonding layers in the prototype</a:t>
            </a:r>
          </a:p>
          <a:p>
            <a:pPr algn="l" fontAlgn="base">
              <a:buFont typeface="+mj-lt"/>
              <a:buAutoNum type="arabicPeriod"/>
            </a:pPr>
            <a:r>
              <a:rPr lang="en-IN" b="0" i="0" u="sng" dirty="0" err="1">
                <a:solidFill>
                  <a:srgbClr val="444444"/>
                </a:solidFill>
                <a:effectLst/>
                <a:latin typeface="Open Sans" panose="020B0606030504020204" pitchFamily="34" charset="0"/>
                <a:hlinkClick r:id="rId13" tooltip="Download WireframeSketcher UI Design Software"/>
              </a:rPr>
              <a:t>WireframeSketcher</a:t>
            </a:r>
            <a:r>
              <a:rPr lang="en-IN" b="0" i="0" dirty="0">
                <a:solidFill>
                  <a:srgbClr val="444444"/>
                </a:solidFill>
                <a:effectLst/>
                <a:latin typeface="Open Sans" panose="020B0606030504020204" pitchFamily="34" charset="0"/>
              </a:rPr>
              <a:t> - Extensive template library</a:t>
            </a:r>
          </a:p>
          <a:p>
            <a:endParaRPr lang="en-IN" dirty="0"/>
          </a:p>
        </p:txBody>
      </p:sp>
    </p:spTree>
    <p:extLst>
      <p:ext uri="{BB962C8B-B14F-4D97-AF65-F5344CB8AC3E}">
        <p14:creationId xmlns:p14="http://schemas.microsoft.com/office/powerpoint/2010/main" val="519535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D630A-23C1-4728-930D-49633A34DED2}"/>
              </a:ext>
            </a:extLst>
          </p:cNvPr>
          <p:cNvSpPr>
            <a:spLocks noGrp="1"/>
          </p:cNvSpPr>
          <p:nvPr>
            <p:ph type="title"/>
          </p:nvPr>
        </p:nvSpPr>
        <p:spPr/>
        <p:txBody>
          <a:bodyPr/>
          <a:lstStyle/>
          <a:p>
            <a:r>
              <a:rPr lang="en-US" sz="4400" dirty="0">
                <a:latin typeface="Bell MT" panose="02020503060305020303" pitchFamily="18" charset="0"/>
              </a:rPr>
              <a:t>REFERENCE</a:t>
            </a:r>
            <a:r>
              <a:rPr lang="en-US" sz="4400" b="1" dirty="0">
                <a:latin typeface="Bell MT" panose="02020503060305020303" pitchFamily="18" charset="0"/>
              </a:rPr>
              <a:t> </a:t>
            </a:r>
            <a:br>
              <a:rPr lang="en-US" sz="4400" b="1" dirty="0">
                <a:latin typeface="Bell MT" panose="02020503060305020303" pitchFamily="18" charset="0"/>
              </a:rPr>
            </a:br>
            <a:endParaRPr lang="en-IN" dirty="0"/>
          </a:p>
        </p:txBody>
      </p:sp>
      <p:sp>
        <p:nvSpPr>
          <p:cNvPr id="3" name="Content Placeholder 2">
            <a:extLst>
              <a:ext uri="{FF2B5EF4-FFF2-40B4-BE49-F238E27FC236}">
                <a16:creationId xmlns:a16="http://schemas.microsoft.com/office/drawing/2014/main" id="{8884AE61-0129-4432-A8C1-D929891A2319}"/>
              </a:ext>
            </a:extLst>
          </p:cNvPr>
          <p:cNvSpPr>
            <a:spLocks noGrp="1"/>
          </p:cNvSpPr>
          <p:nvPr>
            <p:ph idx="1"/>
          </p:nvPr>
        </p:nvSpPr>
        <p:spPr/>
        <p:txBody>
          <a:bodyPr/>
          <a:lstStyle/>
          <a:p>
            <a:pPr>
              <a:buFont typeface="Courier New" panose="02070309020205020404" pitchFamily="49" charset="0"/>
              <a:buChar char="o"/>
            </a:pPr>
            <a:r>
              <a:rPr lang="en-US" dirty="0"/>
              <a:t>Lectures and notes by </a:t>
            </a:r>
            <a:r>
              <a:rPr lang="en-US" dirty="0" err="1"/>
              <a:t>Shaligram</a:t>
            </a:r>
            <a:r>
              <a:rPr lang="en-US" dirty="0"/>
              <a:t> </a:t>
            </a:r>
            <a:r>
              <a:rPr lang="en-US" dirty="0" err="1"/>
              <a:t>prajapat</a:t>
            </a:r>
            <a:r>
              <a:rPr lang="en-US" dirty="0"/>
              <a:t> sir</a:t>
            </a:r>
          </a:p>
          <a:p>
            <a:pPr>
              <a:buFont typeface="Courier New" panose="02070309020205020404" pitchFamily="49" charset="0"/>
              <a:buChar char="o"/>
            </a:pPr>
            <a:r>
              <a:rPr lang="en-US" dirty="0"/>
              <a:t>System analysis and design book</a:t>
            </a:r>
          </a:p>
          <a:p>
            <a:pPr>
              <a:buFont typeface="Courier New" panose="02070309020205020404" pitchFamily="49" charset="0"/>
              <a:buChar char="o"/>
            </a:pPr>
            <a:r>
              <a:rPr lang="en-US" dirty="0">
                <a:hlinkClick r:id="rId2"/>
              </a:rPr>
              <a:t>https://www.geeksforgeeks.org/</a:t>
            </a:r>
            <a:endParaRPr lang="en-US" dirty="0"/>
          </a:p>
          <a:p>
            <a:pPr>
              <a:buFont typeface="Courier New" panose="02070309020205020404" pitchFamily="49" charset="0"/>
              <a:buChar char="o"/>
            </a:pPr>
            <a:endParaRPr lang="en-US" dirty="0"/>
          </a:p>
          <a:p>
            <a:pPr>
              <a:buFont typeface="Courier New" panose="02070309020205020404" pitchFamily="49" charset="0"/>
              <a:buChar char="o"/>
            </a:pPr>
            <a:endParaRPr lang="en-US" dirty="0"/>
          </a:p>
          <a:p>
            <a:pPr>
              <a:buFont typeface="Courier New" panose="02070309020205020404" pitchFamily="49" charset="0"/>
              <a:buChar char="o"/>
            </a:pPr>
            <a:endParaRPr lang="en-US" dirty="0"/>
          </a:p>
          <a:p>
            <a:pPr>
              <a:buFont typeface="Courier New" panose="02070309020205020404" pitchFamily="49" charset="0"/>
              <a:buChar char="o"/>
            </a:pPr>
            <a:endParaRPr lang="en-US" dirty="0"/>
          </a:p>
          <a:p>
            <a:endParaRPr lang="en-IN" dirty="0"/>
          </a:p>
        </p:txBody>
      </p:sp>
      <p:sp>
        <p:nvSpPr>
          <p:cNvPr id="5" name="TextBox 4">
            <a:extLst>
              <a:ext uri="{FF2B5EF4-FFF2-40B4-BE49-F238E27FC236}">
                <a16:creationId xmlns:a16="http://schemas.microsoft.com/office/drawing/2014/main" id="{B84A6CBF-B899-46E1-A8F3-8487CF7587C5}"/>
              </a:ext>
            </a:extLst>
          </p:cNvPr>
          <p:cNvSpPr txBox="1"/>
          <p:nvPr/>
        </p:nvSpPr>
        <p:spPr>
          <a:xfrm>
            <a:off x="761619" y="3395133"/>
            <a:ext cx="6096000" cy="646331"/>
          </a:xfrm>
          <a:prstGeom prst="rect">
            <a:avLst/>
          </a:prstGeom>
          <a:noFill/>
        </p:spPr>
        <p:txBody>
          <a:bodyPr wrap="square">
            <a:spAutoFit/>
          </a:bodyPr>
          <a:lstStyle/>
          <a:p>
            <a:endParaRPr lang="en-IN" dirty="0"/>
          </a:p>
          <a:p>
            <a:endParaRPr lang="en-IN" dirty="0"/>
          </a:p>
        </p:txBody>
      </p:sp>
    </p:spTree>
    <p:extLst>
      <p:ext uri="{BB962C8B-B14F-4D97-AF65-F5344CB8AC3E}">
        <p14:creationId xmlns:p14="http://schemas.microsoft.com/office/powerpoint/2010/main" val="224614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52E51-7BDF-48A7-A6A9-A264BA78B79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0093C7E-1C88-4F1B-B14F-92508BC205C9}"/>
              </a:ext>
            </a:extLst>
          </p:cNvPr>
          <p:cNvSpPr>
            <a:spLocks noGrp="1"/>
          </p:cNvSpPr>
          <p:nvPr>
            <p:ph idx="1"/>
          </p:nvPr>
        </p:nvSpPr>
        <p:spPr/>
        <p:txBody>
          <a:bodyPr/>
          <a:lstStyle/>
          <a:p>
            <a:endParaRPr lang="en-US" b="1" dirty="0">
              <a:latin typeface="Castellar" panose="020A0402060406010301" pitchFamily="18" charset="0"/>
            </a:endParaRPr>
          </a:p>
          <a:p>
            <a:endParaRPr lang="en-IN" b="1" dirty="0">
              <a:latin typeface="Castellar" panose="020A0402060406010301" pitchFamily="18" charset="0"/>
            </a:endParaRPr>
          </a:p>
          <a:p>
            <a:pPr marL="0" indent="0">
              <a:buNone/>
            </a:pPr>
            <a:endParaRPr lang="en-IN" b="1" dirty="0">
              <a:latin typeface="Castellar" panose="020A0402060406010301" pitchFamily="18" charset="0"/>
            </a:endParaRPr>
          </a:p>
        </p:txBody>
      </p:sp>
      <p:pic>
        <p:nvPicPr>
          <p:cNvPr id="5" name="Picture 4">
            <a:extLst>
              <a:ext uri="{FF2B5EF4-FFF2-40B4-BE49-F238E27FC236}">
                <a16:creationId xmlns:a16="http://schemas.microsoft.com/office/drawing/2014/main" id="{B6C16DBB-A2EA-48BF-B4B3-2ED7575A19F7}"/>
              </a:ext>
            </a:extLst>
          </p:cNvPr>
          <p:cNvPicPr>
            <a:picLocks noChangeAspect="1"/>
          </p:cNvPicPr>
          <p:nvPr/>
        </p:nvPicPr>
        <p:blipFill>
          <a:blip r:embed="rId2"/>
          <a:stretch>
            <a:fillRect/>
          </a:stretch>
        </p:blipFill>
        <p:spPr>
          <a:xfrm>
            <a:off x="-379876" y="-67733"/>
            <a:ext cx="12826314" cy="6925733"/>
          </a:xfrm>
          <a:prstGeom prst="rect">
            <a:avLst/>
          </a:prstGeom>
        </p:spPr>
      </p:pic>
    </p:spTree>
    <p:extLst>
      <p:ext uri="{BB962C8B-B14F-4D97-AF65-F5344CB8AC3E}">
        <p14:creationId xmlns:p14="http://schemas.microsoft.com/office/powerpoint/2010/main" val="17878053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2FBB42-B13E-42B2-BCF5-4605685786CB}"/>
              </a:ext>
            </a:extLst>
          </p:cNvPr>
          <p:cNvSpPr txBox="1"/>
          <p:nvPr/>
        </p:nvSpPr>
        <p:spPr>
          <a:xfrm>
            <a:off x="609600" y="279400"/>
            <a:ext cx="11582400" cy="6001643"/>
          </a:xfrm>
          <a:prstGeom prst="rect">
            <a:avLst/>
          </a:prstGeom>
          <a:noFill/>
        </p:spPr>
        <p:txBody>
          <a:bodyPr wrap="square">
            <a:spAutoFit/>
          </a:bodyPr>
          <a:lstStyle/>
          <a:p>
            <a:r>
              <a:rPr lang="en-US" sz="2400" dirty="0"/>
              <a:t>4.3 User interface design criteria </a:t>
            </a:r>
          </a:p>
          <a:p>
            <a:r>
              <a:rPr lang="en-US" sz="2400" dirty="0"/>
              <a:t>4.3.1 System type </a:t>
            </a:r>
          </a:p>
          <a:p>
            <a:r>
              <a:rPr lang="en-US" sz="2400" dirty="0"/>
              <a:t>4.3.2 The mental model </a:t>
            </a:r>
          </a:p>
          <a:p>
            <a:r>
              <a:rPr lang="en-US" sz="2400" dirty="0"/>
              <a:t>4.3.3 Environmental issues </a:t>
            </a:r>
          </a:p>
          <a:p>
            <a:endParaRPr lang="en-US" sz="2400" dirty="0"/>
          </a:p>
          <a:p>
            <a:r>
              <a:rPr lang="en-US" sz="2400" dirty="0"/>
              <a:t>4.4 The user interface design process </a:t>
            </a:r>
          </a:p>
          <a:p>
            <a:r>
              <a:rPr lang="en-US" sz="2400" dirty="0"/>
              <a:t>4.4.1 Overview and define </a:t>
            </a:r>
          </a:p>
          <a:p>
            <a:r>
              <a:rPr lang="en-US" sz="2400" dirty="0"/>
              <a:t>4.4.2 Design and construct </a:t>
            </a:r>
          </a:p>
          <a:p>
            <a:r>
              <a:rPr lang="en-US" sz="2400" dirty="0"/>
              <a:t>4.4.3 Test and evaluate </a:t>
            </a:r>
          </a:p>
          <a:p>
            <a:r>
              <a:rPr lang="en-US" sz="2400" dirty="0"/>
              <a:t>4.4.4 Feedback and refine </a:t>
            </a:r>
          </a:p>
          <a:p>
            <a:endParaRPr lang="en-US" sz="2400" dirty="0"/>
          </a:p>
          <a:p>
            <a:r>
              <a:rPr lang="en-US" sz="2400" dirty="0"/>
              <a:t>5. Key terms </a:t>
            </a:r>
          </a:p>
          <a:p>
            <a:endParaRPr lang="en-US" sz="2400" dirty="0"/>
          </a:p>
          <a:p>
            <a:r>
              <a:rPr lang="en-US" sz="2400" dirty="0"/>
              <a:t>6 .Software </a:t>
            </a:r>
          </a:p>
          <a:p>
            <a:endParaRPr lang="en-US" sz="2400" dirty="0"/>
          </a:p>
          <a:p>
            <a:r>
              <a:rPr lang="en-US" sz="2400" dirty="0"/>
              <a:t>7 .Reference</a:t>
            </a:r>
            <a:endParaRPr lang="en-IN" sz="2400" dirty="0"/>
          </a:p>
        </p:txBody>
      </p:sp>
    </p:spTree>
    <p:extLst>
      <p:ext uri="{BB962C8B-B14F-4D97-AF65-F5344CB8AC3E}">
        <p14:creationId xmlns:p14="http://schemas.microsoft.com/office/powerpoint/2010/main" val="1320992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8C45A-317E-47DF-8F2D-AF60D5331A27}"/>
              </a:ext>
            </a:extLst>
          </p:cNvPr>
          <p:cNvSpPr>
            <a:spLocks noGrp="1"/>
          </p:cNvSpPr>
          <p:nvPr>
            <p:ph type="title"/>
          </p:nvPr>
        </p:nvSpPr>
        <p:spPr/>
        <p:txBody>
          <a:bodyPr/>
          <a:lstStyle/>
          <a:p>
            <a:r>
              <a:rPr lang="en-US" b="1" u="sng" dirty="0"/>
              <a:t>Purpose</a:t>
            </a:r>
            <a:endParaRPr lang="en-IN" b="1" u="sng" dirty="0"/>
          </a:p>
        </p:txBody>
      </p:sp>
      <p:sp>
        <p:nvSpPr>
          <p:cNvPr id="3" name="Content Placeholder 2">
            <a:extLst>
              <a:ext uri="{FF2B5EF4-FFF2-40B4-BE49-F238E27FC236}">
                <a16:creationId xmlns:a16="http://schemas.microsoft.com/office/drawing/2014/main" id="{3067F525-5410-4280-8709-0D09CCAC37DE}"/>
              </a:ext>
            </a:extLst>
          </p:cNvPr>
          <p:cNvSpPr>
            <a:spLocks noGrp="1"/>
          </p:cNvSpPr>
          <p:nvPr>
            <p:ph idx="1"/>
          </p:nvPr>
        </p:nvSpPr>
        <p:spPr/>
        <p:txBody>
          <a:bodyPr>
            <a:normAutofit/>
          </a:bodyPr>
          <a:lstStyle/>
          <a:p>
            <a:r>
              <a:rPr lang="en-US" b="0" i="0" dirty="0">
                <a:solidFill>
                  <a:srgbClr val="38404F"/>
                </a:solidFill>
                <a:effectLst/>
              </a:rPr>
              <a:t>The purpose of UI design, above all else, is to deliver content and make visual sense of well planned out UX. The often debated battle between flat versus skeuomorphic design poses us a pivotal style decision in how we allow the content to communicate through our designs.</a:t>
            </a:r>
            <a:endParaRPr lang="en-IN" dirty="0"/>
          </a:p>
          <a:p>
            <a:pPr marL="0" indent="0">
              <a:buNone/>
            </a:pPr>
            <a:endParaRPr lang="en-US" dirty="0">
              <a:solidFill>
                <a:srgbClr val="444444"/>
              </a:solidFill>
            </a:endParaRPr>
          </a:p>
          <a:p>
            <a:r>
              <a:rPr lang="en-US" b="0" i="0" dirty="0">
                <a:solidFill>
                  <a:srgbClr val="444444"/>
                </a:solidFill>
                <a:effectLst/>
              </a:rPr>
              <a:t> User interface (UI) design defines how an individual user interacts with a digital information </a:t>
            </a:r>
            <a:r>
              <a:rPr lang="en-US" b="0" i="0" dirty="0" err="1">
                <a:solidFill>
                  <a:srgbClr val="444444"/>
                </a:solidFill>
                <a:effectLst/>
              </a:rPr>
              <a:t>system.In</a:t>
            </a:r>
            <a:r>
              <a:rPr lang="en-US" b="0" i="0" dirty="0">
                <a:solidFill>
                  <a:srgbClr val="444444"/>
                </a:solidFill>
                <a:effectLst/>
              </a:rPr>
              <a:t> this ppt we can discuss about several interface design process.</a:t>
            </a:r>
          </a:p>
        </p:txBody>
      </p:sp>
    </p:spTree>
    <p:extLst>
      <p:ext uri="{BB962C8B-B14F-4D97-AF65-F5344CB8AC3E}">
        <p14:creationId xmlns:p14="http://schemas.microsoft.com/office/powerpoint/2010/main" val="3312660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C5384-6CF1-4A46-9769-0BEFF1FE1F63}"/>
              </a:ext>
            </a:extLst>
          </p:cNvPr>
          <p:cNvSpPr>
            <a:spLocks noGrp="1"/>
          </p:cNvSpPr>
          <p:nvPr>
            <p:ph type="title"/>
          </p:nvPr>
        </p:nvSpPr>
        <p:spPr/>
        <p:txBody>
          <a:bodyPr/>
          <a:lstStyle/>
          <a:p>
            <a:r>
              <a:rPr lang="en-US" u="sng" dirty="0"/>
              <a:t>Strengths</a:t>
            </a:r>
            <a:endParaRPr lang="en-IN" u="sng" dirty="0"/>
          </a:p>
        </p:txBody>
      </p:sp>
      <p:sp>
        <p:nvSpPr>
          <p:cNvPr id="3" name="Content Placeholder 2">
            <a:extLst>
              <a:ext uri="{FF2B5EF4-FFF2-40B4-BE49-F238E27FC236}">
                <a16:creationId xmlns:a16="http://schemas.microsoft.com/office/drawing/2014/main" id="{BE378742-9F48-400D-9A17-A075495E1F8A}"/>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rPr>
              <a:t>A good and innovative User interface can attract new clients, but the User interface design which we have crafted should be unique when compared to your competitor.</a:t>
            </a:r>
            <a:endParaRPr lang="en-US" b="0" i="0" dirty="0">
              <a:solidFill>
                <a:srgbClr val="616161"/>
              </a:solidFill>
              <a:effectLst/>
            </a:endParaRPr>
          </a:p>
          <a:p>
            <a:pPr algn="l">
              <a:buFont typeface="Arial" panose="020B0604020202020204" pitchFamily="34" charset="0"/>
              <a:buChar char="•"/>
            </a:pPr>
            <a:r>
              <a:rPr lang="en-US" b="0" i="0" dirty="0">
                <a:solidFill>
                  <a:srgbClr val="000000"/>
                </a:solidFill>
                <a:effectLst/>
              </a:rPr>
              <a:t> With the help of UI design, one can retain its existing clients and can increase brand loyalty by means of developing applications based on the requirements of the clients.</a:t>
            </a:r>
            <a:endParaRPr lang="en-US" b="0" i="0" dirty="0">
              <a:solidFill>
                <a:srgbClr val="616161"/>
              </a:solidFill>
              <a:effectLst/>
            </a:endParaRPr>
          </a:p>
          <a:p>
            <a:pPr algn="l">
              <a:buFont typeface="Arial" panose="020B0604020202020204" pitchFamily="34" charset="0"/>
              <a:buChar char="•"/>
            </a:pPr>
            <a:r>
              <a:rPr lang="en-US" b="0" i="0" dirty="0">
                <a:solidFill>
                  <a:srgbClr val="000000"/>
                </a:solidFill>
                <a:effectLst/>
              </a:rPr>
              <a:t>As User interface design crafts the relationship between humans and machines, it helps in building the emotional bond among the clients. Thus, it makes sure that the client is visiting these websites and applications frequency</a:t>
            </a:r>
            <a:endParaRPr lang="en-US" b="0" i="0" dirty="0">
              <a:solidFill>
                <a:srgbClr val="616161"/>
              </a:solidFill>
              <a:effectLst/>
            </a:endParaRPr>
          </a:p>
        </p:txBody>
      </p:sp>
    </p:spTree>
    <p:extLst>
      <p:ext uri="{BB962C8B-B14F-4D97-AF65-F5344CB8AC3E}">
        <p14:creationId xmlns:p14="http://schemas.microsoft.com/office/powerpoint/2010/main" val="4126441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5218-47F4-4711-8FEE-E1C7AE0F4AB8}"/>
              </a:ext>
            </a:extLst>
          </p:cNvPr>
          <p:cNvSpPr>
            <a:spLocks noGrp="1"/>
          </p:cNvSpPr>
          <p:nvPr>
            <p:ph type="title"/>
          </p:nvPr>
        </p:nvSpPr>
        <p:spPr>
          <a:xfrm>
            <a:off x="312589" y="423333"/>
            <a:ext cx="9959976" cy="948267"/>
          </a:xfrm>
        </p:spPr>
        <p:txBody>
          <a:bodyPr/>
          <a:lstStyle/>
          <a:p>
            <a:r>
              <a:rPr lang="en-US" u="sng" dirty="0"/>
              <a:t>Weakness</a:t>
            </a:r>
            <a:endParaRPr lang="en-IN" u="sng" dirty="0"/>
          </a:p>
        </p:txBody>
      </p:sp>
      <p:sp>
        <p:nvSpPr>
          <p:cNvPr id="3" name="Content Placeholder 2">
            <a:extLst>
              <a:ext uri="{FF2B5EF4-FFF2-40B4-BE49-F238E27FC236}">
                <a16:creationId xmlns:a16="http://schemas.microsoft.com/office/drawing/2014/main" id="{966AEF53-A988-4206-A276-4F5846C1D52E}"/>
              </a:ext>
            </a:extLst>
          </p:cNvPr>
          <p:cNvSpPr>
            <a:spLocks noGrp="1"/>
          </p:cNvSpPr>
          <p:nvPr>
            <p:ph idx="1"/>
          </p:nvPr>
        </p:nvSpPr>
        <p:spPr>
          <a:xfrm>
            <a:off x="312589" y="1447800"/>
            <a:ext cx="10753725" cy="4330065"/>
          </a:xfrm>
        </p:spPr>
        <p:txBody>
          <a:bodyPr>
            <a:normAutofit fontScale="25000" lnSpcReduction="20000"/>
          </a:bodyPr>
          <a:lstStyle/>
          <a:p>
            <a:pPr algn="l">
              <a:buFont typeface="Arial" panose="020B0604020202020204" pitchFamily="34" charset="0"/>
              <a:buChar char="•"/>
            </a:pPr>
            <a:r>
              <a:rPr lang="en-US" sz="6200" b="0" i="0" dirty="0">
                <a:solidFill>
                  <a:srgbClr val="2E2E2E"/>
                </a:solidFill>
                <a:effectLst/>
              </a:rPr>
              <a:t>Implementing a graphical user interface is not an easy process as it seems while using it.</a:t>
            </a:r>
          </a:p>
          <a:p>
            <a:pPr marL="0" indent="0" algn="l">
              <a:buNone/>
            </a:pPr>
            <a:r>
              <a:rPr lang="en-US" sz="6200" b="0" i="0" dirty="0">
                <a:solidFill>
                  <a:srgbClr val="2E2E2E"/>
                </a:solidFill>
                <a:effectLst/>
              </a:rPr>
              <a:t> The programmer should be well aware to design functions rightly so that the users could use this</a:t>
            </a:r>
          </a:p>
          <a:p>
            <a:pPr marL="0" indent="0" algn="l">
              <a:buNone/>
            </a:pPr>
            <a:r>
              <a:rPr lang="en-US" sz="6200" b="0" i="0" dirty="0">
                <a:solidFill>
                  <a:srgbClr val="2E2E2E"/>
                </a:solidFill>
                <a:effectLst/>
              </a:rPr>
              <a:t>interface more conveniently. A single mistake that happens from the programmers side can make their efforts</a:t>
            </a:r>
          </a:p>
          <a:p>
            <a:pPr marL="0" indent="0" algn="l">
              <a:buNone/>
            </a:pPr>
            <a:r>
              <a:rPr lang="en-US" sz="6200" b="0" i="0" dirty="0">
                <a:solidFill>
                  <a:srgbClr val="2E2E2E"/>
                </a:solidFill>
                <a:effectLst/>
              </a:rPr>
              <a:t> go in vain. All this can take lot of time and effort.</a:t>
            </a:r>
          </a:p>
          <a:p>
            <a:pPr marL="0" indent="0" algn="l">
              <a:buNone/>
            </a:pPr>
            <a:endParaRPr lang="en-US" sz="6200" dirty="0">
              <a:solidFill>
                <a:srgbClr val="2E2E2E"/>
              </a:solidFill>
            </a:endParaRPr>
          </a:p>
          <a:p>
            <a:pPr marL="0" indent="0" algn="l">
              <a:buNone/>
            </a:pPr>
            <a:endParaRPr lang="en-US" sz="6200" b="0" i="0" dirty="0">
              <a:solidFill>
                <a:srgbClr val="2E2E2E"/>
              </a:solidFill>
              <a:effectLst/>
            </a:endParaRPr>
          </a:p>
          <a:p>
            <a:pPr>
              <a:buFont typeface="Wingdings" panose="05000000000000000000" pitchFamily="2" charset="2"/>
              <a:buChar char="§"/>
            </a:pPr>
            <a:r>
              <a:rPr lang="en-US" sz="6200" b="0" i="0" dirty="0">
                <a:solidFill>
                  <a:srgbClr val="2E2E2E"/>
                </a:solidFill>
                <a:effectLst/>
              </a:rPr>
              <a:t>The design of graphical user interface makes it more </a:t>
            </a:r>
            <a:r>
              <a:rPr lang="en-US" sz="6200" b="0" i="0" dirty="0" err="1">
                <a:solidFill>
                  <a:srgbClr val="2E2E2E"/>
                </a:solidFill>
                <a:effectLst/>
              </a:rPr>
              <a:t>more</a:t>
            </a:r>
            <a:r>
              <a:rPr lang="en-US" sz="6200" b="0" i="0" dirty="0">
                <a:solidFill>
                  <a:srgbClr val="2E2E2E"/>
                </a:solidFill>
                <a:effectLst/>
              </a:rPr>
              <a:t> difficult and costly to develop. It cannot be</a:t>
            </a:r>
          </a:p>
          <a:p>
            <a:pPr algn="l"/>
            <a:r>
              <a:rPr lang="en-US" sz="6200" b="0" i="0" dirty="0">
                <a:solidFill>
                  <a:srgbClr val="2E2E2E"/>
                </a:solidFill>
                <a:effectLst/>
              </a:rPr>
              <a:t>created by ordinary people. Only skilled programmer will be able to develop such an interface. Moreover, a GUI needs to be</a:t>
            </a:r>
          </a:p>
          <a:p>
            <a:pPr algn="l"/>
            <a:r>
              <a:rPr lang="en-US" sz="6200" b="0" i="0" dirty="0">
                <a:solidFill>
                  <a:srgbClr val="2E2E2E"/>
                </a:solidFill>
                <a:effectLst/>
              </a:rPr>
              <a:t>connected with extra hardware which could even increase the overall expenses. </a:t>
            </a:r>
          </a:p>
          <a:p>
            <a:pPr algn="l">
              <a:buFont typeface="Arial" panose="020B0604020202020204" pitchFamily="34" charset="0"/>
              <a:buChar char="•"/>
            </a:pPr>
            <a:r>
              <a:rPr lang="en-US" sz="6200" b="0" i="0" dirty="0">
                <a:solidFill>
                  <a:srgbClr val="2E2E2E"/>
                </a:solidFill>
                <a:effectLst/>
              </a:rPr>
              <a:t>Even though a graphical user interface is easy to use, it is not the same when creating them. GUI contain lots of textual interpretations that takes quite a lot of time and</a:t>
            </a:r>
          </a:p>
          <a:p>
            <a:pPr algn="l"/>
            <a:r>
              <a:rPr lang="en-US" sz="6200" b="0" i="0" dirty="0">
                <a:solidFill>
                  <a:srgbClr val="2E2E2E"/>
                </a:solidFill>
                <a:effectLst/>
              </a:rPr>
              <a:t>energy to create. The programmer must create, tie and then assign the image with proper functions, all which are going to consume a lot of time. This is even more difficult if there large</a:t>
            </a:r>
          </a:p>
          <a:p>
            <a:pPr algn="l"/>
            <a:r>
              <a:rPr lang="en-US" sz="6200" b="0" i="0" dirty="0">
                <a:solidFill>
                  <a:srgbClr val="2E2E2E"/>
                </a:solidFill>
                <a:effectLst/>
              </a:rPr>
              <a:t>number of images each with different functions.</a:t>
            </a:r>
          </a:p>
          <a:p>
            <a:pPr algn="l"/>
            <a:endParaRPr lang="en-US" sz="6200" b="0" i="0" dirty="0">
              <a:solidFill>
                <a:srgbClr val="2E2E2E"/>
              </a:solidFill>
              <a:effectLst/>
              <a:latin typeface="Roboto" panose="02000000000000000000" pitchFamily="2" charset="0"/>
            </a:endParaRPr>
          </a:p>
          <a:p>
            <a:br>
              <a:rPr lang="en-US" dirty="0"/>
            </a:br>
            <a:endParaRPr lang="en-US" b="0" i="0" dirty="0">
              <a:solidFill>
                <a:srgbClr val="2E2E2E"/>
              </a:solidFill>
              <a:effectLst/>
              <a:latin typeface="Roboto" panose="02000000000000000000" pitchFamily="2" charset="0"/>
            </a:endParaRPr>
          </a:p>
          <a:p>
            <a:br>
              <a:rPr lang="en-US" dirty="0"/>
            </a:br>
            <a:endParaRPr lang="en-IN" dirty="0"/>
          </a:p>
        </p:txBody>
      </p:sp>
    </p:spTree>
    <p:extLst>
      <p:ext uri="{BB962C8B-B14F-4D97-AF65-F5344CB8AC3E}">
        <p14:creationId xmlns:p14="http://schemas.microsoft.com/office/powerpoint/2010/main" val="3307817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80BF8-B20F-4212-B574-196DC2FEBEA1}"/>
              </a:ext>
            </a:extLst>
          </p:cNvPr>
          <p:cNvSpPr>
            <a:spLocks noGrp="1"/>
          </p:cNvSpPr>
          <p:nvPr>
            <p:ph type="title"/>
          </p:nvPr>
        </p:nvSpPr>
        <p:spPr>
          <a:xfrm>
            <a:off x="313268" y="-524932"/>
            <a:ext cx="7882466" cy="1930400"/>
          </a:xfrm>
        </p:spPr>
        <p:txBody>
          <a:bodyPr>
            <a:normAutofit/>
          </a:bodyPr>
          <a:lstStyle/>
          <a:p>
            <a:r>
              <a:rPr lang="en-IN" sz="4000" b="1" u="sng" dirty="0"/>
              <a:t>Inputs and related ideas</a:t>
            </a:r>
          </a:p>
        </p:txBody>
      </p:sp>
      <p:sp>
        <p:nvSpPr>
          <p:cNvPr id="3" name="Content Placeholder 2">
            <a:extLst>
              <a:ext uri="{FF2B5EF4-FFF2-40B4-BE49-F238E27FC236}">
                <a16:creationId xmlns:a16="http://schemas.microsoft.com/office/drawing/2014/main" id="{49B1A92B-D8BB-4D06-9A67-CD735E246F85}"/>
              </a:ext>
            </a:extLst>
          </p:cNvPr>
          <p:cNvSpPr>
            <a:spLocks noGrp="1"/>
          </p:cNvSpPr>
          <p:nvPr>
            <p:ph idx="1"/>
          </p:nvPr>
        </p:nvSpPr>
        <p:spPr>
          <a:xfrm>
            <a:off x="245533" y="897467"/>
            <a:ext cx="11108267" cy="5279496"/>
          </a:xfrm>
        </p:spPr>
        <p:txBody>
          <a:bodyPr>
            <a:normAutofit fontScale="92500" lnSpcReduction="20000"/>
          </a:bodyPr>
          <a:lstStyle/>
          <a:p>
            <a:pPr algn="l"/>
            <a:endParaRPr lang="en-US" dirty="0"/>
          </a:p>
          <a:p>
            <a:pPr algn="l"/>
            <a:r>
              <a:rPr lang="en-US" dirty="0"/>
              <a:t>Before designing a user interface, the analyst or designer must first know the user and understand the task to be performed. Much of the necessary information is collected during the problem definition and information gathering analysis and high-level design stages of the system development life cycle</a:t>
            </a:r>
            <a:endParaRPr lang="en-US" b="0" i="0" dirty="0">
              <a:solidFill>
                <a:srgbClr val="292929"/>
              </a:solidFill>
              <a:effectLst/>
            </a:endParaRPr>
          </a:p>
          <a:p>
            <a:pPr algn="l"/>
            <a:endParaRPr lang="en-US" b="0" i="0" dirty="0">
              <a:solidFill>
                <a:srgbClr val="292929"/>
              </a:solidFill>
              <a:effectLst/>
            </a:endParaRPr>
          </a:p>
          <a:p>
            <a:pPr algn="l"/>
            <a:r>
              <a:rPr lang="en-US" b="0" i="0" dirty="0">
                <a:solidFill>
                  <a:srgbClr val="292929"/>
                </a:solidFill>
                <a:effectLst/>
              </a:rPr>
              <a:t>Input field consists of the following parts:</a:t>
            </a:r>
          </a:p>
          <a:p>
            <a:pPr algn="l">
              <a:buFont typeface="+mj-lt"/>
              <a:buAutoNum type="arabicPeriod"/>
            </a:pPr>
            <a:r>
              <a:rPr lang="en-US" b="0" i="0" dirty="0">
                <a:solidFill>
                  <a:srgbClr val="292929"/>
                </a:solidFill>
                <a:effectLst/>
              </a:rPr>
              <a:t>Container</a:t>
            </a:r>
          </a:p>
          <a:p>
            <a:pPr algn="l">
              <a:buFont typeface="+mj-lt"/>
              <a:buAutoNum type="arabicPeriod"/>
            </a:pPr>
            <a:r>
              <a:rPr lang="en-US" b="0" i="0" dirty="0">
                <a:solidFill>
                  <a:srgbClr val="292929"/>
                </a:solidFill>
                <a:effectLst/>
              </a:rPr>
              <a:t>Leading icon (</a:t>
            </a:r>
            <a:r>
              <a:rPr lang="en-US" b="0" i="1" dirty="0">
                <a:solidFill>
                  <a:srgbClr val="292929"/>
                </a:solidFill>
                <a:effectLst/>
              </a:rPr>
              <a:t>Optional element</a:t>
            </a:r>
            <a:r>
              <a:rPr lang="en-US" b="0" i="0" dirty="0">
                <a:solidFill>
                  <a:srgbClr val="292929"/>
                </a:solidFill>
                <a:effectLst/>
              </a:rPr>
              <a:t>)</a:t>
            </a:r>
          </a:p>
          <a:p>
            <a:pPr algn="l">
              <a:buFont typeface="+mj-lt"/>
              <a:buAutoNum type="arabicPeriod"/>
            </a:pPr>
            <a:r>
              <a:rPr lang="en-US" b="0" i="0" dirty="0">
                <a:solidFill>
                  <a:srgbClr val="292929"/>
                </a:solidFill>
                <a:effectLst/>
              </a:rPr>
              <a:t>Label</a:t>
            </a:r>
          </a:p>
          <a:p>
            <a:pPr algn="l">
              <a:buFont typeface="+mj-lt"/>
              <a:buAutoNum type="arabicPeriod"/>
            </a:pPr>
            <a:r>
              <a:rPr lang="en-US" b="0" i="0" dirty="0">
                <a:solidFill>
                  <a:srgbClr val="292929"/>
                </a:solidFill>
                <a:effectLst/>
              </a:rPr>
              <a:t>Placeholder/Input text</a:t>
            </a:r>
          </a:p>
          <a:p>
            <a:pPr algn="l">
              <a:buFont typeface="+mj-lt"/>
              <a:buAutoNum type="arabicPeriod"/>
            </a:pPr>
            <a:r>
              <a:rPr lang="en-US" b="0" i="0" dirty="0">
                <a:solidFill>
                  <a:srgbClr val="292929"/>
                </a:solidFill>
                <a:effectLst/>
              </a:rPr>
              <a:t>Trailing icon (</a:t>
            </a:r>
            <a:r>
              <a:rPr lang="en-US" b="0" i="1" dirty="0">
                <a:solidFill>
                  <a:srgbClr val="292929"/>
                </a:solidFill>
                <a:effectLst/>
              </a:rPr>
              <a:t>Optional element</a:t>
            </a:r>
            <a:r>
              <a:rPr lang="en-US" b="0" i="0" dirty="0">
                <a:solidFill>
                  <a:srgbClr val="292929"/>
                </a:solidFill>
                <a:effectLst/>
              </a:rPr>
              <a:t>)</a:t>
            </a:r>
          </a:p>
          <a:p>
            <a:pPr algn="l">
              <a:buFont typeface="+mj-lt"/>
              <a:buAutoNum type="arabicPeriod"/>
            </a:pPr>
            <a:r>
              <a:rPr lang="en-US" b="0" i="0" dirty="0">
                <a:solidFill>
                  <a:srgbClr val="292929"/>
                </a:solidFill>
                <a:effectLst/>
              </a:rPr>
              <a:t>Helper text/Error text (</a:t>
            </a:r>
            <a:r>
              <a:rPr lang="en-US" b="0" i="1" dirty="0">
                <a:solidFill>
                  <a:srgbClr val="292929"/>
                </a:solidFill>
                <a:effectLst/>
              </a:rPr>
              <a:t>Optional element</a:t>
            </a:r>
            <a:r>
              <a:rPr lang="en-US" b="0" i="0" dirty="0">
                <a:solidFill>
                  <a:srgbClr val="292929"/>
                </a:solidFill>
                <a:effectLst/>
              </a:rPr>
              <a:t>)</a:t>
            </a:r>
          </a:p>
          <a:p>
            <a:pPr marL="0" indent="0">
              <a:buNone/>
            </a:pPr>
            <a:br>
              <a:rPr lang="en-US" dirty="0"/>
            </a:br>
            <a:endParaRPr lang="en-IN" dirty="0"/>
          </a:p>
        </p:txBody>
      </p:sp>
    </p:spTree>
    <p:extLst>
      <p:ext uri="{BB962C8B-B14F-4D97-AF65-F5344CB8AC3E}">
        <p14:creationId xmlns:p14="http://schemas.microsoft.com/office/powerpoint/2010/main" val="1191835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0611-ED42-4461-BF23-91B35165FBD3}"/>
              </a:ext>
            </a:extLst>
          </p:cNvPr>
          <p:cNvSpPr>
            <a:spLocks noGrp="1"/>
          </p:cNvSpPr>
          <p:nvPr>
            <p:ph type="title"/>
          </p:nvPr>
        </p:nvSpPr>
        <p:spPr/>
        <p:txBody>
          <a:bodyPr>
            <a:normAutofit/>
          </a:bodyPr>
          <a:lstStyle/>
          <a:p>
            <a:r>
              <a:rPr lang="en-IN" sz="4000" b="1" u="sng" dirty="0"/>
              <a:t>Concepts</a:t>
            </a:r>
          </a:p>
        </p:txBody>
      </p:sp>
      <p:sp>
        <p:nvSpPr>
          <p:cNvPr id="3" name="Content Placeholder 2">
            <a:extLst>
              <a:ext uri="{FF2B5EF4-FFF2-40B4-BE49-F238E27FC236}">
                <a16:creationId xmlns:a16="http://schemas.microsoft.com/office/drawing/2014/main" id="{5B95C01F-8F46-49BB-8FA6-327A2BBD3881}"/>
              </a:ext>
            </a:extLst>
          </p:cNvPr>
          <p:cNvSpPr>
            <a:spLocks noGrp="1"/>
          </p:cNvSpPr>
          <p:nvPr>
            <p:ph idx="1"/>
          </p:nvPr>
        </p:nvSpPr>
        <p:spPr>
          <a:xfrm>
            <a:off x="381000" y="1825625"/>
            <a:ext cx="10972800" cy="4351338"/>
          </a:xfrm>
        </p:spPr>
        <p:txBody>
          <a:bodyPr>
            <a:normAutofit/>
          </a:bodyPr>
          <a:lstStyle/>
          <a:p>
            <a:pPr>
              <a:buFont typeface="Wingdings" panose="05000000000000000000" pitchFamily="2" charset="2"/>
              <a:buChar char="§"/>
            </a:pPr>
            <a:r>
              <a:rPr lang="en-US" b="0" i="0" dirty="0">
                <a:solidFill>
                  <a:srgbClr val="2B2B2B"/>
                </a:solidFill>
                <a:effectLst/>
              </a:rPr>
              <a:t>User interfaces are the access points where users interact with designs. </a:t>
            </a:r>
          </a:p>
          <a:p>
            <a:pPr>
              <a:buFont typeface="Wingdings" panose="05000000000000000000" pitchFamily="2" charset="2"/>
              <a:buChar char="§"/>
            </a:pPr>
            <a:endParaRPr lang="en-US" dirty="0">
              <a:solidFill>
                <a:srgbClr val="2B2B2B"/>
              </a:solidFill>
            </a:endParaRPr>
          </a:p>
          <a:p>
            <a:pPr>
              <a:buFont typeface="Wingdings" panose="05000000000000000000" pitchFamily="2" charset="2"/>
              <a:buChar char="§"/>
            </a:pPr>
            <a:r>
              <a:rPr lang="en-US" dirty="0"/>
              <a:t>A user interface is a point in the system where a human being interacts with a computer. The interface can incorporate hardware, software, procedures, and data. The interaction can be direct; for example, a user might access a computer through a screen and a keyboard. </a:t>
            </a:r>
          </a:p>
        </p:txBody>
      </p:sp>
    </p:spTree>
    <p:extLst>
      <p:ext uri="{BB962C8B-B14F-4D97-AF65-F5344CB8AC3E}">
        <p14:creationId xmlns:p14="http://schemas.microsoft.com/office/powerpoint/2010/main" val="3598093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3C92F-665D-4DEC-8CD9-DD583C22B7F5}"/>
              </a:ext>
            </a:extLst>
          </p:cNvPr>
          <p:cNvSpPr>
            <a:spLocks noGrp="1"/>
          </p:cNvSpPr>
          <p:nvPr>
            <p:ph type="title"/>
          </p:nvPr>
        </p:nvSpPr>
        <p:spPr/>
        <p:txBody>
          <a:bodyPr>
            <a:normAutofit/>
          </a:bodyPr>
          <a:lstStyle/>
          <a:p>
            <a:r>
              <a:rPr lang="en-IN" sz="3600" b="1" u="sng" dirty="0"/>
              <a:t>The end use</a:t>
            </a:r>
            <a:br>
              <a:rPr lang="en-US" sz="3600" b="1" dirty="0"/>
            </a:br>
            <a:endParaRPr lang="en-IN" sz="3600" b="1" dirty="0"/>
          </a:p>
        </p:txBody>
      </p:sp>
      <p:sp>
        <p:nvSpPr>
          <p:cNvPr id="3" name="Content Placeholder 2">
            <a:extLst>
              <a:ext uri="{FF2B5EF4-FFF2-40B4-BE49-F238E27FC236}">
                <a16:creationId xmlns:a16="http://schemas.microsoft.com/office/drawing/2014/main" id="{878A40EE-D1CE-4515-9081-8D61A870D73D}"/>
              </a:ext>
            </a:extLst>
          </p:cNvPr>
          <p:cNvSpPr>
            <a:spLocks noGrp="1"/>
          </p:cNvSpPr>
          <p:nvPr>
            <p:ph idx="1"/>
          </p:nvPr>
        </p:nvSpPr>
        <p:spPr>
          <a:xfrm>
            <a:off x="838200" y="1690688"/>
            <a:ext cx="10515600" cy="4486275"/>
          </a:xfrm>
        </p:spPr>
        <p:txBody>
          <a:bodyPr>
            <a:normAutofit lnSpcReduction="10000"/>
          </a:bodyPr>
          <a:lstStyle/>
          <a:p>
            <a:r>
              <a:rPr lang="en-US" b="0" i="0" dirty="0">
                <a:solidFill>
                  <a:srgbClr val="111111"/>
                </a:solidFill>
                <a:effectLst/>
              </a:rPr>
              <a:t>In a literal sense, the term end user is used to distinguish the person who purchases and uses the good or service from individuals who are involved in the stages of its design, development, and production.</a:t>
            </a:r>
            <a:endParaRPr lang="en-IN" dirty="0"/>
          </a:p>
          <a:p>
            <a:pPr algn="l">
              <a:buFont typeface="Arial" panose="020B0604020202020204" pitchFamily="34" charset="0"/>
              <a:buChar char="•"/>
            </a:pPr>
            <a:r>
              <a:rPr lang="en-US" b="0" i="0" dirty="0">
                <a:solidFill>
                  <a:srgbClr val="111111"/>
                </a:solidFill>
                <a:effectLst/>
              </a:rPr>
              <a:t>An end user is a person or other entity that consumes or makes use of the goods or services produced by businesses.</a:t>
            </a:r>
          </a:p>
          <a:p>
            <a:pPr algn="l">
              <a:buFont typeface="Arial" panose="020B0604020202020204" pitchFamily="34" charset="0"/>
              <a:buChar char="•"/>
            </a:pPr>
            <a:r>
              <a:rPr lang="en-US" b="0" i="0" dirty="0">
                <a:solidFill>
                  <a:srgbClr val="111111"/>
                </a:solidFill>
                <a:effectLst/>
              </a:rPr>
              <a:t>In this way, an end user may differ from a customer—since the entity or person that buys a product or service may not be the one who actually uses it.</a:t>
            </a:r>
          </a:p>
          <a:p>
            <a:pPr algn="l">
              <a:buFont typeface="Arial" panose="020B0604020202020204" pitchFamily="34" charset="0"/>
              <a:buChar char="•"/>
            </a:pPr>
            <a:r>
              <a:rPr lang="en-US" b="0" i="0" dirty="0">
                <a:solidFill>
                  <a:srgbClr val="111111"/>
                </a:solidFill>
                <a:effectLst/>
              </a:rPr>
              <a:t>Delivery to the end user is often the final step in manufacturing and selling products.</a:t>
            </a:r>
          </a:p>
          <a:p>
            <a:pPr algn="l">
              <a:buFont typeface="Arial" panose="020B0604020202020204" pitchFamily="34" charset="0"/>
              <a:buChar char="•"/>
            </a:pPr>
            <a:r>
              <a:rPr lang="en-US" b="0" i="0" dirty="0">
                <a:solidFill>
                  <a:srgbClr val="111111"/>
                </a:solidFill>
                <a:effectLst/>
              </a:rPr>
              <a:t>End user experience and support are crucial for the success of user-oriented products and services.</a:t>
            </a:r>
          </a:p>
          <a:p>
            <a:pPr algn="l">
              <a:buFont typeface="Arial" panose="020B0604020202020204" pitchFamily="34" charset="0"/>
              <a:buChar char="•"/>
            </a:pPr>
            <a:r>
              <a:rPr lang="en-US" b="0" i="0" dirty="0">
                <a:solidFill>
                  <a:srgbClr val="111111"/>
                </a:solidFill>
                <a:effectLst/>
              </a:rPr>
              <a:t>References to "end users" as customers are most common in the technolo</a:t>
            </a:r>
            <a:r>
              <a:rPr lang="en-US" b="0" i="0" dirty="0">
                <a:solidFill>
                  <a:srgbClr val="111111"/>
                </a:solidFill>
                <a:effectLst/>
                <a:latin typeface="SourceSansPro"/>
              </a:rPr>
              <a:t>gy industry.</a:t>
            </a:r>
          </a:p>
          <a:p>
            <a:endParaRPr lang="en-IN" dirty="0"/>
          </a:p>
        </p:txBody>
      </p:sp>
    </p:spTree>
    <p:extLst>
      <p:ext uri="{BB962C8B-B14F-4D97-AF65-F5344CB8AC3E}">
        <p14:creationId xmlns:p14="http://schemas.microsoft.com/office/powerpoint/2010/main" val="241159483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335</TotalTime>
  <Words>2519</Words>
  <Application>Microsoft Office PowerPoint</Application>
  <PresentationFormat>Widescreen</PresentationFormat>
  <Paragraphs>151</Paragraphs>
  <Slides>23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Algerian</vt:lpstr>
      <vt:lpstr>Arial</vt:lpstr>
      <vt:lpstr>Bell MT</vt:lpstr>
      <vt:lpstr>Calibri Light</vt:lpstr>
      <vt:lpstr>Castellar</vt:lpstr>
      <vt:lpstr>Courier New</vt:lpstr>
      <vt:lpstr>Open Sans</vt:lpstr>
      <vt:lpstr>Roboto</vt:lpstr>
      <vt:lpstr>SourceSansPro</vt:lpstr>
      <vt:lpstr>Wingdings</vt:lpstr>
      <vt:lpstr>Metropolitan</vt:lpstr>
      <vt:lpstr>PowerPoint Presentation</vt:lpstr>
      <vt:lpstr>Contents</vt:lpstr>
      <vt:lpstr>PowerPoint Presentation</vt:lpstr>
      <vt:lpstr>Purpose</vt:lpstr>
      <vt:lpstr>Strengths</vt:lpstr>
      <vt:lpstr>Weakness</vt:lpstr>
      <vt:lpstr>Inputs and related ideas</vt:lpstr>
      <vt:lpstr>Concepts</vt:lpstr>
      <vt:lpstr>The end use </vt:lpstr>
      <vt:lpstr>Types Of User Interface</vt:lpstr>
      <vt:lpstr>PowerPoint Presentation</vt:lpstr>
      <vt:lpstr>PowerPoint Presentation</vt:lpstr>
      <vt:lpstr>User interface design criteria </vt:lpstr>
      <vt:lpstr>PowerPoint Presentation</vt:lpstr>
      <vt:lpstr>The user interface design process   </vt:lpstr>
      <vt:lpstr>PowerPoint Presentation</vt:lpstr>
      <vt:lpstr>PowerPoint Presentation</vt:lpstr>
      <vt:lpstr>Key terms</vt:lpstr>
      <vt:lpstr>PowerPoint Presentation</vt:lpstr>
      <vt:lpstr>PowerPoint Presentation</vt:lpstr>
      <vt:lpstr>Software </vt:lpstr>
      <vt:lpstr>REFERENCE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ritu84279@gmail.com</dc:creator>
  <cp:lastModifiedBy>ritu84279@gmail.com</cp:lastModifiedBy>
  <cp:revision>19</cp:revision>
  <dcterms:created xsi:type="dcterms:W3CDTF">2021-10-29T16:33:55Z</dcterms:created>
  <dcterms:modified xsi:type="dcterms:W3CDTF">2021-11-07T08:17:04Z</dcterms:modified>
</cp:coreProperties>
</file>