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lice" panose="020B0604020202020204" charset="0"/>
      <p:regular r:id="rId12"/>
    </p:embeddedFont>
    <p:embeddedFont>
      <p:font typeface="Gotham" panose="020B0604020202020204" charset="0"/>
      <p:regular r:id="rId13"/>
    </p:embeddedFont>
    <p:embeddedFont>
      <p:font typeface="Gotham Bold" panose="020B0604020202020204" charset="0"/>
      <p:regular r:id="rId14"/>
    </p:embeddedFont>
    <p:embeddedFont>
      <p:font typeface="Gotham Light" panose="020B0604020202020204" charset="0"/>
      <p:regular r:id="rId15"/>
    </p:embeddedFont>
    <p:embeddedFont>
      <p:font typeface="Lato" panose="020F0502020204030203" pitchFamily="34" charset="0"/>
      <p:regular r:id="rId16"/>
    </p:embeddedFont>
    <p:embeddedFont>
      <p:font typeface="Lora Bold" panose="020B0604020202020204" charset="0"/>
      <p:regular r:id="rId17"/>
    </p:embeddedFont>
    <p:embeddedFont>
      <p:font typeface="Open Sauce Bold" panose="020B0604020202020204" charset="0"/>
      <p:regular r:id="rId18"/>
    </p:embeddedFont>
    <p:embeddedFont>
      <p:font typeface="Poppins" panose="00000500000000000000" pitchFamily="2" charset="0"/>
      <p:regular r:id="rId19"/>
    </p:embeddedFont>
    <p:embeddedFont>
      <p:font typeface="Poppi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hyperlink" Target="https://drive.google.com/file/d/1WBN9QD2AXzlMhkgfdknRRKa-bYiqiD_r/view?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txBody>
          <a:bodyPr/>
          <a:lstStyle/>
          <a:p>
            <a:endParaRPr lang="en-IN"/>
          </a:p>
        </p:txBody>
      </p:sp>
      <p:grpSp>
        <p:nvGrpSpPr>
          <p:cNvPr id="3" name="Group 3"/>
          <p:cNvGrpSpPr/>
          <p:nvPr/>
        </p:nvGrpSpPr>
        <p:grpSpPr>
          <a:xfrm>
            <a:off x="-2372502" y="-445819"/>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txBody>
            <a:bodyPr/>
            <a:lstStyle/>
            <a:p>
              <a:endParaRPr lang="en-IN"/>
            </a:p>
          </p:txBody>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203079" y="2029704"/>
            <a:ext cx="13302741" cy="3380333"/>
          </a:xfrm>
          <a:prstGeom prst="rect">
            <a:avLst/>
          </a:prstGeom>
        </p:spPr>
        <p:txBody>
          <a:bodyPr lIns="0" tIns="0" rIns="0" bIns="0" rtlCol="0" anchor="t">
            <a:spAutoFit/>
          </a:bodyPr>
          <a:lstStyle/>
          <a:p>
            <a:pPr algn="ctr">
              <a:lnSpc>
                <a:spcPts val="6455"/>
              </a:lnSpc>
            </a:pPr>
            <a:r>
              <a:rPr lang="en-US" sz="7685" spc="-415">
                <a:solidFill>
                  <a:srgbClr val="1C2120"/>
                </a:solidFill>
                <a:latin typeface="Alice"/>
                <a:ea typeface="Alice"/>
                <a:cs typeface="Alice"/>
                <a:sym typeface="Alice"/>
              </a:rPr>
              <a:t>Operational Analysis of  Packaging &amp; Raw Material Handling at</a:t>
            </a:r>
          </a:p>
          <a:p>
            <a:pPr algn="ctr">
              <a:lnSpc>
                <a:spcPts val="6455"/>
              </a:lnSpc>
            </a:pPr>
            <a:r>
              <a:rPr lang="en-US" sz="7685" spc="-415">
                <a:solidFill>
                  <a:srgbClr val="1C2120"/>
                </a:solidFill>
                <a:latin typeface="Alice"/>
                <a:ea typeface="Alice"/>
                <a:cs typeface="Alice"/>
                <a:sym typeface="Alice"/>
              </a:rPr>
              <a:t>Carewell Steuart Pharma Pvt Ltd</a:t>
            </a:r>
          </a:p>
        </p:txBody>
      </p:sp>
      <p:sp>
        <p:nvSpPr>
          <p:cNvPr id="7" name="Freeform 7"/>
          <p:cNvSpPr/>
          <p:nvPr/>
        </p:nvSpPr>
        <p:spPr>
          <a:xfrm>
            <a:off x="71117" y="0"/>
            <a:ext cx="1261410" cy="1261410"/>
          </a:xfrm>
          <a:custGeom>
            <a:avLst/>
            <a:gdLst/>
            <a:ahLst/>
            <a:cxnLst/>
            <a:rect l="l" t="t" r="r" b="b"/>
            <a:pathLst>
              <a:path w="1261410" h="1261410">
                <a:moveTo>
                  <a:pt x="0" y="0"/>
                </a:moveTo>
                <a:lnTo>
                  <a:pt x="1261410" y="0"/>
                </a:lnTo>
                <a:lnTo>
                  <a:pt x="1261410" y="1261410"/>
                </a:lnTo>
                <a:lnTo>
                  <a:pt x="0" y="1261410"/>
                </a:lnTo>
                <a:lnTo>
                  <a:pt x="0" y="0"/>
                </a:lnTo>
                <a:close/>
              </a:path>
            </a:pathLst>
          </a:custGeom>
          <a:blipFill>
            <a:blip r:embed="rId3"/>
            <a:stretch>
              <a:fillRect/>
            </a:stretch>
          </a:blipFill>
        </p:spPr>
        <p:txBody>
          <a:bodyPr/>
          <a:lstStyle/>
          <a:p>
            <a:endParaRPr lang="en-IN"/>
          </a:p>
        </p:txBody>
      </p:sp>
      <p:sp>
        <p:nvSpPr>
          <p:cNvPr id="8" name="Freeform 8"/>
          <p:cNvSpPr/>
          <p:nvPr/>
        </p:nvSpPr>
        <p:spPr>
          <a:xfrm>
            <a:off x="15057658" y="0"/>
            <a:ext cx="3230342" cy="1261410"/>
          </a:xfrm>
          <a:custGeom>
            <a:avLst/>
            <a:gdLst/>
            <a:ahLst/>
            <a:cxnLst/>
            <a:rect l="l" t="t" r="r" b="b"/>
            <a:pathLst>
              <a:path w="3230342" h="1261410">
                <a:moveTo>
                  <a:pt x="0" y="0"/>
                </a:moveTo>
                <a:lnTo>
                  <a:pt x="3230342" y="0"/>
                </a:lnTo>
                <a:lnTo>
                  <a:pt x="3230342" y="1261410"/>
                </a:lnTo>
                <a:lnTo>
                  <a:pt x="0" y="1261410"/>
                </a:lnTo>
                <a:lnTo>
                  <a:pt x="0" y="0"/>
                </a:lnTo>
                <a:close/>
              </a:path>
            </a:pathLst>
          </a:custGeom>
          <a:blipFill>
            <a:blip r:embed="rId4"/>
            <a:stretch>
              <a:fillRect/>
            </a:stretch>
          </a:blipFill>
        </p:spPr>
        <p:txBody>
          <a:bodyPr/>
          <a:lstStyle/>
          <a:p>
            <a:endParaRPr lang="en-IN"/>
          </a:p>
        </p:txBody>
      </p:sp>
      <p:grpSp>
        <p:nvGrpSpPr>
          <p:cNvPr id="9" name="Group 9"/>
          <p:cNvGrpSpPr/>
          <p:nvPr/>
        </p:nvGrpSpPr>
        <p:grpSpPr>
          <a:xfrm>
            <a:off x="5178795" y="6122071"/>
            <a:ext cx="7351308" cy="2018988"/>
            <a:chOff x="0" y="0"/>
            <a:chExt cx="1936147" cy="531750"/>
          </a:xfrm>
        </p:grpSpPr>
        <p:sp>
          <p:nvSpPr>
            <p:cNvPr id="10" name="Freeform 10"/>
            <p:cNvSpPr/>
            <p:nvPr/>
          </p:nvSpPr>
          <p:spPr>
            <a:xfrm>
              <a:off x="0" y="0"/>
              <a:ext cx="1936147" cy="531750"/>
            </a:xfrm>
            <a:custGeom>
              <a:avLst/>
              <a:gdLst/>
              <a:ahLst/>
              <a:cxnLst/>
              <a:rect l="l" t="t" r="r" b="b"/>
              <a:pathLst>
                <a:path w="1936147" h="531750">
                  <a:moveTo>
                    <a:pt x="0" y="0"/>
                  </a:moveTo>
                  <a:lnTo>
                    <a:pt x="1936147" y="0"/>
                  </a:lnTo>
                  <a:lnTo>
                    <a:pt x="1936147" y="531750"/>
                  </a:lnTo>
                  <a:lnTo>
                    <a:pt x="0" y="531750"/>
                  </a:lnTo>
                  <a:close/>
                </a:path>
              </a:pathLst>
            </a:custGeom>
            <a:solidFill>
              <a:srgbClr val="AAD7D4"/>
            </a:solidFill>
            <a:ln w="28575" cap="sq">
              <a:solidFill>
                <a:srgbClr val="1C2120"/>
              </a:solidFill>
              <a:prstDash val="solid"/>
              <a:miter/>
            </a:ln>
          </p:spPr>
          <p:txBody>
            <a:bodyPr/>
            <a:lstStyle/>
            <a:p>
              <a:endParaRPr lang="en-IN" dirty="0"/>
            </a:p>
          </p:txBody>
        </p:sp>
        <p:sp>
          <p:nvSpPr>
            <p:cNvPr id="11" name="TextBox 11"/>
            <p:cNvSpPr txBox="1"/>
            <p:nvPr/>
          </p:nvSpPr>
          <p:spPr>
            <a:xfrm>
              <a:off x="0" y="-38100"/>
              <a:ext cx="1936147" cy="56985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6810090" y="6355713"/>
            <a:ext cx="4088717" cy="1407041"/>
          </a:xfrm>
          <a:prstGeom prst="rect">
            <a:avLst/>
          </a:prstGeom>
        </p:spPr>
        <p:txBody>
          <a:bodyPr wrap="square" lIns="0" tIns="0" rIns="0" bIns="0" rtlCol="0" anchor="t">
            <a:spAutoFit/>
          </a:bodyPr>
          <a:lstStyle/>
          <a:p>
            <a:pPr algn="ctr">
              <a:lnSpc>
                <a:spcPts val="3645"/>
              </a:lnSpc>
            </a:pPr>
            <a:r>
              <a:rPr lang="en-US" sz="3645" spc="-72" dirty="0">
                <a:solidFill>
                  <a:srgbClr val="1C2120"/>
                </a:solidFill>
                <a:latin typeface="Lato"/>
                <a:ea typeface="Lato"/>
                <a:cs typeface="Lato"/>
                <a:sym typeface="Lato"/>
              </a:rPr>
              <a:t>Presented by:</a:t>
            </a:r>
          </a:p>
          <a:p>
            <a:pPr algn="ctr">
              <a:lnSpc>
                <a:spcPts val="3645"/>
              </a:lnSpc>
            </a:pPr>
            <a:r>
              <a:rPr lang="en-US" sz="3645" spc="-72" dirty="0">
                <a:solidFill>
                  <a:srgbClr val="1C2120"/>
                </a:solidFill>
                <a:latin typeface="Lato"/>
                <a:ea typeface="Lato"/>
                <a:cs typeface="Lato"/>
                <a:sym typeface="Lato"/>
              </a:rPr>
              <a:t>Ritu Nandhan D S</a:t>
            </a:r>
          </a:p>
          <a:p>
            <a:pPr algn="ctr">
              <a:lnSpc>
                <a:spcPts val="3645"/>
              </a:lnSpc>
            </a:pPr>
            <a:r>
              <a:rPr lang="en-US" sz="3645" spc="-72" dirty="0">
                <a:solidFill>
                  <a:srgbClr val="1C2120"/>
                </a:solidFill>
                <a:latin typeface="Lato"/>
                <a:ea typeface="Lato"/>
                <a:cs typeface="Lato"/>
                <a:sym typeface="Lato"/>
              </a:rPr>
              <a:t>24f1001952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73399" y="858693"/>
            <a:ext cx="12741202" cy="5094462"/>
            <a:chOff x="0" y="0"/>
            <a:chExt cx="4265222" cy="1705413"/>
          </a:xfrm>
        </p:grpSpPr>
        <p:sp>
          <p:nvSpPr>
            <p:cNvPr id="3" name="Freeform 3"/>
            <p:cNvSpPr/>
            <p:nvPr/>
          </p:nvSpPr>
          <p:spPr>
            <a:xfrm>
              <a:off x="0" y="0"/>
              <a:ext cx="4265222" cy="1705413"/>
            </a:xfrm>
            <a:custGeom>
              <a:avLst/>
              <a:gdLst/>
              <a:ahLst/>
              <a:cxnLst/>
              <a:rect l="l" t="t" r="r" b="b"/>
              <a:pathLst>
                <a:path w="4265222" h="1705413">
                  <a:moveTo>
                    <a:pt x="30381" y="0"/>
                  </a:moveTo>
                  <a:lnTo>
                    <a:pt x="4234841" y="0"/>
                  </a:lnTo>
                  <a:cubicBezTo>
                    <a:pt x="4251620" y="0"/>
                    <a:pt x="4265222" y="13602"/>
                    <a:pt x="4265222" y="30381"/>
                  </a:cubicBezTo>
                  <a:lnTo>
                    <a:pt x="4265222" y="1675031"/>
                  </a:lnTo>
                  <a:cubicBezTo>
                    <a:pt x="4265222" y="1691811"/>
                    <a:pt x="4251620" y="1705413"/>
                    <a:pt x="4234841" y="1705413"/>
                  </a:cubicBezTo>
                  <a:lnTo>
                    <a:pt x="30381" y="1705413"/>
                  </a:lnTo>
                  <a:cubicBezTo>
                    <a:pt x="13602" y="1705413"/>
                    <a:pt x="0" y="1691811"/>
                    <a:pt x="0" y="1675031"/>
                  </a:cubicBezTo>
                  <a:lnTo>
                    <a:pt x="0" y="30381"/>
                  </a:lnTo>
                  <a:cubicBezTo>
                    <a:pt x="0" y="13602"/>
                    <a:pt x="13602" y="0"/>
                    <a:pt x="30381" y="0"/>
                  </a:cubicBezTo>
                  <a:close/>
                </a:path>
              </a:pathLst>
            </a:custGeom>
            <a:solidFill>
              <a:srgbClr val="AAD7D4"/>
            </a:solidFill>
          </p:spPr>
          <p:txBody>
            <a:bodyPr/>
            <a:lstStyle/>
            <a:p>
              <a:endParaRPr lang="en-IN"/>
            </a:p>
          </p:txBody>
        </p:sp>
        <p:sp>
          <p:nvSpPr>
            <p:cNvPr id="4" name="TextBox 4"/>
            <p:cNvSpPr txBox="1"/>
            <p:nvPr/>
          </p:nvSpPr>
          <p:spPr>
            <a:xfrm>
              <a:off x="0" y="85725"/>
              <a:ext cx="4265222" cy="1619688"/>
            </a:xfrm>
            <a:prstGeom prst="rect">
              <a:avLst/>
            </a:prstGeom>
          </p:spPr>
          <p:txBody>
            <a:bodyPr lIns="50800" tIns="50800" rIns="50800" bIns="50800" rtlCol="0" anchor="ctr"/>
            <a:lstStyle/>
            <a:p>
              <a:pPr algn="ctr">
                <a:lnSpc>
                  <a:spcPts val="1925"/>
                </a:lnSpc>
              </a:pPr>
              <a:endParaRPr/>
            </a:p>
          </p:txBody>
        </p:sp>
      </p:grpSp>
      <p:sp>
        <p:nvSpPr>
          <p:cNvPr id="5" name="TextBox 5"/>
          <p:cNvSpPr txBox="1"/>
          <p:nvPr/>
        </p:nvSpPr>
        <p:spPr>
          <a:xfrm>
            <a:off x="6717445" y="912168"/>
            <a:ext cx="4853107" cy="1177774"/>
          </a:xfrm>
          <a:prstGeom prst="rect">
            <a:avLst/>
          </a:prstGeom>
        </p:spPr>
        <p:txBody>
          <a:bodyPr wrap="square" lIns="0" tIns="0" rIns="0" bIns="0" rtlCol="0" anchor="t">
            <a:spAutoFit/>
          </a:bodyPr>
          <a:lstStyle/>
          <a:p>
            <a:pPr algn="ctr">
              <a:lnSpc>
                <a:spcPts val="9633"/>
              </a:lnSpc>
              <a:spcBef>
                <a:spcPct val="0"/>
              </a:spcBef>
            </a:pPr>
            <a:r>
              <a:rPr lang="en-US" sz="6880" b="1" dirty="0">
                <a:solidFill>
                  <a:srgbClr val="000000"/>
                </a:solidFill>
                <a:latin typeface="Lora Bold"/>
                <a:ea typeface="Lora Bold"/>
                <a:cs typeface="Lora Bold"/>
                <a:sym typeface="Lora Bold"/>
              </a:rPr>
              <a:t>Conclusion</a:t>
            </a:r>
          </a:p>
        </p:txBody>
      </p:sp>
      <p:sp>
        <p:nvSpPr>
          <p:cNvPr id="6" name="TextBox 6"/>
          <p:cNvSpPr txBox="1"/>
          <p:nvPr/>
        </p:nvSpPr>
        <p:spPr>
          <a:xfrm>
            <a:off x="3248823" y="2246149"/>
            <a:ext cx="11790354" cy="3707006"/>
          </a:xfrm>
          <a:prstGeom prst="rect">
            <a:avLst/>
          </a:prstGeom>
        </p:spPr>
        <p:txBody>
          <a:bodyPr lIns="0" tIns="0" rIns="0" bIns="0" rtlCol="0" anchor="t">
            <a:spAutoFit/>
          </a:bodyPr>
          <a:lstStyle/>
          <a:p>
            <a:pPr marL="574311" lvl="1" indent="-287156" algn="l">
              <a:lnSpc>
                <a:spcPts val="3724"/>
              </a:lnSpc>
              <a:spcBef>
                <a:spcPct val="0"/>
              </a:spcBef>
              <a:buFont typeface="Arial"/>
              <a:buChar char="•"/>
            </a:pPr>
            <a:r>
              <a:rPr lang="en-US" sz="2660">
                <a:solidFill>
                  <a:srgbClr val="000000"/>
                </a:solidFill>
                <a:latin typeface="Gotham"/>
                <a:ea typeface="Gotham"/>
                <a:cs typeface="Gotham"/>
                <a:sym typeface="Gotham"/>
              </a:rPr>
              <a:t>Identified process inefficiencies in dispatch, packing, and raw material usage through batch-wise analysis</a:t>
            </a:r>
          </a:p>
          <a:p>
            <a:pPr marL="574311" lvl="1" indent="-287156" algn="l">
              <a:lnSpc>
                <a:spcPts val="3724"/>
              </a:lnSpc>
              <a:spcBef>
                <a:spcPct val="0"/>
              </a:spcBef>
              <a:buFont typeface="Arial"/>
              <a:buChar char="•"/>
            </a:pPr>
            <a:r>
              <a:rPr lang="en-US" sz="2660">
                <a:solidFill>
                  <a:srgbClr val="000000"/>
                </a:solidFill>
                <a:latin typeface="Gotham"/>
                <a:ea typeface="Gotham"/>
                <a:cs typeface="Gotham"/>
                <a:sym typeface="Gotham"/>
              </a:rPr>
              <a:t>Insights derived purely from primary operational data</a:t>
            </a:r>
          </a:p>
          <a:p>
            <a:pPr marL="574311" lvl="1" indent="-287156" algn="l">
              <a:lnSpc>
                <a:spcPts val="3724"/>
              </a:lnSpc>
              <a:spcBef>
                <a:spcPct val="0"/>
              </a:spcBef>
              <a:buFont typeface="Arial"/>
              <a:buChar char="•"/>
            </a:pPr>
            <a:r>
              <a:rPr lang="en-US" sz="2660">
                <a:solidFill>
                  <a:srgbClr val="000000"/>
                </a:solidFill>
                <a:latin typeface="Gotham"/>
                <a:ea typeface="Gotham"/>
                <a:cs typeface="Gotham"/>
                <a:sym typeface="Gotham"/>
              </a:rPr>
              <a:t>Data-driven recommendations target delay reduction, accurate inventory planning, and improved yield</a:t>
            </a:r>
          </a:p>
          <a:p>
            <a:pPr marL="574311" lvl="1" indent="-287156" algn="l">
              <a:lnSpc>
                <a:spcPts val="3724"/>
              </a:lnSpc>
              <a:spcBef>
                <a:spcPct val="0"/>
              </a:spcBef>
              <a:buFont typeface="Arial"/>
              <a:buChar char="•"/>
            </a:pPr>
            <a:r>
              <a:rPr lang="en-US" sz="2660">
                <a:solidFill>
                  <a:srgbClr val="000000"/>
                </a:solidFill>
                <a:latin typeface="Gotham"/>
                <a:ea typeface="Gotham"/>
                <a:cs typeface="Gotham"/>
                <a:sym typeface="Gotham"/>
              </a:rPr>
              <a:t>Future work can involve integrating financial data to quantify business impact more directly</a:t>
            </a:r>
          </a:p>
          <a:p>
            <a:pPr algn="l">
              <a:lnSpc>
                <a:spcPts val="3724"/>
              </a:lnSpc>
              <a:spcBef>
                <a:spcPct val="0"/>
              </a:spcBef>
            </a:pPr>
            <a:endParaRPr lang="en-US" sz="2660">
              <a:solidFill>
                <a:srgbClr val="000000"/>
              </a:solidFill>
              <a:latin typeface="Gotham"/>
              <a:ea typeface="Gotham"/>
              <a:cs typeface="Gotham"/>
              <a:sym typeface="Gotham"/>
            </a:endParaRPr>
          </a:p>
        </p:txBody>
      </p:sp>
      <p:sp>
        <p:nvSpPr>
          <p:cNvPr id="7" name="TextBox 7"/>
          <p:cNvSpPr txBox="1"/>
          <p:nvPr/>
        </p:nvSpPr>
        <p:spPr>
          <a:xfrm>
            <a:off x="7678963" y="6591300"/>
            <a:ext cx="2930069" cy="736474"/>
          </a:xfrm>
          <a:prstGeom prst="rect">
            <a:avLst/>
          </a:prstGeom>
        </p:spPr>
        <p:txBody>
          <a:bodyPr wrap="square" lIns="0" tIns="0" rIns="0" bIns="0" rtlCol="0" anchor="t">
            <a:spAutoFit/>
          </a:bodyPr>
          <a:lstStyle/>
          <a:p>
            <a:pPr algn="ctr">
              <a:lnSpc>
                <a:spcPts val="6131"/>
              </a:lnSpc>
              <a:spcBef>
                <a:spcPct val="0"/>
              </a:spcBef>
            </a:pPr>
            <a:r>
              <a:rPr lang="en-US" sz="4379" b="1" dirty="0">
                <a:solidFill>
                  <a:srgbClr val="000000"/>
                </a:solidFill>
                <a:latin typeface="Lora Bold"/>
                <a:ea typeface="Lora Bold"/>
                <a:cs typeface="Lora Bold"/>
                <a:sym typeface="Lora Bold"/>
              </a:rPr>
              <a:t>Thank You</a:t>
            </a:r>
          </a:p>
        </p:txBody>
      </p:sp>
      <p:sp>
        <p:nvSpPr>
          <p:cNvPr id="8" name="TextBox 8"/>
          <p:cNvSpPr txBox="1"/>
          <p:nvPr/>
        </p:nvSpPr>
        <p:spPr>
          <a:xfrm>
            <a:off x="328626" y="7680255"/>
            <a:ext cx="17630749" cy="17557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Poppins"/>
                <a:ea typeface="Poppins"/>
                <a:cs typeface="Poppins"/>
                <a:sym typeface="Poppins"/>
              </a:rPr>
              <a:t>Project completed as part of the BDM Capstone – IITM Online BS Program</a:t>
            </a:r>
          </a:p>
          <a:p>
            <a:pPr algn="ctr">
              <a:lnSpc>
                <a:spcPts val="3499"/>
              </a:lnSpc>
              <a:spcBef>
                <a:spcPct val="0"/>
              </a:spcBef>
            </a:pPr>
            <a:r>
              <a:rPr lang="en-US" sz="2499">
                <a:solidFill>
                  <a:srgbClr val="000000"/>
                </a:solidFill>
                <a:latin typeface="Poppins"/>
                <a:ea typeface="Poppins"/>
                <a:cs typeface="Poppins"/>
                <a:sym typeface="Poppins"/>
              </a:rPr>
              <a:t>Recommendations are based on data analytics and should be reviewed by pharmaceutical experts for implementation</a:t>
            </a:r>
          </a:p>
          <a:p>
            <a:pPr algn="ctr">
              <a:lnSpc>
                <a:spcPts val="3499"/>
              </a:lnSpc>
              <a:spcBef>
                <a:spcPct val="0"/>
              </a:spcBef>
            </a:pPr>
            <a:endParaRPr lang="en-US" sz="2499">
              <a:solidFill>
                <a:srgbClr val="000000"/>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7788" y="-177024"/>
            <a:ext cx="6098530" cy="11057957"/>
          </a:xfrm>
          <a:custGeom>
            <a:avLst/>
            <a:gdLst/>
            <a:ahLst/>
            <a:cxnLst/>
            <a:rect l="l" t="t" r="r" b="b"/>
            <a:pathLst>
              <a:path w="6098530" h="11057957">
                <a:moveTo>
                  <a:pt x="0" y="0"/>
                </a:moveTo>
                <a:lnTo>
                  <a:pt x="6098531" y="0"/>
                </a:lnTo>
                <a:lnTo>
                  <a:pt x="6098531" y="11057957"/>
                </a:lnTo>
                <a:lnTo>
                  <a:pt x="0" y="11057957"/>
                </a:lnTo>
                <a:lnTo>
                  <a:pt x="0" y="0"/>
                </a:lnTo>
                <a:close/>
              </a:path>
            </a:pathLst>
          </a:custGeom>
          <a:blipFill>
            <a:blip r:embed="rId2"/>
            <a:stretch>
              <a:fillRect l="-153128" r="-19024"/>
            </a:stretch>
          </a:blipFill>
        </p:spPr>
        <p:txBody>
          <a:bodyPr/>
          <a:lstStyle/>
          <a:p>
            <a:endParaRPr lang="en-IN"/>
          </a:p>
        </p:txBody>
      </p:sp>
      <p:sp>
        <p:nvSpPr>
          <p:cNvPr id="3" name="Freeform 3"/>
          <p:cNvSpPr/>
          <p:nvPr/>
        </p:nvSpPr>
        <p:spPr>
          <a:xfrm>
            <a:off x="0" y="0"/>
            <a:ext cx="5940743" cy="10287000"/>
          </a:xfrm>
          <a:custGeom>
            <a:avLst/>
            <a:gdLst/>
            <a:ahLst/>
            <a:cxnLst/>
            <a:rect l="l" t="t" r="r" b="b"/>
            <a:pathLst>
              <a:path w="5940743" h="10287000">
                <a:moveTo>
                  <a:pt x="0" y="0"/>
                </a:moveTo>
                <a:lnTo>
                  <a:pt x="5940743" y="0"/>
                </a:lnTo>
                <a:lnTo>
                  <a:pt x="5940743" y="10287000"/>
                </a:lnTo>
                <a:lnTo>
                  <a:pt x="0" y="10287000"/>
                </a:lnTo>
                <a:lnTo>
                  <a:pt x="0" y="0"/>
                </a:lnTo>
                <a:close/>
              </a:path>
            </a:pathLst>
          </a:custGeom>
          <a:blipFill>
            <a:blip r:embed="rId3"/>
            <a:stretch>
              <a:fillRect/>
            </a:stretch>
          </a:blipFill>
        </p:spPr>
        <p:txBody>
          <a:bodyPr/>
          <a:lstStyle/>
          <a:p>
            <a:endParaRPr lang="en-IN"/>
          </a:p>
        </p:txBody>
      </p:sp>
      <p:grpSp>
        <p:nvGrpSpPr>
          <p:cNvPr id="4" name="Group 4"/>
          <p:cNvGrpSpPr/>
          <p:nvPr/>
        </p:nvGrpSpPr>
        <p:grpSpPr>
          <a:xfrm>
            <a:off x="-514350" y="-177024"/>
            <a:ext cx="6455093" cy="10601584"/>
            <a:chOff x="0" y="0"/>
            <a:chExt cx="1700107" cy="2792187"/>
          </a:xfrm>
        </p:grpSpPr>
        <p:sp>
          <p:nvSpPr>
            <p:cNvPr id="5" name="Freeform 5"/>
            <p:cNvSpPr/>
            <p:nvPr/>
          </p:nvSpPr>
          <p:spPr>
            <a:xfrm>
              <a:off x="0" y="0"/>
              <a:ext cx="1700107" cy="2792187"/>
            </a:xfrm>
            <a:custGeom>
              <a:avLst/>
              <a:gdLst/>
              <a:ahLst/>
              <a:cxnLst/>
              <a:rect l="l" t="t" r="r" b="b"/>
              <a:pathLst>
                <a:path w="1700107" h="2792187">
                  <a:moveTo>
                    <a:pt x="0" y="0"/>
                  </a:moveTo>
                  <a:lnTo>
                    <a:pt x="1700107" y="0"/>
                  </a:lnTo>
                  <a:lnTo>
                    <a:pt x="1700107" y="2792187"/>
                  </a:lnTo>
                  <a:lnTo>
                    <a:pt x="0" y="2792187"/>
                  </a:lnTo>
                  <a:close/>
                </a:path>
              </a:pathLst>
            </a:custGeom>
            <a:solidFill>
              <a:srgbClr val="AAD7D4">
                <a:alpha val="55686"/>
              </a:srgbClr>
            </a:solidFill>
          </p:spPr>
          <p:txBody>
            <a:bodyPr/>
            <a:lstStyle/>
            <a:p>
              <a:endParaRPr lang="en-IN"/>
            </a:p>
          </p:txBody>
        </p:sp>
        <p:sp>
          <p:nvSpPr>
            <p:cNvPr id="6" name="TextBox 6"/>
            <p:cNvSpPr txBox="1"/>
            <p:nvPr/>
          </p:nvSpPr>
          <p:spPr>
            <a:xfrm>
              <a:off x="0" y="-38100"/>
              <a:ext cx="1700107" cy="283028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8145487" y="1069730"/>
            <a:ext cx="8011990" cy="2067760"/>
          </a:xfrm>
          <a:prstGeom prst="rect">
            <a:avLst/>
          </a:prstGeom>
        </p:spPr>
        <p:txBody>
          <a:bodyPr lIns="0" tIns="0" rIns="0" bIns="0" rtlCol="0" anchor="t">
            <a:spAutoFit/>
          </a:bodyPr>
          <a:lstStyle/>
          <a:p>
            <a:pPr algn="ctr">
              <a:lnSpc>
                <a:spcPts val="7935"/>
              </a:lnSpc>
            </a:pPr>
            <a:r>
              <a:rPr lang="en-US" sz="8180">
                <a:solidFill>
                  <a:srgbClr val="1C2120"/>
                </a:solidFill>
                <a:latin typeface="Alice"/>
                <a:ea typeface="Alice"/>
                <a:cs typeface="Alice"/>
                <a:sym typeface="Alice"/>
              </a:rPr>
              <a:t>Organizational Background</a:t>
            </a:r>
          </a:p>
        </p:txBody>
      </p:sp>
      <p:sp>
        <p:nvSpPr>
          <p:cNvPr id="8" name="TextBox 8"/>
          <p:cNvSpPr txBox="1"/>
          <p:nvPr/>
        </p:nvSpPr>
        <p:spPr>
          <a:xfrm>
            <a:off x="7434347" y="3440568"/>
            <a:ext cx="9434270" cy="4001553"/>
          </a:xfrm>
          <a:prstGeom prst="rect">
            <a:avLst/>
          </a:prstGeom>
        </p:spPr>
        <p:txBody>
          <a:bodyPr lIns="0" tIns="0" rIns="0" bIns="0" rtlCol="0" anchor="t">
            <a:spAutoFit/>
          </a:bodyPr>
          <a:lstStyle/>
          <a:p>
            <a:pPr marL="0" lvl="0" indent="0" algn="l">
              <a:lnSpc>
                <a:spcPts val="2931"/>
              </a:lnSpc>
              <a:spcBef>
                <a:spcPct val="0"/>
              </a:spcBef>
            </a:pPr>
            <a:r>
              <a:rPr lang="en-US" sz="2171" spc="130">
                <a:solidFill>
                  <a:srgbClr val="000000"/>
                </a:solidFill>
                <a:latin typeface="Gotham"/>
                <a:ea typeface="Gotham"/>
                <a:cs typeface="Gotham"/>
                <a:sym typeface="Gotham"/>
              </a:rPr>
              <a:t>Ca</a:t>
            </a:r>
            <a:r>
              <a:rPr lang="en-US" sz="2171" u="none" spc="130">
                <a:solidFill>
                  <a:srgbClr val="000000"/>
                </a:solidFill>
                <a:latin typeface="Gotham"/>
                <a:ea typeface="Gotham"/>
                <a:cs typeface="Gotham"/>
                <a:sym typeface="Gotham"/>
              </a:rPr>
              <a:t>rewell Steuart Pharma Private Limited is a medium-scale pharmaceutical manufacturing company located in Kakkalur Industrial Estate, Thiruvallur, Tamil Nadu. The company specializes in producing tablets and capsules, primarily supplying to the Tamil Nadu Government healthcare sector.</a:t>
            </a:r>
          </a:p>
          <a:p>
            <a:pPr marL="0" lvl="0" indent="0" algn="l">
              <a:lnSpc>
                <a:spcPts val="2931"/>
              </a:lnSpc>
              <a:spcBef>
                <a:spcPct val="0"/>
              </a:spcBef>
            </a:pPr>
            <a:endParaRPr lang="en-US" sz="2171" u="none" spc="130">
              <a:solidFill>
                <a:srgbClr val="000000"/>
              </a:solidFill>
              <a:latin typeface="Gotham"/>
              <a:ea typeface="Gotham"/>
              <a:cs typeface="Gotham"/>
              <a:sym typeface="Gotham"/>
            </a:endParaRPr>
          </a:p>
          <a:p>
            <a:pPr marL="0" lvl="0" indent="0" algn="l">
              <a:lnSpc>
                <a:spcPts val="2931"/>
              </a:lnSpc>
              <a:spcBef>
                <a:spcPct val="0"/>
              </a:spcBef>
            </a:pPr>
            <a:r>
              <a:rPr lang="en-US" sz="2171" u="none" spc="130">
                <a:solidFill>
                  <a:srgbClr val="000000"/>
                </a:solidFill>
                <a:latin typeface="Gotham"/>
                <a:ea typeface="Gotham"/>
                <a:cs typeface="Gotham"/>
                <a:sym typeface="Gotham"/>
              </a:rPr>
              <a:t>All major departments such as Production, QA, QC, Purchase, and Distribution, work closely to ensure smooth operations. The company follows strict internal standards and regulatory protocols to maintain quality, safety, and efficiency throughout the manufacturing and supply process.</a:t>
            </a:r>
          </a:p>
        </p:txBody>
      </p:sp>
      <p:grpSp>
        <p:nvGrpSpPr>
          <p:cNvPr id="9" name="Group 9"/>
          <p:cNvGrpSpPr/>
          <p:nvPr/>
        </p:nvGrpSpPr>
        <p:grpSpPr>
          <a:xfrm>
            <a:off x="9728814" y="8188063"/>
            <a:ext cx="4845334" cy="582575"/>
            <a:chOff x="0" y="0"/>
            <a:chExt cx="1276137" cy="153435"/>
          </a:xfrm>
        </p:grpSpPr>
        <p:sp>
          <p:nvSpPr>
            <p:cNvPr id="10" name="Freeform 10">
              <a:hlinkClick r:id="rId4" tooltip="https://drive.google.com/file/d/1WBN9QD2AXzlMhkgfdknRRKa-bYiqiD_r/view?usp=sharing"/>
            </p:cNvPr>
            <p:cNvSpPr/>
            <p:nvPr/>
          </p:nvSpPr>
          <p:spPr>
            <a:xfrm>
              <a:off x="0" y="0"/>
              <a:ext cx="1276137" cy="153435"/>
            </a:xfrm>
            <a:custGeom>
              <a:avLst/>
              <a:gdLst/>
              <a:ahLst/>
              <a:cxnLst/>
              <a:rect l="l" t="t" r="r" b="b"/>
              <a:pathLst>
                <a:path w="1276137" h="153435">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txBody>
            <a:bodyPr/>
            <a:lstStyle/>
            <a:p>
              <a:endParaRPr lang="en-IN"/>
            </a:p>
          </p:txBody>
        </p:sp>
        <p:sp>
          <p:nvSpPr>
            <p:cNvPr id="11" name="TextBox 11"/>
            <p:cNvSpPr txBox="1"/>
            <p:nvPr/>
          </p:nvSpPr>
          <p:spPr>
            <a:xfrm>
              <a:off x="0" y="-38100"/>
              <a:ext cx="1276137" cy="19153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670253" y="8324563"/>
            <a:ext cx="3007705" cy="319137"/>
          </a:xfrm>
          <a:prstGeom prst="rect">
            <a:avLst/>
          </a:prstGeom>
        </p:spPr>
        <p:txBody>
          <a:bodyPr lIns="0" tIns="0" rIns="0" bIns="0" rtlCol="0" anchor="t">
            <a:spAutoFit/>
          </a:bodyPr>
          <a:lstStyle/>
          <a:p>
            <a:pPr algn="ctr">
              <a:lnSpc>
                <a:spcPts val="2365"/>
              </a:lnSpc>
            </a:pPr>
            <a:r>
              <a:rPr lang="en-US" sz="2190" u="sng">
                <a:solidFill>
                  <a:srgbClr val="1C2120"/>
                </a:solidFill>
                <a:latin typeface="Poppins"/>
                <a:ea typeface="Poppins"/>
                <a:cs typeface="Poppins"/>
                <a:sym typeface="Poppins"/>
              </a:rPr>
              <a:t>Proof of Originality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90600"/>
            <a:ext cx="16230600" cy="1067635"/>
          </a:xfrm>
          <a:prstGeom prst="rect">
            <a:avLst/>
          </a:prstGeom>
        </p:spPr>
        <p:txBody>
          <a:bodyPr lIns="0" tIns="0" rIns="0" bIns="0" rtlCol="0" anchor="t">
            <a:spAutoFit/>
          </a:bodyPr>
          <a:lstStyle/>
          <a:p>
            <a:pPr algn="ctr">
              <a:lnSpc>
                <a:spcPts val="7935"/>
              </a:lnSpc>
            </a:pPr>
            <a:r>
              <a:rPr lang="en-US" sz="8180">
                <a:solidFill>
                  <a:srgbClr val="1C2120"/>
                </a:solidFill>
                <a:latin typeface="Alice"/>
                <a:ea typeface="Alice"/>
                <a:cs typeface="Alice"/>
                <a:sym typeface="Alice"/>
              </a:rPr>
              <a:t>Problem Statement</a:t>
            </a:r>
          </a:p>
        </p:txBody>
      </p:sp>
      <p:grpSp>
        <p:nvGrpSpPr>
          <p:cNvPr id="3" name="Group 3"/>
          <p:cNvGrpSpPr/>
          <p:nvPr/>
        </p:nvGrpSpPr>
        <p:grpSpPr>
          <a:xfrm>
            <a:off x="4808325" y="5861902"/>
            <a:ext cx="8671351" cy="2619829"/>
            <a:chOff x="0" y="0"/>
            <a:chExt cx="11561801" cy="3493105"/>
          </a:xfrm>
        </p:grpSpPr>
        <p:grpSp>
          <p:nvGrpSpPr>
            <p:cNvPr id="4" name="Group 4"/>
            <p:cNvGrpSpPr/>
            <p:nvPr/>
          </p:nvGrpSpPr>
          <p:grpSpPr>
            <a:xfrm>
              <a:off x="0" y="0"/>
              <a:ext cx="11561801" cy="3493105"/>
              <a:chOff x="0" y="0"/>
              <a:chExt cx="2902806" cy="877009"/>
            </a:xfrm>
          </p:grpSpPr>
          <p:sp>
            <p:nvSpPr>
              <p:cNvPr id="5" name="Freeform 5"/>
              <p:cNvSpPr/>
              <p:nvPr/>
            </p:nvSpPr>
            <p:spPr>
              <a:xfrm>
                <a:off x="0" y="0"/>
                <a:ext cx="2902806" cy="877009"/>
              </a:xfrm>
              <a:custGeom>
                <a:avLst/>
                <a:gdLst/>
                <a:ahLst/>
                <a:cxnLst/>
                <a:rect l="l" t="t" r="r" b="b"/>
                <a:pathLst>
                  <a:path w="2902806" h="877009">
                    <a:moveTo>
                      <a:pt x="44641" y="0"/>
                    </a:moveTo>
                    <a:lnTo>
                      <a:pt x="2858165" y="0"/>
                    </a:lnTo>
                    <a:cubicBezTo>
                      <a:pt x="2870005" y="0"/>
                      <a:pt x="2881359" y="4703"/>
                      <a:pt x="2889731" y="13075"/>
                    </a:cubicBezTo>
                    <a:cubicBezTo>
                      <a:pt x="2898103" y="21447"/>
                      <a:pt x="2902806" y="32801"/>
                      <a:pt x="2902806" y="44641"/>
                    </a:cubicBezTo>
                    <a:lnTo>
                      <a:pt x="2902806" y="832368"/>
                    </a:lnTo>
                    <a:cubicBezTo>
                      <a:pt x="2902806" y="844208"/>
                      <a:pt x="2898103" y="855563"/>
                      <a:pt x="2889731" y="863934"/>
                    </a:cubicBezTo>
                    <a:cubicBezTo>
                      <a:pt x="2881359" y="872306"/>
                      <a:pt x="2870005" y="877009"/>
                      <a:pt x="2858165" y="877009"/>
                    </a:cubicBezTo>
                    <a:lnTo>
                      <a:pt x="44641" y="877009"/>
                    </a:lnTo>
                    <a:cubicBezTo>
                      <a:pt x="32801" y="877009"/>
                      <a:pt x="21447" y="872306"/>
                      <a:pt x="13075" y="863934"/>
                    </a:cubicBezTo>
                    <a:cubicBezTo>
                      <a:pt x="4703" y="855563"/>
                      <a:pt x="0" y="844208"/>
                      <a:pt x="0" y="832368"/>
                    </a:cubicBezTo>
                    <a:lnTo>
                      <a:pt x="0" y="44641"/>
                    </a:lnTo>
                    <a:cubicBezTo>
                      <a:pt x="0" y="32801"/>
                      <a:pt x="4703" y="21447"/>
                      <a:pt x="13075" y="13075"/>
                    </a:cubicBezTo>
                    <a:cubicBezTo>
                      <a:pt x="21447" y="4703"/>
                      <a:pt x="32801" y="0"/>
                      <a:pt x="44641" y="0"/>
                    </a:cubicBezTo>
                    <a:close/>
                  </a:path>
                </a:pathLst>
              </a:custGeom>
              <a:solidFill>
                <a:srgbClr val="AAD7D4"/>
              </a:solidFill>
            </p:spPr>
            <p:txBody>
              <a:bodyPr/>
              <a:lstStyle/>
              <a:p>
                <a:endParaRPr lang="en-IN"/>
              </a:p>
            </p:txBody>
          </p:sp>
          <p:sp>
            <p:nvSpPr>
              <p:cNvPr id="6" name="TextBox 6"/>
              <p:cNvSpPr txBox="1"/>
              <p:nvPr/>
            </p:nvSpPr>
            <p:spPr>
              <a:xfrm>
                <a:off x="0" y="85725"/>
                <a:ext cx="2902806" cy="791284"/>
              </a:xfrm>
              <a:prstGeom prst="rect">
                <a:avLst/>
              </a:prstGeom>
            </p:spPr>
            <p:txBody>
              <a:bodyPr lIns="50800" tIns="50800" rIns="50800" bIns="50800" rtlCol="0" anchor="ctr"/>
              <a:lstStyle/>
              <a:p>
                <a:pPr algn="ctr">
                  <a:lnSpc>
                    <a:spcPts val="1925"/>
                  </a:lnSpc>
                </a:pPr>
                <a:endParaRPr/>
              </a:p>
            </p:txBody>
          </p:sp>
        </p:grpSp>
        <p:sp>
          <p:nvSpPr>
            <p:cNvPr id="7" name="AutoShape 7"/>
            <p:cNvSpPr/>
            <p:nvPr/>
          </p:nvSpPr>
          <p:spPr>
            <a:xfrm flipV="1">
              <a:off x="2734938" y="667659"/>
              <a:ext cx="0" cy="2157788"/>
            </a:xfrm>
            <a:prstGeom prst="line">
              <a:avLst/>
            </a:prstGeom>
            <a:ln w="50800" cap="flat">
              <a:solidFill>
                <a:srgbClr val="000000"/>
              </a:solidFill>
              <a:prstDash val="solid"/>
              <a:headEnd type="none" w="sm" len="sm"/>
              <a:tailEnd type="none" w="sm" len="sm"/>
            </a:ln>
          </p:spPr>
          <p:txBody>
            <a:bodyPr/>
            <a:lstStyle/>
            <a:p>
              <a:endParaRPr lang="en-IN"/>
            </a:p>
          </p:txBody>
        </p:sp>
        <p:sp>
          <p:nvSpPr>
            <p:cNvPr id="8" name="Freeform 8"/>
            <p:cNvSpPr/>
            <p:nvPr/>
          </p:nvSpPr>
          <p:spPr>
            <a:xfrm>
              <a:off x="1064766" y="436920"/>
              <a:ext cx="994309" cy="2485773"/>
            </a:xfrm>
            <a:custGeom>
              <a:avLst/>
              <a:gdLst/>
              <a:ahLst/>
              <a:cxnLst/>
              <a:rect l="l" t="t" r="r" b="b"/>
              <a:pathLst>
                <a:path w="994309" h="2485773">
                  <a:moveTo>
                    <a:pt x="0" y="0"/>
                  </a:moveTo>
                  <a:lnTo>
                    <a:pt x="994309" y="0"/>
                  </a:lnTo>
                  <a:lnTo>
                    <a:pt x="994309" y="2485774"/>
                  </a:lnTo>
                  <a:lnTo>
                    <a:pt x="0" y="24857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3103238" y="460255"/>
              <a:ext cx="8229963" cy="2381953"/>
            </a:xfrm>
            <a:prstGeom prst="rect">
              <a:avLst/>
            </a:prstGeom>
          </p:spPr>
          <p:txBody>
            <a:bodyPr lIns="0" tIns="0" rIns="0" bIns="0" rtlCol="0" anchor="t">
              <a:spAutoFit/>
            </a:bodyPr>
            <a:lstStyle/>
            <a:p>
              <a:pPr algn="l">
                <a:lnSpc>
                  <a:spcPts val="2906"/>
                </a:lnSpc>
                <a:spcBef>
                  <a:spcPct val="0"/>
                </a:spcBef>
              </a:pPr>
              <a:r>
                <a:rPr lang="en-US" sz="2076" b="1">
                  <a:solidFill>
                    <a:srgbClr val="1C2120"/>
                  </a:solidFill>
                  <a:latin typeface="Gotham Bold"/>
                  <a:ea typeface="Gotham Bold"/>
                  <a:cs typeface="Gotham Bold"/>
                  <a:sym typeface="Gotham Bold"/>
                </a:rPr>
                <a:t>Problem Statement 2: Inefficiencies in raw material handling due to delayed usage after QA approval and minor mismatches during dispensing, leading to stockpile issues and process slowdowns.</a:t>
              </a:r>
            </a:p>
          </p:txBody>
        </p:sp>
      </p:grpSp>
      <p:grpSp>
        <p:nvGrpSpPr>
          <p:cNvPr id="10" name="Group 10"/>
          <p:cNvGrpSpPr/>
          <p:nvPr/>
        </p:nvGrpSpPr>
        <p:grpSpPr>
          <a:xfrm>
            <a:off x="4808325" y="2451498"/>
            <a:ext cx="8671351" cy="2619829"/>
            <a:chOff x="0" y="0"/>
            <a:chExt cx="2902806" cy="877009"/>
          </a:xfrm>
        </p:grpSpPr>
        <p:sp>
          <p:nvSpPr>
            <p:cNvPr id="11" name="Freeform 11"/>
            <p:cNvSpPr/>
            <p:nvPr/>
          </p:nvSpPr>
          <p:spPr>
            <a:xfrm>
              <a:off x="0" y="0"/>
              <a:ext cx="2902806" cy="877009"/>
            </a:xfrm>
            <a:custGeom>
              <a:avLst/>
              <a:gdLst/>
              <a:ahLst/>
              <a:cxnLst/>
              <a:rect l="l" t="t" r="r" b="b"/>
              <a:pathLst>
                <a:path w="2902806" h="877009">
                  <a:moveTo>
                    <a:pt x="44641" y="0"/>
                  </a:moveTo>
                  <a:lnTo>
                    <a:pt x="2858165" y="0"/>
                  </a:lnTo>
                  <a:cubicBezTo>
                    <a:pt x="2870005" y="0"/>
                    <a:pt x="2881359" y="4703"/>
                    <a:pt x="2889731" y="13075"/>
                  </a:cubicBezTo>
                  <a:cubicBezTo>
                    <a:pt x="2898103" y="21447"/>
                    <a:pt x="2902806" y="32801"/>
                    <a:pt x="2902806" y="44641"/>
                  </a:cubicBezTo>
                  <a:lnTo>
                    <a:pt x="2902806" y="832368"/>
                  </a:lnTo>
                  <a:cubicBezTo>
                    <a:pt x="2902806" y="844208"/>
                    <a:pt x="2898103" y="855563"/>
                    <a:pt x="2889731" y="863934"/>
                  </a:cubicBezTo>
                  <a:cubicBezTo>
                    <a:pt x="2881359" y="872306"/>
                    <a:pt x="2870005" y="877009"/>
                    <a:pt x="2858165" y="877009"/>
                  </a:cubicBezTo>
                  <a:lnTo>
                    <a:pt x="44641" y="877009"/>
                  </a:lnTo>
                  <a:cubicBezTo>
                    <a:pt x="32801" y="877009"/>
                    <a:pt x="21447" y="872306"/>
                    <a:pt x="13075" y="863934"/>
                  </a:cubicBezTo>
                  <a:cubicBezTo>
                    <a:pt x="4703" y="855563"/>
                    <a:pt x="0" y="844208"/>
                    <a:pt x="0" y="832368"/>
                  </a:cubicBezTo>
                  <a:lnTo>
                    <a:pt x="0" y="44641"/>
                  </a:lnTo>
                  <a:cubicBezTo>
                    <a:pt x="0" y="32801"/>
                    <a:pt x="4703" y="21447"/>
                    <a:pt x="13075" y="13075"/>
                  </a:cubicBezTo>
                  <a:cubicBezTo>
                    <a:pt x="21447" y="4703"/>
                    <a:pt x="32801" y="0"/>
                    <a:pt x="44641" y="0"/>
                  </a:cubicBezTo>
                  <a:close/>
                </a:path>
              </a:pathLst>
            </a:custGeom>
            <a:solidFill>
              <a:srgbClr val="AAD7D4"/>
            </a:solidFill>
          </p:spPr>
          <p:txBody>
            <a:bodyPr/>
            <a:lstStyle/>
            <a:p>
              <a:endParaRPr lang="en-IN"/>
            </a:p>
          </p:txBody>
        </p:sp>
        <p:sp>
          <p:nvSpPr>
            <p:cNvPr id="12" name="TextBox 12"/>
            <p:cNvSpPr txBox="1"/>
            <p:nvPr/>
          </p:nvSpPr>
          <p:spPr>
            <a:xfrm>
              <a:off x="0" y="85725"/>
              <a:ext cx="2902806" cy="791284"/>
            </a:xfrm>
            <a:prstGeom prst="rect">
              <a:avLst/>
            </a:prstGeom>
          </p:spPr>
          <p:txBody>
            <a:bodyPr lIns="50800" tIns="50800" rIns="50800" bIns="50800" rtlCol="0" anchor="ctr"/>
            <a:lstStyle/>
            <a:p>
              <a:pPr algn="ctr">
                <a:lnSpc>
                  <a:spcPts val="1925"/>
                </a:lnSpc>
              </a:pPr>
              <a:endParaRPr/>
            </a:p>
          </p:txBody>
        </p:sp>
      </p:grpSp>
      <p:sp>
        <p:nvSpPr>
          <p:cNvPr id="13" name="Freeform 13"/>
          <p:cNvSpPr/>
          <p:nvPr/>
        </p:nvSpPr>
        <p:spPr>
          <a:xfrm>
            <a:off x="5360824" y="3014873"/>
            <a:ext cx="1237883" cy="1421368"/>
          </a:xfrm>
          <a:custGeom>
            <a:avLst/>
            <a:gdLst/>
            <a:ahLst/>
            <a:cxnLst/>
            <a:rect l="l" t="t" r="r" b="b"/>
            <a:pathLst>
              <a:path w="1237883" h="1421368">
                <a:moveTo>
                  <a:pt x="0" y="0"/>
                </a:moveTo>
                <a:lnTo>
                  <a:pt x="1237883" y="0"/>
                </a:lnTo>
                <a:lnTo>
                  <a:pt x="1237883" y="1421368"/>
                </a:lnTo>
                <a:lnTo>
                  <a:pt x="0" y="14213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TextBox 14"/>
          <p:cNvSpPr txBox="1"/>
          <p:nvPr/>
        </p:nvSpPr>
        <p:spPr>
          <a:xfrm>
            <a:off x="7135753" y="2767140"/>
            <a:ext cx="6172472" cy="1816015"/>
          </a:xfrm>
          <a:prstGeom prst="rect">
            <a:avLst/>
          </a:prstGeom>
        </p:spPr>
        <p:txBody>
          <a:bodyPr lIns="0" tIns="0" rIns="0" bIns="0" rtlCol="0" anchor="t">
            <a:spAutoFit/>
          </a:bodyPr>
          <a:lstStyle/>
          <a:p>
            <a:pPr algn="l">
              <a:lnSpc>
                <a:spcPts val="2964"/>
              </a:lnSpc>
              <a:spcBef>
                <a:spcPct val="0"/>
              </a:spcBef>
            </a:pPr>
            <a:r>
              <a:rPr lang="en-US" sz="2117" b="1">
                <a:solidFill>
                  <a:srgbClr val="1C2120"/>
                </a:solidFill>
                <a:latin typeface="Gotham Bold"/>
                <a:ea typeface="Gotham Bold"/>
                <a:cs typeface="Gotham Bold"/>
                <a:sym typeface="Gotham Bold"/>
              </a:rPr>
              <a:t>Problem Statement 1: Delays in dispatch after packaging completion, causing finished goods to accumulate in storage, increasing inventory holding time and slowing delivery to government depots.</a:t>
            </a:r>
          </a:p>
        </p:txBody>
      </p:sp>
      <p:sp>
        <p:nvSpPr>
          <p:cNvPr id="15" name="AutoShape 15"/>
          <p:cNvSpPr/>
          <p:nvPr/>
        </p:nvSpPr>
        <p:spPr>
          <a:xfrm flipV="1">
            <a:off x="6878578" y="2964814"/>
            <a:ext cx="0" cy="1618341"/>
          </a:xfrm>
          <a:prstGeom prst="line">
            <a:avLst/>
          </a:prstGeom>
          <a:ln w="38100" cap="flat">
            <a:solidFill>
              <a:srgbClr val="000000"/>
            </a:solidFill>
            <a:prstDash val="solid"/>
            <a:headEnd type="none" w="sm" len="sm"/>
            <a:tailEnd type="none" w="sm" len="sm"/>
          </a:ln>
        </p:spPr>
        <p:txBody>
          <a:bodyPr/>
          <a:lstStyle/>
          <a:p>
            <a:endParaRPr lang="en-IN"/>
          </a:p>
        </p:txBody>
      </p:sp>
      <p:sp>
        <p:nvSpPr>
          <p:cNvPr id="16" name="TextBox 16"/>
          <p:cNvSpPr txBox="1"/>
          <p:nvPr/>
        </p:nvSpPr>
        <p:spPr>
          <a:xfrm>
            <a:off x="4578429" y="8834156"/>
            <a:ext cx="9131141" cy="656590"/>
          </a:xfrm>
          <a:prstGeom prst="rect">
            <a:avLst/>
          </a:prstGeom>
        </p:spPr>
        <p:txBody>
          <a:bodyPr lIns="0" tIns="0" rIns="0" bIns="0" rtlCol="0" anchor="t">
            <a:spAutoFit/>
          </a:bodyPr>
          <a:lstStyle/>
          <a:p>
            <a:pPr algn="ctr">
              <a:lnSpc>
                <a:spcPts val="2659"/>
              </a:lnSpc>
              <a:spcBef>
                <a:spcPct val="0"/>
              </a:spcBef>
            </a:pPr>
            <a:r>
              <a:rPr lang="en-US" sz="1899" b="1">
                <a:solidFill>
                  <a:srgbClr val="1C2120"/>
                </a:solidFill>
                <a:latin typeface="Open Sauce Bold"/>
                <a:ea typeface="Open Sauce Bold"/>
                <a:cs typeface="Open Sauce Bold"/>
                <a:sym typeface="Open Sauce Bold"/>
              </a:rPr>
              <a:t>Impact: Operational bottlenecks, storage congestion, and material wastage.</a:t>
            </a:r>
          </a:p>
          <a:p>
            <a:pPr algn="ctr">
              <a:lnSpc>
                <a:spcPts val="2659"/>
              </a:lnSpc>
              <a:spcBef>
                <a:spcPct val="0"/>
              </a:spcBef>
            </a:pPr>
            <a:endParaRPr lang="en-US" sz="1899" b="1">
              <a:solidFill>
                <a:srgbClr val="1C2120"/>
              </a:solidFill>
              <a:latin typeface="Open Sauce Bold"/>
              <a:ea typeface="Open Sauce Bold"/>
              <a:cs typeface="Open Sauce Bold"/>
              <a:sym typeface="Open Sauce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59138" y="7051615"/>
            <a:ext cx="9037491" cy="1879461"/>
            <a:chOff x="0" y="0"/>
            <a:chExt cx="2380244" cy="495002"/>
          </a:xfrm>
        </p:grpSpPr>
        <p:sp>
          <p:nvSpPr>
            <p:cNvPr id="3" name="Freeform 3"/>
            <p:cNvSpPr/>
            <p:nvPr/>
          </p:nvSpPr>
          <p:spPr>
            <a:xfrm>
              <a:off x="0" y="0"/>
              <a:ext cx="2380244" cy="495002"/>
            </a:xfrm>
            <a:custGeom>
              <a:avLst/>
              <a:gdLst/>
              <a:ahLst/>
              <a:cxnLst/>
              <a:rect l="l" t="t" r="r" b="b"/>
              <a:pathLst>
                <a:path w="2380244" h="495002">
                  <a:moveTo>
                    <a:pt x="9423" y="0"/>
                  </a:moveTo>
                  <a:lnTo>
                    <a:pt x="2370821" y="0"/>
                  </a:lnTo>
                  <a:cubicBezTo>
                    <a:pt x="2376026" y="0"/>
                    <a:pt x="2380244" y="4219"/>
                    <a:pt x="2380244" y="9423"/>
                  </a:cubicBezTo>
                  <a:lnTo>
                    <a:pt x="2380244" y="485579"/>
                  </a:lnTo>
                  <a:cubicBezTo>
                    <a:pt x="2380244" y="490783"/>
                    <a:pt x="2376026" y="495002"/>
                    <a:pt x="2370821" y="495002"/>
                  </a:cubicBezTo>
                  <a:lnTo>
                    <a:pt x="9423" y="495002"/>
                  </a:lnTo>
                  <a:cubicBezTo>
                    <a:pt x="4219" y="495002"/>
                    <a:pt x="0" y="490783"/>
                    <a:pt x="0" y="485579"/>
                  </a:cubicBezTo>
                  <a:lnTo>
                    <a:pt x="0" y="9423"/>
                  </a:lnTo>
                  <a:cubicBezTo>
                    <a:pt x="0" y="4219"/>
                    <a:pt x="4219" y="0"/>
                    <a:pt x="9423" y="0"/>
                  </a:cubicBezTo>
                  <a:close/>
                </a:path>
              </a:pathLst>
            </a:custGeom>
            <a:solidFill>
              <a:srgbClr val="AAD7D4"/>
            </a:solidFill>
          </p:spPr>
          <p:txBody>
            <a:bodyPr/>
            <a:lstStyle/>
            <a:p>
              <a:endParaRPr lang="en-IN"/>
            </a:p>
          </p:txBody>
        </p:sp>
        <p:sp>
          <p:nvSpPr>
            <p:cNvPr id="4" name="TextBox 4"/>
            <p:cNvSpPr txBox="1"/>
            <p:nvPr/>
          </p:nvSpPr>
          <p:spPr>
            <a:xfrm>
              <a:off x="0" y="-47625"/>
              <a:ext cx="2380244" cy="542627"/>
            </a:xfrm>
            <a:prstGeom prst="rect">
              <a:avLst/>
            </a:prstGeom>
          </p:spPr>
          <p:txBody>
            <a:bodyPr lIns="50800" tIns="50800" rIns="50800" bIns="50800" rtlCol="0" anchor="ctr"/>
            <a:lstStyle/>
            <a:p>
              <a:pPr algn="ctr">
                <a:lnSpc>
                  <a:spcPts val="2869"/>
                </a:lnSpc>
              </a:pPr>
              <a:r>
                <a:rPr lang="en-US" sz="2049" b="1">
                  <a:solidFill>
                    <a:srgbClr val="000000"/>
                  </a:solidFill>
                  <a:latin typeface="Gotham Bold"/>
                  <a:ea typeface="Gotham Bold"/>
                  <a:cs typeface="Gotham Bold"/>
                  <a:sym typeface="Gotham Bold"/>
                </a:rPr>
                <a:t>Source:</a:t>
              </a:r>
              <a:r>
                <a:rPr lang="en-US" sz="2049">
                  <a:solidFill>
                    <a:srgbClr val="000000"/>
                  </a:solidFill>
                  <a:latin typeface="Gotham Light"/>
                  <a:ea typeface="Gotham Light"/>
                  <a:cs typeface="Gotham Light"/>
                  <a:sym typeface="Gotham Light"/>
                </a:rPr>
                <a:t> Physical Batch Manufacturing Records (BMR)</a:t>
              </a:r>
            </a:p>
            <a:p>
              <a:pPr algn="ctr">
                <a:lnSpc>
                  <a:spcPts val="2869"/>
                </a:lnSpc>
              </a:pPr>
              <a:r>
                <a:rPr lang="en-US" sz="2049" b="1">
                  <a:solidFill>
                    <a:srgbClr val="000000"/>
                  </a:solidFill>
                  <a:latin typeface="Gotham Bold"/>
                  <a:ea typeface="Gotham Bold"/>
                  <a:cs typeface="Gotham Bold"/>
                  <a:sym typeface="Gotham Bold"/>
                </a:rPr>
                <a:t>Product:</a:t>
              </a:r>
              <a:r>
                <a:rPr lang="en-US" sz="2049">
                  <a:solidFill>
                    <a:srgbClr val="000000"/>
                  </a:solidFill>
                  <a:latin typeface="Gotham Light"/>
                  <a:ea typeface="Gotham Light"/>
                  <a:cs typeface="Gotham Light"/>
                  <a:sym typeface="Gotham Light"/>
                </a:rPr>
                <a:t> 11 batches of Frusemide Tablets IP 40 mg (Year 2024)</a:t>
              </a:r>
            </a:p>
            <a:p>
              <a:pPr algn="ctr">
                <a:lnSpc>
                  <a:spcPts val="2869"/>
                </a:lnSpc>
              </a:pPr>
              <a:r>
                <a:rPr lang="en-US" sz="2049" b="1">
                  <a:solidFill>
                    <a:srgbClr val="000000"/>
                  </a:solidFill>
                  <a:latin typeface="Gotham Bold"/>
                  <a:ea typeface="Gotham Bold"/>
                  <a:cs typeface="Gotham Bold"/>
                  <a:sym typeface="Gotham Bold"/>
                </a:rPr>
                <a:t>Access:</a:t>
              </a:r>
              <a:r>
                <a:rPr lang="en-US" sz="2049">
                  <a:solidFill>
                    <a:srgbClr val="000000"/>
                  </a:solidFill>
                  <a:latin typeface="Gotham Light"/>
                  <a:ea typeface="Gotham Light"/>
                  <a:cs typeface="Gotham Light"/>
                  <a:sym typeface="Gotham Light"/>
                </a:rPr>
                <a:t> Official permission from Carewell Steuart Pharma Pvt Ltd</a:t>
              </a:r>
            </a:p>
          </p:txBody>
        </p:sp>
      </p:grpSp>
      <p:sp>
        <p:nvSpPr>
          <p:cNvPr id="5" name="Freeform 5"/>
          <p:cNvSpPr/>
          <p:nvPr/>
        </p:nvSpPr>
        <p:spPr>
          <a:xfrm>
            <a:off x="10684258" y="1619668"/>
            <a:ext cx="7156279" cy="8136592"/>
          </a:xfrm>
          <a:custGeom>
            <a:avLst/>
            <a:gdLst/>
            <a:ahLst/>
            <a:cxnLst/>
            <a:rect l="l" t="t" r="r" b="b"/>
            <a:pathLst>
              <a:path w="7156279" h="8136592">
                <a:moveTo>
                  <a:pt x="0" y="0"/>
                </a:moveTo>
                <a:lnTo>
                  <a:pt x="7156279" y="0"/>
                </a:lnTo>
                <a:lnTo>
                  <a:pt x="7156279" y="8136591"/>
                </a:lnTo>
                <a:lnTo>
                  <a:pt x="0" y="8136591"/>
                </a:lnTo>
                <a:lnTo>
                  <a:pt x="0" y="0"/>
                </a:lnTo>
                <a:close/>
              </a:path>
            </a:pathLst>
          </a:custGeom>
          <a:blipFill>
            <a:blip r:embed="rId2">
              <a:alphaModFix amt="64000"/>
            </a:blip>
            <a:stretch>
              <a:fillRect/>
            </a:stretch>
          </a:blipFill>
        </p:spPr>
        <p:txBody>
          <a:bodyPr/>
          <a:lstStyle/>
          <a:p>
            <a:endParaRPr lang="en-IN"/>
          </a:p>
        </p:txBody>
      </p:sp>
      <p:sp>
        <p:nvSpPr>
          <p:cNvPr id="6" name="TextBox 6"/>
          <p:cNvSpPr txBox="1"/>
          <p:nvPr/>
        </p:nvSpPr>
        <p:spPr>
          <a:xfrm>
            <a:off x="1028700" y="990600"/>
            <a:ext cx="16230600" cy="1067635"/>
          </a:xfrm>
          <a:prstGeom prst="rect">
            <a:avLst/>
          </a:prstGeom>
        </p:spPr>
        <p:txBody>
          <a:bodyPr lIns="0" tIns="0" rIns="0" bIns="0" rtlCol="0" anchor="t">
            <a:spAutoFit/>
          </a:bodyPr>
          <a:lstStyle/>
          <a:p>
            <a:pPr algn="ctr">
              <a:lnSpc>
                <a:spcPts val="7935"/>
              </a:lnSpc>
            </a:pPr>
            <a:r>
              <a:rPr lang="en-US" sz="8180">
                <a:solidFill>
                  <a:srgbClr val="1C2120"/>
                </a:solidFill>
                <a:latin typeface="Alice"/>
                <a:ea typeface="Alice"/>
                <a:cs typeface="Alice"/>
                <a:sym typeface="Alice"/>
              </a:rPr>
              <a:t>Primary Data Collection</a:t>
            </a:r>
          </a:p>
        </p:txBody>
      </p:sp>
      <p:sp>
        <p:nvSpPr>
          <p:cNvPr id="7" name="TextBox 7"/>
          <p:cNvSpPr txBox="1"/>
          <p:nvPr/>
        </p:nvSpPr>
        <p:spPr>
          <a:xfrm>
            <a:off x="1359138" y="2576616"/>
            <a:ext cx="10000020" cy="3508978"/>
          </a:xfrm>
          <a:prstGeom prst="rect">
            <a:avLst/>
          </a:prstGeom>
        </p:spPr>
        <p:txBody>
          <a:bodyPr lIns="0" tIns="0" rIns="0" bIns="0" rtlCol="0" anchor="t">
            <a:spAutoFit/>
          </a:bodyPr>
          <a:lstStyle/>
          <a:p>
            <a:pPr marL="0" lvl="0" indent="0" algn="l">
              <a:lnSpc>
                <a:spcPts val="3107"/>
              </a:lnSpc>
              <a:spcBef>
                <a:spcPct val="0"/>
              </a:spcBef>
            </a:pPr>
            <a:r>
              <a:rPr lang="en-US" sz="2301" spc="138">
                <a:solidFill>
                  <a:srgbClr val="000000"/>
                </a:solidFill>
                <a:latin typeface="Gotham"/>
                <a:ea typeface="Gotham"/>
                <a:cs typeface="Gotham"/>
                <a:sym typeface="Gotham"/>
              </a:rPr>
              <a:t>Da</a:t>
            </a:r>
            <a:r>
              <a:rPr lang="en-US" sz="2301" u="none" spc="138">
                <a:solidFill>
                  <a:srgbClr val="000000"/>
                </a:solidFill>
                <a:latin typeface="Gotham"/>
                <a:ea typeface="Gotham"/>
                <a:cs typeface="Gotham"/>
                <a:sym typeface="Gotham"/>
              </a:rPr>
              <a:t>ta Captured:</a:t>
            </a:r>
          </a:p>
          <a:p>
            <a:pPr marL="0" lvl="0" indent="0" algn="l">
              <a:lnSpc>
                <a:spcPts val="3107"/>
              </a:lnSpc>
              <a:spcBef>
                <a:spcPct val="0"/>
              </a:spcBef>
            </a:pPr>
            <a:r>
              <a:rPr lang="en-US" sz="2301" u="none" spc="138">
                <a:solidFill>
                  <a:srgbClr val="000000"/>
                </a:solidFill>
                <a:latin typeface="Gotham"/>
                <a:ea typeface="Gotham"/>
                <a:cs typeface="Gotham"/>
                <a:sym typeface="Gotham"/>
              </a:rPr>
              <a:t> • Batch details: Dates, Size, Yield</a:t>
            </a:r>
          </a:p>
          <a:p>
            <a:pPr marL="0" lvl="0" indent="0" algn="l">
              <a:lnSpc>
                <a:spcPts val="3107"/>
              </a:lnSpc>
              <a:spcBef>
                <a:spcPct val="0"/>
              </a:spcBef>
            </a:pPr>
            <a:r>
              <a:rPr lang="en-US" sz="2301" u="none" spc="138">
                <a:solidFill>
                  <a:srgbClr val="000000"/>
                </a:solidFill>
                <a:latin typeface="Gotham"/>
                <a:ea typeface="Gotham"/>
                <a:cs typeface="Gotham"/>
                <a:sym typeface="Gotham"/>
              </a:rPr>
              <a:t> • Raw material tracking: Indent, Approval, Usage</a:t>
            </a:r>
          </a:p>
          <a:p>
            <a:pPr marL="0" lvl="0" indent="0" algn="l">
              <a:lnSpc>
                <a:spcPts val="3107"/>
              </a:lnSpc>
              <a:spcBef>
                <a:spcPct val="0"/>
              </a:spcBef>
            </a:pPr>
            <a:r>
              <a:rPr lang="en-US" sz="2301" u="none" spc="138">
                <a:solidFill>
                  <a:srgbClr val="000000"/>
                </a:solidFill>
                <a:latin typeface="Gotham"/>
                <a:ea typeface="Gotham"/>
                <a:cs typeface="Gotham"/>
                <a:sym typeface="Gotham"/>
              </a:rPr>
              <a:t> • Packaging material consumption</a:t>
            </a:r>
          </a:p>
          <a:p>
            <a:pPr marL="0" lvl="0" indent="0" algn="l">
              <a:lnSpc>
                <a:spcPts val="3107"/>
              </a:lnSpc>
              <a:spcBef>
                <a:spcPct val="0"/>
              </a:spcBef>
            </a:pPr>
            <a:r>
              <a:rPr lang="en-US" sz="2301" u="none" spc="138">
                <a:solidFill>
                  <a:srgbClr val="000000"/>
                </a:solidFill>
                <a:latin typeface="Gotham"/>
                <a:ea typeface="Gotham"/>
                <a:cs typeface="Gotham"/>
                <a:sym typeface="Gotham"/>
              </a:rPr>
              <a:t> • Dispatch timelines and delays</a:t>
            </a:r>
          </a:p>
          <a:p>
            <a:pPr marL="0" lvl="0" indent="0" algn="l">
              <a:lnSpc>
                <a:spcPts val="3107"/>
              </a:lnSpc>
              <a:spcBef>
                <a:spcPct val="0"/>
              </a:spcBef>
            </a:pPr>
            <a:endParaRPr lang="en-US" sz="2301" u="none" spc="138">
              <a:solidFill>
                <a:srgbClr val="000000"/>
              </a:solidFill>
              <a:latin typeface="Gotham"/>
              <a:ea typeface="Gotham"/>
              <a:cs typeface="Gotham"/>
              <a:sym typeface="Gotham"/>
            </a:endParaRPr>
          </a:p>
          <a:p>
            <a:pPr marL="0" lvl="0" indent="0" algn="l">
              <a:lnSpc>
                <a:spcPts val="3107"/>
              </a:lnSpc>
              <a:spcBef>
                <a:spcPct val="0"/>
              </a:spcBef>
            </a:pPr>
            <a:r>
              <a:rPr lang="en-US" sz="2301" u="none" spc="138">
                <a:solidFill>
                  <a:srgbClr val="000000"/>
                </a:solidFill>
                <a:latin typeface="Gotham"/>
                <a:ea typeface="Gotham"/>
                <a:cs typeface="Gotham"/>
                <a:sym typeface="Gotham"/>
              </a:rPr>
              <a:t>Process:</a:t>
            </a:r>
          </a:p>
          <a:p>
            <a:pPr marL="0" lvl="0" indent="0" algn="l">
              <a:lnSpc>
                <a:spcPts val="3107"/>
              </a:lnSpc>
              <a:spcBef>
                <a:spcPct val="0"/>
              </a:spcBef>
            </a:pPr>
            <a:r>
              <a:rPr lang="en-US" sz="2301" u="none" spc="138">
                <a:solidFill>
                  <a:srgbClr val="000000"/>
                </a:solidFill>
                <a:latin typeface="Gotham"/>
                <a:ea typeface="Gotham"/>
                <a:cs typeface="Gotham"/>
                <a:sym typeface="Gotham"/>
              </a:rPr>
              <a:t> • Manual digitization from physical BMR files</a:t>
            </a:r>
          </a:p>
          <a:p>
            <a:pPr marL="0" lvl="0" indent="0" algn="l">
              <a:lnSpc>
                <a:spcPts val="3107"/>
              </a:lnSpc>
              <a:spcBef>
                <a:spcPct val="0"/>
              </a:spcBef>
            </a:pPr>
            <a:r>
              <a:rPr lang="en-US" sz="2301" u="none" spc="138">
                <a:solidFill>
                  <a:srgbClr val="000000"/>
                </a:solidFill>
                <a:latin typeface="Gotham"/>
                <a:ea typeface="Gotham"/>
                <a:cs typeface="Gotham"/>
                <a:sym typeface="Gotham"/>
              </a:rPr>
              <a:t> • Structured into Excel datasets for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0382"/>
            <a:ext cx="16230600" cy="958547"/>
          </a:xfrm>
          <a:prstGeom prst="rect">
            <a:avLst/>
          </a:prstGeom>
        </p:spPr>
        <p:txBody>
          <a:bodyPr lIns="0" tIns="0" rIns="0" bIns="0" rtlCol="0" anchor="t">
            <a:spAutoFit/>
          </a:bodyPr>
          <a:lstStyle/>
          <a:p>
            <a:pPr algn="ctr">
              <a:lnSpc>
                <a:spcPts val="7159"/>
              </a:lnSpc>
            </a:pPr>
            <a:r>
              <a:rPr lang="en-US" sz="7380">
                <a:solidFill>
                  <a:srgbClr val="1C2120"/>
                </a:solidFill>
                <a:latin typeface="Alice"/>
                <a:ea typeface="Alice"/>
                <a:cs typeface="Alice"/>
                <a:sym typeface="Alice"/>
              </a:rPr>
              <a:t>Methodology - Analysis Approach</a:t>
            </a:r>
          </a:p>
        </p:txBody>
      </p:sp>
      <p:sp>
        <p:nvSpPr>
          <p:cNvPr id="3" name="AutoShape 3"/>
          <p:cNvSpPr/>
          <p:nvPr/>
        </p:nvSpPr>
        <p:spPr>
          <a:xfrm flipH="1">
            <a:off x="8740590" y="2917820"/>
            <a:ext cx="0" cy="6227267"/>
          </a:xfrm>
          <a:prstGeom prst="line">
            <a:avLst/>
          </a:prstGeom>
          <a:ln w="38100" cap="flat">
            <a:solidFill>
              <a:srgbClr val="000000"/>
            </a:solidFill>
            <a:prstDash val="solid"/>
            <a:headEnd type="none" w="sm" len="sm"/>
            <a:tailEnd type="none" w="sm" len="sm"/>
          </a:ln>
        </p:spPr>
        <p:txBody>
          <a:bodyPr/>
          <a:lstStyle/>
          <a:p>
            <a:endParaRPr lang="en-IN"/>
          </a:p>
        </p:txBody>
      </p:sp>
      <p:sp>
        <p:nvSpPr>
          <p:cNvPr id="4" name="TextBox 4"/>
          <p:cNvSpPr txBox="1"/>
          <p:nvPr/>
        </p:nvSpPr>
        <p:spPr>
          <a:xfrm>
            <a:off x="3001002" y="2397839"/>
            <a:ext cx="3091826" cy="645301"/>
          </a:xfrm>
          <a:prstGeom prst="rect">
            <a:avLst/>
          </a:prstGeom>
        </p:spPr>
        <p:txBody>
          <a:bodyPr lIns="0" tIns="0" rIns="0" bIns="0" rtlCol="0" anchor="t">
            <a:spAutoFit/>
          </a:bodyPr>
          <a:lstStyle/>
          <a:p>
            <a:pPr algn="ctr">
              <a:lnSpc>
                <a:spcPts val="5042"/>
              </a:lnSpc>
              <a:spcBef>
                <a:spcPct val="0"/>
              </a:spcBef>
            </a:pPr>
            <a:r>
              <a:rPr lang="en-US" sz="3602" b="1">
                <a:solidFill>
                  <a:srgbClr val="1C2120"/>
                </a:solidFill>
                <a:latin typeface="Poppins Bold"/>
                <a:ea typeface="Poppins Bold"/>
                <a:cs typeface="Poppins Bold"/>
                <a:sym typeface="Poppins Bold"/>
              </a:rPr>
              <a:t>Tools Used</a:t>
            </a:r>
          </a:p>
        </p:txBody>
      </p:sp>
      <p:sp>
        <p:nvSpPr>
          <p:cNvPr id="5" name="TextBox 5"/>
          <p:cNvSpPr txBox="1"/>
          <p:nvPr/>
        </p:nvSpPr>
        <p:spPr>
          <a:xfrm>
            <a:off x="11238022" y="2397839"/>
            <a:ext cx="5086350" cy="645301"/>
          </a:xfrm>
          <a:prstGeom prst="rect">
            <a:avLst/>
          </a:prstGeom>
        </p:spPr>
        <p:txBody>
          <a:bodyPr lIns="0" tIns="0" rIns="0" bIns="0" rtlCol="0" anchor="t">
            <a:spAutoFit/>
          </a:bodyPr>
          <a:lstStyle/>
          <a:p>
            <a:pPr algn="ctr">
              <a:lnSpc>
                <a:spcPts val="5042"/>
              </a:lnSpc>
              <a:spcBef>
                <a:spcPct val="0"/>
              </a:spcBef>
            </a:pPr>
            <a:r>
              <a:rPr lang="en-US" sz="3602" b="1">
                <a:solidFill>
                  <a:srgbClr val="1C2120"/>
                </a:solidFill>
                <a:latin typeface="Poppins Bold"/>
                <a:ea typeface="Poppins Bold"/>
                <a:cs typeface="Poppins Bold"/>
                <a:sym typeface="Poppins Bold"/>
              </a:rPr>
              <a:t>Analysis Techniques</a:t>
            </a:r>
          </a:p>
        </p:txBody>
      </p:sp>
      <p:sp>
        <p:nvSpPr>
          <p:cNvPr id="6" name="TextBox 6"/>
          <p:cNvSpPr txBox="1"/>
          <p:nvPr/>
        </p:nvSpPr>
        <p:spPr>
          <a:xfrm>
            <a:off x="884136" y="3452715"/>
            <a:ext cx="7325559" cy="4813300"/>
          </a:xfrm>
          <a:prstGeom prst="rect">
            <a:avLst/>
          </a:prstGeom>
        </p:spPr>
        <p:txBody>
          <a:bodyPr lIns="0" tIns="0" rIns="0" bIns="0" rtlCol="0" anchor="t">
            <a:spAutoFit/>
          </a:bodyPr>
          <a:lstStyle/>
          <a:p>
            <a:pPr algn="l">
              <a:lnSpc>
                <a:spcPts val="3499"/>
              </a:lnSpc>
            </a:pPr>
            <a:r>
              <a:rPr lang="en-US" sz="2499" b="1">
                <a:solidFill>
                  <a:srgbClr val="1C2120"/>
                </a:solidFill>
                <a:latin typeface="Gotham Bold"/>
                <a:ea typeface="Gotham Bold"/>
                <a:cs typeface="Gotham Bold"/>
                <a:sym typeface="Gotham Bold"/>
              </a:rPr>
              <a:t>   Microsoft Excel</a:t>
            </a:r>
            <a:r>
              <a:rPr lang="en-US" sz="2499">
                <a:solidFill>
                  <a:srgbClr val="1C2120"/>
                </a:solidFill>
                <a:latin typeface="Gotham"/>
                <a:ea typeface="Gotham"/>
                <a:cs typeface="Gotham"/>
                <a:sym typeface="Gotham"/>
              </a:rPr>
              <a:t> (Primary Tool):</a:t>
            </a:r>
          </a:p>
          <a:p>
            <a:pPr marL="539749" lvl="1" indent="-269875" algn="l">
              <a:lnSpc>
                <a:spcPts val="3499"/>
              </a:lnSpc>
              <a:buFont typeface="Arial"/>
              <a:buChar char="•"/>
            </a:pPr>
            <a:r>
              <a:rPr lang="en-US" sz="2499">
                <a:solidFill>
                  <a:srgbClr val="1C2120"/>
                </a:solidFill>
                <a:latin typeface="Gotham"/>
                <a:ea typeface="Gotham"/>
                <a:cs typeface="Gotham"/>
                <a:sym typeface="Gotham"/>
              </a:rPr>
              <a:t>Manual data entry from physical BMRs</a:t>
            </a:r>
          </a:p>
          <a:p>
            <a:pPr marL="539749" lvl="1" indent="-269875" algn="l">
              <a:lnSpc>
                <a:spcPts val="3499"/>
              </a:lnSpc>
              <a:buFont typeface="Arial"/>
              <a:buChar char="•"/>
            </a:pPr>
            <a:r>
              <a:rPr lang="en-US" sz="2499">
                <a:solidFill>
                  <a:srgbClr val="1C2120"/>
                </a:solidFill>
                <a:latin typeface="Gotham"/>
                <a:ea typeface="Gotham"/>
                <a:cs typeface="Gotham"/>
                <a:sym typeface="Gotham"/>
              </a:rPr>
              <a:t>Basic formulas for:</a:t>
            </a:r>
          </a:p>
          <a:p>
            <a:pPr algn="l">
              <a:lnSpc>
                <a:spcPts val="3499"/>
              </a:lnSpc>
            </a:pPr>
            <a:r>
              <a:rPr lang="en-US" sz="2499">
                <a:solidFill>
                  <a:srgbClr val="1C2120"/>
                </a:solidFill>
                <a:latin typeface="Gotham"/>
                <a:ea typeface="Gotham"/>
                <a:cs typeface="Gotham"/>
                <a:sym typeface="Gotham"/>
              </a:rPr>
              <a:t>      Delay calculation</a:t>
            </a:r>
          </a:p>
          <a:p>
            <a:pPr algn="l">
              <a:lnSpc>
                <a:spcPts val="3499"/>
              </a:lnSpc>
            </a:pPr>
            <a:r>
              <a:rPr lang="en-US" sz="2499">
                <a:solidFill>
                  <a:srgbClr val="1C2120"/>
                </a:solidFill>
                <a:latin typeface="Gotham"/>
                <a:ea typeface="Gotham"/>
                <a:cs typeface="Gotham"/>
                <a:sym typeface="Gotham"/>
              </a:rPr>
              <a:t>      Yield %</a:t>
            </a:r>
          </a:p>
          <a:p>
            <a:pPr algn="l">
              <a:lnSpc>
                <a:spcPts val="3499"/>
              </a:lnSpc>
            </a:pPr>
            <a:r>
              <a:rPr lang="en-US" sz="2499">
                <a:solidFill>
                  <a:srgbClr val="1C2120"/>
                </a:solidFill>
                <a:latin typeface="Gotham"/>
                <a:ea typeface="Gotham"/>
                <a:cs typeface="Gotham"/>
                <a:sym typeface="Gotham"/>
              </a:rPr>
              <a:t>      Material aggregation</a:t>
            </a:r>
          </a:p>
          <a:p>
            <a:pPr marL="539749" lvl="1" indent="-269875" algn="l">
              <a:lnSpc>
                <a:spcPts val="3499"/>
              </a:lnSpc>
              <a:buFont typeface="Arial"/>
              <a:buChar char="•"/>
            </a:pPr>
            <a:r>
              <a:rPr lang="en-US" sz="2499">
                <a:solidFill>
                  <a:srgbClr val="1C2120"/>
                </a:solidFill>
                <a:latin typeface="Gotham"/>
                <a:ea typeface="Gotham"/>
                <a:cs typeface="Gotham"/>
                <a:sym typeface="Gotham"/>
              </a:rPr>
              <a:t>Charts: Bar, Pie, Scatter (for visual insights)</a:t>
            </a:r>
          </a:p>
          <a:p>
            <a:pPr algn="l">
              <a:lnSpc>
                <a:spcPts val="3499"/>
              </a:lnSpc>
            </a:pPr>
            <a:endParaRPr lang="en-US" sz="2499">
              <a:solidFill>
                <a:srgbClr val="1C2120"/>
              </a:solidFill>
              <a:latin typeface="Gotham"/>
              <a:ea typeface="Gotham"/>
              <a:cs typeface="Gotham"/>
              <a:sym typeface="Gotham"/>
            </a:endParaRPr>
          </a:p>
          <a:p>
            <a:pPr algn="l">
              <a:lnSpc>
                <a:spcPts val="3499"/>
              </a:lnSpc>
            </a:pPr>
            <a:r>
              <a:rPr lang="en-US" sz="2499">
                <a:solidFill>
                  <a:srgbClr val="1C2120"/>
                </a:solidFill>
                <a:latin typeface="Gotham"/>
                <a:ea typeface="Gotham"/>
                <a:cs typeface="Gotham"/>
                <a:sym typeface="Gotham"/>
              </a:rPr>
              <a:t>    </a:t>
            </a:r>
            <a:r>
              <a:rPr lang="en-US" sz="2499" b="1">
                <a:solidFill>
                  <a:srgbClr val="1C2120"/>
                </a:solidFill>
                <a:latin typeface="Gotham Bold"/>
                <a:ea typeface="Gotham Bold"/>
                <a:cs typeface="Gotham Bold"/>
                <a:sym typeface="Gotham Bold"/>
              </a:rPr>
              <a:t>Python:</a:t>
            </a:r>
          </a:p>
          <a:p>
            <a:pPr marL="539749" lvl="1" indent="-269875" algn="l">
              <a:lnSpc>
                <a:spcPts val="3499"/>
              </a:lnSpc>
              <a:buFont typeface="Arial"/>
              <a:buChar char="•"/>
            </a:pPr>
            <a:r>
              <a:rPr lang="en-US" sz="2499">
                <a:solidFill>
                  <a:srgbClr val="1C2120"/>
                </a:solidFill>
                <a:latin typeface="Gotham"/>
                <a:ea typeface="Gotham"/>
                <a:cs typeface="Gotham"/>
                <a:sym typeface="Gotham"/>
              </a:rPr>
              <a:t>Used to visualize Top 5 Raw Materials</a:t>
            </a:r>
          </a:p>
          <a:p>
            <a:pPr algn="l">
              <a:lnSpc>
                <a:spcPts val="3499"/>
              </a:lnSpc>
            </a:pPr>
            <a:r>
              <a:rPr lang="en-US" sz="2499">
                <a:solidFill>
                  <a:srgbClr val="1C2120"/>
                </a:solidFill>
                <a:latin typeface="Gotham"/>
                <a:ea typeface="Gotham"/>
                <a:cs typeface="Gotham"/>
                <a:sym typeface="Gotham"/>
              </a:rPr>
              <a:t>     (Required vs Dispensed)</a:t>
            </a:r>
          </a:p>
        </p:txBody>
      </p:sp>
      <p:sp>
        <p:nvSpPr>
          <p:cNvPr id="7" name="TextBox 7"/>
          <p:cNvSpPr txBox="1"/>
          <p:nvPr/>
        </p:nvSpPr>
        <p:spPr>
          <a:xfrm>
            <a:off x="9077325" y="3452715"/>
            <a:ext cx="8981325" cy="5692372"/>
          </a:xfrm>
          <a:prstGeom prst="rect">
            <a:avLst/>
          </a:prstGeom>
        </p:spPr>
        <p:txBody>
          <a:bodyPr lIns="0" tIns="0" rIns="0" bIns="0" rtlCol="0" anchor="t">
            <a:spAutoFit/>
          </a:bodyPr>
          <a:lstStyle/>
          <a:p>
            <a:pPr marL="538839" lvl="1" indent="-269420" algn="just">
              <a:lnSpc>
                <a:spcPts val="3494"/>
              </a:lnSpc>
              <a:buFont typeface="Arial"/>
              <a:buChar char="•"/>
            </a:pPr>
            <a:r>
              <a:rPr lang="en-US" sz="2495">
                <a:solidFill>
                  <a:srgbClr val="1C2120"/>
                </a:solidFill>
                <a:latin typeface="Gotham Light"/>
                <a:ea typeface="Gotham Light"/>
                <a:cs typeface="Gotham Light"/>
                <a:sym typeface="Gotham Light"/>
              </a:rPr>
              <a:t>Descriptive Statistics:</a:t>
            </a:r>
          </a:p>
          <a:p>
            <a:pPr algn="just">
              <a:lnSpc>
                <a:spcPts val="3494"/>
              </a:lnSpc>
            </a:pPr>
            <a:r>
              <a:rPr lang="en-US" sz="2495">
                <a:solidFill>
                  <a:srgbClr val="1C2120"/>
                </a:solidFill>
                <a:latin typeface="Gotham Light"/>
                <a:ea typeface="Gotham Light"/>
                <a:cs typeface="Gotham Light"/>
                <a:sym typeface="Gotham Light"/>
              </a:rPr>
              <a:t>     → </a:t>
            </a:r>
            <a:r>
              <a:rPr lang="en-US" sz="2495">
                <a:solidFill>
                  <a:srgbClr val="1C2120"/>
                </a:solidFill>
                <a:latin typeface="Gotham"/>
                <a:ea typeface="Gotham"/>
                <a:cs typeface="Gotham"/>
                <a:sym typeface="Gotham"/>
              </a:rPr>
              <a:t> </a:t>
            </a:r>
            <a:r>
              <a:rPr lang="en-US" sz="2495">
                <a:solidFill>
                  <a:srgbClr val="1C2120"/>
                </a:solidFill>
                <a:latin typeface="Gotham Light"/>
                <a:ea typeface="Gotham Light"/>
                <a:cs typeface="Gotham Light"/>
                <a:sym typeface="Gotham Light"/>
              </a:rPr>
              <a:t>Average, Min, Max, Std. Dev.</a:t>
            </a:r>
          </a:p>
          <a:p>
            <a:pPr marL="538839" lvl="1" indent="-269420" algn="just">
              <a:lnSpc>
                <a:spcPts val="3494"/>
              </a:lnSpc>
              <a:buFont typeface="Arial"/>
              <a:buChar char="•"/>
            </a:pPr>
            <a:r>
              <a:rPr lang="en-US" sz="2495">
                <a:solidFill>
                  <a:srgbClr val="1C2120"/>
                </a:solidFill>
                <a:latin typeface="Gotham Light"/>
                <a:ea typeface="Gotham Light"/>
                <a:cs typeface="Gotham Light"/>
                <a:sym typeface="Gotham Light"/>
              </a:rPr>
              <a:t>Time Gap Calculations:</a:t>
            </a:r>
          </a:p>
          <a:p>
            <a:pPr algn="just">
              <a:lnSpc>
                <a:spcPts val="3494"/>
              </a:lnSpc>
            </a:pPr>
            <a:r>
              <a:rPr lang="en-US" sz="2495">
                <a:solidFill>
                  <a:srgbClr val="1C2120"/>
                </a:solidFill>
                <a:latin typeface="Gotham Light"/>
                <a:ea typeface="Gotham Light"/>
                <a:cs typeface="Gotham Light"/>
                <a:sym typeface="Gotham Light"/>
              </a:rPr>
              <a:t>     →  Dispatch Delay = Dispatch Date – Packing Date</a:t>
            </a:r>
          </a:p>
          <a:p>
            <a:pPr algn="just">
              <a:lnSpc>
                <a:spcPts val="3494"/>
              </a:lnSpc>
              <a:spcBef>
                <a:spcPct val="0"/>
              </a:spcBef>
            </a:pPr>
            <a:r>
              <a:rPr lang="en-US" sz="2495">
                <a:solidFill>
                  <a:srgbClr val="1C2120"/>
                </a:solidFill>
                <a:latin typeface="Gotham"/>
                <a:ea typeface="Gotham"/>
                <a:cs typeface="Gotham"/>
                <a:sym typeface="Gotham"/>
              </a:rPr>
              <a:t>     →  </a:t>
            </a:r>
            <a:r>
              <a:rPr lang="en-US" sz="2495">
                <a:solidFill>
                  <a:srgbClr val="1C2120"/>
                </a:solidFill>
                <a:latin typeface="Gotham Light"/>
                <a:ea typeface="Gotham Light"/>
                <a:cs typeface="Gotham Light"/>
                <a:sym typeface="Gotham Light"/>
              </a:rPr>
              <a:t>RM Usage Delay = Usage Date – QA Approval Date</a:t>
            </a:r>
          </a:p>
          <a:p>
            <a:pPr marL="538839" lvl="1" indent="-269420" algn="just">
              <a:lnSpc>
                <a:spcPts val="3494"/>
              </a:lnSpc>
              <a:spcBef>
                <a:spcPct val="0"/>
              </a:spcBef>
              <a:buFont typeface="Arial"/>
              <a:buChar char="•"/>
            </a:pPr>
            <a:r>
              <a:rPr lang="en-US" sz="2495">
                <a:solidFill>
                  <a:srgbClr val="1C2120"/>
                </a:solidFill>
                <a:latin typeface="Gotham Light"/>
                <a:ea typeface="Gotham Light"/>
                <a:cs typeface="Gotham Light"/>
                <a:sym typeface="Gotham Light"/>
              </a:rPr>
              <a:t>Material Usage Comparison:</a:t>
            </a:r>
          </a:p>
          <a:p>
            <a:pPr algn="just">
              <a:lnSpc>
                <a:spcPts val="3494"/>
              </a:lnSpc>
              <a:spcBef>
                <a:spcPct val="0"/>
              </a:spcBef>
            </a:pPr>
            <a:r>
              <a:rPr lang="en-US" sz="2495">
                <a:solidFill>
                  <a:srgbClr val="1C2120"/>
                </a:solidFill>
                <a:latin typeface="Gotham Light"/>
                <a:ea typeface="Gotham Light"/>
                <a:cs typeface="Gotham Light"/>
                <a:sym typeface="Gotham Light"/>
              </a:rPr>
              <a:t>    → Required vs Dispensed (for both RM and Packaging)</a:t>
            </a:r>
          </a:p>
          <a:p>
            <a:pPr marL="538839" lvl="1" indent="-269420" algn="just">
              <a:lnSpc>
                <a:spcPts val="3494"/>
              </a:lnSpc>
              <a:spcBef>
                <a:spcPct val="0"/>
              </a:spcBef>
              <a:buFont typeface="Arial"/>
              <a:buChar char="•"/>
            </a:pPr>
            <a:r>
              <a:rPr lang="en-US" sz="2495">
                <a:solidFill>
                  <a:srgbClr val="1C2120"/>
                </a:solidFill>
                <a:latin typeface="Gotham Light"/>
                <a:ea typeface="Gotham Light"/>
                <a:cs typeface="Gotham Light"/>
                <a:sym typeface="Gotham Light"/>
              </a:rPr>
              <a:t>Yield &amp; Loss Analysis:</a:t>
            </a:r>
          </a:p>
          <a:p>
            <a:pPr algn="just">
              <a:lnSpc>
                <a:spcPts val="3494"/>
              </a:lnSpc>
              <a:spcBef>
                <a:spcPct val="0"/>
              </a:spcBef>
            </a:pPr>
            <a:r>
              <a:rPr lang="en-US" sz="2495">
                <a:solidFill>
                  <a:srgbClr val="1C2120"/>
                </a:solidFill>
                <a:latin typeface="Gotham Light"/>
                <a:ea typeface="Gotham Light"/>
                <a:cs typeface="Gotham Light"/>
                <a:sym typeface="Gotham Light"/>
              </a:rPr>
              <a:t>    → Yield % = (Actual / Theoretical) × 100</a:t>
            </a:r>
          </a:p>
          <a:p>
            <a:pPr algn="just">
              <a:lnSpc>
                <a:spcPts val="3494"/>
              </a:lnSpc>
              <a:spcBef>
                <a:spcPct val="0"/>
              </a:spcBef>
            </a:pPr>
            <a:r>
              <a:rPr lang="en-US" sz="2495">
                <a:solidFill>
                  <a:srgbClr val="1C2120"/>
                </a:solidFill>
                <a:latin typeface="Gotham Light"/>
                <a:ea typeface="Gotham Light"/>
                <a:cs typeface="Gotham Light"/>
                <a:sym typeface="Gotham Light"/>
              </a:rPr>
              <a:t>    → Compression &amp; Packing Loss tracked (kg)</a:t>
            </a:r>
          </a:p>
          <a:p>
            <a:pPr marL="538839" lvl="1" indent="-269420" algn="just">
              <a:lnSpc>
                <a:spcPts val="3494"/>
              </a:lnSpc>
              <a:spcBef>
                <a:spcPct val="0"/>
              </a:spcBef>
              <a:buFont typeface="Arial"/>
              <a:buChar char="•"/>
            </a:pPr>
            <a:r>
              <a:rPr lang="en-US" sz="2495">
                <a:solidFill>
                  <a:srgbClr val="1C2120"/>
                </a:solidFill>
                <a:latin typeface="Gotham Light"/>
                <a:ea typeface="Gotham Light"/>
                <a:cs typeface="Gotham Light"/>
                <a:sym typeface="Gotham Light"/>
              </a:rPr>
              <a:t>Trend Observation:</a:t>
            </a:r>
          </a:p>
          <a:p>
            <a:pPr algn="just">
              <a:lnSpc>
                <a:spcPts val="3494"/>
              </a:lnSpc>
              <a:spcBef>
                <a:spcPct val="0"/>
              </a:spcBef>
            </a:pPr>
            <a:r>
              <a:rPr lang="en-US" sz="2495">
                <a:solidFill>
                  <a:srgbClr val="1C2120"/>
                </a:solidFill>
                <a:latin typeface="Gotham Light"/>
                <a:ea typeface="Gotham Light"/>
                <a:cs typeface="Gotham Light"/>
                <a:sym typeface="Gotham Light"/>
              </a:rPr>
              <a:t>    → Scatter Plot for Compression Loss vs Yield %</a:t>
            </a:r>
          </a:p>
          <a:p>
            <a:pPr algn="just">
              <a:lnSpc>
                <a:spcPts val="3494"/>
              </a:lnSpc>
              <a:spcBef>
                <a:spcPct val="0"/>
              </a:spcBef>
            </a:pPr>
            <a:endParaRPr lang="en-US" sz="2495">
              <a:solidFill>
                <a:srgbClr val="1C2120"/>
              </a:solidFill>
              <a:latin typeface="Gotham Light"/>
              <a:ea typeface="Gotham Light"/>
              <a:cs typeface="Gotham Light"/>
              <a:sym typeface="Gotham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07763" y="2222055"/>
            <a:ext cx="6115872" cy="3676029"/>
          </a:xfrm>
          <a:custGeom>
            <a:avLst/>
            <a:gdLst/>
            <a:ahLst/>
            <a:cxnLst/>
            <a:rect l="l" t="t" r="r" b="b"/>
            <a:pathLst>
              <a:path w="6115872" h="3676029">
                <a:moveTo>
                  <a:pt x="0" y="0"/>
                </a:moveTo>
                <a:lnTo>
                  <a:pt x="6115872" y="0"/>
                </a:lnTo>
                <a:lnTo>
                  <a:pt x="6115872" y="3676029"/>
                </a:lnTo>
                <a:lnTo>
                  <a:pt x="0" y="3676029"/>
                </a:lnTo>
                <a:lnTo>
                  <a:pt x="0" y="0"/>
                </a:lnTo>
                <a:close/>
              </a:path>
            </a:pathLst>
          </a:custGeom>
          <a:blipFill>
            <a:blip r:embed="rId2"/>
            <a:stretch>
              <a:fillRect/>
            </a:stretch>
          </a:blipFill>
        </p:spPr>
        <p:txBody>
          <a:bodyPr/>
          <a:lstStyle/>
          <a:p>
            <a:endParaRPr lang="en-IN"/>
          </a:p>
        </p:txBody>
      </p:sp>
      <p:sp>
        <p:nvSpPr>
          <p:cNvPr id="3" name="Freeform 3"/>
          <p:cNvSpPr/>
          <p:nvPr/>
        </p:nvSpPr>
        <p:spPr>
          <a:xfrm>
            <a:off x="10363200" y="2222055"/>
            <a:ext cx="6115872" cy="3676029"/>
          </a:xfrm>
          <a:custGeom>
            <a:avLst/>
            <a:gdLst/>
            <a:ahLst/>
            <a:cxnLst/>
            <a:rect l="l" t="t" r="r" b="b"/>
            <a:pathLst>
              <a:path w="6115872" h="3676029">
                <a:moveTo>
                  <a:pt x="0" y="0"/>
                </a:moveTo>
                <a:lnTo>
                  <a:pt x="6115872" y="0"/>
                </a:lnTo>
                <a:lnTo>
                  <a:pt x="6115872" y="3676029"/>
                </a:lnTo>
                <a:lnTo>
                  <a:pt x="0" y="3676029"/>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1028700" y="497039"/>
            <a:ext cx="16230600" cy="958547"/>
          </a:xfrm>
          <a:prstGeom prst="rect">
            <a:avLst/>
          </a:prstGeom>
        </p:spPr>
        <p:txBody>
          <a:bodyPr lIns="0" tIns="0" rIns="0" bIns="0" rtlCol="0" anchor="t">
            <a:spAutoFit/>
          </a:bodyPr>
          <a:lstStyle/>
          <a:p>
            <a:pPr algn="ctr">
              <a:lnSpc>
                <a:spcPts val="7159"/>
              </a:lnSpc>
            </a:pPr>
            <a:r>
              <a:rPr lang="en-US" sz="7380">
                <a:solidFill>
                  <a:srgbClr val="1C2120"/>
                </a:solidFill>
                <a:latin typeface="Alice"/>
                <a:ea typeface="Alice"/>
                <a:cs typeface="Alice"/>
                <a:sym typeface="Alice"/>
              </a:rPr>
              <a:t>Results and Findings - PS 1</a:t>
            </a:r>
          </a:p>
        </p:txBody>
      </p:sp>
      <p:sp>
        <p:nvSpPr>
          <p:cNvPr id="5" name="TextBox 5"/>
          <p:cNvSpPr txBox="1"/>
          <p:nvPr/>
        </p:nvSpPr>
        <p:spPr>
          <a:xfrm>
            <a:off x="1500840" y="6461600"/>
            <a:ext cx="6729718" cy="2110100"/>
          </a:xfrm>
          <a:prstGeom prst="rect">
            <a:avLst/>
          </a:prstGeom>
        </p:spPr>
        <p:txBody>
          <a:bodyPr lIns="0" tIns="0" rIns="0" bIns="0" rtlCol="0" anchor="t">
            <a:spAutoFit/>
          </a:bodyPr>
          <a:lstStyle/>
          <a:p>
            <a:pPr marL="520403" lvl="1" indent="-260201" algn="just">
              <a:lnSpc>
                <a:spcPts val="3374"/>
              </a:lnSpc>
              <a:buFont typeface="Arial"/>
              <a:buChar char="•"/>
            </a:pPr>
            <a:r>
              <a:rPr lang="en-US" sz="2410">
                <a:solidFill>
                  <a:srgbClr val="1C2120"/>
                </a:solidFill>
                <a:latin typeface="Gotham Light"/>
                <a:ea typeface="Gotham Light"/>
                <a:cs typeface="Gotham Light"/>
                <a:sym typeface="Gotham Light"/>
              </a:rPr>
              <a:t>Delays after packaging completion vary across batches.</a:t>
            </a:r>
          </a:p>
          <a:p>
            <a:pPr marL="520403" lvl="1" indent="-260201" algn="just">
              <a:lnSpc>
                <a:spcPts val="3374"/>
              </a:lnSpc>
              <a:buFont typeface="Arial"/>
              <a:buChar char="•"/>
            </a:pPr>
            <a:r>
              <a:rPr lang="en-US" sz="2410">
                <a:solidFill>
                  <a:srgbClr val="1C2120"/>
                </a:solidFill>
                <a:latin typeface="Gotham Light"/>
                <a:ea typeface="Gotham Light"/>
                <a:cs typeface="Gotham Light"/>
                <a:sym typeface="Gotham Light"/>
              </a:rPr>
              <a:t>Most batches faced 2–4 days of delay.</a:t>
            </a:r>
          </a:p>
          <a:p>
            <a:pPr marL="520403" lvl="1" indent="-260201" algn="just">
              <a:lnSpc>
                <a:spcPts val="3374"/>
              </a:lnSpc>
              <a:buFont typeface="Arial"/>
              <a:buChar char="•"/>
            </a:pPr>
            <a:r>
              <a:rPr lang="en-US" sz="2410">
                <a:solidFill>
                  <a:srgbClr val="1C2120"/>
                </a:solidFill>
                <a:latin typeface="Gotham Light"/>
                <a:ea typeface="Gotham Light"/>
                <a:cs typeface="Gotham Light"/>
                <a:sym typeface="Gotham Light"/>
              </a:rPr>
              <a:t>Delays cause storage congestion and idle time.</a:t>
            </a:r>
          </a:p>
        </p:txBody>
      </p:sp>
      <p:sp>
        <p:nvSpPr>
          <p:cNvPr id="6" name="TextBox 6"/>
          <p:cNvSpPr txBox="1"/>
          <p:nvPr/>
        </p:nvSpPr>
        <p:spPr>
          <a:xfrm>
            <a:off x="9839383" y="6461600"/>
            <a:ext cx="7592085" cy="2694993"/>
          </a:xfrm>
          <a:prstGeom prst="rect">
            <a:avLst/>
          </a:prstGeom>
        </p:spPr>
        <p:txBody>
          <a:bodyPr lIns="0" tIns="0" rIns="0" bIns="0" rtlCol="0" anchor="t">
            <a:spAutoFit/>
          </a:bodyPr>
          <a:lstStyle/>
          <a:p>
            <a:pPr marL="553909" lvl="1" indent="-276955" algn="l">
              <a:lnSpc>
                <a:spcPts val="3591"/>
              </a:lnSpc>
              <a:buFont typeface="Arial"/>
              <a:buChar char="•"/>
            </a:pPr>
            <a:r>
              <a:rPr lang="en-US" sz="2565">
                <a:solidFill>
                  <a:srgbClr val="1C2120"/>
                </a:solidFill>
                <a:latin typeface="Gotham Light"/>
                <a:ea typeface="Gotham Light"/>
                <a:cs typeface="Gotham Light"/>
                <a:sym typeface="Gotham Light"/>
              </a:rPr>
              <a:t>Average yield remains around 98% across all batches.</a:t>
            </a:r>
          </a:p>
          <a:p>
            <a:pPr marL="553909" lvl="1" indent="-276955" algn="l">
              <a:lnSpc>
                <a:spcPts val="3591"/>
              </a:lnSpc>
              <a:buFont typeface="Arial"/>
              <a:buChar char="•"/>
            </a:pPr>
            <a:r>
              <a:rPr lang="en-US" sz="2565">
                <a:solidFill>
                  <a:srgbClr val="1C2120"/>
                </a:solidFill>
                <a:latin typeface="Gotham Light"/>
                <a:ea typeface="Gotham Light"/>
                <a:cs typeface="Gotham Light"/>
                <a:sym typeface="Gotham Light"/>
              </a:rPr>
              <a:t>Batches with 0-day dispatch delay show slightly higher yields.</a:t>
            </a:r>
          </a:p>
          <a:p>
            <a:pPr marL="553909" lvl="1" indent="-276955" algn="l">
              <a:lnSpc>
                <a:spcPts val="3591"/>
              </a:lnSpc>
              <a:buFont typeface="Arial"/>
              <a:buChar char="•"/>
            </a:pPr>
            <a:r>
              <a:rPr lang="en-US" sz="2565">
                <a:solidFill>
                  <a:srgbClr val="1C2120"/>
                </a:solidFill>
                <a:latin typeface="Gotham Light"/>
                <a:ea typeface="Gotham Light"/>
                <a:cs typeface="Gotham Light"/>
                <a:sym typeface="Gotham Light"/>
              </a:rPr>
              <a:t>Indicates a weak but visible link between faster dispatch and better output efficiency.</a:t>
            </a:r>
          </a:p>
        </p:txBody>
      </p:sp>
      <p:sp>
        <p:nvSpPr>
          <p:cNvPr id="7" name="AutoShape 7"/>
          <p:cNvSpPr/>
          <p:nvPr/>
        </p:nvSpPr>
        <p:spPr>
          <a:xfrm>
            <a:off x="9144000" y="2015132"/>
            <a:ext cx="0" cy="7383022"/>
          </a:xfrm>
          <a:prstGeom prst="line">
            <a:avLst/>
          </a:prstGeom>
          <a:ln w="38100" cap="flat">
            <a:solidFill>
              <a:srgbClr val="000000"/>
            </a:solidFill>
            <a:prstDash val="solid"/>
            <a:headEnd type="none" w="sm" len="sm"/>
            <a:tailEnd type="none" w="sm" len="sm"/>
          </a:ln>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97039"/>
            <a:ext cx="16230600" cy="958547"/>
          </a:xfrm>
          <a:prstGeom prst="rect">
            <a:avLst/>
          </a:prstGeom>
        </p:spPr>
        <p:txBody>
          <a:bodyPr lIns="0" tIns="0" rIns="0" bIns="0" rtlCol="0" anchor="t">
            <a:spAutoFit/>
          </a:bodyPr>
          <a:lstStyle/>
          <a:p>
            <a:pPr algn="ctr">
              <a:lnSpc>
                <a:spcPts val="7159"/>
              </a:lnSpc>
            </a:pPr>
            <a:r>
              <a:rPr lang="en-US" sz="7380">
                <a:solidFill>
                  <a:srgbClr val="1C2120"/>
                </a:solidFill>
                <a:latin typeface="Alice"/>
                <a:ea typeface="Alice"/>
                <a:cs typeface="Alice"/>
                <a:sym typeface="Alice"/>
              </a:rPr>
              <a:t>Results and Findings - PS 1</a:t>
            </a:r>
          </a:p>
        </p:txBody>
      </p:sp>
      <p:sp>
        <p:nvSpPr>
          <p:cNvPr id="3" name="TextBox 3"/>
          <p:cNvSpPr txBox="1"/>
          <p:nvPr/>
        </p:nvSpPr>
        <p:spPr>
          <a:xfrm>
            <a:off x="10005079" y="3045151"/>
            <a:ext cx="7927887" cy="2837620"/>
          </a:xfrm>
          <a:prstGeom prst="rect">
            <a:avLst/>
          </a:prstGeom>
        </p:spPr>
        <p:txBody>
          <a:bodyPr lIns="0" tIns="0" rIns="0" bIns="0" rtlCol="0" anchor="t">
            <a:spAutoFit/>
          </a:bodyPr>
          <a:lstStyle/>
          <a:p>
            <a:pPr marL="581758" lvl="1" indent="-290879" algn="l">
              <a:lnSpc>
                <a:spcPts val="3772"/>
              </a:lnSpc>
              <a:buFont typeface="Arial"/>
              <a:buChar char="•"/>
            </a:pPr>
            <a:r>
              <a:rPr lang="en-US" sz="2694">
                <a:solidFill>
                  <a:srgbClr val="1C2120"/>
                </a:solidFill>
                <a:latin typeface="Gotham Light"/>
                <a:ea typeface="Gotham Light"/>
                <a:cs typeface="Gotham Light"/>
                <a:sym typeface="Gotham Light"/>
              </a:rPr>
              <a:t>Consistent under-usage across all packing materials observed.</a:t>
            </a:r>
          </a:p>
          <a:p>
            <a:pPr marL="581758" lvl="1" indent="-290879" algn="l">
              <a:lnSpc>
                <a:spcPts val="3772"/>
              </a:lnSpc>
              <a:buFont typeface="Arial"/>
              <a:buChar char="•"/>
            </a:pPr>
            <a:r>
              <a:rPr lang="en-US" sz="2694">
                <a:solidFill>
                  <a:srgbClr val="1C2120"/>
                </a:solidFill>
                <a:latin typeface="Gotham Light"/>
                <a:ea typeface="Gotham Light"/>
                <a:cs typeface="Gotham Light"/>
                <a:sym typeface="Gotham Light"/>
              </a:rPr>
              <a:t>This indicate over-ordering, conservative planning, or excess buffer.</a:t>
            </a:r>
          </a:p>
          <a:p>
            <a:pPr marL="581758" lvl="1" indent="-290879" algn="l">
              <a:lnSpc>
                <a:spcPts val="3772"/>
              </a:lnSpc>
              <a:buFont typeface="Arial"/>
              <a:buChar char="•"/>
            </a:pPr>
            <a:r>
              <a:rPr lang="en-US" sz="2694">
                <a:solidFill>
                  <a:srgbClr val="1C2120"/>
                </a:solidFill>
                <a:latin typeface="Gotham Light"/>
                <a:ea typeface="Gotham Light"/>
                <a:cs typeface="Gotham Light"/>
                <a:sym typeface="Gotham Light"/>
              </a:rPr>
              <a:t>Impacts: Higher holding costs and potential material wastage.</a:t>
            </a:r>
          </a:p>
        </p:txBody>
      </p:sp>
      <p:sp>
        <p:nvSpPr>
          <p:cNvPr id="4" name="Freeform 4"/>
          <p:cNvSpPr/>
          <p:nvPr/>
        </p:nvSpPr>
        <p:spPr>
          <a:xfrm>
            <a:off x="368587" y="2615261"/>
            <a:ext cx="9226197" cy="3754550"/>
          </a:xfrm>
          <a:custGeom>
            <a:avLst/>
            <a:gdLst/>
            <a:ahLst/>
            <a:cxnLst/>
            <a:rect l="l" t="t" r="r" b="b"/>
            <a:pathLst>
              <a:path w="9226197" h="3754550">
                <a:moveTo>
                  <a:pt x="0" y="0"/>
                </a:moveTo>
                <a:lnTo>
                  <a:pt x="9226197" y="0"/>
                </a:lnTo>
                <a:lnTo>
                  <a:pt x="9226197" y="3754550"/>
                </a:lnTo>
                <a:lnTo>
                  <a:pt x="0" y="3754550"/>
                </a:lnTo>
                <a:lnTo>
                  <a:pt x="0" y="0"/>
                </a:lnTo>
                <a:close/>
              </a:path>
            </a:pathLst>
          </a:custGeom>
          <a:blipFill>
            <a:blip r:embed="rId2"/>
            <a:stretch>
              <a:fillRect/>
            </a:stretch>
          </a:blipFill>
        </p:spPr>
        <p:txBody>
          <a:bodyPr/>
          <a:lstStyle/>
          <a:p>
            <a:endParaRPr lang="en-IN"/>
          </a:p>
        </p:txBody>
      </p:sp>
      <p:grpSp>
        <p:nvGrpSpPr>
          <p:cNvPr id="5" name="Group 5"/>
          <p:cNvGrpSpPr/>
          <p:nvPr/>
        </p:nvGrpSpPr>
        <p:grpSpPr>
          <a:xfrm>
            <a:off x="3301714" y="7809259"/>
            <a:ext cx="11684572" cy="1728814"/>
            <a:chOff x="0" y="0"/>
            <a:chExt cx="3077418" cy="455325"/>
          </a:xfrm>
        </p:grpSpPr>
        <p:sp>
          <p:nvSpPr>
            <p:cNvPr id="6" name="Freeform 6"/>
            <p:cNvSpPr/>
            <p:nvPr/>
          </p:nvSpPr>
          <p:spPr>
            <a:xfrm>
              <a:off x="0" y="0"/>
              <a:ext cx="3077418" cy="455325"/>
            </a:xfrm>
            <a:custGeom>
              <a:avLst/>
              <a:gdLst/>
              <a:ahLst/>
              <a:cxnLst/>
              <a:rect l="l" t="t" r="r" b="b"/>
              <a:pathLst>
                <a:path w="3077418" h="455325">
                  <a:moveTo>
                    <a:pt x="63607" y="0"/>
                  </a:moveTo>
                  <a:lnTo>
                    <a:pt x="3013811" y="0"/>
                  </a:lnTo>
                  <a:cubicBezTo>
                    <a:pt x="3030681" y="0"/>
                    <a:pt x="3046859" y="6701"/>
                    <a:pt x="3058788" y="18630"/>
                  </a:cubicBezTo>
                  <a:cubicBezTo>
                    <a:pt x="3070717" y="30559"/>
                    <a:pt x="3077418" y="46738"/>
                    <a:pt x="3077418" y="63607"/>
                  </a:cubicBezTo>
                  <a:lnTo>
                    <a:pt x="3077418" y="391718"/>
                  </a:lnTo>
                  <a:cubicBezTo>
                    <a:pt x="3077418" y="408588"/>
                    <a:pt x="3070717" y="424767"/>
                    <a:pt x="3058788" y="436695"/>
                  </a:cubicBezTo>
                  <a:cubicBezTo>
                    <a:pt x="3046859" y="448624"/>
                    <a:pt x="3030681" y="455325"/>
                    <a:pt x="3013811" y="455325"/>
                  </a:cubicBezTo>
                  <a:lnTo>
                    <a:pt x="63607" y="455325"/>
                  </a:lnTo>
                  <a:cubicBezTo>
                    <a:pt x="46738" y="455325"/>
                    <a:pt x="30559" y="448624"/>
                    <a:pt x="18630" y="436695"/>
                  </a:cubicBezTo>
                  <a:cubicBezTo>
                    <a:pt x="6701" y="424767"/>
                    <a:pt x="0" y="408588"/>
                    <a:pt x="0" y="391718"/>
                  </a:cubicBezTo>
                  <a:lnTo>
                    <a:pt x="0" y="63607"/>
                  </a:lnTo>
                  <a:cubicBezTo>
                    <a:pt x="0" y="46738"/>
                    <a:pt x="6701" y="30559"/>
                    <a:pt x="18630" y="18630"/>
                  </a:cubicBezTo>
                  <a:cubicBezTo>
                    <a:pt x="30559" y="6701"/>
                    <a:pt x="46738" y="0"/>
                    <a:pt x="63607" y="0"/>
                  </a:cubicBezTo>
                  <a:close/>
                </a:path>
              </a:pathLst>
            </a:custGeom>
            <a:solidFill>
              <a:srgbClr val="AAD7D4"/>
            </a:solidFill>
          </p:spPr>
          <p:txBody>
            <a:bodyPr/>
            <a:lstStyle/>
            <a:p>
              <a:endParaRPr lang="en-IN"/>
            </a:p>
          </p:txBody>
        </p:sp>
        <p:sp>
          <p:nvSpPr>
            <p:cNvPr id="7" name="TextBox 7"/>
            <p:cNvSpPr txBox="1"/>
            <p:nvPr/>
          </p:nvSpPr>
          <p:spPr>
            <a:xfrm>
              <a:off x="0" y="-47625"/>
              <a:ext cx="3077418" cy="502950"/>
            </a:xfrm>
            <a:prstGeom prst="rect">
              <a:avLst/>
            </a:prstGeom>
          </p:spPr>
          <p:txBody>
            <a:bodyPr lIns="50800" tIns="50800" rIns="50800" bIns="50800" rtlCol="0" anchor="ctr"/>
            <a:lstStyle/>
            <a:p>
              <a:pPr algn="ctr">
                <a:lnSpc>
                  <a:spcPts val="2869"/>
                </a:lnSpc>
              </a:pPr>
              <a:r>
                <a:rPr lang="en-US" sz="2049">
                  <a:solidFill>
                    <a:srgbClr val="000000"/>
                  </a:solidFill>
                  <a:latin typeface="Gotham Light"/>
                  <a:ea typeface="Gotham Light"/>
                  <a:cs typeface="Gotham Light"/>
                  <a:sym typeface="Gotham Light"/>
                </a:rPr>
                <a:t>📦 "Packaging materials are consistently used less than required — pointing to overestimation or inefficiencies in planning. Monitoring usage more closely can save a small % in material cost and space."</a:t>
              </a:r>
            </a:p>
          </p:txBody>
        </p:sp>
      </p:grpSp>
      <p:sp>
        <p:nvSpPr>
          <p:cNvPr id="8" name="TextBox 8"/>
          <p:cNvSpPr txBox="1"/>
          <p:nvPr/>
        </p:nvSpPr>
        <p:spPr>
          <a:xfrm>
            <a:off x="2274824" y="2023786"/>
            <a:ext cx="5413721" cy="424732"/>
          </a:xfrm>
          <a:prstGeom prst="rect">
            <a:avLst/>
          </a:prstGeom>
        </p:spPr>
        <p:txBody>
          <a:bodyPr wrap="square" lIns="0" tIns="0" rIns="0" bIns="0" rtlCol="0" anchor="t">
            <a:spAutoFit/>
          </a:bodyPr>
          <a:lstStyle/>
          <a:p>
            <a:pPr algn="ctr">
              <a:lnSpc>
                <a:spcPts val="3572"/>
              </a:lnSpc>
              <a:spcBef>
                <a:spcPct val="0"/>
              </a:spcBef>
            </a:pPr>
            <a:r>
              <a:rPr lang="en-US" sz="2551" b="1" dirty="0">
                <a:solidFill>
                  <a:srgbClr val="1C2120"/>
                </a:solidFill>
                <a:latin typeface="Gotham Bold"/>
                <a:ea typeface="Gotham Bold"/>
                <a:cs typeface="Gotham Bold"/>
                <a:sym typeface="Gotham Bold"/>
              </a:rPr>
              <a:t>Packing Material </a:t>
            </a:r>
            <a:r>
              <a:rPr lang="en-US" sz="2551" b="1" dirty="0" err="1">
                <a:solidFill>
                  <a:srgbClr val="1C2120"/>
                </a:solidFill>
                <a:latin typeface="Gotham Bold"/>
                <a:ea typeface="Gotham Bold"/>
                <a:cs typeface="Gotham Bold"/>
                <a:sym typeface="Gotham Bold"/>
              </a:rPr>
              <a:t>Reqd</a:t>
            </a:r>
            <a:r>
              <a:rPr lang="en-US" sz="2551" b="1" dirty="0">
                <a:solidFill>
                  <a:srgbClr val="1C2120"/>
                </a:solidFill>
                <a:latin typeface="Gotham Bold"/>
                <a:ea typeface="Gotham Bold"/>
                <a:cs typeface="Gotham Bold"/>
                <a:sym typeface="Gotham Bold"/>
              </a:rPr>
              <a:t> vs Usage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7990" y="2222055"/>
            <a:ext cx="6556435" cy="3892067"/>
          </a:xfrm>
          <a:custGeom>
            <a:avLst/>
            <a:gdLst/>
            <a:ahLst/>
            <a:cxnLst/>
            <a:rect l="l" t="t" r="r" b="b"/>
            <a:pathLst>
              <a:path w="6556435" h="3892067">
                <a:moveTo>
                  <a:pt x="0" y="0"/>
                </a:moveTo>
                <a:lnTo>
                  <a:pt x="6556435" y="0"/>
                </a:lnTo>
                <a:lnTo>
                  <a:pt x="6556435" y="3892067"/>
                </a:lnTo>
                <a:lnTo>
                  <a:pt x="0" y="3892067"/>
                </a:lnTo>
                <a:lnTo>
                  <a:pt x="0" y="0"/>
                </a:lnTo>
                <a:close/>
              </a:path>
            </a:pathLst>
          </a:custGeom>
          <a:blipFill>
            <a:blip r:embed="rId2"/>
            <a:stretch>
              <a:fillRect/>
            </a:stretch>
          </a:blipFill>
        </p:spPr>
        <p:txBody>
          <a:bodyPr/>
          <a:lstStyle/>
          <a:p>
            <a:endParaRPr lang="en-IN"/>
          </a:p>
        </p:txBody>
      </p:sp>
      <p:sp>
        <p:nvSpPr>
          <p:cNvPr id="3" name="Freeform 3"/>
          <p:cNvSpPr/>
          <p:nvPr/>
        </p:nvSpPr>
        <p:spPr>
          <a:xfrm>
            <a:off x="10044693" y="2038447"/>
            <a:ext cx="7113623" cy="4259282"/>
          </a:xfrm>
          <a:custGeom>
            <a:avLst/>
            <a:gdLst/>
            <a:ahLst/>
            <a:cxnLst/>
            <a:rect l="l" t="t" r="r" b="b"/>
            <a:pathLst>
              <a:path w="7113623" h="4259282">
                <a:moveTo>
                  <a:pt x="0" y="0"/>
                </a:moveTo>
                <a:lnTo>
                  <a:pt x="7113623" y="0"/>
                </a:lnTo>
                <a:lnTo>
                  <a:pt x="7113623" y="4259282"/>
                </a:lnTo>
                <a:lnTo>
                  <a:pt x="0" y="4259282"/>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1028700" y="497039"/>
            <a:ext cx="16230600" cy="958547"/>
          </a:xfrm>
          <a:prstGeom prst="rect">
            <a:avLst/>
          </a:prstGeom>
        </p:spPr>
        <p:txBody>
          <a:bodyPr lIns="0" tIns="0" rIns="0" bIns="0" rtlCol="0" anchor="t">
            <a:spAutoFit/>
          </a:bodyPr>
          <a:lstStyle/>
          <a:p>
            <a:pPr algn="ctr">
              <a:lnSpc>
                <a:spcPts val="7159"/>
              </a:lnSpc>
            </a:pPr>
            <a:r>
              <a:rPr lang="en-US" sz="7380">
                <a:solidFill>
                  <a:srgbClr val="1C2120"/>
                </a:solidFill>
                <a:latin typeface="Alice"/>
                <a:ea typeface="Alice"/>
                <a:cs typeface="Alice"/>
                <a:sym typeface="Alice"/>
              </a:rPr>
              <a:t>Results and Findings - PS 2</a:t>
            </a:r>
          </a:p>
        </p:txBody>
      </p:sp>
      <p:sp>
        <p:nvSpPr>
          <p:cNvPr id="5" name="AutoShape 5"/>
          <p:cNvSpPr/>
          <p:nvPr/>
        </p:nvSpPr>
        <p:spPr>
          <a:xfrm>
            <a:off x="9144000" y="2015132"/>
            <a:ext cx="0" cy="7383022"/>
          </a:xfrm>
          <a:prstGeom prst="line">
            <a:avLst/>
          </a:prstGeom>
          <a:ln w="38100" cap="flat">
            <a:solidFill>
              <a:srgbClr val="000000"/>
            </a:solidFill>
            <a:prstDash val="solid"/>
            <a:headEnd type="none" w="sm" len="sm"/>
            <a:tailEnd type="none" w="sm" len="sm"/>
          </a:ln>
        </p:spPr>
        <p:txBody>
          <a:bodyPr/>
          <a:lstStyle/>
          <a:p>
            <a:endParaRPr lang="en-IN"/>
          </a:p>
        </p:txBody>
      </p:sp>
      <p:sp>
        <p:nvSpPr>
          <p:cNvPr id="6" name="TextBox 6"/>
          <p:cNvSpPr txBox="1"/>
          <p:nvPr/>
        </p:nvSpPr>
        <p:spPr>
          <a:xfrm>
            <a:off x="1333744" y="6438574"/>
            <a:ext cx="6944928" cy="3339201"/>
          </a:xfrm>
          <a:prstGeom prst="rect">
            <a:avLst/>
          </a:prstGeom>
        </p:spPr>
        <p:txBody>
          <a:bodyPr lIns="0" tIns="0" rIns="0" bIns="0" rtlCol="0" anchor="t">
            <a:spAutoFit/>
          </a:bodyPr>
          <a:lstStyle/>
          <a:p>
            <a:pPr algn="ctr">
              <a:lnSpc>
                <a:spcPts val="3374"/>
              </a:lnSpc>
            </a:pPr>
            <a:r>
              <a:rPr lang="en-US" sz="2410" b="1">
                <a:solidFill>
                  <a:srgbClr val="1C2120"/>
                </a:solidFill>
                <a:latin typeface="Gotham Bold"/>
                <a:ea typeface="Gotham Bold"/>
                <a:cs typeface="Gotham Bold"/>
                <a:sym typeface="Gotham Bold"/>
              </a:rPr>
              <a:t>Compression Stage Insight</a:t>
            </a:r>
          </a:p>
          <a:p>
            <a:pPr marL="520403" lvl="1" indent="-260201" algn="just">
              <a:lnSpc>
                <a:spcPts val="3374"/>
              </a:lnSpc>
              <a:buFont typeface="Arial"/>
              <a:buChar char="•"/>
            </a:pPr>
            <a:r>
              <a:rPr lang="en-US" sz="2410">
                <a:solidFill>
                  <a:srgbClr val="1C2120"/>
                </a:solidFill>
                <a:latin typeface="Gotham Light"/>
                <a:ea typeface="Gotham Light"/>
                <a:cs typeface="Gotham Light"/>
                <a:sym typeface="Gotham Light"/>
              </a:rPr>
              <a:t>Higher compression loss → Lower yield %</a:t>
            </a:r>
          </a:p>
          <a:p>
            <a:pPr marL="520403" lvl="1" indent="-260201" algn="just">
              <a:lnSpc>
                <a:spcPts val="3374"/>
              </a:lnSpc>
              <a:buFont typeface="Arial"/>
              <a:buChar char="•"/>
            </a:pPr>
            <a:r>
              <a:rPr lang="en-US" sz="2410">
                <a:solidFill>
                  <a:srgbClr val="1C2120"/>
                </a:solidFill>
                <a:latin typeface="Gotham Light"/>
                <a:ea typeface="Gotham Light"/>
                <a:cs typeface="Gotham Light"/>
                <a:sym typeface="Gotham Light"/>
              </a:rPr>
              <a:t>Indicates inefficiencies in compression stage</a:t>
            </a:r>
          </a:p>
          <a:p>
            <a:pPr marL="520403" lvl="1" indent="-260201" algn="just">
              <a:lnSpc>
                <a:spcPts val="3374"/>
              </a:lnSpc>
              <a:buFont typeface="Arial"/>
              <a:buChar char="•"/>
            </a:pPr>
            <a:r>
              <a:rPr lang="en-US" sz="2410">
                <a:solidFill>
                  <a:srgbClr val="1C2120"/>
                </a:solidFill>
                <a:latin typeface="Gotham Light"/>
                <a:ea typeface="Gotham Light"/>
                <a:cs typeface="Gotham Light"/>
                <a:sym typeface="Gotham Light"/>
              </a:rPr>
              <a:t>Strong trend despite fewer data points (high R²)</a:t>
            </a:r>
          </a:p>
          <a:p>
            <a:pPr marL="520403" lvl="1" indent="-260201" algn="just">
              <a:lnSpc>
                <a:spcPts val="3374"/>
              </a:lnSpc>
              <a:buFont typeface="Arial"/>
              <a:buChar char="•"/>
            </a:pPr>
            <a:r>
              <a:rPr lang="en-US" sz="2410">
                <a:solidFill>
                  <a:srgbClr val="1C2120"/>
                </a:solidFill>
                <a:latin typeface="Gotham Light"/>
                <a:ea typeface="Gotham Light"/>
                <a:cs typeface="Gotham Light"/>
                <a:sym typeface="Gotham Light"/>
              </a:rPr>
              <a:t>Affects batch output and raw material efficiency</a:t>
            </a:r>
          </a:p>
        </p:txBody>
      </p:sp>
      <p:sp>
        <p:nvSpPr>
          <p:cNvPr id="7" name="TextBox 7"/>
          <p:cNvSpPr txBox="1"/>
          <p:nvPr/>
        </p:nvSpPr>
        <p:spPr>
          <a:xfrm>
            <a:off x="9665575" y="6438574"/>
            <a:ext cx="7871858" cy="3563859"/>
          </a:xfrm>
          <a:prstGeom prst="rect">
            <a:avLst/>
          </a:prstGeom>
        </p:spPr>
        <p:txBody>
          <a:bodyPr lIns="0" tIns="0" rIns="0" bIns="0" rtlCol="0" anchor="t">
            <a:spAutoFit/>
          </a:bodyPr>
          <a:lstStyle/>
          <a:p>
            <a:pPr algn="ctr">
              <a:lnSpc>
                <a:spcPts val="3591"/>
              </a:lnSpc>
            </a:pPr>
            <a:r>
              <a:rPr lang="en-US" sz="2565" b="1">
                <a:solidFill>
                  <a:srgbClr val="1C2120"/>
                </a:solidFill>
                <a:latin typeface="Gotham Bold"/>
                <a:ea typeface="Gotham Bold"/>
                <a:cs typeface="Gotham Bold"/>
                <a:sym typeface="Gotham Bold"/>
              </a:rPr>
              <a:t>Raw Material Handling</a:t>
            </a:r>
          </a:p>
          <a:p>
            <a:pPr marL="553910" lvl="1" indent="-276955" algn="l">
              <a:lnSpc>
                <a:spcPts val="3591"/>
              </a:lnSpc>
              <a:buFont typeface="Arial"/>
              <a:buChar char="•"/>
            </a:pPr>
            <a:r>
              <a:rPr lang="en-US" sz="2565">
                <a:solidFill>
                  <a:srgbClr val="1C2120"/>
                </a:solidFill>
                <a:latin typeface="Gotham Light"/>
                <a:ea typeface="Gotham Light"/>
                <a:cs typeface="Gotham Light"/>
                <a:sym typeface="Gotham Light"/>
              </a:rPr>
              <a:t>Python used to group and visualize RM quantities</a:t>
            </a:r>
          </a:p>
          <a:p>
            <a:pPr marL="553910" lvl="1" indent="-276955" algn="l">
              <a:lnSpc>
                <a:spcPts val="3591"/>
              </a:lnSpc>
              <a:buFont typeface="Arial"/>
              <a:buChar char="•"/>
            </a:pPr>
            <a:r>
              <a:rPr lang="en-US" sz="2565">
                <a:solidFill>
                  <a:srgbClr val="1C2120"/>
                </a:solidFill>
                <a:latin typeface="Gotham Light"/>
                <a:ea typeface="Gotham Light"/>
                <a:cs typeface="Gotham Light"/>
                <a:sym typeface="Gotham Light"/>
              </a:rPr>
              <a:t>Slight over-dispensing seen in key raw materials</a:t>
            </a:r>
          </a:p>
          <a:p>
            <a:pPr marL="553910" lvl="1" indent="-276955" algn="l">
              <a:lnSpc>
                <a:spcPts val="3591"/>
              </a:lnSpc>
              <a:buFont typeface="Arial"/>
              <a:buChar char="•"/>
            </a:pPr>
            <a:r>
              <a:rPr lang="en-US" sz="2565">
                <a:solidFill>
                  <a:srgbClr val="1C2120"/>
                </a:solidFill>
                <a:latin typeface="Gotham Light"/>
                <a:ea typeface="Gotham Light"/>
                <a:cs typeface="Gotham Light"/>
                <a:sym typeface="Gotham Light"/>
              </a:rPr>
              <a:t>Could be due to buffer, rounding, or manual entry</a:t>
            </a:r>
          </a:p>
          <a:p>
            <a:pPr marL="553910" lvl="1" indent="-276955" algn="l">
              <a:lnSpc>
                <a:spcPts val="3591"/>
              </a:lnSpc>
              <a:buFont typeface="Arial"/>
              <a:buChar char="•"/>
            </a:pPr>
            <a:r>
              <a:rPr lang="en-US" sz="2565">
                <a:solidFill>
                  <a:srgbClr val="1C2120"/>
                </a:solidFill>
                <a:latin typeface="Gotham Light"/>
                <a:ea typeface="Gotham Light"/>
                <a:cs typeface="Gotham Light"/>
                <a:sym typeface="Gotham Light"/>
              </a:rPr>
              <a:t>May cause compression loss and reduce yield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0382"/>
            <a:ext cx="16230600" cy="958547"/>
          </a:xfrm>
          <a:prstGeom prst="rect">
            <a:avLst/>
          </a:prstGeom>
        </p:spPr>
        <p:txBody>
          <a:bodyPr lIns="0" tIns="0" rIns="0" bIns="0" rtlCol="0" anchor="t">
            <a:spAutoFit/>
          </a:bodyPr>
          <a:lstStyle/>
          <a:p>
            <a:pPr algn="ctr">
              <a:lnSpc>
                <a:spcPts val="7159"/>
              </a:lnSpc>
            </a:pPr>
            <a:r>
              <a:rPr lang="en-US" sz="7380">
                <a:solidFill>
                  <a:srgbClr val="1C2120"/>
                </a:solidFill>
                <a:latin typeface="Alice"/>
                <a:ea typeface="Alice"/>
                <a:cs typeface="Alice"/>
                <a:sym typeface="Alice"/>
              </a:rPr>
              <a:t>Interpretation &amp; Recommendations</a:t>
            </a:r>
          </a:p>
        </p:txBody>
      </p:sp>
      <p:sp>
        <p:nvSpPr>
          <p:cNvPr id="3" name="TextBox 3"/>
          <p:cNvSpPr txBox="1"/>
          <p:nvPr/>
        </p:nvSpPr>
        <p:spPr>
          <a:xfrm>
            <a:off x="2953377" y="2397839"/>
            <a:ext cx="3357696" cy="645301"/>
          </a:xfrm>
          <a:prstGeom prst="rect">
            <a:avLst/>
          </a:prstGeom>
        </p:spPr>
        <p:txBody>
          <a:bodyPr lIns="0" tIns="0" rIns="0" bIns="0" rtlCol="0" anchor="t">
            <a:spAutoFit/>
          </a:bodyPr>
          <a:lstStyle/>
          <a:p>
            <a:pPr algn="ctr">
              <a:lnSpc>
                <a:spcPts val="5042"/>
              </a:lnSpc>
              <a:spcBef>
                <a:spcPct val="0"/>
              </a:spcBef>
            </a:pPr>
            <a:r>
              <a:rPr lang="en-US" sz="3602" b="1">
                <a:solidFill>
                  <a:srgbClr val="1C2120"/>
                </a:solidFill>
                <a:latin typeface="Poppins Bold"/>
                <a:ea typeface="Poppins Bold"/>
                <a:cs typeface="Poppins Bold"/>
                <a:sym typeface="Poppins Bold"/>
              </a:rPr>
              <a:t>Interpretation</a:t>
            </a:r>
          </a:p>
        </p:txBody>
      </p:sp>
      <p:sp>
        <p:nvSpPr>
          <p:cNvPr id="4" name="TextBox 4"/>
          <p:cNvSpPr txBox="1"/>
          <p:nvPr/>
        </p:nvSpPr>
        <p:spPr>
          <a:xfrm>
            <a:off x="11238022" y="2397839"/>
            <a:ext cx="5086350" cy="645301"/>
          </a:xfrm>
          <a:prstGeom prst="rect">
            <a:avLst/>
          </a:prstGeom>
        </p:spPr>
        <p:txBody>
          <a:bodyPr lIns="0" tIns="0" rIns="0" bIns="0" rtlCol="0" anchor="t">
            <a:spAutoFit/>
          </a:bodyPr>
          <a:lstStyle/>
          <a:p>
            <a:pPr algn="ctr">
              <a:lnSpc>
                <a:spcPts val="5042"/>
              </a:lnSpc>
              <a:spcBef>
                <a:spcPct val="0"/>
              </a:spcBef>
            </a:pPr>
            <a:r>
              <a:rPr lang="en-US" sz="3602" b="1">
                <a:solidFill>
                  <a:srgbClr val="1C2120"/>
                </a:solidFill>
                <a:latin typeface="Poppins Bold"/>
                <a:ea typeface="Poppins Bold"/>
                <a:cs typeface="Poppins Bold"/>
                <a:sym typeface="Poppins Bold"/>
              </a:rPr>
              <a:t>Recommendations</a:t>
            </a:r>
          </a:p>
        </p:txBody>
      </p:sp>
      <p:sp>
        <p:nvSpPr>
          <p:cNvPr id="5" name="AutoShape 5"/>
          <p:cNvSpPr/>
          <p:nvPr/>
        </p:nvSpPr>
        <p:spPr>
          <a:xfrm>
            <a:off x="9144000" y="2772877"/>
            <a:ext cx="0" cy="6625277"/>
          </a:xfrm>
          <a:prstGeom prst="line">
            <a:avLst/>
          </a:prstGeom>
          <a:ln w="38100" cap="flat">
            <a:solidFill>
              <a:srgbClr val="000000"/>
            </a:solidFill>
            <a:prstDash val="solid"/>
            <a:headEnd type="none" w="sm" len="sm"/>
            <a:tailEnd type="none" w="sm" len="sm"/>
          </a:ln>
        </p:spPr>
        <p:txBody>
          <a:bodyPr/>
          <a:lstStyle/>
          <a:p>
            <a:endParaRPr lang="en-IN"/>
          </a:p>
        </p:txBody>
      </p:sp>
      <p:sp>
        <p:nvSpPr>
          <p:cNvPr id="6" name="TextBox 6"/>
          <p:cNvSpPr txBox="1"/>
          <p:nvPr/>
        </p:nvSpPr>
        <p:spPr>
          <a:xfrm>
            <a:off x="729132" y="3811317"/>
            <a:ext cx="7806187" cy="4592877"/>
          </a:xfrm>
          <a:prstGeom prst="rect">
            <a:avLst/>
          </a:prstGeom>
        </p:spPr>
        <p:txBody>
          <a:bodyPr lIns="0" tIns="0" rIns="0" bIns="0" rtlCol="0" anchor="t">
            <a:spAutoFit/>
          </a:bodyPr>
          <a:lstStyle/>
          <a:p>
            <a:pPr marL="628320" lvl="1" indent="-314160" algn="l">
              <a:lnSpc>
                <a:spcPts val="4074"/>
              </a:lnSpc>
              <a:buFont typeface="Arial"/>
              <a:buChar char="•"/>
            </a:pPr>
            <a:r>
              <a:rPr lang="en-US" sz="2910">
                <a:solidFill>
                  <a:srgbClr val="1C2120"/>
                </a:solidFill>
                <a:latin typeface="Gotham"/>
                <a:ea typeface="Gotham"/>
                <a:cs typeface="Gotham"/>
                <a:sym typeface="Gotham"/>
              </a:rPr>
              <a:t>Yield tends to drop slightly when dispatch after packaging is delayed</a:t>
            </a:r>
          </a:p>
          <a:p>
            <a:pPr marL="628320" lvl="1" indent="-314160" algn="l">
              <a:lnSpc>
                <a:spcPts val="4074"/>
              </a:lnSpc>
              <a:buFont typeface="Arial"/>
              <a:buChar char="•"/>
            </a:pPr>
            <a:r>
              <a:rPr lang="en-US" sz="2910">
                <a:solidFill>
                  <a:srgbClr val="1C2120"/>
                </a:solidFill>
                <a:latin typeface="Gotham"/>
                <a:ea typeface="Gotham"/>
                <a:cs typeface="Gotham"/>
                <a:sym typeface="Gotham"/>
              </a:rPr>
              <a:t>Packing materials are consistently underused, hinting at overestimation</a:t>
            </a:r>
          </a:p>
          <a:p>
            <a:pPr marL="628320" lvl="1" indent="-314160" algn="l">
              <a:lnSpc>
                <a:spcPts val="4074"/>
              </a:lnSpc>
              <a:buFont typeface="Arial"/>
              <a:buChar char="•"/>
            </a:pPr>
            <a:r>
              <a:rPr lang="en-US" sz="2910">
                <a:solidFill>
                  <a:srgbClr val="1C2120"/>
                </a:solidFill>
                <a:latin typeface="Gotham"/>
                <a:ea typeface="Gotham"/>
                <a:cs typeface="Gotham"/>
                <a:sym typeface="Gotham"/>
              </a:rPr>
              <a:t>Higher compression loss strongly correlates with lower yield</a:t>
            </a:r>
          </a:p>
          <a:p>
            <a:pPr marL="628320" lvl="1" indent="-314160" algn="l">
              <a:lnSpc>
                <a:spcPts val="4074"/>
              </a:lnSpc>
              <a:buFont typeface="Arial"/>
              <a:buChar char="•"/>
            </a:pPr>
            <a:r>
              <a:rPr lang="en-US" sz="2910">
                <a:solidFill>
                  <a:srgbClr val="1C2120"/>
                </a:solidFill>
                <a:latin typeface="Gotham"/>
                <a:ea typeface="Gotham"/>
                <a:cs typeface="Gotham"/>
                <a:sym typeface="Gotham"/>
              </a:rPr>
              <a:t>Minor raw material over-dispensing may increase processing inefficiency</a:t>
            </a:r>
          </a:p>
          <a:p>
            <a:pPr algn="l">
              <a:lnSpc>
                <a:spcPts val="4074"/>
              </a:lnSpc>
            </a:pPr>
            <a:endParaRPr lang="en-US" sz="2910">
              <a:solidFill>
                <a:srgbClr val="1C2120"/>
              </a:solidFill>
              <a:latin typeface="Gotham"/>
              <a:ea typeface="Gotham"/>
              <a:cs typeface="Gotham"/>
              <a:sym typeface="Gotham"/>
            </a:endParaRPr>
          </a:p>
        </p:txBody>
      </p:sp>
      <p:sp>
        <p:nvSpPr>
          <p:cNvPr id="7" name="TextBox 7"/>
          <p:cNvSpPr txBox="1"/>
          <p:nvPr/>
        </p:nvSpPr>
        <p:spPr>
          <a:xfrm>
            <a:off x="9878104" y="3811317"/>
            <a:ext cx="7806187" cy="4081752"/>
          </a:xfrm>
          <a:prstGeom prst="rect">
            <a:avLst/>
          </a:prstGeom>
        </p:spPr>
        <p:txBody>
          <a:bodyPr lIns="0" tIns="0" rIns="0" bIns="0" rtlCol="0" anchor="t">
            <a:spAutoFit/>
          </a:bodyPr>
          <a:lstStyle/>
          <a:p>
            <a:pPr marL="628320" lvl="1" indent="-314160" algn="l">
              <a:lnSpc>
                <a:spcPts val="4074"/>
              </a:lnSpc>
              <a:buFont typeface="Arial"/>
              <a:buChar char="•"/>
            </a:pPr>
            <a:r>
              <a:rPr lang="en-US" sz="2910">
                <a:solidFill>
                  <a:srgbClr val="1C2120"/>
                </a:solidFill>
                <a:latin typeface="Gotham"/>
                <a:ea typeface="Gotham"/>
                <a:cs typeface="Gotham"/>
                <a:sym typeface="Gotham"/>
              </a:rPr>
              <a:t>Prioritize batches stored longest post-packaging to reduce dispatch delay</a:t>
            </a:r>
          </a:p>
          <a:p>
            <a:pPr marL="628320" lvl="1" indent="-314160" algn="l">
              <a:lnSpc>
                <a:spcPts val="4074"/>
              </a:lnSpc>
              <a:buFont typeface="Arial"/>
              <a:buChar char="•"/>
            </a:pPr>
            <a:r>
              <a:rPr lang="en-US" sz="2910">
                <a:solidFill>
                  <a:srgbClr val="1C2120"/>
                </a:solidFill>
                <a:latin typeface="Gotham"/>
                <a:ea typeface="Gotham"/>
                <a:cs typeface="Gotham"/>
                <a:sym typeface="Gotham"/>
              </a:rPr>
              <a:t>Recalibrate packaging plans using actual vs. planned usage data</a:t>
            </a:r>
          </a:p>
          <a:p>
            <a:pPr marL="628320" lvl="1" indent="-314160" algn="l">
              <a:lnSpc>
                <a:spcPts val="4074"/>
              </a:lnSpc>
              <a:buFont typeface="Arial"/>
              <a:buChar char="•"/>
            </a:pPr>
            <a:r>
              <a:rPr lang="en-US" sz="2910">
                <a:solidFill>
                  <a:srgbClr val="1C2120"/>
                </a:solidFill>
                <a:latin typeface="Gotham"/>
                <a:ea typeface="Gotham"/>
                <a:cs typeface="Gotham"/>
                <a:sym typeface="Gotham"/>
              </a:rPr>
              <a:t>Monitor compression stage closely to reduce yield-impacting loss</a:t>
            </a:r>
          </a:p>
          <a:p>
            <a:pPr marL="628320" lvl="1" indent="-314160" algn="l">
              <a:lnSpc>
                <a:spcPts val="4074"/>
              </a:lnSpc>
              <a:buFont typeface="Arial"/>
              <a:buChar char="•"/>
            </a:pPr>
            <a:r>
              <a:rPr lang="en-US" sz="2910">
                <a:solidFill>
                  <a:srgbClr val="1C2120"/>
                </a:solidFill>
                <a:latin typeface="Gotham"/>
                <a:ea typeface="Gotham"/>
                <a:cs typeface="Gotham"/>
                <a:sym typeface="Gotham"/>
              </a:rPr>
              <a:t>Flag RM dispensing mismatches using predefined deviation thresholds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804</Words>
  <Application>Microsoft Office PowerPoint</Application>
  <PresentationFormat>Custom</PresentationFormat>
  <Paragraphs>96</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Alice</vt:lpstr>
      <vt:lpstr>Gotham Light</vt:lpstr>
      <vt:lpstr>Arial</vt:lpstr>
      <vt:lpstr>Gotham Bold</vt:lpstr>
      <vt:lpstr>Poppins Bold</vt:lpstr>
      <vt:lpstr>Gotham</vt:lpstr>
      <vt:lpstr>Open Sauce Bold</vt:lpstr>
      <vt:lpstr>Calibri</vt:lpstr>
      <vt:lpstr>Lato</vt:lpstr>
      <vt:lpstr>Poppins</vt:lpstr>
      <vt:lpstr>Lora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Analysis of Packaging &amp; Manufacturing Processes at Carewell Steuart Pharma Pvt Ltd</dc:title>
  <cp:lastModifiedBy>Ritu Nandhan D S</cp:lastModifiedBy>
  <cp:revision>2</cp:revision>
  <dcterms:created xsi:type="dcterms:W3CDTF">2006-08-16T00:00:00Z</dcterms:created>
  <dcterms:modified xsi:type="dcterms:W3CDTF">2025-07-23T13:11:21Z</dcterms:modified>
  <dc:identifier>DAGty5UrOJM</dc:identifier>
</cp:coreProperties>
</file>