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88" r:id="rId4"/>
    <p:sldId id="268" r:id="rId5"/>
    <p:sldId id="273" r:id="rId6"/>
    <p:sldId id="274" r:id="rId7"/>
    <p:sldId id="275" r:id="rId8"/>
    <p:sldId id="277" r:id="rId9"/>
    <p:sldId id="278" r:id="rId10"/>
    <p:sldId id="279" r:id="rId11"/>
    <p:sldId id="280" r:id="rId12"/>
    <p:sldId id="281" r:id="rId13"/>
    <p:sldId id="284" r:id="rId14"/>
    <p:sldId id="285" r:id="rId15"/>
    <p:sldId id="287" r:id="rId16"/>
    <p:sldId id="290" r:id="rId17"/>
    <p:sldId id="291" r:id="rId18"/>
    <p:sldId id="292" r:id="rId19"/>
    <p:sldId id="293" r:id="rId20"/>
    <p:sldId id="294" r:id="rId21"/>
    <p:sldId id="295" r:id="rId22"/>
    <p:sldId id="296"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3" d="100"/>
          <a:sy n="73" d="100"/>
        </p:scale>
        <p:origin x="38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25</a:t>
            </a:r>
            <a:r>
              <a:rPr lang="en-US" sz="2800" b="1" baseline="30000" dirty="0"/>
              <a:t>nd</a:t>
            </a:r>
            <a:r>
              <a:rPr lang="en-US" sz="2800" b="1" dirty="0"/>
              <a:t> August 2022</a:t>
            </a:r>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Comparison of prices between pink and yellow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28A67E73-A513-44D6-8CF7-AEE4021FDE09}"/>
              </a:ext>
            </a:extLst>
          </p:cNvPr>
          <p:cNvPicPr>
            <a:picLocks noChangeAspect="1"/>
          </p:cNvPicPr>
          <p:nvPr/>
        </p:nvPicPr>
        <p:blipFill>
          <a:blip r:embed="rId3"/>
          <a:stretch>
            <a:fillRect/>
          </a:stretch>
        </p:blipFill>
        <p:spPr>
          <a:xfrm>
            <a:off x="5323838" y="178526"/>
            <a:ext cx="6730432" cy="6648994"/>
          </a:xfrm>
          <a:prstGeom prst="rect">
            <a:avLst/>
          </a:prstGeom>
        </p:spPr>
      </p:pic>
    </p:spTree>
    <p:extLst>
      <p:ext uri="{BB962C8B-B14F-4D97-AF65-F5344CB8AC3E}">
        <p14:creationId xmlns:p14="http://schemas.microsoft.com/office/powerpoint/2010/main" val="26744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Mode of Payment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0A097F0E-9299-4935-8BFE-4F0FA4D9FA1A}"/>
              </a:ext>
            </a:extLst>
          </p:cNvPr>
          <p:cNvPicPr>
            <a:picLocks noChangeAspect="1"/>
          </p:cNvPicPr>
          <p:nvPr/>
        </p:nvPicPr>
        <p:blipFill>
          <a:blip r:embed="rId3"/>
          <a:stretch>
            <a:fillRect/>
          </a:stretch>
        </p:blipFill>
        <p:spPr>
          <a:xfrm>
            <a:off x="5418215" y="47896"/>
            <a:ext cx="6773785" cy="6026333"/>
          </a:xfrm>
          <a:prstGeom prst="rect">
            <a:avLst/>
          </a:prstGeom>
        </p:spPr>
      </p:pic>
    </p:spTree>
    <p:extLst>
      <p:ext uri="{BB962C8B-B14F-4D97-AF65-F5344CB8AC3E}">
        <p14:creationId xmlns:p14="http://schemas.microsoft.com/office/powerpoint/2010/main" val="49444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Male V/s Female Users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ACB602AA-B9B8-4894-A668-DF58B7C2E156}"/>
              </a:ext>
            </a:extLst>
          </p:cNvPr>
          <p:cNvPicPr>
            <a:picLocks noChangeAspect="1"/>
          </p:cNvPicPr>
          <p:nvPr/>
        </p:nvPicPr>
        <p:blipFill>
          <a:blip r:embed="rId3"/>
          <a:stretch>
            <a:fillRect/>
          </a:stretch>
        </p:blipFill>
        <p:spPr>
          <a:xfrm>
            <a:off x="5380754" y="385609"/>
            <a:ext cx="6620799" cy="4251706"/>
          </a:xfrm>
          <a:prstGeom prst="rect">
            <a:avLst/>
          </a:prstGeom>
        </p:spPr>
      </p:pic>
    </p:spTree>
    <p:extLst>
      <p:ext uri="{BB962C8B-B14F-4D97-AF65-F5344CB8AC3E}">
        <p14:creationId xmlns:p14="http://schemas.microsoft.com/office/powerpoint/2010/main" val="306574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Profit per month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E0A94EA1-F15D-4BC0-92A4-3AD0F8324CD5}"/>
              </a:ext>
            </a:extLst>
          </p:cNvPr>
          <p:cNvPicPr>
            <a:picLocks noChangeAspect="1"/>
          </p:cNvPicPr>
          <p:nvPr/>
        </p:nvPicPr>
        <p:blipFill>
          <a:blip r:embed="rId3"/>
          <a:stretch>
            <a:fillRect/>
          </a:stretch>
        </p:blipFill>
        <p:spPr>
          <a:xfrm>
            <a:off x="5345796" y="134983"/>
            <a:ext cx="6846203" cy="5952307"/>
          </a:xfrm>
          <a:prstGeom prst="rect">
            <a:avLst/>
          </a:prstGeom>
        </p:spPr>
      </p:pic>
    </p:spTree>
    <p:extLst>
      <p:ext uri="{BB962C8B-B14F-4D97-AF65-F5344CB8AC3E}">
        <p14:creationId xmlns:p14="http://schemas.microsoft.com/office/powerpoint/2010/main" val="209932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Comparison of Users in different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57C3E6C4-AD88-4F3E-8220-53E8BF4FAF99}"/>
              </a:ext>
            </a:extLst>
          </p:cNvPr>
          <p:cNvPicPr>
            <a:picLocks noChangeAspect="1"/>
          </p:cNvPicPr>
          <p:nvPr/>
        </p:nvPicPr>
        <p:blipFill>
          <a:blip r:embed="rId3"/>
          <a:stretch>
            <a:fillRect/>
          </a:stretch>
        </p:blipFill>
        <p:spPr>
          <a:xfrm>
            <a:off x="6096000" y="178526"/>
            <a:ext cx="4730806" cy="3383387"/>
          </a:xfrm>
          <a:prstGeom prst="rect">
            <a:avLst/>
          </a:prstGeom>
        </p:spPr>
      </p:pic>
      <p:pic>
        <p:nvPicPr>
          <p:cNvPr id="8" name="Picture 7">
            <a:extLst>
              <a:ext uri="{FF2B5EF4-FFF2-40B4-BE49-F238E27FC236}">
                <a16:creationId xmlns:a16="http://schemas.microsoft.com/office/drawing/2014/main" id="{EF08FA07-81AD-4633-868D-82FC3872378A}"/>
              </a:ext>
            </a:extLst>
          </p:cNvPr>
          <p:cNvPicPr>
            <a:picLocks noChangeAspect="1"/>
          </p:cNvPicPr>
          <p:nvPr/>
        </p:nvPicPr>
        <p:blipFill>
          <a:blip r:embed="rId4"/>
          <a:stretch>
            <a:fillRect/>
          </a:stretch>
        </p:blipFill>
        <p:spPr>
          <a:xfrm>
            <a:off x="6762077" y="3910148"/>
            <a:ext cx="4080852" cy="2947851"/>
          </a:xfrm>
          <a:prstGeom prst="rect">
            <a:avLst/>
          </a:prstGeom>
        </p:spPr>
      </p:pic>
    </p:spTree>
    <p:extLst>
      <p:ext uri="{BB962C8B-B14F-4D97-AF65-F5344CB8AC3E}">
        <p14:creationId xmlns:p14="http://schemas.microsoft.com/office/powerpoint/2010/main" val="359384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Average age of the users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9782E672-88F8-42A5-88E1-1251118DCA9E}"/>
              </a:ext>
            </a:extLst>
          </p:cNvPr>
          <p:cNvSpPr txBox="1"/>
          <p:nvPr/>
        </p:nvSpPr>
        <p:spPr>
          <a:xfrm>
            <a:off x="492034" y="2512423"/>
            <a:ext cx="3466012" cy="954107"/>
          </a:xfrm>
          <a:prstGeom prst="rect">
            <a:avLst/>
          </a:prstGeom>
          <a:noFill/>
        </p:spPr>
        <p:txBody>
          <a:bodyPr wrap="square" rtlCol="0">
            <a:spAutoFit/>
          </a:bodyPr>
          <a:lstStyle/>
          <a:p>
            <a:r>
              <a:rPr lang="en-US" sz="2800" dirty="0">
                <a:solidFill>
                  <a:schemeClr val="accent5">
                    <a:lumMod val="75000"/>
                  </a:schemeClr>
                </a:solidFill>
              </a:rPr>
              <a:t>The average age for the users are 35</a:t>
            </a:r>
          </a:p>
        </p:txBody>
      </p:sp>
      <p:pic>
        <p:nvPicPr>
          <p:cNvPr id="7" name="Picture 6">
            <a:extLst>
              <a:ext uri="{FF2B5EF4-FFF2-40B4-BE49-F238E27FC236}">
                <a16:creationId xmlns:a16="http://schemas.microsoft.com/office/drawing/2014/main" id="{C5AAB485-506E-4FEC-B0EE-FCC7FB295EB2}"/>
              </a:ext>
            </a:extLst>
          </p:cNvPr>
          <p:cNvPicPr>
            <a:picLocks noChangeAspect="1"/>
          </p:cNvPicPr>
          <p:nvPr/>
        </p:nvPicPr>
        <p:blipFill>
          <a:blip r:embed="rId3"/>
          <a:stretch>
            <a:fillRect/>
          </a:stretch>
        </p:blipFill>
        <p:spPr>
          <a:xfrm>
            <a:off x="5425440" y="632794"/>
            <a:ext cx="6766560" cy="4762165"/>
          </a:xfrm>
          <a:prstGeom prst="rect">
            <a:avLst/>
          </a:prstGeom>
        </p:spPr>
      </p:pic>
    </p:spTree>
    <p:extLst>
      <p:ext uri="{BB962C8B-B14F-4D97-AF65-F5344CB8AC3E}">
        <p14:creationId xmlns:p14="http://schemas.microsoft.com/office/powerpoint/2010/main" val="161871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Price v/s Km travelled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Picture 8">
            <a:extLst>
              <a:ext uri="{FF2B5EF4-FFF2-40B4-BE49-F238E27FC236}">
                <a16:creationId xmlns:a16="http://schemas.microsoft.com/office/drawing/2014/main" id="{88467ABD-5001-445C-8E1C-ADAC579564F6}"/>
              </a:ext>
            </a:extLst>
          </p:cNvPr>
          <p:cNvPicPr>
            <a:picLocks noChangeAspect="1"/>
          </p:cNvPicPr>
          <p:nvPr/>
        </p:nvPicPr>
        <p:blipFill>
          <a:blip r:embed="rId3"/>
          <a:stretch>
            <a:fillRect/>
          </a:stretch>
        </p:blipFill>
        <p:spPr>
          <a:xfrm>
            <a:off x="5323838" y="596538"/>
            <a:ext cx="6746241" cy="5560422"/>
          </a:xfrm>
          <a:prstGeom prst="rect">
            <a:avLst/>
          </a:prstGeom>
        </p:spPr>
      </p:pic>
    </p:spTree>
    <p:extLst>
      <p:ext uri="{BB962C8B-B14F-4D97-AF65-F5344CB8AC3E}">
        <p14:creationId xmlns:p14="http://schemas.microsoft.com/office/powerpoint/2010/main" val="673821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Hypothesis 1</a:t>
            </a:r>
            <a:br>
              <a:rPr lang="en-US" b="1" dirty="0">
                <a:solidFill>
                  <a:srgbClr val="FF6600"/>
                </a:solidFill>
              </a:rPr>
            </a:br>
            <a:r>
              <a:rPr lang="en-US" sz="2000" b="1" u="sng" dirty="0">
                <a:solidFill>
                  <a:schemeClr val="accent3">
                    <a:lumMod val="40000"/>
                    <a:lumOff val="60000"/>
                  </a:schemeClr>
                </a:solidFill>
              </a:rPr>
              <a:t>Is there any difference between cash or card payment on Profit</a:t>
            </a:r>
            <a:br>
              <a:rPr lang="en-US" sz="2000" b="1" dirty="0">
                <a:solidFill>
                  <a:schemeClr val="accent3">
                    <a:lumMod val="40000"/>
                    <a:lumOff val="60000"/>
                  </a:schemeClr>
                </a:solidFill>
              </a:rPr>
            </a:br>
            <a:r>
              <a:rPr lang="en-US" sz="1600" b="0" i="0" dirty="0">
                <a:solidFill>
                  <a:schemeClr val="accent3">
                    <a:lumMod val="40000"/>
                    <a:lumOff val="60000"/>
                  </a:schemeClr>
                </a:solidFill>
                <a:effectLst/>
                <a:latin typeface="Helvetica Neue"/>
              </a:rPr>
              <a:t>H0----- There is no difference for cash or card payment </a:t>
            </a:r>
            <a:br>
              <a:rPr lang="en-US" sz="1600" b="0" i="0" dirty="0">
                <a:solidFill>
                  <a:schemeClr val="accent3">
                    <a:lumMod val="40000"/>
                    <a:lumOff val="60000"/>
                  </a:schemeClr>
                </a:solidFill>
                <a:effectLst/>
                <a:latin typeface="Helvetica Neue"/>
              </a:rPr>
            </a:br>
            <a:r>
              <a:rPr lang="en-US" sz="1600" b="0" i="0" dirty="0">
                <a:solidFill>
                  <a:schemeClr val="accent3">
                    <a:lumMod val="40000"/>
                    <a:lumOff val="60000"/>
                  </a:schemeClr>
                </a:solidFill>
                <a:effectLst/>
                <a:latin typeface="Helvetica Neue"/>
              </a:rPr>
              <a:t> H1-----There is a difference for cash payment and card payment</a:t>
            </a:r>
            <a:endParaRPr lang="en-US" sz="1600" b="1" dirty="0">
              <a:solidFill>
                <a:schemeClr val="accent3">
                  <a:lumMod val="40000"/>
                  <a:lumOff val="60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DB5301AC-5FD0-4C03-8877-E67E79EAA6D4}"/>
              </a:ext>
            </a:extLst>
          </p:cNvPr>
          <p:cNvSpPr txBox="1"/>
          <p:nvPr/>
        </p:nvSpPr>
        <p:spPr>
          <a:xfrm>
            <a:off x="6156960" y="518160"/>
            <a:ext cx="5773783" cy="369332"/>
          </a:xfrm>
          <a:prstGeom prst="rect">
            <a:avLst/>
          </a:prstGeom>
          <a:noFill/>
        </p:spPr>
        <p:txBody>
          <a:bodyPr wrap="square" rtlCol="0">
            <a:spAutoFit/>
          </a:bodyPr>
          <a:lstStyle/>
          <a:p>
            <a:r>
              <a:rPr lang="en-US" dirty="0"/>
              <a:t>PINK CAB</a:t>
            </a:r>
          </a:p>
        </p:txBody>
      </p:sp>
      <p:sp>
        <p:nvSpPr>
          <p:cNvPr id="13" name="Rectangle 4">
            <a:extLst>
              <a:ext uri="{FF2B5EF4-FFF2-40B4-BE49-F238E27FC236}">
                <a16:creationId xmlns:a16="http://schemas.microsoft.com/office/drawing/2014/main" id="{CD8A9D12-B694-4C11-985A-067EB483A5E7}"/>
              </a:ext>
            </a:extLst>
          </p:cNvPr>
          <p:cNvSpPr>
            <a:spLocks noChangeArrowheads="1"/>
          </p:cNvSpPr>
          <p:nvPr/>
        </p:nvSpPr>
        <p:spPr bwMode="auto">
          <a:xfrm>
            <a:off x="5978434" y="1083323"/>
            <a:ext cx="540366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P value is 0.7900465828793288</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3A91B9F-9826-48E3-AEE3-2E78A4045060}"/>
              </a:ext>
            </a:extLst>
          </p:cNvPr>
          <p:cNvSpPr txBox="1"/>
          <p:nvPr/>
        </p:nvSpPr>
        <p:spPr>
          <a:xfrm>
            <a:off x="6156960" y="3021874"/>
            <a:ext cx="3605349" cy="369332"/>
          </a:xfrm>
          <a:prstGeom prst="rect">
            <a:avLst/>
          </a:prstGeom>
          <a:noFill/>
        </p:spPr>
        <p:txBody>
          <a:bodyPr wrap="square" rtlCol="0">
            <a:spAutoFit/>
          </a:bodyPr>
          <a:lstStyle/>
          <a:p>
            <a:r>
              <a:rPr lang="en-US" dirty="0"/>
              <a:t>YELLOW CAB</a:t>
            </a:r>
          </a:p>
        </p:txBody>
      </p:sp>
      <p:sp>
        <p:nvSpPr>
          <p:cNvPr id="16" name="Rectangle 6">
            <a:extLst>
              <a:ext uri="{FF2B5EF4-FFF2-40B4-BE49-F238E27FC236}">
                <a16:creationId xmlns:a16="http://schemas.microsoft.com/office/drawing/2014/main" id="{69743AC9-E977-48D6-AD66-3CDC5AF1FFDD}"/>
              </a:ext>
            </a:extLst>
          </p:cNvPr>
          <p:cNvSpPr>
            <a:spLocks noChangeArrowheads="1"/>
          </p:cNvSpPr>
          <p:nvPr/>
        </p:nvSpPr>
        <p:spPr bwMode="auto">
          <a:xfrm>
            <a:off x="5978433" y="3592138"/>
            <a:ext cx="613083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P value is 0.2933060638298729</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7">
            <a:extLst>
              <a:ext uri="{FF2B5EF4-FFF2-40B4-BE49-F238E27FC236}">
                <a16:creationId xmlns:a16="http://schemas.microsoft.com/office/drawing/2014/main" id="{4EA43A72-08ED-4D40-B6F8-A40DF0730021}"/>
              </a:ext>
            </a:extLst>
          </p:cNvPr>
          <p:cNvSpPr>
            <a:spLocks noChangeArrowheads="1"/>
          </p:cNvSpPr>
          <p:nvPr/>
        </p:nvSpPr>
        <p:spPr bwMode="auto">
          <a:xfrm>
            <a:off x="6004560" y="3849379"/>
            <a:ext cx="592618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null hypothesis H0 that there is no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2AC78C03-C76C-46F9-B084-43B3A7F07C2D}"/>
              </a:ext>
            </a:extLst>
          </p:cNvPr>
          <p:cNvSpPr txBox="1"/>
          <p:nvPr/>
        </p:nvSpPr>
        <p:spPr>
          <a:xfrm>
            <a:off x="5932714" y="1341884"/>
            <a:ext cx="630065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null hypothesis H0 that there is no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C3F216DA-F2BE-4BCD-B9C7-E39C327C1FF1}"/>
              </a:ext>
            </a:extLst>
          </p:cNvPr>
          <p:cNvSpPr txBox="1"/>
          <p:nvPr/>
        </p:nvSpPr>
        <p:spPr>
          <a:xfrm>
            <a:off x="5839097" y="4728754"/>
            <a:ext cx="6130835" cy="646331"/>
          </a:xfrm>
          <a:prstGeom prst="rect">
            <a:avLst/>
          </a:prstGeom>
          <a:noFill/>
        </p:spPr>
        <p:txBody>
          <a:bodyPr wrap="square" rtlCol="0">
            <a:spAutoFit/>
          </a:bodyPr>
          <a:lstStyle/>
          <a:p>
            <a:r>
              <a:rPr lang="en-US" dirty="0" err="1"/>
              <a:t>Conclusion:There</a:t>
            </a:r>
            <a:r>
              <a:rPr lang="en-US" dirty="0"/>
              <a:t> is no difference in payment mode for both cab companies</a:t>
            </a:r>
          </a:p>
        </p:txBody>
      </p:sp>
    </p:spTree>
    <p:extLst>
      <p:ext uri="{BB962C8B-B14F-4D97-AF65-F5344CB8AC3E}">
        <p14:creationId xmlns:p14="http://schemas.microsoft.com/office/powerpoint/2010/main" val="247432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Hypothesis 2</a:t>
            </a:r>
            <a:br>
              <a:rPr lang="en-US" b="1" dirty="0">
                <a:solidFill>
                  <a:srgbClr val="FF6600"/>
                </a:solidFill>
              </a:rPr>
            </a:br>
            <a:r>
              <a:rPr lang="en-US" sz="1600" b="0" i="0" u="sng" dirty="0">
                <a:solidFill>
                  <a:schemeClr val="accent3">
                    <a:lumMod val="40000"/>
                    <a:lumOff val="60000"/>
                  </a:schemeClr>
                </a:solidFill>
                <a:effectLst/>
                <a:latin typeface="Helvetica Neue"/>
              </a:rPr>
              <a:t>December is a good month for Profit than November </a:t>
            </a:r>
            <a:br>
              <a:rPr lang="en-US" sz="2000" b="1" dirty="0">
                <a:solidFill>
                  <a:schemeClr val="accent3">
                    <a:lumMod val="40000"/>
                    <a:lumOff val="60000"/>
                  </a:schemeClr>
                </a:solidFill>
              </a:rPr>
            </a:br>
            <a:r>
              <a:rPr lang="en-US" sz="1600" b="0" i="0" dirty="0">
                <a:solidFill>
                  <a:schemeClr val="accent3">
                    <a:lumMod val="40000"/>
                    <a:lumOff val="60000"/>
                  </a:schemeClr>
                </a:solidFill>
                <a:effectLst/>
                <a:latin typeface="Helvetica Neue"/>
              </a:rPr>
              <a:t>H0----- </a:t>
            </a:r>
            <a:r>
              <a:rPr lang="en-US" sz="1600" dirty="0">
                <a:solidFill>
                  <a:schemeClr val="accent3">
                    <a:lumMod val="40000"/>
                    <a:lumOff val="60000"/>
                  </a:schemeClr>
                </a:solidFill>
                <a:latin typeface="Helvetica Neue"/>
              </a:rPr>
              <a:t>December is a good month for Business than November</a:t>
            </a:r>
            <a:r>
              <a:rPr lang="en-US" sz="1600" b="0" i="0" dirty="0">
                <a:solidFill>
                  <a:schemeClr val="accent3">
                    <a:lumMod val="40000"/>
                    <a:lumOff val="60000"/>
                  </a:schemeClr>
                </a:solidFill>
                <a:effectLst/>
                <a:latin typeface="Helvetica Neue"/>
              </a:rPr>
              <a:t> </a:t>
            </a:r>
            <a:br>
              <a:rPr lang="en-US" sz="1600" b="0" i="0" dirty="0">
                <a:solidFill>
                  <a:schemeClr val="accent3">
                    <a:lumMod val="40000"/>
                    <a:lumOff val="60000"/>
                  </a:schemeClr>
                </a:solidFill>
                <a:effectLst/>
                <a:latin typeface="Helvetica Neue"/>
              </a:rPr>
            </a:br>
            <a:r>
              <a:rPr lang="en-US" sz="1600" b="0" i="0" dirty="0">
                <a:solidFill>
                  <a:schemeClr val="accent3">
                    <a:lumMod val="40000"/>
                    <a:lumOff val="60000"/>
                  </a:schemeClr>
                </a:solidFill>
                <a:effectLst/>
                <a:latin typeface="Helvetica Neue"/>
              </a:rPr>
              <a:t> H1---December is not a good month for Business than November</a:t>
            </a:r>
            <a:endParaRPr lang="en-US" sz="1600" b="1" dirty="0">
              <a:solidFill>
                <a:schemeClr val="accent3">
                  <a:lumMod val="40000"/>
                  <a:lumOff val="60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DB5301AC-5FD0-4C03-8877-E67E79EAA6D4}"/>
              </a:ext>
            </a:extLst>
          </p:cNvPr>
          <p:cNvSpPr txBox="1"/>
          <p:nvPr/>
        </p:nvSpPr>
        <p:spPr>
          <a:xfrm>
            <a:off x="6156960" y="518160"/>
            <a:ext cx="5773783" cy="369332"/>
          </a:xfrm>
          <a:prstGeom prst="rect">
            <a:avLst/>
          </a:prstGeom>
          <a:noFill/>
        </p:spPr>
        <p:txBody>
          <a:bodyPr wrap="square" rtlCol="0">
            <a:spAutoFit/>
          </a:bodyPr>
          <a:lstStyle/>
          <a:p>
            <a:r>
              <a:rPr lang="en-US" dirty="0"/>
              <a:t>PINK CAB</a:t>
            </a:r>
          </a:p>
        </p:txBody>
      </p:sp>
      <p:sp>
        <p:nvSpPr>
          <p:cNvPr id="15" name="TextBox 14">
            <a:extLst>
              <a:ext uri="{FF2B5EF4-FFF2-40B4-BE49-F238E27FC236}">
                <a16:creationId xmlns:a16="http://schemas.microsoft.com/office/drawing/2014/main" id="{C3A91B9F-9826-48E3-AEE3-2E78A4045060}"/>
              </a:ext>
            </a:extLst>
          </p:cNvPr>
          <p:cNvSpPr txBox="1"/>
          <p:nvPr/>
        </p:nvSpPr>
        <p:spPr>
          <a:xfrm>
            <a:off x="6156960" y="3021874"/>
            <a:ext cx="3605349" cy="369332"/>
          </a:xfrm>
          <a:prstGeom prst="rect">
            <a:avLst/>
          </a:prstGeom>
          <a:noFill/>
        </p:spPr>
        <p:txBody>
          <a:bodyPr wrap="square" rtlCol="0">
            <a:spAutoFit/>
          </a:bodyPr>
          <a:lstStyle/>
          <a:p>
            <a:r>
              <a:rPr lang="en-US" dirty="0"/>
              <a:t>YELLOW CAB</a:t>
            </a:r>
          </a:p>
        </p:txBody>
      </p:sp>
      <p:sp>
        <p:nvSpPr>
          <p:cNvPr id="17" name="Rectangle 7">
            <a:extLst>
              <a:ext uri="{FF2B5EF4-FFF2-40B4-BE49-F238E27FC236}">
                <a16:creationId xmlns:a16="http://schemas.microsoft.com/office/drawing/2014/main" id="{4EA43A72-08ED-4D40-B6F8-A40DF0730021}"/>
              </a:ext>
            </a:extLst>
          </p:cNvPr>
          <p:cNvSpPr>
            <a:spLocks noChangeArrowheads="1"/>
          </p:cNvSpPr>
          <p:nvPr/>
        </p:nvSpPr>
        <p:spPr bwMode="auto">
          <a:xfrm>
            <a:off x="6004560" y="3849379"/>
            <a:ext cx="592618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null hypothesis H0 that there is no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2AC78C03-C76C-46F9-B084-43B3A7F07C2D}"/>
              </a:ext>
            </a:extLst>
          </p:cNvPr>
          <p:cNvSpPr txBox="1"/>
          <p:nvPr/>
        </p:nvSpPr>
        <p:spPr>
          <a:xfrm>
            <a:off x="5932714" y="1341884"/>
            <a:ext cx="630065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null hypothesis H0 that there is no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C7DCF4-617A-4745-8EBF-64CAE1CA6E2D}"/>
              </a:ext>
            </a:extLst>
          </p:cNvPr>
          <p:cNvSpPr>
            <a:spLocks noChangeArrowheads="1"/>
          </p:cNvSpPr>
          <p:nvPr/>
        </p:nvSpPr>
        <p:spPr bwMode="auto">
          <a:xfrm>
            <a:off x="6004560" y="956286"/>
            <a:ext cx="471133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P value is 0.23903944514341485</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DC5DD4E-AD0D-4B13-8F4B-74E9556D99DD}"/>
              </a:ext>
            </a:extLst>
          </p:cNvPr>
          <p:cNvSpPr>
            <a:spLocks noChangeArrowheads="1"/>
          </p:cNvSpPr>
          <p:nvPr/>
        </p:nvSpPr>
        <p:spPr bwMode="auto">
          <a:xfrm>
            <a:off x="6004560" y="3452300"/>
            <a:ext cx="552558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P value is 0.7846822889997085</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77EBDEA-71B9-414E-94BB-A58EC00DDE1E}"/>
              </a:ext>
            </a:extLst>
          </p:cNvPr>
          <p:cNvSpPr txBox="1"/>
          <p:nvPr/>
        </p:nvSpPr>
        <p:spPr>
          <a:xfrm>
            <a:off x="5932714" y="4754880"/>
            <a:ext cx="5701937" cy="646331"/>
          </a:xfrm>
          <a:prstGeom prst="rect">
            <a:avLst/>
          </a:prstGeom>
          <a:noFill/>
        </p:spPr>
        <p:txBody>
          <a:bodyPr wrap="square" rtlCol="0">
            <a:spAutoFit/>
          </a:bodyPr>
          <a:lstStyle/>
          <a:p>
            <a:r>
              <a:rPr lang="en-US" dirty="0" err="1"/>
              <a:t>Conclusion:December</a:t>
            </a:r>
            <a:r>
              <a:rPr lang="en-US" dirty="0"/>
              <a:t> is better than November due to Holidays</a:t>
            </a:r>
          </a:p>
        </p:txBody>
      </p:sp>
    </p:spTree>
    <p:extLst>
      <p:ext uri="{BB962C8B-B14F-4D97-AF65-F5344CB8AC3E}">
        <p14:creationId xmlns:p14="http://schemas.microsoft.com/office/powerpoint/2010/main" val="221277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Hypothesis 3</a:t>
            </a:r>
            <a:br>
              <a:rPr lang="en-US" b="1" dirty="0">
                <a:solidFill>
                  <a:srgbClr val="FF6600"/>
                </a:solidFill>
              </a:rPr>
            </a:br>
            <a:r>
              <a:rPr lang="en-US" sz="1800" b="1" u="sng" dirty="0">
                <a:solidFill>
                  <a:schemeClr val="accent3">
                    <a:lumMod val="40000"/>
                    <a:lumOff val="60000"/>
                  </a:schemeClr>
                </a:solidFill>
              </a:rPr>
              <a:t>Is there any difference regarding gender in Profit</a:t>
            </a:r>
            <a:br>
              <a:rPr lang="en-US" b="1" dirty="0">
                <a:solidFill>
                  <a:srgbClr val="FF6600"/>
                </a:solidFill>
              </a:rPr>
            </a:br>
            <a:br>
              <a:rPr lang="en-US" sz="1600" b="0" i="0" dirty="0">
                <a:solidFill>
                  <a:schemeClr val="accent3">
                    <a:lumMod val="40000"/>
                    <a:lumOff val="60000"/>
                  </a:schemeClr>
                </a:solidFill>
                <a:effectLst/>
                <a:latin typeface="Helvetica Neue"/>
              </a:rPr>
            </a:br>
            <a:r>
              <a:rPr lang="en-US" sz="1600" b="0" i="0" dirty="0">
                <a:solidFill>
                  <a:schemeClr val="accent3">
                    <a:lumMod val="40000"/>
                    <a:lumOff val="60000"/>
                  </a:schemeClr>
                </a:solidFill>
                <a:effectLst/>
                <a:latin typeface="Helvetica Neue"/>
              </a:rPr>
              <a:t>H0----Profit remain the same regarding Gender for both Yellow Cab and Pink Cab</a:t>
            </a:r>
            <a:br>
              <a:rPr lang="en-US" sz="1600" b="0" i="0" dirty="0">
                <a:solidFill>
                  <a:schemeClr val="accent3">
                    <a:lumMod val="40000"/>
                    <a:lumOff val="60000"/>
                  </a:schemeClr>
                </a:solidFill>
                <a:effectLst/>
                <a:latin typeface="Helvetica Neue"/>
              </a:rPr>
            </a:br>
            <a:r>
              <a:rPr lang="en-US" sz="1600" b="0" i="0" dirty="0">
                <a:solidFill>
                  <a:schemeClr val="accent3">
                    <a:lumMod val="40000"/>
                    <a:lumOff val="60000"/>
                  </a:schemeClr>
                </a:solidFill>
                <a:effectLst/>
                <a:latin typeface="Helvetica Neue"/>
              </a:rPr>
              <a:t> H1-----Profit will not remain the same regarding Gender for both Yellow Cab &amp; Pink Cab</a:t>
            </a:r>
            <a:endParaRPr lang="en-US" sz="1600" b="1" dirty="0">
              <a:solidFill>
                <a:schemeClr val="accent3">
                  <a:lumMod val="40000"/>
                  <a:lumOff val="60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DB5301AC-5FD0-4C03-8877-E67E79EAA6D4}"/>
              </a:ext>
            </a:extLst>
          </p:cNvPr>
          <p:cNvSpPr txBox="1"/>
          <p:nvPr/>
        </p:nvSpPr>
        <p:spPr>
          <a:xfrm>
            <a:off x="6156960" y="518160"/>
            <a:ext cx="5773783" cy="369332"/>
          </a:xfrm>
          <a:prstGeom prst="rect">
            <a:avLst/>
          </a:prstGeom>
          <a:noFill/>
        </p:spPr>
        <p:txBody>
          <a:bodyPr wrap="square" rtlCol="0">
            <a:spAutoFit/>
          </a:bodyPr>
          <a:lstStyle/>
          <a:p>
            <a:r>
              <a:rPr lang="en-US" dirty="0"/>
              <a:t>PINK CAB</a:t>
            </a:r>
          </a:p>
        </p:txBody>
      </p:sp>
      <p:sp>
        <p:nvSpPr>
          <p:cNvPr id="13" name="Rectangle 4">
            <a:extLst>
              <a:ext uri="{FF2B5EF4-FFF2-40B4-BE49-F238E27FC236}">
                <a16:creationId xmlns:a16="http://schemas.microsoft.com/office/drawing/2014/main" id="{CD8A9D12-B694-4C11-985A-067EB483A5E7}"/>
              </a:ext>
            </a:extLst>
          </p:cNvPr>
          <p:cNvSpPr>
            <a:spLocks noChangeArrowheads="1"/>
          </p:cNvSpPr>
          <p:nvPr/>
        </p:nvSpPr>
        <p:spPr bwMode="auto">
          <a:xfrm>
            <a:off x="5978434" y="1083323"/>
            <a:ext cx="540366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rPr>
              <a:t>P value is 0.11515305900425798</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3A91B9F-9826-48E3-AEE3-2E78A4045060}"/>
              </a:ext>
            </a:extLst>
          </p:cNvPr>
          <p:cNvSpPr txBox="1"/>
          <p:nvPr/>
        </p:nvSpPr>
        <p:spPr>
          <a:xfrm>
            <a:off x="6156960" y="3021874"/>
            <a:ext cx="3605349" cy="369332"/>
          </a:xfrm>
          <a:prstGeom prst="rect">
            <a:avLst/>
          </a:prstGeom>
          <a:noFill/>
        </p:spPr>
        <p:txBody>
          <a:bodyPr wrap="square" rtlCol="0">
            <a:spAutoFit/>
          </a:bodyPr>
          <a:lstStyle/>
          <a:p>
            <a:r>
              <a:rPr lang="en-US" dirty="0"/>
              <a:t>YELLOW CAB</a:t>
            </a:r>
          </a:p>
        </p:txBody>
      </p:sp>
      <p:sp>
        <p:nvSpPr>
          <p:cNvPr id="17" name="Rectangle 7">
            <a:extLst>
              <a:ext uri="{FF2B5EF4-FFF2-40B4-BE49-F238E27FC236}">
                <a16:creationId xmlns:a16="http://schemas.microsoft.com/office/drawing/2014/main" id="{4EA43A72-08ED-4D40-B6F8-A40DF0730021}"/>
              </a:ext>
            </a:extLst>
          </p:cNvPr>
          <p:cNvSpPr>
            <a:spLocks noChangeArrowheads="1"/>
          </p:cNvSpPr>
          <p:nvPr/>
        </p:nvSpPr>
        <p:spPr bwMode="auto">
          <a:xfrm>
            <a:off x="6004560" y="3849379"/>
            <a:ext cx="592618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a:t>
            </a:r>
            <a:r>
              <a:rPr lang="en-US" altLang="en-US" sz="1400" dirty="0">
                <a:solidFill>
                  <a:srgbClr val="000000"/>
                </a:solidFill>
                <a:latin typeface="Courier New" panose="02070309020205020404" pitchFamily="49" charset="0"/>
              </a:rPr>
              <a:t>Alternate</a:t>
            </a:r>
            <a:r>
              <a:rPr kumimoji="0" lang="en-US" altLang="en-US" sz="1400" b="0" i="0" u="none" strike="noStrike" cap="none" normalizeH="0" baseline="0" dirty="0">
                <a:ln>
                  <a:noFill/>
                </a:ln>
                <a:solidFill>
                  <a:srgbClr val="000000"/>
                </a:solidFill>
                <a:effectLst/>
                <a:latin typeface="Courier New" panose="02070309020205020404" pitchFamily="49" charset="0"/>
              </a:rPr>
              <a:t> hypothesis H1 that there is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2AC78C03-C76C-46F9-B084-43B3A7F07C2D}"/>
              </a:ext>
            </a:extLst>
          </p:cNvPr>
          <p:cNvSpPr txBox="1"/>
          <p:nvPr/>
        </p:nvSpPr>
        <p:spPr>
          <a:xfrm>
            <a:off x="5932714" y="1341884"/>
            <a:ext cx="630065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null hypothesis H0 that there is no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C1BE332-5860-41F9-A5F3-697FB922A7CF}"/>
              </a:ext>
            </a:extLst>
          </p:cNvPr>
          <p:cNvSpPr>
            <a:spLocks noChangeArrowheads="1"/>
          </p:cNvSpPr>
          <p:nvPr/>
        </p:nvSpPr>
        <p:spPr bwMode="auto">
          <a:xfrm>
            <a:off x="6035039" y="3527959"/>
            <a:ext cx="586522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 </a:t>
            </a:r>
            <a:r>
              <a:rPr kumimoji="0" lang="en-US" altLang="en-US" sz="1200" b="0" i="0" u="none" strike="noStrike" cap="none" normalizeH="0" baseline="0" dirty="0">
                <a:ln>
                  <a:noFill/>
                </a:ln>
                <a:solidFill>
                  <a:srgbClr val="000000"/>
                </a:solidFill>
                <a:effectLst/>
                <a:latin typeface="Courier New" panose="02070309020205020404" pitchFamily="49" charset="0"/>
              </a:rPr>
              <a:t>value is 6.060473042494144e-25</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C215A52-CD16-4ACA-8167-07DA366E78B2}"/>
              </a:ext>
            </a:extLst>
          </p:cNvPr>
          <p:cNvSpPr txBox="1"/>
          <p:nvPr/>
        </p:nvSpPr>
        <p:spPr>
          <a:xfrm>
            <a:off x="5932714" y="4641670"/>
            <a:ext cx="5802086" cy="369332"/>
          </a:xfrm>
          <a:prstGeom prst="rect">
            <a:avLst/>
          </a:prstGeom>
          <a:noFill/>
        </p:spPr>
        <p:txBody>
          <a:bodyPr wrap="square" rtlCol="0">
            <a:spAutoFit/>
          </a:bodyPr>
          <a:lstStyle/>
          <a:p>
            <a:r>
              <a:rPr lang="en-US" dirty="0" err="1"/>
              <a:t>Conclusion:There</a:t>
            </a:r>
            <a:r>
              <a:rPr lang="en-US" dirty="0"/>
              <a:t> is no difference regarding Gender</a:t>
            </a:r>
          </a:p>
        </p:txBody>
      </p:sp>
    </p:spTree>
    <p:extLst>
      <p:ext uri="{BB962C8B-B14F-4D97-AF65-F5344CB8AC3E}">
        <p14:creationId xmlns:p14="http://schemas.microsoft.com/office/powerpoint/2010/main" val="138966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r>
              <a:rPr lang="en-US" sz="4000" dirty="0">
                <a:solidFill>
                  <a:schemeClr val="accent2">
                    <a:lumMod val="75000"/>
                  </a:schemeClr>
                </a:solidFill>
                <a:latin typeface="Arial Black" panose="020B0A04020102020204" pitchFamily="34" charset="0"/>
              </a:rPr>
              <a:t>Business Problem</a:t>
            </a:r>
            <a:endParaRPr lang="en-US" sz="4000" b="1" dirty="0">
              <a:solidFill>
                <a:schemeClr val="accent2">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1800" dirty="0">
                <a:solidFill>
                  <a:srgbClr val="FF6600"/>
                </a:solidFill>
              </a:rPr>
              <a:t>  </a:t>
            </a:r>
            <a:r>
              <a:rPr lang="en-US" sz="1800"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a:t>
            </a:r>
          </a:p>
          <a:p>
            <a:pPr algn="just"/>
            <a:r>
              <a:rPr lang="en-US" sz="1800" dirty="0">
                <a:solidFill>
                  <a:srgbClr val="2D3B45"/>
                </a:solidFill>
                <a:latin typeface="Arial Black" panose="020B0A04020102020204" pitchFamily="34" charset="0"/>
              </a:rPr>
              <a:t>Objective: </a:t>
            </a:r>
            <a:r>
              <a:rPr lang="en-US" sz="1800" dirty="0">
                <a:solidFill>
                  <a:srgbClr val="2D3B45"/>
                </a:solidFill>
              </a:rPr>
              <a:t>To provide actionable insights to XYZ firm so that they can make an investment in a profitable business</a:t>
            </a:r>
            <a:endParaRPr lang="en-US" dirty="0">
              <a:solidFill>
                <a:srgbClr val="FF6600"/>
              </a:solidFill>
              <a:latin typeface="Arial Black" panose="020B0A04020102020204" pitchFamily="34" charset="0"/>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Hypothesis 4</a:t>
            </a:r>
            <a:br>
              <a:rPr lang="en-US" b="1" dirty="0">
                <a:solidFill>
                  <a:srgbClr val="FF6600"/>
                </a:solidFill>
              </a:rPr>
            </a:br>
            <a:r>
              <a:rPr lang="en-US" sz="2000" b="1" u="sng" dirty="0">
                <a:solidFill>
                  <a:schemeClr val="accent3">
                    <a:lumMod val="40000"/>
                    <a:lumOff val="60000"/>
                  </a:schemeClr>
                </a:solidFill>
              </a:rPr>
              <a:t>Is there any difference in Profit regarding Users Age</a:t>
            </a:r>
            <a:br>
              <a:rPr lang="en-US" sz="2000" b="1" dirty="0">
                <a:solidFill>
                  <a:schemeClr val="accent3">
                    <a:lumMod val="40000"/>
                    <a:lumOff val="60000"/>
                  </a:schemeClr>
                </a:solidFill>
              </a:rPr>
            </a:br>
            <a:r>
              <a:rPr lang="en-US" sz="2000" b="1" dirty="0">
                <a:solidFill>
                  <a:schemeClr val="accent3">
                    <a:lumMod val="40000"/>
                    <a:lumOff val="60000"/>
                  </a:schemeClr>
                </a:solidFill>
              </a:rPr>
              <a:t>    </a:t>
            </a:r>
            <a:r>
              <a:rPr lang="en-US" sz="1600" b="0" i="0" dirty="0">
                <a:solidFill>
                  <a:schemeClr val="accent3">
                    <a:lumMod val="40000"/>
                    <a:lumOff val="60000"/>
                  </a:schemeClr>
                </a:solidFill>
                <a:effectLst/>
                <a:latin typeface="Helvetica Neue"/>
              </a:rPr>
              <a:t>H0-----</a:t>
            </a:r>
            <a:r>
              <a:rPr lang="en-US" sz="800" b="0" i="0" dirty="0">
                <a:solidFill>
                  <a:srgbClr val="000000"/>
                </a:solidFill>
                <a:effectLst/>
                <a:latin typeface="Helvetica Neue"/>
              </a:rPr>
              <a:t>-</a:t>
            </a:r>
            <a:r>
              <a:rPr lang="en-US" sz="1400" b="0" i="0" dirty="0">
                <a:solidFill>
                  <a:schemeClr val="accent3">
                    <a:lumMod val="20000"/>
                    <a:lumOff val="80000"/>
                  </a:schemeClr>
                </a:solidFill>
                <a:effectLst/>
                <a:latin typeface="Helvetica Neue"/>
              </a:rPr>
              <a:t>There is no difference regarding Age in both cab companies.</a:t>
            </a:r>
            <a:br>
              <a:rPr lang="en-US" sz="1600" b="0" i="0" dirty="0">
                <a:solidFill>
                  <a:schemeClr val="accent3">
                    <a:lumMod val="40000"/>
                    <a:lumOff val="60000"/>
                  </a:schemeClr>
                </a:solidFill>
                <a:effectLst/>
                <a:latin typeface="Helvetica Neue"/>
              </a:rPr>
            </a:br>
            <a:r>
              <a:rPr lang="en-US" sz="1600" b="0" i="0" dirty="0">
                <a:solidFill>
                  <a:schemeClr val="accent3">
                    <a:lumMod val="40000"/>
                    <a:lumOff val="60000"/>
                  </a:schemeClr>
                </a:solidFill>
                <a:effectLst/>
                <a:latin typeface="Helvetica Neue"/>
              </a:rPr>
              <a:t> </a:t>
            </a:r>
            <a:br>
              <a:rPr lang="en-US" sz="1600" dirty="0">
                <a:solidFill>
                  <a:schemeClr val="accent3">
                    <a:lumMod val="40000"/>
                    <a:lumOff val="60000"/>
                  </a:schemeClr>
                </a:solidFill>
                <a:latin typeface="Helvetica Neue"/>
              </a:rPr>
            </a:br>
            <a:r>
              <a:rPr lang="en-US" sz="1600" b="0" i="0" dirty="0">
                <a:solidFill>
                  <a:schemeClr val="accent3">
                    <a:lumMod val="40000"/>
                    <a:lumOff val="60000"/>
                  </a:schemeClr>
                </a:solidFill>
                <a:effectLst/>
                <a:latin typeface="Helvetica Neue"/>
              </a:rPr>
              <a:t>H1-----</a:t>
            </a:r>
            <a:r>
              <a:rPr lang="en-US" sz="1400" b="0" i="0" dirty="0">
                <a:solidFill>
                  <a:schemeClr val="accent3">
                    <a:lumMod val="40000"/>
                    <a:lumOff val="60000"/>
                  </a:schemeClr>
                </a:solidFill>
                <a:effectLst/>
                <a:latin typeface="Helvetica Neue"/>
              </a:rPr>
              <a:t>There is difference regarding Age in both cab companies</a:t>
            </a:r>
            <a:r>
              <a:rPr lang="en-US" sz="800" b="0" i="0" dirty="0">
                <a:solidFill>
                  <a:srgbClr val="000000"/>
                </a:solidFill>
                <a:effectLst/>
                <a:latin typeface="Helvetica Neue"/>
              </a:rPr>
              <a:t>.</a:t>
            </a:r>
            <a:endParaRPr lang="en-US" sz="1600" b="1" dirty="0">
              <a:solidFill>
                <a:schemeClr val="accent3">
                  <a:lumMod val="40000"/>
                  <a:lumOff val="60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DB5301AC-5FD0-4C03-8877-E67E79EAA6D4}"/>
              </a:ext>
            </a:extLst>
          </p:cNvPr>
          <p:cNvSpPr txBox="1"/>
          <p:nvPr/>
        </p:nvSpPr>
        <p:spPr>
          <a:xfrm>
            <a:off x="6156960" y="518160"/>
            <a:ext cx="5773783" cy="369332"/>
          </a:xfrm>
          <a:prstGeom prst="rect">
            <a:avLst/>
          </a:prstGeom>
          <a:noFill/>
        </p:spPr>
        <p:txBody>
          <a:bodyPr wrap="square" rtlCol="0">
            <a:spAutoFit/>
          </a:bodyPr>
          <a:lstStyle/>
          <a:p>
            <a:r>
              <a:rPr lang="en-US" dirty="0"/>
              <a:t>PINK CAB</a:t>
            </a:r>
          </a:p>
        </p:txBody>
      </p:sp>
      <p:sp>
        <p:nvSpPr>
          <p:cNvPr id="15" name="TextBox 14">
            <a:extLst>
              <a:ext uri="{FF2B5EF4-FFF2-40B4-BE49-F238E27FC236}">
                <a16:creationId xmlns:a16="http://schemas.microsoft.com/office/drawing/2014/main" id="{C3A91B9F-9826-48E3-AEE3-2E78A4045060}"/>
              </a:ext>
            </a:extLst>
          </p:cNvPr>
          <p:cNvSpPr txBox="1"/>
          <p:nvPr/>
        </p:nvSpPr>
        <p:spPr>
          <a:xfrm>
            <a:off x="6156960" y="3021874"/>
            <a:ext cx="3605349" cy="369332"/>
          </a:xfrm>
          <a:prstGeom prst="rect">
            <a:avLst/>
          </a:prstGeom>
          <a:noFill/>
        </p:spPr>
        <p:txBody>
          <a:bodyPr wrap="square" rtlCol="0">
            <a:spAutoFit/>
          </a:bodyPr>
          <a:lstStyle/>
          <a:p>
            <a:r>
              <a:rPr lang="en-US" dirty="0"/>
              <a:t>YELLOW CAB</a:t>
            </a:r>
          </a:p>
        </p:txBody>
      </p:sp>
      <p:sp>
        <p:nvSpPr>
          <p:cNvPr id="17" name="Rectangle 7">
            <a:extLst>
              <a:ext uri="{FF2B5EF4-FFF2-40B4-BE49-F238E27FC236}">
                <a16:creationId xmlns:a16="http://schemas.microsoft.com/office/drawing/2014/main" id="{4EA43A72-08ED-4D40-B6F8-A40DF0730021}"/>
              </a:ext>
            </a:extLst>
          </p:cNvPr>
          <p:cNvSpPr>
            <a:spLocks noChangeArrowheads="1"/>
          </p:cNvSpPr>
          <p:nvPr/>
        </p:nvSpPr>
        <p:spPr bwMode="auto">
          <a:xfrm>
            <a:off x="6004560" y="3849379"/>
            <a:ext cx="592618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a:t>
            </a:r>
            <a:r>
              <a:rPr lang="en-US" altLang="en-US" sz="1400" dirty="0">
                <a:solidFill>
                  <a:srgbClr val="000000"/>
                </a:solidFill>
                <a:latin typeface="Courier New" panose="02070309020205020404" pitchFamily="49" charset="0"/>
              </a:rPr>
              <a:t>alternate</a:t>
            </a:r>
            <a:r>
              <a:rPr kumimoji="0" lang="en-US" altLang="en-US" sz="1400" b="0" i="0" u="none" strike="noStrike" cap="none" normalizeH="0" baseline="0" dirty="0">
                <a:ln>
                  <a:noFill/>
                </a:ln>
                <a:solidFill>
                  <a:srgbClr val="000000"/>
                </a:solidFill>
                <a:effectLst/>
                <a:latin typeface="Courier New" panose="02070309020205020404" pitchFamily="49" charset="0"/>
              </a:rPr>
              <a:t> hypothesis H1 that there is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2AC78C03-C76C-46F9-B084-43B3A7F07C2D}"/>
              </a:ext>
            </a:extLst>
          </p:cNvPr>
          <p:cNvSpPr txBox="1"/>
          <p:nvPr/>
        </p:nvSpPr>
        <p:spPr>
          <a:xfrm>
            <a:off x="5932714" y="1341884"/>
            <a:ext cx="630065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We accept null hypothesis H0 that there is no statistical difference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CBE4655-F938-4C1C-9D5C-32FB5677EC4E}"/>
              </a:ext>
            </a:extLst>
          </p:cNvPr>
          <p:cNvSpPr>
            <a:spLocks noChangeArrowheads="1"/>
          </p:cNvSpPr>
          <p:nvPr/>
        </p:nvSpPr>
        <p:spPr bwMode="auto">
          <a:xfrm>
            <a:off x="6004560" y="936639"/>
            <a:ext cx="537101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P value is 0.4816748536155635</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BC6FFFC-2445-4BE9-BA0F-46C09F4973DF}"/>
              </a:ext>
            </a:extLst>
          </p:cNvPr>
          <p:cNvSpPr>
            <a:spLocks noChangeArrowheads="1"/>
          </p:cNvSpPr>
          <p:nvPr/>
        </p:nvSpPr>
        <p:spPr bwMode="auto">
          <a:xfrm>
            <a:off x="6050279" y="3524592"/>
            <a:ext cx="5834743"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P value is 6.328485471267631e-05</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44C1098-0F5B-47B7-8869-6034210A2DE7}"/>
              </a:ext>
            </a:extLst>
          </p:cNvPr>
          <p:cNvSpPr txBox="1"/>
          <p:nvPr/>
        </p:nvSpPr>
        <p:spPr>
          <a:xfrm>
            <a:off x="5932714" y="4798423"/>
            <a:ext cx="5926183" cy="646331"/>
          </a:xfrm>
          <a:prstGeom prst="rect">
            <a:avLst/>
          </a:prstGeom>
          <a:noFill/>
        </p:spPr>
        <p:txBody>
          <a:bodyPr wrap="square" rtlCol="0">
            <a:spAutoFit/>
          </a:bodyPr>
          <a:lstStyle/>
          <a:p>
            <a:r>
              <a:rPr lang="en-US" dirty="0" err="1"/>
              <a:t>Conclusion:there</a:t>
            </a:r>
            <a:r>
              <a:rPr lang="en-US" dirty="0"/>
              <a:t> is a difference in Profit regarding age Older people get discount</a:t>
            </a:r>
          </a:p>
        </p:txBody>
      </p:sp>
    </p:spTree>
    <p:extLst>
      <p:ext uri="{BB962C8B-B14F-4D97-AF65-F5344CB8AC3E}">
        <p14:creationId xmlns:p14="http://schemas.microsoft.com/office/powerpoint/2010/main" val="8759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normAutofit/>
          </a:bodyPr>
          <a:lstStyle/>
          <a:p>
            <a:r>
              <a:rPr lang="en-US" sz="3200" b="1" dirty="0">
                <a:solidFill>
                  <a:schemeClr val="accent2">
                    <a:lumMod val="75000"/>
                  </a:schemeClr>
                </a:solidFill>
              </a:rPr>
              <a:t>Conclusion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8D5C07BD-28E0-4892-B12E-92E3EA1D04BA}"/>
              </a:ext>
            </a:extLst>
          </p:cNvPr>
          <p:cNvSpPr txBox="1"/>
          <p:nvPr/>
        </p:nvSpPr>
        <p:spPr>
          <a:xfrm>
            <a:off x="5947954" y="1336766"/>
            <a:ext cx="5987143" cy="1477328"/>
          </a:xfrm>
          <a:prstGeom prst="rect">
            <a:avLst/>
          </a:prstGeom>
          <a:noFill/>
        </p:spPr>
        <p:txBody>
          <a:bodyPr wrap="square" rtlCol="0">
            <a:spAutoFit/>
          </a:bodyPr>
          <a:lstStyle/>
          <a:p>
            <a:r>
              <a:rPr lang="en-US" dirty="0"/>
              <a:t>YELLOW CAB is better for Business Prospects than Pink cab</a:t>
            </a:r>
          </a:p>
          <a:p>
            <a:r>
              <a:rPr lang="en-US" dirty="0"/>
              <a:t>Profit=High</a:t>
            </a:r>
          </a:p>
          <a:p>
            <a:r>
              <a:rPr lang="en-US" dirty="0"/>
              <a:t>Users=More</a:t>
            </a:r>
          </a:p>
          <a:p>
            <a:r>
              <a:rPr lang="en-US" dirty="0"/>
              <a:t>Transactions=More</a:t>
            </a:r>
          </a:p>
          <a:p>
            <a:endParaRPr lang="en-US" dirty="0"/>
          </a:p>
        </p:txBody>
      </p:sp>
    </p:spTree>
    <p:extLst>
      <p:ext uri="{BB962C8B-B14F-4D97-AF65-F5344CB8AC3E}">
        <p14:creationId xmlns:p14="http://schemas.microsoft.com/office/powerpoint/2010/main" val="2148544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normAutofit/>
          </a:bodyPr>
          <a:lstStyle/>
          <a:p>
            <a:endParaRPr lang="en-US" sz="3200" b="1" dirty="0">
              <a:solidFill>
                <a:schemeClr val="accent2">
                  <a:lumMod val="75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8D5C07BD-28E0-4892-B12E-92E3EA1D04BA}"/>
              </a:ext>
            </a:extLst>
          </p:cNvPr>
          <p:cNvSpPr txBox="1"/>
          <p:nvPr/>
        </p:nvSpPr>
        <p:spPr>
          <a:xfrm>
            <a:off x="7585166" y="2233750"/>
            <a:ext cx="5987143" cy="984885"/>
          </a:xfrm>
          <a:prstGeom prst="rect">
            <a:avLst/>
          </a:prstGeom>
          <a:noFill/>
        </p:spPr>
        <p:txBody>
          <a:bodyPr wrap="square" rtlCol="0">
            <a:spAutoFit/>
          </a:bodyPr>
          <a:lstStyle/>
          <a:p>
            <a:r>
              <a:rPr lang="en-US" sz="4000" dirty="0"/>
              <a:t>THANK YOU</a:t>
            </a:r>
          </a:p>
          <a:p>
            <a:endParaRPr lang="en-US" dirty="0"/>
          </a:p>
        </p:txBody>
      </p:sp>
    </p:spTree>
    <p:extLst>
      <p:ext uri="{BB962C8B-B14F-4D97-AF65-F5344CB8AC3E}">
        <p14:creationId xmlns:p14="http://schemas.microsoft.com/office/powerpoint/2010/main" val="773664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Title 5">
            <a:extLst>
              <a:ext uri="{FF2B5EF4-FFF2-40B4-BE49-F238E27FC236}">
                <a16:creationId xmlns:a16="http://schemas.microsoft.com/office/drawing/2014/main" id="{7D99A537-621D-41E1-A3D2-01E805EC6510}"/>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63812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878F9-EC50-4F89-9530-D4B81DAF6EB5}"/>
              </a:ext>
            </a:extLst>
          </p:cNvPr>
          <p:cNvSpPr txBox="1"/>
          <p:nvPr/>
        </p:nvSpPr>
        <p:spPr>
          <a:xfrm>
            <a:off x="1532709" y="824299"/>
            <a:ext cx="1998617" cy="646331"/>
          </a:xfrm>
          <a:prstGeom prst="rect">
            <a:avLst/>
          </a:prstGeom>
          <a:noFill/>
        </p:spPr>
        <p:txBody>
          <a:bodyPr wrap="square" rtlCol="0">
            <a:spAutoFit/>
          </a:bodyPr>
          <a:lstStyle/>
          <a:p>
            <a:endParaRPr lang="en-US" dirty="0"/>
          </a:p>
          <a:p>
            <a:r>
              <a:rPr lang="en-US" dirty="0"/>
              <a:t>Business Problem</a:t>
            </a:r>
          </a:p>
        </p:txBody>
      </p:sp>
      <p:sp>
        <p:nvSpPr>
          <p:cNvPr id="4" name="TextBox 3">
            <a:extLst>
              <a:ext uri="{FF2B5EF4-FFF2-40B4-BE49-F238E27FC236}">
                <a16:creationId xmlns:a16="http://schemas.microsoft.com/office/drawing/2014/main" id="{027162AA-8D18-45D0-A55A-8864A0A6F584}"/>
              </a:ext>
            </a:extLst>
          </p:cNvPr>
          <p:cNvSpPr txBox="1"/>
          <p:nvPr/>
        </p:nvSpPr>
        <p:spPr>
          <a:xfrm>
            <a:off x="1702526" y="2094411"/>
            <a:ext cx="1537063" cy="646331"/>
          </a:xfrm>
          <a:prstGeom prst="rect">
            <a:avLst/>
          </a:prstGeom>
          <a:noFill/>
        </p:spPr>
        <p:txBody>
          <a:bodyPr wrap="square" rtlCol="0">
            <a:spAutoFit/>
          </a:bodyPr>
          <a:lstStyle/>
          <a:p>
            <a:r>
              <a:rPr lang="en-US" dirty="0" err="1"/>
              <a:t>Datas</a:t>
            </a:r>
            <a:r>
              <a:rPr lang="en-US" dirty="0"/>
              <a:t> Sets information</a:t>
            </a:r>
          </a:p>
        </p:txBody>
      </p:sp>
      <p:cxnSp>
        <p:nvCxnSpPr>
          <p:cNvPr id="6" name="Straight Arrow Connector 5">
            <a:extLst>
              <a:ext uri="{FF2B5EF4-FFF2-40B4-BE49-F238E27FC236}">
                <a16:creationId xmlns:a16="http://schemas.microsoft.com/office/drawing/2014/main" id="{933F7DBC-25BE-4A00-8AAD-645B6BAF5DAF}"/>
              </a:ext>
            </a:extLst>
          </p:cNvPr>
          <p:cNvCxnSpPr>
            <a:cxnSpLocks/>
            <a:stCxn id="4" idx="2"/>
          </p:cNvCxnSpPr>
          <p:nvPr/>
        </p:nvCxnSpPr>
        <p:spPr>
          <a:xfrm>
            <a:off x="2471058" y="2740742"/>
            <a:ext cx="4354" cy="494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B8DFF03-4D4E-4C10-BF34-FED58BF45300}"/>
              </a:ext>
            </a:extLst>
          </p:cNvPr>
          <p:cNvSpPr txBox="1"/>
          <p:nvPr/>
        </p:nvSpPr>
        <p:spPr>
          <a:xfrm>
            <a:off x="1702526" y="3553097"/>
            <a:ext cx="1449975" cy="369332"/>
          </a:xfrm>
          <a:prstGeom prst="rect">
            <a:avLst/>
          </a:prstGeom>
          <a:noFill/>
        </p:spPr>
        <p:txBody>
          <a:bodyPr wrap="square" rtlCol="0">
            <a:spAutoFit/>
          </a:bodyPr>
          <a:lstStyle/>
          <a:p>
            <a:r>
              <a:rPr lang="en-US" dirty="0"/>
              <a:t>EDA</a:t>
            </a:r>
          </a:p>
        </p:txBody>
      </p:sp>
      <p:cxnSp>
        <p:nvCxnSpPr>
          <p:cNvPr id="9" name="Straight Arrow Connector 8">
            <a:extLst>
              <a:ext uri="{FF2B5EF4-FFF2-40B4-BE49-F238E27FC236}">
                <a16:creationId xmlns:a16="http://schemas.microsoft.com/office/drawing/2014/main" id="{B9AE4964-E3ED-4E18-B495-B9B18AB67386}"/>
              </a:ext>
            </a:extLst>
          </p:cNvPr>
          <p:cNvCxnSpPr>
            <a:stCxn id="7" idx="2"/>
          </p:cNvCxnSpPr>
          <p:nvPr/>
        </p:nvCxnSpPr>
        <p:spPr>
          <a:xfrm>
            <a:off x="2427514" y="3922429"/>
            <a:ext cx="15240" cy="5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E7FE18-C581-403F-B27A-97A5ADAE3653}"/>
              </a:ext>
            </a:extLst>
          </p:cNvPr>
          <p:cNvSpPr txBox="1"/>
          <p:nvPr/>
        </p:nvSpPr>
        <p:spPr>
          <a:xfrm>
            <a:off x="1902823" y="4754880"/>
            <a:ext cx="1389014" cy="923330"/>
          </a:xfrm>
          <a:prstGeom prst="rect">
            <a:avLst/>
          </a:prstGeom>
          <a:noFill/>
        </p:spPr>
        <p:txBody>
          <a:bodyPr wrap="square" rtlCol="0">
            <a:spAutoFit/>
          </a:bodyPr>
          <a:lstStyle/>
          <a:p>
            <a:r>
              <a:rPr lang="en-US" dirty="0"/>
              <a:t>Multiple Hypothesis</a:t>
            </a:r>
          </a:p>
          <a:p>
            <a:endParaRPr lang="en-US" dirty="0"/>
          </a:p>
        </p:txBody>
      </p:sp>
      <p:cxnSp>
        <p:nvCxnSpPr>
          <p:cNvPr id="13" name="Straight Arrow Connector 12">
            <a:extLst>
              <a:ext uri="{FF2B5EF4-FFF2-40B4-BE49-F238E27FC236}">
                <a16:creationId xmlns:a16="http://schemas.microsoft.com/office/drawing/2014/main" id="{78B4BD00-5F18-410D-91DC-4C63AF9D427B}"/>
              </a:ext>
            </a:extLst>
          </p:cNvPr>
          <p:cNvCxnSpPr>
            <a:stCxn id="2" idx="2"/>
          </p:cNvCxnSpPr>
          <p:nvPr/>
        </p:nvCxnSpPr>
        <p:spPr>
          <a:xfrm flipH="1">
            <a:off x="2525486" y="1470630"/>
            <a:ext cx="6532" cy="501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5F472F-5D55-4C6A-9859-01432D2B7EE7}"/>
              </a:ext>
            </a:extLst>
          </p:cNvPr>
          <p:cNvCxnSpPr/>
          <p:nvPr/>
        </p:nvCxnSpPr>
        <p:spPr>
          <a:xfrm flipV="1">
            <a:off x="2730137" y="2913017"/>
            <a:ext cx="4101737" cy="2564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B58B7B-FA5D-4663-B206-65469D19EEE1}"/>
              </a:ext>
            </a:extLst>
          </p:cNvPr>
          <p:cNvSpPr txBox="1"/>
          <p:nvPr/>
        </p:nvSpPr>
        <p:spPr>
          <a:xfrm>
            <a:off x="6984274" y="2616926"/>
            <a:ext cx="1515292" cy="369332"/>
          </a:xfrm>
          <a:prstGeom prst="rect">
            <a:avLst/>
          </a:prstGeom>
          <a:noFill/>
        </p:spPr>
        <p:txBody>
          <a:bodyPr wrap="square" rtlCol="0">
            <a:spAutoFit/>
          </a:bodyPr>
          <a:lstStyle/>
          <a:p>
            <a:r>
              <a:rPr lang="en-US" dirty="0"/>
              <a:t>Conclusion</a:t>
            </a:r>
          </a:p>
        </p:txBody>
      </p:sp>
      <p:cxnSp>
        <p:nvCxnSpPr>
          <p:cNvPr id="20" name="Straight Arrow Connector 19">
            <a:extLst>
              <a:ext uri="{FF2B5EF4-FFF2-40B4-BE49-F238E27FC236}">
                <a16:creationId xmlns:a16="http://schemas.microsoft.com/office/drawing/2014/main" id="{83DA4121-186F-48C1-BBE8-06481BC799ED}"/>
              </a:ext>
            </a:extLst>
          </p:cNvPr>
          <p:cNvCxnSpPr/>
          <p:nvPr/>
        </p:nvCxnSpPr>
        <p:spPr>
          <a:xfrm>
            <a:off x="3152501" y="1301931"/>
            <a:ext cx="3714208" cy="154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78A9EC7-4013-47C0-9754-F73B1D04C960}"/>
              </a:ext>
            </a:extLst>
          </p:cNvPr>
          <p:cNvSpPr txBox="1"/>
          <p:nvPr/>
        </p:nvSpPr>
        <p:spPr>
          <a:xfrm>
            <a:off x="2612572" y="489857"/>
            <a:ext cx="4145280" cy="367099"/>
          </a:xfrm>
          <a:prstGeom prst="rect">
            <a:avLst/>
          </a:prstGeom>
          <a:noFill/>
        </p:spPr>
        <p:txBody>
          <a:bodyPr wrap="square" rtlCol="0">
            <a:spAutoFit/>
          </a:bodyPr>
          <a:lstStyle/>
          <a:p>
            <a:r>
              <a:rPr lang="en-US" dirty="0">
                <a:latin typeface="Arial Black" panose="020B0A04020102020204" pitchFamily="34" charset="0"/>
              </a:rPr>
              <a:t>Road Map</a:t>
            </a:r>
          </a:p>
        </p:txBody>
      </p:sp>
    </p:spTree>
    <p:extLst>
      <p:ext uri="{BB962C8B-B14F-4D97-AF65-F5344CB8AC3E}">
        <p14:creationId xmlns:p14="http://schemas.microsoft.com/office/powerpoint/2010/main" val="152033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Analysis steps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30777"/>
            <a:ext cx="4039327" cy="287383"/>
          </a:xfrm>
        </p:spPr>
        <p:txBody>
          <a:bodyPr>
            <a:normAutofit fontScale="25000" lnSpcReduction="20000"/>
          </a:bodyPr>
          <a:lstStyle/>
          <a:p>
            <a:r>
              <a:rPr lang="en-US" sz="6600" dirty="0">
                <a:solidFill>
                  <a:srgbClr val="FF6600"/>
                </a:solidFill>
              </a:rPr>
              <a:t>STEPS</a:t>
            </a:r>
          </a:p>
        </p:txBody>
      </p:sp>
      <p:sp>
        <p:nvSpPr>
          <p:cNvPr id="3" name="TextBox 2">
            <a:extLst>
              <a:ext uri="{FF2B5EF4-FFF2-40B4-BE49-F238E27FC236}">
                <a16:creationId xmlns:a16="http://schemas.microsoft.com/office/drawing/2014/main" id="{E4F431C1-E522-46E6-8704-15CF7E8B6199}"/>
              </a:ext>
            </a:extLst>
          </p:cNvPr>
          <p:cNvSpPr txBox="1"/>
          <p:nvPr/>
        </p:nvSpPr>
        <p:spPr>
          <a:xfrm>
            <a:off x="6043749" y="1001486"/>
            <a:ext cx="6065520" cy="1477328"/>
          </a:xfrm>
          <a:prstGeom prst="rect">
            <a:avLst/>
          </a:prstGeom>
          <a:noFill/>
        </p:spPr>
        <p:txBody>
          <a:bodyPr wrap="square" rtlCol="0">
            <a:spAutoFit/>
          </a:bodyPr>
          <a:lstStyle/>
          <a:p>
            <a:r>
              <a:rPr lang="en-US" dirty="0"/>
              <a:t>1) Data Understanding and Visualization </a:t>
            </a:r>
          </a:p>
          <a:p>
            <a:r>
              <a:rPr lang="en-US" dirty="0"/>
              <a:t>2)Finding the maximum users cab company</a:t>
            </a:r>
          </a:p>
          <a:p>
            <a:r>
              <a:rPr lang="en-US" dirty="0"/>
              <a:t>3) Finding the cheapest Cab company for users </a:t>
            </a:r>
          </a:p>
          <a:p>
            <a:r>
              <a:rPr lang="en-US" dirty="0"/>
              <a:t>4)Finding the most profitable Cab company </a:t>
            </a:r>
          </a:p>
          <a:p>
            <a:r>
              <a:rPr lang="en-US" dirty="0"/>
              <a:t>5) Multiple Hypothesis and Investigate </a:t>
            </a:r>
          </a:p>
        </p:txBody>
      </p:sp>
    </p:spTree>
    <p:extLst>
      <p:ext uri="{BB962C8B-B14F-4D97-AF65-F5344CB8AC3E}">
        <p14:creationId xmlns:p14="http://schemas.microsoft.com/office/powerpoint/2010/main" val="1168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Data Information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24C0D789-2A74-4AE7-AA62-73ACEEB314FD}"/>
              </a:ext>
            </a:extLst>
          </p:cNvPr>
          <p:cNvSpPr txBox="1"/>
          <p:nvPr/>
        </p:nvSpPr>
        <p:spPr>
          <a:xfrm>
            <a:off x="6396447" y="217713"/>
            <a:ext cx="5643154" cy="4154984"/>
          </a:xfrm>
          <a:prstGeom prst="rect">
            <a:avLst/>
          </a:prstGeom>
          <a:noFill/>
        </p:spPr>
        <p:txBody>
          <a:bodyPr wrap="square" rtlCol="0">
            <a:spAutoFit/>
          </a:bodyPr>
          <a:lstStyle/>
          <a:p>
            <a:r>
              <a:rPr lang="en-US" sz="2400" dirty="0"/>
              <a:t> </a:t>
            </a:r>
            <a:r>
              <a:rPr lang="en-US" sz="2400" u="sng" dirty="0"/>
              <a:t>Cab_Data.csv </a:t>
            </a:r>
            <a:r>
              <a:rPr lang="en-US" sz="2400" dirty="0"/>
              <a:t>– this file includes details of transactions for 2 cab companies.</a:t>
            </a:r>
          </a:p>
          <a:p>
            <a:r>
              <a:rPr lang="en-US" sz="2400" dirty="0"/>
              <a:t> </a:t>
            </a:r>
            <a:r>
              <a:rPr lang="en-US" sz="2400" u="sng" dirty="0"/>
              <a:t>Customer_ID.csv </a:t>
            </a:r>
            <a:r>
              <a:rPr lang="en-US" sz="2400" dirty="0"/>
              <a:t>– this is a mapping table that contains a unique identifier that links the customer’s demographic details.</a:t>
            </a:r>
          </a:p>
          <a:p>
            <a:r>
              <a:rPr lang="en-US" sz="2400" u="sng" dirty="0"/>
              <a:t>Transaction_ID.csv </a:t>
            </a:r>
            <a:r>
              <a:rPr lang="en-US" sz="2400" dirty="0"/>
              <a:t>– this is a mapping table that contains transaction to customer mapping and payment mode.</a:t>
            </a:r>
          </a:p>
          <a:p>
            <a:r>
              <a:rPr lang="en-US" sz="2400" u="sng" dirty="0"/>
              <a:t> City.csv </a:t>
            </a:r>
            <a:r>
              <a:rPr lang="en-US" sz="2400" dirty="0"/>
              <a:t>– this file contains a list of US cities, their population, and the number of cab users.</a:t>
            </a:r>
          </a:p>
        </p:txBody>
      </p:sp>
    </p:spTree>
    <p:extLst>
      <p:ext uri="{BB962C8B-B14F-4D97-AF65-F5344CB8AC3E}">
        <p14:creationId xmlns:p14="http://schemas.microsoft.com/office/powerpoint/2010/main" val="120408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Correlation between variables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1" name="Picture 10">
            <a:extLst>
              <a:ext uri="{FF2B5EF4-FFF2-40B4-BE49-F238E27FC236}">
                <a16:creationId xmlns:a16="http://schemas.microsoft.com/office/drawing/2014/main" id="{8099529D-CFB8-4A96-AD3D-41DDF4C1DFE8}"/>
              </a:ext>
            </a:extLst>
          </p:cNvPr>
          <p:cNvPicPr>
            <a:picLocks noChangeAspect="1"/>
          </p:cNvPicPr>
          <p:nvPr/>
        </p:nvPicPr>
        <p:blipFill>
          <a:blip r:embed="rId3"/>
          <a:stretch>
            <a:fillRect/>
          </a:stretch>
        </p:blipFill>
        <p:spPr>
          <a:xfrm>
            <a:off x="5301323" y="1380309"/>
            <a:ext cx="6890677" cy="4272070"/>
          </a:xfrm>
          <a:prstGeom prst="rect">
            <a:avLst/>
          </a:prstGeom>
        </p:spPr>
      </p:pic>
      <p:sp>
        <p:nvSpPr>
          <p:cNvPr id="14" name="TextBox 13">
            <a:extLst>
              <a:ext uri="{FF2B5EF4-FFF2-40B4-BE49-F238E27FC236}">
                <a16:creationId xmlns:a16="http://schemas.microsoft.com/office/drawing/2014/main" id="{4F03E1AA-9728-4B8C-A4EB-72DB0FB5815B}"/>
              </a:ext>
            </a:extLst>
          </p:cNvPr>
          <p:cNvSpPr txBox="1"/>
          <p:nvPr/>
        </p:nvSpPr>
        <p:spPr>
          <a:xfrm>
            <a:off x="300446" y="2791097"/>
            <a:ext cx="4153988" cy="2031325"/>
          </a:xfrm>
          <a:prstGeom prst="rect">
            <a:avLst/>
          </a:prstGeom>
          <a:noFill/>
        </p:spPr>
        <p:txBody>
          <a:bodyPr wrap="square" rtlCol="0">
            <a:spAutoFit/>
          </a:bodyPr>
          <a:lstStyle/>
          <a:p>
            <a:pPr algn="l"/>
            <a:r>
              <a:rPr lang="en-US" b="1" i="0" dirty="0">
                <a:solidFill>
                  <a:schemeClr val="accent1"/>
                </a:solidFill>
                <a:effectLst/>
                <a:latin typeface="Helvetica Neue"/>
              </a:rPr>
              <a:t>There is a strong correlation Population v/s Users, Price Charged v/s </a:t>
            </a:r>
            <a:r>
              <a:rPr lang="en-US" b="1" i="0" dirty="0" err="1">
                <a:solidFill>
                  <a:schemeClr val="accent1"/>
                </a:solidFill>
                <a:effectLst/>
                <a:latin typeface="Helvetica Neue"/>
              </a:rPr>
              <a:t>KmTravelled</a:t>
            </a:r>
            <a:r>
              <a:rPr lang="en-US" b="1" i="0" dirty="0">
                <a:solidFill>
                  <a:schemeClr val="accent1"/>
                </a:solidFill>
                <a:effectLst/>
                <a:latin typeface="Helvetica Neue"/>
              </a:rPr>
              <a:t>, Cost of Trip v/s </a:t>
            </a:r>
            <a:r>
              <a:rPr lang="en-US" b="1" i="0" dirty="0" err="1">
                <a:solidFill>
                  <a:schemeClr val="accent1"/>
                </a:solidFill>
                <a:effectLst/>
                <a:latin typeface="Helvetica Neue"/>
              </a:rPr>
              <a:t>KMtravelled</a:t>
            </a:r>
            <a:endParaRPr lang="en-US" b="1" i="0" dirty="0">
              <a:solidFill>
                <a:schemeClr val="accent1"/>
              </a:solidFill>
              <a:effectLst/>
              <a:latin typeface="Helvetica Neue"/>
            </a:endParaRPr>
          </a:p>
          <a:p>
            <a:pPr algn="l"/>
            <a:r>
              <a:rPr lang="en-US" b="1" i="0" dirty="0">
                <a:solidFill>
                  <a:schemeClr val="accent1"/>
                </a:solidFill>
                <a:effectLst/>
                <a:latin typeface="Helvetica Neue"/>
              </a:rPr>
              <a:t>there is a correlation between Price Charged v/s Profit</a:t>
            </a:r>
          </a:p>
          <a:p>
            <a:endParaRPr lang="en-US" dirty="0"/>
          </a:p>
        </p:txBody>
      </p:sp>
    </p:spTree>
    <p:extLst>
      <p:ext uri="{BB962C8B-B14F-4D97-AF65-F5344CB8AC3E}">
        <p14:creationId xmlns:p14="http://schemas.microsoft.com/office/powerpoint/2010/main" val="411208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Relation ship between variables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F8BBF8BD-370C-4A47-B6C1-C8102CE47418}"/>
              </a:ext>
            </a:extLst>
          </p:cNvPr>
          <p:cNvPicPr>
            <a:picLocks noChangeAspect="1"/>
          </p:cNvPicPr>
          <p:nvPr/>
        </p:nvPicPr>
        <p:blipFill>
          <a:blip r:embed="rId3"/>
          <a:stretch>
            <a:fillRect/>
          </a:stretch>
        </p:blipFill>
        <p:spPr>
          <a:xfrm>
            <a:off x="5943883" y="330926"/>
            <a:ext cx="6117557" cy="5124994"/>
          </a:xfrm>
          <a:prstGeom prst="rect">
            <a:avLst/>
          </a:prstGeom>
        </p:spPr>
      </p:pic>
    </p:spTree>
    <p:extLst>
      <p:ext uri="{BB962C8B-B14F-4D97-AF65-F5344CB8AC3E}">
        <p14:creationId xmlns:p14="http://schemas.microsoft.com/office/powerpoint/2010/main" val="46816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Distance travelled by both Cab is almost same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FF107678-E46D-43BE-B2FF-1DAA4FEBE669}"/>
              </a:ext>
            </a:extLst>
          </p:cNvPr>
          <p:cNvPicPr>
            <a:picLocks noChangeAspect="1"/>
          </p:cNvPicPr>
          <p:nvPr/>
        </p:nvPicPr>
        <p:blipFill>
          <a:blip r:embed="rId3"/>
          <a:stretch>
            <a:fillRect/>
          </a:stretch>
        </p:blipFill>
        <p:spPr>
          <a:xfrm>
            <a:off x="6203842" y="494838"/>
            <a:ext cx="4791744" cy="2724530"/>
          </a:xfrm>
          <a:prstGeom prst="rect">
            <a:avLst/>
          </a:prstGeom>
        </p:spPr>
      </p:pic>
      <p:pic>
        <p:nvPicPr>
          <p:cNvPr id="7" name="Picture 6">
            <a:extLst>
              <a:ext uri="{FF2B5EF4-FFF2-40B4-BE49-F238E27FC236}">
                <a16:creationId xmlns:a16="http://schemas.microsoft.com/office/drawing/2014/main" id="{0273D0C9-5BC7-48F4-B57A-32C17954147B}"/>
              </a:ext>
            </a:extLst>
          </p:cNvPr>
          <p:cNvPicPr>
            <a:picLocks noChangeAspect="1"/>
          </p:cNvPicPr>
          <p:nvPr/>
        </p:nvPicPr>
        <p:blipFill>
          <a:blip r:embed="rId4"/>
          <a:stretch>
            <a:fillRect/>
          </a:stretch>
        </p:blipFill>
        <p:spPr>
          <a:xfrm>
            <a:off x="6372268" y="3541093"/>
            <a:ext cx="5229955" cy="2819794"/>
          </a:xfrm>
          <a:prstGeom prst="rect">
            <a:avLst/>
          </a:prstGeom>
        </p:spPr>
      </p:pic>
    </p:spTree>
    <p:extLst>
      <p:ext uri="{BB962C8B-B14F-4D97-AF65-F5344CB8AC3E}">
        <p14:creationId xmlns:p14="http://schemas.microsoft.com/office/powerpoint/2010/main" val="117727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971734" y="740956"/>
            <a:ext cx="6858002" cy="5733142"/>
          </a:xfrm>
          <a:solidFill>
            <a:srgbClr val="3B3B3B"/>
          </a:solidFill>
        </p:spPr>
        <p:txBody>
          <a:bodyPr vert="vert270" anchor="t" anchorCtr="0"/>
          <a:lstStyle/>
          <a:p>
            <a:r>
              <a:rPr lang="en-US" b="1" dirty="0">
                <a:solidFill>
                  <a:srgbClr val="FF6600"/>
                </a:solidFill>
              </a:rPr>
              <a:t>More Users more Profit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7766587B-9B0F-40A7-AD54-E8E3A92CD27F}"/>
              </a:ext>
            </a:extLst>
          </p:cNvPr>
          <p:cNvPicPr>
            <a:picLocks noChangeAspect="1"/>
          </p:cNvPicPr>
          <p:nvPr/>
        </p:nvPicPr>
        <p:blipFill>
          <a:blip r:embed="rId3"/>
          <a:stretch>
            <a:fillRect/>
          </a:stretch>
        </p:blipFill>
        <p:spPr>
          <a:xfrm>
            <a:off x="5749175" y="365515"/>
            <a:ext cx="5544324" cy="3505689"/>
          </a:xfrm>
          <a:prstGeom prst="rect">
            <a:avLst/>
          </a:prstGeom>
        </p:spPr>
      </p:pic>
      <p:pic>
        <p:nvPicPr>
          <p:cNvPr id="7" name="Picture 6">
            <a:extLst>
              <a:ext uri="{FF2B5EF4-FFF2-40B4-BE49-F238E27FC236}">
                <a16:creationId xmlns:a16="http://schemas.microsoft.com/office/drawing/2014/main" id="{DA63FB94-8FC4-4C65-81F7-F1C8CF338B20}"/>
              </a:ext>
            </a:extLst>
          </p:cNvPr>
          <p:cNvPicPr>
            <a:picLocks noChangeAspect="1"/>
          </p:cNvPicPr>
          <p:nvPr/>
        </p:nvPicPr>
        <p:blipFill>
          <a:blip r:embed="rId4"/>
          <a:stretch>
            <a:fillRect/>
          </a:stretch>
        </p:blipFill>
        <p:spPr>
          <a:xfrm>
            <a:off x="6775269" y="3821163"/>
            <a:ext cx="3817158" cy="3363408"/>
          </a:xfrm>
          <a:prstGeom prst="rect">
            <a:avLst/>
          </a:prstGeom>
        </p:spPr>
      </p:pic>
    </p:spTree>
    <p:extLst>
      <p:ext uri="{BB962C8B-B14F-4D97-AF65-F5344CB8AC3E}">
        <p14:creationId xmlns:p14="http://schemas.microsoft.com/office/powerpoint/2010/main" val="24408218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4437</TotalTime>
  <Words>685</Words>
  <Application>Microsoft Office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Calibri</vt:lpstr>
      <vt:lpstr>Calibri Light</vt:lpstr>
      <vt:lpstr>Courier New</vt:lpstr>
      <vt:lpstr>Helvetica Neue</vt:lpstr>
      <vt:lpstr>Lato Extended</vt:lpstr>
      <vt:lpstr>Office Theme</vt:lpstr>
      <vt:lpstr>PowerPoint Presentation</vt:lpstr>
      <vt:lpstr>  Business Problem</vt:lpstr>
      <vt:lpstr>PowerPoint Presentation</vt:lpstr>
      <vt:lpstr>Analysis steps</vt:lpstr>
      <vt:lpstr>Data Information </vt:lpstr>
      <vt:lpstr>Correlation between variables</vt:lpstr>
      <vt:lpstr>Relation ship between variables</vt:lpstr>
      <vt:lpstr>Distance travelled by both Cab is almost same</vt:lpstr>
      <vt:lpstr>More Users more Profit</vt:lpstr>
      <vt:lpstr>Comparison of prices between pink and yellow cab</vt:lpstr>
      <vt:lpstr>Mode of Payment</vt:lpstr>
      <vt:lpstr>Male V/s Female Users</vt:lpstr>
      <vt:lpstr>Profit per month</vt:lpstr>
      <vt:lpstr>Comparison of Users in different cities</vt:lpstr>
      <vt:lpstr>Average age of the users</vt:lpstr>
      <vt:lpstr>Price v/s Km travelled</vt:lpstr>
      <vt:lpstr>Hypothesis 1 Is there any difference between cash or card payment on Profit H0----- There is no difference for cash or card payment   H1-----There is a difference for cash payment and card payment</vt:lpstr>
      <vt:lpstr>Hypothesis 2 December is a good month for Profit than November  H0----- December is a good month for Business than November   H1---December is not a good month for Business than November</vt:lpstr>
      <vt:lpstr>Hypothesis 3 Is there any difference regarding gender in Profit  H0----Profit remain the same regarding Gender for both Yellow Cab and Pink Cab  H1-----Profit will not remain the same regarding Gender for both Yellow Cab &amp; Pink Cab</vt:lpstr>
      <vt:lpstr>Hypothesis 4 Is there any difference in Profit regarding Users Age     H0------There is no difference regarding Age in both cab companies.   H1-----There is difference regarding Age in both cab companies.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 Kuntal</dc:creator>
  <cp:lastModifiedBy>Ishit Kuntal</cp:lastModifiedBy>
  <cp:revision>2</cp:revision>
  <dcterms:created xsi:type="dcterms:W3CDTF">2022-08-22T15:11:31Z</dcterms:created>
  <dcterms:modified xsi:type="dcterms:W3CDTF">2022-08-25T17:08:54Z</dcterms:modified>
</cp:coreProperties>
</file>