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1" r:id="rId4"/>
    <p:sldId id="258" r:id="rId5"/>
    <p:sldId id="259" r:id="rId6"/>
    <p:sldId id="260" r:id="rId7"/>
    <p:sldId id="263" r:id="rId8"/>
    <p:sldId id="264" r:id="rId9"/>
    <p:sldId id="265" r:id="rId10"/>
    <p:sldId id="269" r:id="rId11"/>
    <p:sldId id="266" r:id="rId12"/>
    <p:sldId id="271" r:id="rId13"/>
    <p:sldId id="270" r:id="rId14"/>
    <p:sldId id="272" r:id="rId15"/>
    <p:sldId id="273" r:id="rId16"/>
    <p:sldId id="274" r:id="rId17"/>
    <p:sldId id="267" r:id="rId18"/>
    <p:sldId id="275" r:id="rId19"/>
    <p:sldId id="268"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14E13-9E36-528E-21BF-AC255F19DE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669995-39A4-C27E-2D9F-60539A1618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D35E14-0432-8CA8-4A78-FA13145468CC}"/>
              </a:ext>
            </a:extLst>
          </p:cNvPr>
          <p:cNvSpPr>
            <a:spLocks noGrp="1"/>
          </p:cNvSpPr>
          <p:nvPr>
            <p:ph type="dt" sz="half" idx="10"/>
          </p:nvPr>
        </p:nvSpPr>
        <p:spPr/>
        <p:txBody>
          <a:bodyPr/>
          <a:lstStyle/>
          <a:p>
            <a:fld id="{78CC7BA6-2997-4013-8075-04A4660C9269}" type="datetimeFigureOut">
              <a:rPr lang="en-US" smtClean="0"/>
              <a:t>2/27/2025</a:t>
            </a:fld>
            <a:endParaRPr lang="en-US"/>
          </a:p>
        </p:txBody>
      </p:sp>
      <p:sp>
        <p:nvSpPr>
          <p:cNvPr id="5" name="Footer Placeholder 4">
            <a:extLst>
              <a:ext uri="{FF2B5EF4-FFF2-40B4-BE49-F238E27FC236}">
                <a16:creationId xmlns:a16="http://schemas.microsoft.com/office/drawing/2014/main" id="{E7E5F873-0940-8A37-FA1C-54EB61FF11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619D36-4001-C362-9B2A-C54CA8521B6E}"/>
              </a:ext>
            </a:extLst>
          </p:cNvPr>
          <p:cNvSpPr>
            <a:spLocks noGrp="1"/>
          </p:cNvSpPr>
          <p:nvPr>
            <p:ph type="sldNum" sz="quarter" idx="12"/>
          </p:nvPr>
        </p:nvSpPr>
        <p:spPr/>
        <p:txBody>
          <a:bodyPr/>
          <a:lstStyle/>
          <a:p>
            <a:fld id="{E8A5053D-9294-4982-9693-F4CB20356EAA}" type="slidenum">
              <a:rPr lang="en-US" smtClean="0"/>
              <a:t>‹#›</a:t>
            </a:fld>
            <a:endParaRPr lang="en-US"/>
          </a:p>
        </p:txBody>
      </p:sp>
    </p:spTree>
    <p:extLst>
      <p:ext uri="{BB962C8B-B14F-4D97-AF65-F5344CB8AC3E}">
        <p14:creationId xmlns:p14="http://schemas.microsoft.com/office/powerpoint/2010/main" val="3500085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91A82-AF89-D7CE-C277-2104730CD5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B93D8C-7F9A-6DF6-595C-1E3A224FCA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5A00F-B45F-E240-622B-34D91C323843}"/>
              </a:ext>
            </a:extLst>
          </p:cNvPr>
          <p:cNvSpPr>
            <a:spLocks noGrp="1"/>
          </p:cNvSpPr>
          <p:nvPr>
            <p:ph type="dt" sz="half" idx="10"/>
          </p:nvPr>
        </p:nvSpPr>
        <p:spPr/>
        <p:txBody>
          <a:bodyPr/>
          <a:lstStyle/>
          <a:p>
            <a:fld id="{78CC7BA6-2997-4013-8075-04A4660C9269}" type="datetimeFigureOut">
              <a:rPr lang="en-US" smtClean="0"/>
              <a:t>2/27/2025</a:t>
            </a:fld>
            <a:endParaRPr lang="en-US"/>
          </a:p>
        </p:txBody>
      </p:sp>
      <p:sp>
        <p:nvSpPr>
          <p:cNvPr id="5" name="Footer Placeholder 4">
            <a:extLst>
              <a:ext uri="{FF2B5EF4-FFF2-40B4-BE49-F238E27FC236}">
                <a16:creationId xmlns:a16="http://schemas.microsoft.com/office/drawing/2014/main" id="{E5608CFD-E8E9-F8AB-EE0C-307DA188D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2AA16-BD6F-3F29-15EC-DDD652F3ADDD}"/>
              </a:ext>
            </a:extLst>
          </p:cNvPr>
          <p:cNvSpPr>
            <a:spLocks noGrp="1"/>
          </p:cNvSpPr>
          <p:nvPr>
            <p:ph type="sldNum" sz="quarter" idx="12"/>
          </p:nvPr>
        </p:nvSpPr>
        <p:spPr/>
        <p:txBody>
          <a:bodyPr/>
          <a:lstStyle/>
          <a:p>
            <a:fld id="{E8A5053D-9294-4982-9693-F4CB20356EAA}" type="slidenum">
              <a:rPr lang="en-US" smtClean="0"/>
              <a:t>‹#›</a:t>
            </a:fld>
            <a:endParaRPr lang="en-US"/>
          </a:p>
        </p:txBody>
      </p:sp>
    </p:spTree>
    <p:extLst>
      <p:ext uri="{BB962C8B-B14F-4D97-AF65-F5344CB8AC3E}">
        <p14:creationId xmlns:p14="http://schemas.microsoft.com/office/powerpoint/2010/main" val="3569328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603112-2ECB-84FA-1041-FE2F17AD1C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7CF93A-428A-674A-B89B-BFF3BAA00D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5BC81-3A05-1346-EABD-1BC87A28B56D}"/>
              </a:ext>
            </a:extLst>
          </p:cNvPr>
          <p:cNvSpPr>
            <a:spLocks noGrp="1"/>
          </p:cNvSpPr>
          <p:nvPr>
            <p:ph type="dt" sz="half" idx="10"/>
          </p:nvPr>
        </p:nvSpPr>
        <p:spPr/>
        <p:txBody>
          <a:bodyPr/>
          <a:lstStyle/>
          <a:p>
            <a:fld id="{78CC7BA6-2997-4013-8075-04A4660C9269}" type="datetimeFigureOut">
              <a:rPr lang="en-US" smtClean="0"/>
              <a:t>2/27/2025</a:t>
            </a:fld>
            <a:endParaRPr lang="en-US"/>
          </a:p>
        </p:txBody>
      </p:sp>
      <p:sp>
        <p:nvSpPr>
          <p:cNvPr id="5" name="Footer Placeholder 4">
            <a:extLst>
              <a:ext uri="{FF2B5EF4-FFF2-40B4-BE49-F238E27FC236}">
                <a16:creationId xmlns:a16="http://schemas.microsoft.com/office/drawing/2014/main" id="{C217E00B-A411-36EA-F8EF-6564497917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D1481-603F-79DF-FFC4-EFEBD21667F2}"/>
              </a:ext>
            </a:extLst>
          </p:cNvPr>
          <p:cNvSpPr>
            <a:spLocks noGrp="1"/>
          </p:cNvSpPr>
          <p:nvPr>
            <p:ph type="sldNum" sz="quarter" idx="12"/>
          </p:nvPr>
        </p:nvSpPr>
        <p:spPr/>
        <p:txBody>
          <a:bodyPr/>
          <a:lstStyle/>
          <a:p>
            <a:fld id="{E8A5053D-9294-4982-9693-F4CB20356EAA}" type="slidenum">
              <a:rPr lang="en-US" smtClean="0"/>
              <a:t>‹#›</a:t>
            </a:fld>
            <a:endParaRPr lang="en-US"/>
          </a:p>
        </p:txBody>
      </p:sp>
    </p:spTree>
    <p:extLst>
      <p:ext uri="{BB962C8B-B14F-4D97-AF65-F5344CB8AC3E}">
        <p14:creationId xmlns:p14="http://schemas.microsoft.com/office/powerpoint/2010/main" val="1703579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D04E3-8028-088D-8EE9-F769647C89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F1EA20-1077-027F-5CD5-0038A47B1E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ACEFC1-DCBB-9129-BBFF-F11859DF41CC}"/>
              </a:ext>
            </a:extLst>
          </p:cNvPr>
          <p:cNvSpPr>
            <a:spLocks noGrp="1"/>
          </p:cNvSpPr>
          <p:nvPr>
            <p:ph type="dt" sz="half" idx="10"/>
          </p:nvPr>
        </p:nvSpPr>
        <p:spPr/>
        <p:txBody>
          <a:bodyPr/>
          <a:lstStyle/>
          <a:p>
            <a:fld id="{78CC7BA6-2997-4013-8075-04A4660C9269}" type="datetimeFigureOut">
              <a:rPr lang="en-US" smtClean="0"/>
              <a:t>2/27/2025</a:t>
            </a:fld>
            <a:endParaRPr lang="en-US"/>
          </a:p>
        </p:txBody>
      </p:sp>
      <p:sp>
        <p:nvSpPr>
          <p:cNvPr id="5" name="Footer Placeholder 4">
            <a:extLst>
              <a:ext uri="{FF2B5EF4-FFF2-40B4-BE49-F238E27FC236}">
                <a16:creationId xmlns:a16="http://schemas.microsoft.com/office/drawing/2014/main" id="{5DCCAB48-4D66-F2B2-9A44-5900954031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7106A5-2837-2740-0149-76786638F163}"/>
              </a:ext>
            </a:extLst>
          </p:cNvPr>
          <p:cNvSpPr>
            <a:spLocks noGrp="1"/>
          </p:cNvSpPr>
          <p:nvPr>
            <p:ph type="sldNum" sz="quarter" idx="12"/>
          </p:nvPr>
        </p:nvSpPr>
        <p:spPr/>
        <p:txBody>
          <a:bodyPr/>
          <a:lstStyle/>
          <a:p>
            <a:fld id="{E8A5053D-9294-4982-9693-F4CB20356EAA}" type="slidenum">
              <a:rPr lang="en-US" smtClean="0"/>
              <a:t>‹#›</a:t>
            </a:fld>
            <a:endParaRPr lang="en-US"/>
          </a:p>
        </p:txBody>
      </p:sp>
    </p:spTree>
    <p:extLst>
      <p:ext uri="{BB962C8B-B14F-4D97-AF65-F5344CB8AC3E}">
        <p14:creationId xmlns:p14="http://schemas.microsoft.com/office/powerpoint/2010/main" val="2059853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3D415-1342-7C59-B389-01F340FDA6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9CB31B-C714-0C02-F0E4-B3E87B9C28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FCE7B6-C5D9-2C91-442B-33678BFB200D}"/>
              </a:ext>
            </a:extLst>
          </p:cNvPr>
          <p:cNvSpPr>
            <a:spLocks noGrp="1"/>
          </p:cNvSpPr>
          <p:nvPr>
            <p:ph type="dt" sz="half" idx="10"/>
          </p:nvPr>
        </p:nvSpPr>
        <p:spPr/>
        <p:txBody>
          <a:bodyPr/>
          <a:lstStyle/>
          <a:p>
            <a:fld id="{78CC7BA6-2997-4013-8075-04A4660C9269}" type="datetimeFigureOut">
              <a:rPr lang="en-US" smtClean="0"/>
              <a:t>2/27/2025</a:t>
            </a:fld>
            <a:endParaRPr lang="en-US"/>
          </a:p>
        </p:txBody>
      </p:sp>
      <p:sp>
        <p:nvSpPr>
          <p:cNvPr id="5" name="Footer Placeholder 4">
            <a:extLst>
              <a:ext uri="{FF2B5EF4-FFF2-40B4-BE49-F238E27FC236}">
                <a16:creationId xmlns:a16="http://schemas.microsoft.com/office/drawing/2014/main" id="{8B193B9B-1EC1-38F5-8AB6-031A92996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E9DD7-B039-1E84-AA72-E1EA35481AC9}"/>
              </a:ext>
            </a:extLst>
          </p:cNvPr>
          <p:cNvSpPr>
            <a:spLocks noGrp="1"/>
          </p:cNvSpPr>
          <p:nvPr>
            <p:ph type="sldNum" sz="quarter" idx="12"/>
          </p:nvPr>
        </p:nvSpPr>
        <p:spPr/>
        <p:txBody>
          <a:bodyPr/>
          <a:lstStyle/>
          <a:p>
            <a:fld id="{E8A5053D-9294-4982-9693-F4CB20356EAA}" type="slidenum">
              <a:rPr lang="en-US" smtClean="0"/>
              <a:t>‹#›</a:t>
            </a:fld>
            <a:endParaRPr lang="en-US"/>
          </a:p>
        </p:txBody>
      </p:sp>
    </p:spTree>
    <p:extLst>
      <p:ext uri="{BB962C8B-B14F-4D97-AF65-F5344CB8AC3E}">
        <p14:creationId xmlns:p14="http://schemas.microsoft.com/office/powerpoint/2010/main" val="1267991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67EBC-2510-8F99-F5AC-26D5768182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015FC4-877E-6BCD-BF46-E54ECFC0FF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E35660-609B-8E96-B517-612D8D0D0F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AD5A63-4282-F777-5045-BF7B147E7008}"/>
              </a:ext>
            </a:extLst>
          </p:cNvPr>
          <p:cNvSpPr>
            <a:spLocks noGrp="1"/>
          </p:cNvSpPr>
          <p:nvPr>
            <p:ph type="dt" sz="half" idx="10"/>
          </p:nvPr>
        </p:nvSpPr>
        <p:spPr/>
        <p:txBody>
          <a:bodyPr/>
          <a:lstStyle/>
          <a:p>
            <a:fld id="{78CC7BA6-2997-4013-8075-04A4660C9269}" type="datetimeFigureOut">
              <a:rPr lang="en-US" smtClean="0"/>
              <a:t>2/27/2025</a:t>
            </a:fld>
            <a:endParaRPr lang="en-US"/>
          </a:p>
        </p:txBody>
      </p:sp>
      <p:sp>
        <p:nvSpPr>
          <p:cNvPr id="6" name="Footer Placeholder 5">
            <a:extLst>
              <a:ext uri="{FF2B5EF4-FFF2-40B4-BE49-F238E27FC236}">
                <a16:creationId xmlns:a16="http://schemas.microsoft.com/office/drawing/2014/main" id="{A4537F3A-D7D9-BEE3-B749-DC240BB688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F5F475-59B4-E8B1-710B-A87CA319D9B8}"/>
              </a:ext>
            </a:extLst>
          </p:cNvPr>
          <p:cNvSpPr>
            <a:spLocks noGrp="1"/>
          </p:cNvSpPr>
          <p:nvPr>
            <p:ph type="sldNum" sz="quarter" idx="12"/>
          </p:nvPr>
        </p:nvSpPr>
        <p:spPr/>
        <p:txBody>
          <a:bodyPr/>
          <a:lstStyle/>
          <a:p>
            <a:fld id="{E8A5053D-9294-4982-9693-F4CB20356EAA}" type="slidenum">
              <a:rPr lang="en-US" smtClean="0"/>
              <a:t>‹#›</a:t>
            </a:fld>
            <a:endParaRPr lang="en-US"/>
          </a:p>
        </p:txBody>
      </p:sp>
    </p:spTree>
    <p:extLst>
      <p:ext uri="{BB962C8B-B14F-4D97-AF65-F5344CB8AC3E}">
        <p14:creationId xmlns:p14="http://schemas.microsoft.com/office/powerpoint/2010/main" val="2443271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48F2E-7F58-1E64-F62F-BEB435F753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547F8B-EB4D-C58A-39BC-177537F2CC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2696F6-C2C6-C413-0E2D-C5D3FA5E7F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1DE580-0C56-4D17-25B0-4A1B5EA92D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FCEB2B-7222-7776-0CA1-458D6C3895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08841-0523-01FF-AF85-A77860F640FD}"/>
              </a:ext>
            </a:extLst>
          </p:cNvPr>
          <p:cNvSpPr>
            <a:spLocks noGrp="1"/>
          </p:cNvSpPr>
          <p:nvPr>
            <p:ph type="dt" sz="half" idx="10"/>
          </p:nvPr>
        </p:nvSpPr>
        <p:spPr/>
        <p:txBody>
          <a:bodyPr/>
          <a:lstStyle/>
          <a:p>
            <a:fld id="{78CC7BA6-2997-4013-8075-04A4660C9269}" type="datetimeFigureOut">
              <a:rPr lang="en-US" smtClean="0"/>
              <a:t>2/27/2025</a:t>
            </a:fld>
            <a:endParaRPr lang="en-US"/>
          </a:p>
        </p:txBody>
      </p:sp>
      <p:sp>
        <p:nvSpPr>
          <p:cNvPr id="8" name="Footer Placeholder 7">
            <a:extLst>
              <a:ext uri="{FF2B5EF4-FFF2-40B4-BE49-F238E27FC236}">
                <a16:creationId xmlns:a16="http://schemas.microsoft.com/office/drawing/2014/main" id="{CF73740A-2CA2-4065-55F2-7CB3385805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84510E-5AB3-E1C5-EFE4-B72BA1BA7EAA}"/>
              </a:ext>
            </a:extLst>
          </p:cNvPr>
          <p:cNvSpPr>
            <a:spLocks noGrp="1"/>
          </p:cNvSpPr>
          <p:nvPr>
            <p:ph type="sldNum" sz="quarter" idx="12"/>
          </p:nvPr>
        </p:nvSpPr>
        <p:spPr/>
        <p:txBody>
          <a:bodyPr/>
          <a:lstStyle/>
          <a:p>
            <a:fld id="{E8A5053D-9294-4982-9693-F4CB20356EAA}" type="slidenum">
              <a:rPr lang="en-US" smtClean="0"/>
              <a:t>‹#›</a:t>
            </a:fld>
            <a:endParaRPr lang="en-US"/>
          </a:p>
        </p:txBody>
      </p:sp>
    </p:spTree>
    <p:extLst>
      <p:ext uri="{BB962C8B-B14F-4D97-AF65-F5344CB8AC3E}">
        <p14:creationId xmlns:p14="http://schemas.microsoft.com/office/powerpoint/2010/main" val="144125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95A9D-D33D-6096-EC50-16D61E0BE3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C3EA87-3640-7114-856E-5BB67A439C8F}"/>
              </a:ext>
            </a:extLst>
          </p:cNvPr>
          <p:cNvSpPr>
            <a:spLocks noGrp="1"/>
          </p:cNvSpPr>
          <p:nvPr>
            <p:ph type="dt" sz="half" idx="10"/>
          </p:nvPr>
        </p:nvSpPr>
        <p:spPr/>
        <p:txBody>
          <a:bodyPr/>
          <a:lstStyle/>
          <a:p>
            <a:fld id="{78CC7BA6-2997-4013-8075-04A4660C9269}" type="datetimeFigureOut">
              <a:rPr lang="en-US" smtClean="0"/>
              <a:t>2/27/2025</a:t>
            </a:fld>
            <a:endParaRPr lang="en-US"/>
          </a:p>
        </p:txBody>
      </p:sp>
      <p:sp>
        <p:nvSpPr>
          <p:cNvPr id="4" name="Footer Placeholder 3">
            <a:extLst>
              <a:ext uri="{FF2B5EF4-FFF2-40B4-BE49-F238E27FC236}">
                <a16:creationId xmlns:a16="http://schemas.microsoft.com/office/drawing/2014/main" id="{8E4CE0C4-B2DA-D9B5-F656-F650FE87D7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C0DEFD-4054-CECE-DADE-62F98811A956}"/>
              </a:ext>
            </a:extLst>
          </p:cNvPr>
          <p:cNvSpPr>
            <a:spLocks noGrp="1"/>
          </p:cNvSpPr>
          <p:nvPr>
            <p:ph type="sldNum" sz="quarter" idx="12"/>
          </p:nvPr>
        </p:nvSpPr>
        <p:spPr/>
        <p:txBody>
          <a:bodyPr/>
          <a:lstStyle/>
          <a:p>
            <a:fld id="{E8A5053D-9294-4982-9693-F4CB20356EAA}" type="slidenum">
              <a:rPr lang="en-US" smtClean="0"/>
              <a:t>‹#›</a:t>
            </a:fld>
            <a:endParaRPr lang="en-US"/>
          </a:p>
        </p:txBody>
      </p:sp>
    </p:spTree>
    <p:extLst>
      <p:ext uri="{BB962C8B-B14F-4D97-AF65-F5344CB8AC3E}">
        <p14:creationId xmlns:p14="http://schemas.microsoft.com/office/powerpoint/2010/main" val="4274605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D27F62-3F2E-AAAD-B1BF-B362D629CD1F}"/>
              </a:ext>
            </a:extLst>
          </p:cNvPr>
          <p:cNvSpPr>
            <a:spLocks noGrp="1"/>
          </p:cNvSpPr>
          <p:nvPr>
            <p:ph type="dt" sz="half" idx="10"/>
          </p:nvPr>
        </p:nvSpPr>
        <p:spPr/>
        <p:txBody>
          <a:bodyPr/>
          <a:lstStyle/>
          <a:p>
            <a:fld id="{78CC7BA6-2997-4013-8075-04A4660C9269}" type="datetimeFigureOut">
              <a:rPr lang="en-US" smtClean="0"/>
              <a:t>2/27/2025</a:t>
            </a:fld>
            <a:endParaRPr lang="en-US"/>
          </a:p>
        </p:txBody>
      </p:sp>
      <p:sp>
        <p:nvSpPr>
          <p:cNvPr id="3" name="Footer Placeholder 2">
            <a:extLst>
              <a:ext uri="{FF2B5EF4-FFF2-40B4-BE49-F238E27FC236}">
                <a16:creationId xmlns:a16="http://schemas.microsoft.com/office/drawing/2014/main" id="{FAEA27E5-662E-E08E-DBC9-81998CDFF6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F6D531-C829-56F5-1A46-883C9ABBBCC3}"/>
              </a:ext>
            </a:extLst>
          </p:cNvPr>
          <p:cNvSpPr>
            <a:spLocks noGrp="1"/>
          </p:cNvSpPr>
          <p:nvPr>
            <p:ph type="sldNum" sz="quarter" idx="12"/>
          </p:nvPr>
        </p:nvSpPr>
        <p:spPr/>
        <p:txBody>
          <a:bodyPr/>
          <a:lstStyle/>
          <a:p>
            <a:fld id="{E8A5053D-9294-4982-9693-F4CB20356EAA}" type="slidenum">
              <a:rPr lang="en-US" smtClean="0"/>
              <a:t>‹#›</a:t>
            </a:fld>
            <a:endParaRPr lang="en-US"/>
          </a:p>
        </p:txBody>
      </p:sp>
    </p:spTree>
    <p:extLst>
      <p:ext uri="{BB962C8B-B14F-4D97-AF65-F5344CB8AC3E}">
        <p14:creationId xmlns:p14="http://schemas.microsoft.com/office/powerpoint/2010/main" val="3753266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68E81-742C-5906-5744-0CA3F2857B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670610-2877-7C22-BB64-612E031C9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F9A7E8-BD72-54DD-CB5A-412DA84A4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4D1485-171D-D7C1-0271-486798C58DB6}"/>
              </a:ext>
            </a:extLst>
          </p:cNvPr>
          <p:cNvSpPr>
            <a:spLocks noGrp="1"/>
          </p:cNvSpPr>
          <p:nvPr>
            <p:ph type="dt" sz="half" idx="10"/>
          </p:nvPr>
        </p:nvSpPr>
        <p:spPr/>
        <p:txBody>
          <a:bodyPr/>
          <a:lstStyle/>
          <a:p>
            <a:fld id="{78CC7BA6-2997-4013-8075-04A4660C9269}" type="datetimeFigureOut">
              <a:rPr lang="en-US" smtClean="0"/>
              <a:t>2/27/2025</a:t>
            </a:fld>
            <a:endParaRPr lang="en-US"/>
          </a:p>
        </p:txBody>
      </p:sp>
      <p:sp>
        <p:nvSpPr>
          <p:cNvPr id="6" name="Footer Placeholder 5">
            <a:extLst>
              <a:ext uri="{FF2B5EF4-FFF2-40B4-BE49-F238E27FC236}">
                <a16:creationId xmlns:a16="http://schemas.microsoft.com/office/drawing/2014/main" id="{07368348-7BDD-1B43-6005-E89E683B1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E19458-7621-D71B-7A87-830CBB7E30E8}"/>
              </a:ext>
            </a:extLst>
          </p:cNvPr>
          <p:cNvSpPr>
            <a:spLocks noGrp="1"/>
          </p:cNvSpPr>
          <p:nvPr>
            <p:ph type="sldNum" sz="quarter" idx="12"/>
          </p:nvPr>
        </p:nvSpPr>
        <p:spPr/>
        <p:txBody>
          <a:bodyPr/>
          <a:lstStyle/>
          <a:p>
            <a:fld id="{E8A5053D-9294-4982-9693-F4CB20356EAA}" type="slidenum">
              <a:rPr lang="en-US" smtClean="0"/>
              <a:t>‹#›</a:t>
            </a:fld>
            <a:endParaRPr lang="en-US"/>
          </a:p>
        </p:txBody>
      </p:sp>
    </p:spTree>
    <p:extLst>
      <p:ext uri="{BB962C8B-B14F-4D97-AF65-F5344CB8AC3E}">
        <p14:creationId xmlns:p14="http://schemas.microsoft.com/office/powerpoint/2010/main" val="3345747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D5476-57FD-B4BA-70D7-B9AC26A41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729374-A04C-71A9-BAA2-42E1B55E75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BAF5B4-A05E-7EA0-5D98-81F6E9C7FD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2A561B-85E6-12DA-0177-D813823F1660}"/>
              </a:ext>
            </a:extLst>
          </p:cNvPr>
          <p:cNvSpPr>
            <a:spLocks noGrp="1"/>
          </p:cNvSpPr>
          <p:nvPr>
            <p:ph type="dt" sz="half" idx="10"/>
          </p:nvPr>
        </p:nvSpPr>
        <p:spPr/>
        <p:txBody>
          <a:bodyPr/>
          <a:lstStyle/>
          <a:p>
            <a:fld id="{78CC7BA6-2997-4013-8075-04A4660C9269}" type="datetimeFigureOut">
              <a:rPr lang="en-US" smtClean="0"/>
              <a:t>2/27/2025</a:t>
            </a:fld>
            <a:endParaRPr lang="en-US"/>
          </a:p>
        </p:txBody>
      </p:sp>
      <p:sp>
        <p:nvSpPr>
          <p:cNvPr id="6" name="Footer Placeholder 5">
            <a:extLst>
              <a:ext uri="{FF2B5EF4-FFF2-40B4-BE49-F238E27FC236}">
                <a16:creationId xmlns:a16="http://schemas.microsoft.com/office/drawing/2014/main" id="{67851C2A-1A00-A15B-6168-EA6B493A7C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F77FD2-2A78-5DE6-8EEB-FF88A7B9E73F}"/>
              </a:ext>
            </a:extLst>
          </p:cNvPr>
          <p:cNvSpPr>
            <a:spLocks noGrp="1"/>
          </p:cNvSpPr>
          <p:nvPr>
            <p:ph type="sldNum" sz="quarter" idx="12"/>
          </p:nvPr>
        </p:nvSpPr>
        <p:spPr/>
        <p:txBody>
          <a:bodyPr/>
          <a:lstStyle/>
          <a:p>
            <a:fld id="{E8A5053D-9294-4982-9693-F4CB20356EAA}" type="slidenum">
              <a:rPr lang="en-US" smtClean="0"/>
              <a:t>‹#›</a:t>
            </a:fld>
            <a:endParaRPr lang="en-US"/>
          </a:p>
        </p:txBody>
      </p:sp>
    </p:spTree>
    <p:extLst>
      <p:ext uri="{BB962C8B-B14F-4D97-AF65-F5344CB8AC3E}">
        <p14:creationId xmlns:p14="http://schemas.microsoft.com/office/powerpoint/2010/main" val="3334459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BE26F3-BDA8-FC72-5C8C-7A41C93012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C00A16-1C85-6D37-03BA-DE5971C48E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B12AE0-4F42-0F71-3975-A4CF8D9A69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C7BA6-2997-4013-8075-04A4660C9269}" type="datetimeFigureOut">
              <a:rPr lang="en-US" smtClean="0"/>
              <a:t>2/27/2025</a:t>
            </a:fld>
            <a:endParaRPr lang="en-US"/>
          </a:p>
        </p:txBody>
      </p:sp>
      <p:sp>
        <p:nvSpPr>
          <p:cNvPr id="5" name="Footer Placeholder 4">
            <a:extLst>
              <a:ext uri="{FF2B5EF4-FFF2-40B4-BE49-F238E27FC236}">
                <a16:creationId xmlns:a16="http://schemas.microsoft.com/office/drawing/2014/main" id="{2D98240A-F59D-E2C9-F176-A0D19F1814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458FCD-0541-1C59-D0D4-4227AB9F52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A5053D-9294-4982-9693-F4CB20356EAA}" type="slidenum">
              <a:rPr lang="en-US" smtClean="0"/>
              <a:t>‹#›</a:t>
            </a:fld>
            <a:endParaRPr lang="en-US"/>
          </a:p>
        </p:txBody>
      </p:sp>
    </p:spTree>
    <p:extLst>
      <p:ext uri="{BB962C8B-B14F-4D97-AF65-F5344CB8AC3E}">
        <p14:creationId xmlns:p14="http://schemas.microsoft.com/office/powerpoint/2010/main" val="230482972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heartbeat.fritz.ai/implementing-regression-using-a-decision-tree-and-scikit-learn-ac98552b43d7"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investopedia.com/terms/a/averageprice.as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E424A-7ED4-48AA-A2AD-F5E78844E9DD}"/>
              </a:ext>
            </a:extLst>
          </p:cNvPr>
          <p:cNvSpPr>
            <a:spLocks noGrp="1"/>
          </p:cNvSpPr>
          <p:nvPr>
            <p:ph type="ctrTitle"/>
          </p:nvPr>
        </p:nvSpPr>
        <p:spPr>
          <a:xfrm>
            <a:off x="1524000" y="815927"/>
            <a:ext cx="9144000" cy="2110154"/>
          </a:xfrm>
        </p:spPr>
        <p:txBody>
          <a:bodyPr/>
          <a:lstStyle/>
          <a:p>
            <a:r>
              <a:rPr lang="en-US" sz="6000" b="1" dirty="0">
                <a:effectLst/>
                <a:latin typeface="Calibri" panose="020F0502020204030204" pitchFamily="34" charset="0"/>
                <a:ea typeface="Calibri" panose="020F0502020204030204" pitchFamily="34" charset="0"/>
                <a:cs typeface="Times New Roman" panose="02020603050405020304" pitchFamily="18" charset="0"/>
              </a:rPr>
              <a:t>Predict stock prices using Machine Learning </a:t>
            </a:r>
            <a:endParaRPr lang="en-US" sz="6000" b="1" dirty="0"/>
          </a:p>
        </p:txBody>
      </p:sp>
      <p:sp>
        <p:nvSpPr>
          <p:cNvPr id="3" name="Subtitle 2">
            <a:extLst>
              <a:ext uri="{FF2B5EF4-FFF2-40B4-BE49-F238E27FC236}">
                <a16:creationId xmlns:a16="http://schemas.microsoft.com/office/drawing/2014/main" id="{48EE0997-8431-4463-85D1-422B33F96760}"/>
              </a:ext>
            </a:extLst>
          </p:cNvPr>
          <p:cNvSpPr>
            <a:spLocks noGrp="1"/>
          </p:cNvSpPr>
          <p:nvPr>
            <p:ph type="subTitle" idx="1"/>
          </p:nvPr>
        </p:nvSpPr>
        <p:spPr>
          <a:xfrm>
            <a:off x="1524000" y="3147646"/>
            <a:ext cx="9144000" cy="2110154"/>
          </a:xfrm>
        </p:spPr>
        <p:txBody>
          <a:bodyPr/>
          <a:lstStyle/>
          <a:p>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dirty="0"/>
              <a:t>Ritu Choudhary</a:t>
            </a:r>
          </a:p>
        </p:txBody>
      </p:sp>
    </p:spTree>
    <p:extLst>
      <p:ext uri="{BB962C8B-B14F-4D97-AF65-F5344CB8AC3E}">
        <p14:creationId xmlns:p14="http://schemas.microsoft.com/office/powerpoint/2010/main" val="2635443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E8B7-DBD4-4036-A84C-B79B4636DCDB}"/>
              </a:ext>
            </a:extLst>
          </p:cNvPr>
          <p:cNvSpPr>
            <a:spLocks noGrp="1"/>
          </p:cNvSpPr>
          <p:nvPr>
            <p:ph type="title"/>
          </p:nvPr>
        </p:nvSpPr>
        <p:spPr>
          <a:xfrm>
            <a:off x="838200" y="365126"/>
            <a:ext cx="9808597" cy="1146176"/>
          </a:xfrm>
        </p:spPr>
        <p:txBody>
          <a:bodyPr>
            <a:normAutofit/>
          </a:bodyPr>
          <a:lstStyle/>
          <a:p>
            <a:r>
              <a:rPr lang="en-US" sz="3700" b="0" i="0">
                <a:solidFill>
                  <a:schemeClr val="bg1"/>
                </a:solidFill>
                <a:effectLst/>
                <a:latin typeface="sohne"/>
              </a:rPr>
              <a:t>Pre-processing &amp; Cross Validation</a:t>
            </a:r>
            <a:br>
              <a:rPr lang="en-US" sz="3700" b="0" i="0">
                <a:solidFill>
                  <a:schemeClr val="bg1"/>
                </a:solidFill>
                <a:effectLst/>
                <a:latin typeface="sohne"/>
              </a:rPr>
            </a:br>
            <a:endParaRPr lang="en-US" sz="3700">
              <a:solidFill>
                <a:schemeClr val="bg1"/>
              </a:solidFill>
            </a:endParaRPr>
          </a:p>
        </p:txBody>
      </p:sp>
      <p:sp>
        <p:nvSpPr>
          <p:cNvPr id="3" name="Content Placeholder 2">
            <a:extLst>
              <a:ext uri="{FF2B5EF4-FFF2-40B4-BE49-F238E27FC236}">
                <a16:creationId xmlns:a16="http://schemas.microsoft.com/office/drawing/2014/main" id="{1117DEA9-E826-425F-9CA7-EDAF705E1384}"/>
              </a:ext>
            </a:extLst>
          </p:cNvPr>
          <p:cNvSpPr>
            <a:spLocks noGrp="1"/>
          </p:cNvSpPr>
          <p:nvPr>
            <p:ph idx="1"/>
          </p:nvPr>
        </p:nvSpPr>
        <p:spPr>
          <a:xfrm>
            <a:off x="838201" y="2055811"/>
            <a:ext cx="7315200" cy="4121152"/>
          </a:xfrm>
        </p:spPr>
        <p:txBody>
          <a:bodyPr>
            <a:normAutofit/>
          </a:bodyPr>
          <a:lstStyle/>
          <a:p>
            <a:r>
              <a:rPr lang="en-US" sz="2000" b="0">
                <a:effectLst/>
              </a:rPr>
              <a:t>Cleaned up and process the data using below steps before adding into the prediction models:</a:t>
            </a:r>
          </a:p>
          <a:p>
            <a:r>
              <a:rPr lang="en-US" sz="2000" b="0">
                <a:effectLst/>
              </a:rPr>
              <a:t>Dropped missing value</a:t>
            </a:r>
          </a:p>
          <a:p>
            <a:r>
              <a:rPr lang="en-US" sz="2000" b="0">
                <a:effectLst/>
              </a:rPr>
              <a:t>Separating the label here, we want to predict the Close price</a:t>
            </a:r>
          </a:p>
          <a:p>
            <a:r>
              <a:rPr lang="en-US" sz="2000" b="0">
                <a:effectLst/>
              </a:rPr>
              <a:t>Scale the X so that everyone can have the same distribution for linear regression</a:t>
            </a:r>
          </a:p>
          <a:p>
            <a:r>
              <a:rPr lang="en-US" sz="2000" b="0">
                <a:effectLst/>
              </a:rPr>
              <a:t>Finally We want to find Data Series of late X and early X (train) for model generation and evaluation</a:t>
            </a:r>
          </a:p>
          <a:p>
            <a:r>
              <a:rPr lang="en-US" sz="2000" b="0">
                <a:effectLst/>
              </a:rPr>
              <a:t>Separate label and identify it as y</a:t>
            </a:r>
          </a:p>
          <a:p>
            <a:r>
              <a:rPr lang="en-US" sz="2000" b="0">
                <a:effectLst/>
              </a:rPr>
              <a:t>Separation of training and testing of model by cross validation train test split</a:t>
            </a:r>
          </a:p>
          <a:p>
            <a:endParaRPr lang="en-US" sz="2000"/>
          </a:p>
        </p:txBody>
      </p:sp>
    </p:spTree>
    <p:extLst>
      <p:ext uri="{BB962C8B-B14F-4D97-AF65-F5344CB8AC3E}">
        <p14:creationId xmlns:p14="http://schemas.microsoft.com/office/powerpoint/2010/main" val="252181916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7DC43-91F2-4FE2-ABAB-754CE0BCF944}"/>
              </a:ext>
            </a:extLst>
          </p:cNvPr>
          <p:cNvSpPr>
            <a:spLocks noGrp="1"/>
          </p:cNvSpPr>
          <p:nvPr>
            <p:ph type="title"/>
          </p:nvPr>
        </p:nvSpPr>
        <p:spPr>
          <a:xfrm>
            <a:off x="838200" y="704088"/>
            <a:ext cx="3529953" cy="2980944"/>
          </a:xfrm>
        </p:spPr>
        <p:txBody>
          <a:bodyPr>
            <a:normAutofit/>
          </a:bodyPr>
          <a:lstStyle/>
          <a:p>
            <a:r>
              <a:rPr lang="en-US" b="1" i="0">
                <a:solidFill>
                  <a:schemeClr val="bg1"/>
                </a:solidFill>
                <a:effectLst/>
                <a:latin typeface="-apple-system"/>
              </a:rPr>
              <a:t>Training the model</a:t>
            </a:r>
            <a:br>
              <a:rPr lang="en-US" b="1" i="0">
                <a:solidFill>
                  <a:schemeClr val="bg1"/>
                </a:solidFill>
                <a:effectLst/>
                <a:latin typeface="-apple-system"/>
              </a:rPr>
            </a:br>
            <a:endParaRPr lang="en-US">
              <a:solidFill>
                <a:schemeClr val="bg1"/>
              </a:solidFill>
            </a:endParaRPr>
          </a:p>
        </p:txBody>
      </p:sp>
      <p:sp>
        <p:nvSpPr>
          <p:cNvPr id="26" name="Content Placeholder 2">
            <a:extLst>
              <a:ext uri="{FF2B5EF4-FFF2-40B4-BE49-F238E27FC236}">
                <a16:creationId xmlns:a16="http://schemas.microsoft.com/office/drawing/2014/main" id="{9AC06024-3F70-4F5B-B001-F69B6C21621C}"/>
              </a:ext>
            </a:extLst>
          </p:cNvPr>
          <p:cNvSpPr>
            <a:spLocks noGrp="1"/>
          </p:cNvSpPr>
          <p:nvPr>
            <p:ph idx="1"/>
          </p:nvPr>
        </p:nvSpPr>
        <p:spPr>
          <a:xfrm>
            <a:off x="6212410" y="704088"/>
            <a:ext cx="5135293" cy="5248656"/>
          </a:xfrm>
        </p:spPr>
        <p:txBody>
          <a:bodyPr anchor="ctr">
            <a:normAutofit/>
          </a:bodyPr>
          <a:lstStyle/>
          <a:p>
            <a:pPr marL="0" indent="0">
              <a:buNone/>
            </a:pPr>
            <a:r>
              <a:rPr lang="en-US" sz="2000" dirty="0"/>
              <a:t>I have test four different algorithms for my project</a:t>
            </a:r>
          </a:p>
          <a:p>
            <a:pPr>
              <a:buFont typeface="Arial" panose="020B0604020202020204" pitchFamily="34" charset="0"/>
              <a:buChar char="•"/>
            </a:pPr>
            <a:r>
              <a:rPr lang="en-US" sz="2000" b="0" i="0" dirty="0">
                <a:effectLst/>
                <a:latin typeface="-apple-system"/>
              </a:rPr>
              <a:t>Linear Regression (LR)</a:t>
            </a:r>
          </a:p>
          <a:p>
            <a:r>
              <a:rPr lang="en-US" sz="2000" dirty="0">
                <a:latin typeface="-apple-system"/>
              </a:rPr>
              <a:t>Random Forest Regressor</a:t>
            </a:r>
            <a:endParaRPr lang="en-US" sz="2000" b="0" i="0" dirty="0">
              <a:effectLst/>
              <a:latin typeface="-apple-system"/>
            </a:endParaRPr>
          </a:p>
          <a:p>
            <a:pPr>
              <a:buFont typeface="Arial" panose="020B0604020202020204" pitchFamily="34" charset="0"/>
              <a:buChar char="•"/>
            </a:pPr>
            <a:r>
              <a:rPr lang="en-US" sz="2000" b="0" i="0" dirty="0">
                <a:effectLst/>
                <a:latin typeface="-apple-system"/>
              </a:rPr>
              <a:t>SVR (Support Vector Regression)</a:t>
            </a:r>
          </a:p>
          <a:p>
            <a:r>
              <a:rPr lang="en-US" sz="2000" b="0" i="0" dirty="0">
                <a:effectLst/>
                <a:latin typeface="-apple-system"/>
              </a:rPr>
              <a:t>KNN (K-Nearest Neighbors)</a:t>
            </a:r>
          </a:p>
          <a:p>
            <a:endParaRPr lang="en-US" sz="2000" b="0" i="0" dirty="0">
              <a:effectLst/>
              <a:latin typeface="-apple-system"/>
            </a:endParaRPr>
          </a:p>
          <a:p>
            <a:pPr marL="0" indent="0">
              <a:buNone/>
            </a:pPr>
            <a:r>
              <a:rPr lang="en-US" sz="2000" b="0" i="0" dirty="0">
                <a:effectLst/>
                <a:latin typeface="-apple-system"/>
              </a:rPr>
              <a:t>from </a:t>
            </a:r>
            <a:r>
              <a:rPr lang="en-US" sz="2000" b="0" i="0" dirty="0" err="1">
                <a:effectLst/>
                <a:latin typeface="-apple-system"/>
              </a:rPr>
              <a:t>sklearn.linear_model</a:t>
            </a:r>
            <a:r>
              <a:rPr lang="en-US" sz="2000" b="0" i="0" dirty="0">
                <a:effectLst/>
                <a:latin typeface="-apple-system"/>
              </a:rPr>
              <a:t> import </a:t>
            </a:r>
            <a:r>
              <a:rPr lang="en-US" sz="2000" b="0" i="0" dirty="0" err="1">
                <a:effectLst/>
                <a:latin typeface="-apple-system"/>
              </a:rPr>
              <a:t>LinearRegression</a:t>
            </a:r>
            <a:r>
              <a:rPr lang="en-US" sz="2000" b="0" i="0" dirty="0">
                <a:effectLst/>
                <a:latin typeface="-apple-system"/>
              </a:rPr>
              <a:t>, Ridge</a:t>
            </a:r>
          </a:p>
          <a:p>
            <a:pPr marL="0" indent="0">
              <a:buNone/>
            </a:pPr>
            <a:r>
              <a:rPr lang="en-US" sz="2000" b="0" i="0" dirty="0">
                <a:effectLst/>
                <a:latin typeface="-apple-system"/>
              </a:rPr>
              <a:t>from </a:t>
            </a:r>
            <a:r>
              <a:rPr lang="en-US" sz="2000" b="0" i="0" dirty="0" err="1">
                <a:effectLst/>
                <a:latin typeface="-apple-system"/>
              </a:rPr>
              <a:t>sklearn.neighbors</a:t>
            </a:r>
            <a:r>
              <a:rPr lang="en-US" sz="2000" b="0" i="0" dirty="0">
                <a:effectLst/>
                <a:latin typeface="-apple-system"/>
              </a:rPr>
              <a:t> import </a:t>
            </a:r>
            <a:r>
              <a:rPr lang="en-US" sz="2000" b="0" i="0" dirty="0" err="1">
                <a:effectLst/>
                <a:latin typeface="-apple-system"/>
              </a:rPr>
              <a:t>KNeighborsRegressor</a:t>
            </a:r>
            <a:endParaRPr lang="en-US" sz="2000" b="0" i="0" dirty="0">
              <a:effectLst/>
              <a:latin typeface="-apple-system"/>
            </a:endParaRPr>
          </a:p>
          <a:p>
            <a:pPr marL="0" indent="0">
              <a:buNone/>
            </a:pPr>
            <a:r>
              <a:rPr lang="en-US" sz="2000" b="0" i="0" dirty="0">
                <a:effectLst/>
                <a:latin typeface="-apple-system"/>
              </a:rPr>
              <a:t>from </a:t>
            </a:r>
            <a:r>
              <a:rPr lang="en-US" sz="2000" b="0" i="0" dirty="0" err="1">
                <a:effectLst/>
                <a:latin typeface="-apple-system"/>
              </a:rPr>
              <a:t>sklearn.ensemble</a:t>
            </a:r>
            <a:r>
              <a:rPr lang="en-US" sz="2000" b="0" i="0" dirty="0">
                <a:effectLst/>
                <a:latin typeface="-apple-system"/>
              </a:rPr>
              <a:t> import </a:t>
            </a:r>
            <a:r>
              <a:rPr lang="en-US" sz="2000" b="0" i="0" dirty="0" err="1">
                <a:effectLst/>
                <a:latin typeface="-apple-system"/>
              </a:rPr>
              <a:t>RandomForestRegressor</a:t>
            </a:r>
            <a:endParaRPr lang="en-US" sz="2000" b="0" i="0" dirty="0">
              <a:effectLst/>
              <a:latin typeface="-apple-system"/>
            </a:endParaRPr>
          </a:p>
          <a:p>
            <a:pPr marL="0" indent="0">
              <a:buNone/>
            </a:pPr>
            <a:r>
              <a:rPr lang="en-US" sz="2000" b="0" i="0" dirty="0">
                <a:effectLst/>
                <a:latin typeface="-apple-system"/>
              </a:rPr>
              <a:t>from </a:t>
            </a:r>
            <a:r>
              <a:rPr lang="en-US" sz="2000" b="0" i="0" dirty="0" err="1">
                <a:effectLst/>
                <a:latin typeface="-apple-system"/>
              </a:rPr>
              <a:t>sklearn.svm</a:t>
            </a:r>
            <a:r>
              <a:rPr lang="en-US" sz="2000" b="0" i="0" dirty="0">
                <a:effectLst/>
                <a:latin typeface="-apple-system"/>
              </a:rPr>
              <a:t> import SVR</a:t>
            </a:r>
          </a:p>
          <a:p>
            <a:pPr>
              <a:buFont typeface="Arial" panose="020B0604020202020204" pitchFamily="34" charset="0"/>
              <a:buChar char="•"/>
            </a:pPr>
            <a:endParaRPr lang="en-US" sz="2000" b="0" i="0" dirty="0">
              <a:effectLst/>
              <a:latin typeface="-apple-system"/>
            </a:endParaRPr>
          </a:p>
          <a:p>
            <a:endParaRPr lang="en-US" sz="2000" dirty="0"/>
          </a:p>
        </p:txBody>
      </p:sp>
    </p:spTree>
    <p:extLst>
      <p:ext uri="{BB962C8B-B14F-4D97-AF65-F5344CB8AC3E}">
        <p14:creationId xmlns:p14="http://schemas.microsoft.com/office/powerpoint/2010/main" val="308785291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9066E-15CD-4DDD-9B8D-C684FA9FE9E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Open Price Vs Close Price</a:t>
            </a:r>
          </a:p>
        </p:txBody>
      </p:sp>
      <p:pic>
        <p:nvPicPr>
          <p:cNvPr id="5" name="Content Placeholder 4">
            <a:extLst>
              <a:ext uri="{FF2B5EF4-FFF2-40B4-BE49-F238E27FC236}">
                <a16:creationId xmlns:a16="http://schemas.microsoft.com/office/drawing/2014/main" id="{57312B8C-E4DE-4636-91FE-AA84974FDEB2}"/>
              </a:ext>
            </a:extLst>
          </p:cNvPr>
          <p:cNvPicPr>
            <a:picLocks noGrp="1" noChangeAspect="1"/>
          </p:cNvPicPr>
          <p:nvPr>
            <p:ph idx="1"/>
          </p:nvPr>
        </p:nvPicPr>
        <p:blipFill>
          <a:blip r:embed="rId2"/>
          <a:stretch>
            <a:fillRect/>
          </a:stretch>
        </p:blipFill>
        <p:spPr>
          <a:xfrm>
            <a:off x="2572350" y="1675227"/>
            <a:ext cx="7047300" cy="4394199"/>
          </a:xfrm>
          <a:prstGeom prst="rect">
            <a:avLst/>
          </a:prstGeom>
        </p:spPr>
      </p:pic>
    </p:spTree>
    <p:extLst>
      <p:ext uri="{BB962C8B-B14F-4D97-AF65-F5344CB8AC3E}">
        <p14:creationId xmlns:p14="http://schemas.microsoft.com/office/powerpoint/2010/main" val="2962731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E3D45-1E5C-406F-86FF-E44715CA0C0D}"/>
              </a:ext>
            </a:extLst>
          </p:cNvPr>
          <p:cNvSpPr>
            <a:spLocks noGrp="1"/>
          </p:cNvSpPr>
          <p:nvPr>
            <p:ph type="title"/>
          </p:nvPr>
        </p:nvSpPr>
        <p:spPr>
          <a:xfrm>
            <a:off x="767289" y="1296537"/>
            <a:ext cx="4220967" cy="1907840"/>
          </a:xfrm>
        </p:spPr>
        <p:txBody>
          <a:bodyPr anchor="b">
            <a:normAutofit/>
          </a:bodyPr>
          <a:lstStyle/>
          <a:p>
            <a:r>
              <a:rPr lang="en-US" sz="4800">
                <a:solidFill>
                  <a:schemeClr val="bg1"/>
                </a:solidFill>
              </a:rPr>
              <a:t>Linear Regression</a:t>
            </a:r>
          </a:p>
        </p:txBody>
      </p:sp>
      <p:sp>
        <p:nvSpPr>
          <p:cNvPr id="3" name="Content Placeholder 2">
            <a:extLst>
              <a:ext uri="{FF2B5EF4-FFF2-40B4-BE49-F238E27FC236}">
                <a16:creationId xmlns:a16="http://schemas.microsoft.com/office/drawing/2014/main" id="{8C026EB5-8496-406E-B59E-3A88F08A0336}"/>
              </a:ext>
            </a:extLst>
          </p:cNvPr>
          <p:cNvSpPr>
            <a:spLocks noGrp="1"/>
          </p:cNvSpPr>
          <p:nvPr>
            <p:ph idx="1"/>
          </p:nvPr>
        </p:nvSpPr>
        <p:spPr>
          <a:xfrm>
            <a:off x="767290" y="3428999"/>
            <a:ext cx="4075054" cy="2741213"/>
          </a:xfrm>
        </p:spPr>
        <p:txBody>
          <a:bodyPr anchor="t">
            <a:normAutofit/>
          </a:bodyPr>
          <a:lstStyle/>
          <a:p>
            <a:pPr>
              <a:buFont typeface="Arial" panose="020B0604020202020204" pitchFamily="34" charset="0"/>
              <a:buChar char="•"/>
            </a:pPr>
            <a:r>
              <a:rPr lang="en-US" sz="1700" b="0" i="0">
                <a:solidFill>
                  <a:schemeClr val="bg1"/>
                </a:solidFill>
                <a:effectLst/>
                <a:latin typeface="source sans pro" panose="020B0503030403020204" pitchFamily="34" charset="0"/>
              </a:rPr>
              <a:t>Regression analysis is one of the most important fields in statistics and machine learning:</a:t>
            </a:r>
            <a:endParaRPr lang="en-US" sz="1700" b="0" i="0">
              <a:solidFill>
                <a:schemeClr val="bg1"/>
              </a:solidFill>
              <a:effectLst/>
              <a:latin typeface="-apple-system"/>
            </a:endParaRPr>
          </a:p>
          <a:p>
            <a:pPr marL="0" indent="0">
              <a:buNone/>
            </a:pPr>
            <a:r>
              <a:rPr lang="en-US" sz="1700">
                <a:solidFill>
                  <a:schemeClr val="bg1"/>
                </a:solidFill>
                <a:latin typeface="source sans pro" panose="020B0503030403020204" pitchFamily="34" charset="0"/>
              </a:rPr>
              <a:t>Linear Regression (LR): The term "linearity" in algebra refers to a linear relationship between two or more variables. If we draw this relationship in a two dimensional space (between two variables, in this case), we get a straight line.</a:t>
            </a:r>
          </a:p>
          <a:p>
            <a:pPr marL="0" indent="0">
              <a:buNone/>
            </a:pPr>
            <a:endParaRPr lang="en-US" sz="1700">
              <a:solidFill>
                <a:schemeClr val="bg1"/>
              </a:solidFill>
              <a:latin typeface="source sans pro" panose="020B0503030403020204" pitchFamily="34" charset="0"/>
            </a:endParaRPr>
          </a:p>
          <a:p>
            <a:pPr marL="0" indent="0">
              <a:buNone/>
            </a:pPr>
            <a:endParaRPr lang="en-US" sz="1700">
              <a:solidFill>
                <a:schemeClr val="bg1"/>
              </a:solidFill>
              <a:latin typeface="source sans pro" panose="020B0503030403020204" pitchFamily="34" charset="0"/>
            </a:endParaRPr>
          </a:p>
          <a:p>
            <a:pPr marL="0" indent="0">
              <a:buNone/>
            </a:pPr>
            <a:endParaRPr lang="en-US" sz="1700" b="0" i="0">
              <a:solidFill>
                <a:schemeClr val="bg1"/>
              </a:solidFill>
              <a:effectLst/>
              <a:latin typeface="Inter"/>
            </a:endParaRPr>
          </a:p>
          <a:p>
            <a:pPr>
              <a:buFont typeface="Arial" panose="020B0604020202020204" pitchFamily="34" charset="0"/>
              <a:buChar char="•"/>
            </a:pPr>
            <a:endParaRPr lang="en-US" sz="1700" b="0" i="0">
              <a:solidFill>
                <a:schemeClr val="bg1"/>
              </a:solidFill>
              <a:effectLst/>
              <a:latin typeface="-apple-system"/>
            </a:endParaRPr>
          </a:p>
          <a:p>
            <a:endParaRPr lang="en-US" sz="1700">
              <a:solidFill>
                <a:schemeClr val="bg1"/>
              </a:solidFill>
            </a:endParaRPr>
          </a:p>
        </p:txBody>
      </p:sp>
      <p:pic>
        <p:nvPicPr>
          <p:cNvPr id="5" name="Picture 4">
            <a:extLst>
              <a:ext uri="{FF2B5EF4-FFF2-40B4-BE49-F238E27FC236}">
                <a16:creationId xmlns:a16="http://schemas.microsoft.com/office/drawing/2014/main" id="{EA833194-3888-4D72-A3C1-B92569D569D9}"/>
              </a:ext>
            </a:extLst>
          </p:cNvPr>
          <p:cNvPicPr>
            <a:picLocks noChangeAspect="1"/>
          </p:cNvPicPr>
          <p:nvPr/>
        </p:nvPicPr>
        <p:blipFill>
          <a:blip r:embed="rId2"/>
          <a:stretch>
            <a:fillRect/>
          </a:stretch>
        </p:blipFill>
        <p:spPr>
          <a:xfrm>
            <a:off x="6575222" y="1231360"/>
            <a:ext cx="4849488" cy="1697320"/>
          </a:xfrm>
          <a:prstGeom prst="rect">
            <a:avLst/>
          </a:prstGeom>
        </p:spPr>
      </p:pic>
      <p:pic>
        <p:nvPicPr>
          <p:cNvPr id="7" name="Picture 6">
            <a:extLst>
              <a:ext uri="{FF2B5EF4-FFF2-40B4-BE49-F238E27FC236}">
                <a16:creationId xmlns:a16="http://schemas.microsoft.com/office/drawing/2014/main" id="{9B95C256-FAE8-4770-8339-44664E5956EF}"/>
              </a:ext>
            </a:extLst>
          </p:cNvPr>
          <p:cNvPicPr>
            <a:picLocks noChangeAspect="1"/>
          </p:cNvPicPr>
          <p:nvPr/>
        </p:nvPicPr>
        <p:blipFill>
          <a:blip r:embed="rId3"/>
          <a:stretch>
            <a:fillRect/>
          </a:stretch>
        </p:blipFill>
        <p:spPr>
          <a:xfrm>
            <a:off x="6585046" y="3964489"/>
            <a:ext cx="4837061" cy="1546022"/>
          </a:xfrm>
          <a:prstGeom prst="rect">
            <a:avLst/>
          </a:prstGeom>
        </p:spPr>
      </p:pic>
    </p:spTree>
    <p:extLst>
      <p:ext uri="{BB962C8B-B14F-4D97-AF65-F5344CB8AC3E}">
        <p14:creationId xmlns:p14="http://schemas.microsoft.com/office/powerpoint/2010/main" val="970806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0987-986F-4511-98C5-9782E1373495}"/>
              </a:ext>
            </a:extLst>
          </p:cNvPr>
          <p:cNvSpPr>
            <a:spLocks noGrp="1"/>
          </p:cNvSpPr>
          <p:nvPr>
            <p:ph type="title"/>
          </p:nvPr>
        </p:nvSpPr>
        <p:spPr>
          <a:xfrm>
            <a:off x="767289" y="1296537"/>
            <a:ext cx="4220967" cy="1907840"/>
          </a:xfrm>
        </p:spPr>
        <p:txBody>
          <a:bodyPr vert="horz" lIns="91440" tIns="45720" rIns="91440" bIns="45720" rtlCol="0" anchor="b">
            <a:normAutofit/>
          </a:bodyPr>
          <a:lstStyle/>
          <a:p>
            <a:br>
              <a:rPr lang="en-US" sz="3000">
                <a:solidFill>
                  <a:schemeClr val="bg1"/>
                </a:solidFill>
              </a:rPr>
            </a:br>
            <a:r>
              <a:rPr lang="en-US" sz="3000">
                <a:solidFill>
                  <a:schemeClr val="bg1"/>
                </a:solidFill>
              </a:rPr>
              <a:t>Random Forest Regressor</a:t>
            </a:r>
            <a:br>
              <a:rPr lang="en-US" sz="3000" b="0" i="0">
                <a:solidFill>
                  <a:schemeClr val="bg1"/>
                </a:solidFill>
                <a:effectLst/>
              </a:rPr>
            </a:br>
            <a:endParaRPr lang="en-US" sz="3000">
              <a:solidFill>
                <a:schemeClr val="bg1"/>
              </a:solidFill>
            </a:endParaRPr>
          </a:p>
        </p:txBody>
      </p:sp>
      <p:pic>
        <p:nvPicPr>
          <p:cNvPr id="5" name="Content Placeholder 4">
            <a:extLst>
              <a:ext uri="{FF2B5EF4-FFF2-40B4-BE49-F238E27FC236}">
                <a16:creationId xmlns:a16="http://schemas.microsoft.com/office/drawing/2014/main" id="{F65A08B9-F8A7-427E-9231-9AF8837B9867}"/>
              </a:ext>
            </a:extLst>
          </p:cNvPr>
          <p:cNvPicPr>
            <a:picLocks noGrp="1" noChangeAspect="1"/>
          </p:cNvPicPr>
          <p:nvPr>
            <p:ph idx="1"/>
          </p:nvPr>
        </p:nvPicPr>
        <p:blipFill>
          <a:blip r:embed="rId2"/>
          <a:stretch>
            <a:fillRect/>
          </a:stretch>
        </p:blipFill>
        <p:spPr>
          <a:xfrm>
            <a:off x="4795837" y="3386931"/>
            <a:ext cx="2600325" cy="1228725"/>
          </a:xfrm>
          <a:prstGeom prst="rect">
            <a:avLst/>
          </a:prstGeom>
        </p:spPr>
      </p:pic>
      <p:pic>
        <p:nvPicPr>
          <p:cNvPr id="9" name="Picture 8">
            <a:extLst>
              <a:ext uri="{FF2B5EF4-FFF2-40B4-BE49-F238E27FC236}">
                <a16:creationId xmlns:a16="http://schemas.microsoft.com/office/drawing/2014/main" id="{070A12FB-4021-4384-BB9F-C0648587C620}"/>
              </a:ext>
            </a:extLst>
          </p:cNvPr>
          <p:cNvPicPr>
            <a:picLocks noChangeAspect="1"/>
          </p:cNvPicPr>
          <p:nvPr/>
        </p:nvPicPr>
        <p:blipFill>
          <a:blip r:embed="rId3"/>
          <a:stretch>
            <a:fillRect/>
          </a:stretch>
        </p:blipFill>
        <p:spPr>
          <a:xfrm>
            <a:off x="6575222" y="916144"/>
            <a:ext cx="4849488" cy="2327753"/>
          </a:xfrm>
          <a:prstGeom prst="rect">
            <a:avLst/>
          </a:prstGeom>
        </p:spPr>
      </p:pic>
      <p:sp>
        <p:nvSpPr>
          <p:cNvPr id="7" name="TextBox 6">
            <a:extLst>
              <a:ext uri="{FF2B5EF4-FFF2-40B4-BE49-F238E27FC236}">
                <a16:creationId xmlns:a16="http://schemas.microsoft.com/office/drawing/2014/main" id="{89DE8EE2-740C-47D0-98BE-218643F69101}"/>
              </a:ext>
            </a:extLst>
          </p:cNvPr>
          <p:cNvSpPr txBox="1"/>
          <p:nvPr/>
        </p:nvSpPr>
        <p:spPr>
          <a:xfrm>
            <a:off x="767290" y="3428999"/>
            <a:ext cx="4075054" cy="2741213"/>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b="0" i="0" dirty="0">
                <a:solidFill>
                  <a:schemeClr val="bg1"/>
                </a:solidFill>
                <a:effectLst/>
              </a:rPr>
              <a:t>A random forest is an ensemble model that consists of many </a:t>
            </a:r>
            <a:r>
              <a:rPr lang="en-US" sz="2000" b="0" i="0" u="sng" dirty="0">
                <a:solidFill>
                  <a:schemeClr val="bg1"/>
                </a:solidFill>
                <a:effectLst/>
                <a:hlinkClick r:id="rId4"/>
              </a:rPr>
              <a:t>decision trees</a:t>
            </a:r>
            <a:r>
              <a:rPr lang="en-US" sz="2000" b="0" i="0" dirty="0">
                <a:solidFill>
                  <a:schemeClr val="bg1"/>
                </a:solidFill>
                <a:effectLst/>
              </a:rPr>
              <a:t>. Predictions are made by averaging the predictions of each decision tree. </a:t>
            </a:r>
            <a:r>
              <a:rPr lang="en-US" sz="2000" dirty="0">
                <a:solidFill>
                  <a:schemeClr val="bg1"/>
                </a:solidFill>
              </a:rPr>
              <a:t>This makes random forests a strong modeling technique that’s much more powerful than a single decision tree.</a:t>
            </a:r>
          </a:p>
        </p:txBody>
      </p:sp>
    </p:spTree>
    <p:extLst>
      <p:ext uri="{BB962C8B-B14F-4D97-AF65-F5344CB8AC3E}">
        <p14:creationId xmlns:p14="http://schemas.microsoft.com/office/powerpoint/2010/main" val="1800217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EDE2-DA9F-4066-844A-51E8C8E40A9F}"/>
              </a:ext>
            </a:extLst>
          </p:cNvPr>
          <p:cNvSpPr>
            <a:spLocks noGrp="1"/>
          </p:cNvSpPr>
          <p:nvPr>
            <p:ph type="title"/>
          </p:nvPr>
        </p:nvSpPr>
        <p:spPr>
          <a:xfrm>
            <a:off x="767289" y="1296537"/>
            <a:ext cx="4220967" cy="1907840"/>
          </a:xfrm>
        </p:spPr>
        <p:txBody>
          <a:bodyPr anchor="b">
            <a:normAutofit/>
          </a:bodyPr>
          <a:lstStyle/>
          <a:p>
            <a:br>
              <a:rPr lang="en-US" sz="3000" b="0" i="0">
                <a:solidFill>
                  <a:schemeClr val="bg1"/>
                </a:solidFill>
                <a:effectLst/>
                <a:latin typeface="-apple-system"/>
              </a:rPr>
            </a:br>
            <a:r>
              <a:rPr lang="en-US" sz="3000" b="0" i="0">
                <a:solidFill>
                  <a:schemeClr val="bg1"/>
                </a:solidFill>
                <a:effectLst/>
                <a:latin typeface="-apple-system"/>
              </a:rPr>
              <a:t>SVR (Support Vector Regression)</a:t>
            </a:r>
            <a:br>
              <a:rPr lang="en-US" sz="3000" b="0" i="0">
                <a:solidFill>
                  <a:schemeClr val="bg1"/>
                </a:solidFill>
                <a:effectLst/>
                <a:latin typeface="-apple-system"/>
              </a:rPr>
            </a:br>
            <a:endParaRPr lang="en-US" sz="3000">
              <a:solidFill>
                <a:schemeClr val="bg1"/>
              </a:solidFill>
            </a:endParaRPr>
          </a:p>
        </p:txBody>
      </p:sp>
      <p:sp>
        <p:nvSpPr>
          <p:cNvPr id="3" name="Content Placeholder 2">
            <a:extLst>
              <a:ext uri="{FF2B5EF4-FFF2-40B4-BE49-F238E27FC236}">
                <a16:creationId xmlns:a16="http://schemas.microsoft.com/office/drawing/2014/main" id="{E7259048-907C-47B8-B79D-FEBAEF8071CD}"/>
              </a:ext>
            </a:extLst>
          </p:cNvPr>
          <p:cNvSpPr>
            <a:spLocks noGrp="1"/>
          </p:cNvSpPr>
          <p:nvPr>
            <p:ph idx="1"/>
          </p:nvPr>
        </p:nvSpPr>
        <p:spPr>
          <a:xfrm>
            <a:off x="767290" y="3428999"/>
            <a:ext cx="4075054" cy="2741213"/>
          </a:xfrm>
        </p:spPr>
        <p:txBody>
          <a:bodyPr anchor="t">
            <a:normAutofit/>
          </a:bodyPr>
          <a:lstStyle/>
          <a:p>
            <a:r>
              <a:rPr lang="en-US" sz="2000" b="0" i="0">
                <a:solidFill>
                  <a:schemeClr val="bg1"/>
                </a:solidFill>
                <a:effectLst/>
                <a:latin typeface="charter"/>
              </a:rPr>
              <a:t>Support vector regression (SVR) is a statistical method that examines the linear relationship between two continuous variables. </a:t>
            </a:r>
            <a:endParaRPr lang="en-US" sz="2000">
              <a:solidFill>
                <a:schemeClr val="bg1"/>
              </a:solidFill>
            </a:endParaRPr>
          </a:p>
        </p:txBody>
      </p:sp>
      <p:pic>
        <p:nvPicPr>
          <p:cNvPr id="5" name="Picture 4">
            <a:extLst>
              <a:ext uri="{FF2B5EF4-FFF2-40B4-BE49-F238E27FC236}">
                <a16:creationId xmlns:a16="http://schemas.microsoft.com/office/drawing/2014/main" id="{CA11221F-8043-4977-9D09-B52647D0EF13}"/>
              </a:ext>
            </a:extLst>
          </p:cNvPr>
          <p:cNvPicPr>
            <a:picLocks noChangeAspect="1"/>
          </p:cNvPicPr>
          <p:nvPr/>
        </p:nvPicPr>
        <p:blipFill>
          <a:blip r:embed="rId2"/>
          <a:stretch>
            <a:fillRect/>
          </a:stretch>
        </p:blipFill>
        <p:spPr>
          <a:xfrm>
            <a:off x="6575222" y="928267"/>
            <a:ext cx="4849488" cy="2303507"/>
          </a:xfrm>
          <a:prstGeom prst="rect">
            <a:avLst/>
          </a:prstGeom>
        </p:spPr>
      </p:pic>
      <p:pic>
        <p:nvPicPr>
          <p:cNvPr id="7" name="Picture 6">
            <a:extLst>
              <a:ext uri="{FF2B5EF4-FFF2-40B4-BE49-F238E27FC236}">
                <a16:creationId xmlns:a16="http://schemas.microsoft.com/office/drawing/2014/main" id="{DE09EA1D-C8FB-4929-AC79-F70191953B49}"/>
              </a:ext>
            </a:extLst>
          </p:cNvPr>
          <p:cNvPicPr>
            <a:picLocks noChangeAspect="1"/>
          </p:cNvPicPr>
          <p:nvPr/>
        </p:nvPicPr>
        <p:blipFill>
          <a:blip r:embed="rId3"/>
          <a:stretch>
            <a:fillRect/>
          </a:stretch>
        </p:blipFill>
        <p:spPr>
          <a:xfrm>
            <a:off x="6585046" y="3727823"/>
            <a:ext cx="4837061" cy="2019355"/>
          </a:xfrm>
          <a:prstGeom prst="rect">
            <a:avLst/>
          </a:prstGeom>
        </p:spPr>
      </p:pic>
    </p:spTree>
    <p:extLst>
      <p:ext uri="{BB962C8B-B14F-4D97-AF65-F5344CB8AC3E}">
        <p14:creationId xmlns:p14="http://schemas.microsoft.com/office/powerpoint/2010/main" val="2305981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72EF9-EE35-4ED1-B250-E5CEA7063690}"/>
              </a:ext>
            </a:extLst>
          </p:cNvPr>
          <p:cNvSpPr>
            <a:spLocks noGrp="1"/>
          </p:cNvSpPr>
          <p:nvPr>
            <p:ph type="title"/>
          </p:nvPr>
        </p:nvSpPr>
        <p:spPr>
          <a:xfrm>
            <a:off x="767289" y="1296537"/>
            <a:ext cx="4220967" cy="1907840"/>
          </a:xfrm>
        </p:spPr>
        <p:txBody>
          <a:bodyPr anchor="b">
            <a:normAutofit/>
          </a:bodyPr>
          <a:lstStyle/>
          <a:p>
            <a:br>
              <a:rPr lang="en-US" sz="3000" b="0" i="0" dirty="0">
                <a:solidFill>
                  <a:schemeClr val="bg1"/>
                </a:solidFill>
                <a:effectLst/>
                <a:latin typeface="-apple-system"/>
              </a:rPr>
            </a:br>
            <a:r>
              <a:rPr lang="en-US" sz="3000" b="0" i="0" dirty="0">
                <a:solidFill>
                  <a:schemeClr val="bg1"/>
                </a:solidFill>
                <a:effectLst/>
                <a:latin typeface="-apple-system"/>
              </a:rPr>
              <a:t>KNN (K-Nearest Neighbors)</a:t>
            </a:r>
            <a:br>
              <a:rPr lang="en-US" sz="3000" b="0" i="0" dirty="0">
                <a:solidFill>
                  <a:schemeClr val="bg1"/>
                </a:solidFill>
                <a:effectLst/>
                <a:latin typeface="-apple-system"/>
              </a:rPr>
            </a:br>
            <a:endParaRPr lang="en-US" sz="3000" dirty="0">
              <a:solidFill>
                <a:schemeClr val="bg1"/>
              </a:solidFill>
            </a:endParaRPr>
          </a:p>
        </p:txBody>
      </p:sp>
      <p:sp>
        <p:nvSpPr>
          <p:cNvPr id="3" name="Content Placeholder 2">
            <a:extLst>
              <a:ext uri="{FF2B5EF4-FFF2-40B4-BE49-F238E27FC236}">
                <a16:creationId xmlns:a16="http://schemas.microsoft.com/office/drawing/2014/main" id="{F1DAE4AC-6A3A-43DC-BD39-05EFA69B97BA}"/>
              </a:ext>
            </a:extLst>
          </p:cNvPr>
          <p:cNvSpPr>
            <a:spLocks noGrp="1"/>
          </p:cNvSpPr>
          <p:nvPr>
            <p:ph idx="1"/>
          </p:nvPr>
        </p:nvSpPr>
        <p:spPr>
          <a:xfrm>
            <a:off x="767290" y="3428999"/>
            <a:ext cx="4075054" cy="2741213"/>
          </a:xfrm>
        </p:spPr>
        <p:txBody>
          <a:bodyPr anchor="t">
            <a:normAutofit/>
          </a:bodyPr>
          <a:lstStyle/>
          <a:p>
            <a:r>
              <a:rPr lang="en-US" sz="2000" b="0" i="0">
                <a:solidFill>
                  <a:schemeClr val="bg1"/>
                </a:solidFill>
                <a:effectLst/>
                <a:latin typeface="charter"/>
              </a:rPr>
              <a:t>K-nearest neighbors is a non-parametric method used for classification and regression. It is one of the most easy ML technique used. It is a lazy learning model, with local approximation. In KNN, we look for k neighbors and come up with the prediction.</a:t>
            </a:r>
          </a:p>
          <a:p>
            <a:endParaRPr lang="en-US" sz="2000">
              <a:solidFill>
                <a:schemeClr val="bg1"/>
              </a:solidFill>
            </a:endParaRPr>
          </a:p>
        </p:txBody>
      </p:sp>
      <p:pic>
        <p:nvPicPr>
          <p:cNvPr id="5" name="Picture 4">
            <a:extLst>
              <a:ext uri="{FF2B5EF4-FFF2-40B4-BE49-F238E27FC236}">
                <a16:creationId xmlns:a16="http://schemas.microsoft.com/office/drawing/2014/main" id="{3EDC22CC-5D4E-4141-A32E-BACD49BBF51E}"/>
              </a:ext>
            </a:extLst>
          </p:cNvPr>
          <p:cNvPicPr>
            <a:picLocks noChangeAspect="1"/>
          </p:cNvPicPr>
          <p:nvPr/>
        </p:nvPicPr>
        <p:blipFill>
          <a:blip r:embed="rId2"/>
          <a:stretch>
            <a:fillRect/>
          </a:stretch>
        </p:blipFill>
        <p:spPr>
          <a:xfrm>
            <a:off x="6575222" y="1207113"/>
            <a:ext cx="4849488" cy="1745815"/>
          </a:xfrm>
          <a:prstGeom prst="rect">
            <a:avLst/>
          </a:prstGeom>
        </p:spPr>
      </p:pic>
      <p:pic>
        <p:nvPicPr>
          <p:cNvPr id="7" name="Picture 6">
            <a:extLst>
              <a:ext uri="{FF2B5EF4-FFF2-40B4-BE49-F238E27FC236}">
                <a16:creationId xmlns:a16="http://schemas.microsoft.com/office/drawing/2014/main" id="{F1EA5B1B-3B1B-4FE1-A5DE-C891A0B49A23}"/>
              </a:ext>
            </a:extLst>
          </p:cNvPr>
          <p:cNvPicPr>
            <a:picLocks noChangeAspect="1"/>
          </p:cNvPicPr>
          <p:nvPr/>
        </p:nvPicPr>
        <p:blipFill>
          <a:blip r:embed="rId3"/>
          <a:stretch>
            <a:fillRect/>
          </a:stretch>
        </p:blipFill>
        <p:spPr>
          <a:xfrm>
            <a:off x="6585046" y="3921522"/>
            <a:ext cx="4837061" cy="1631956"/>
          </a:xfrm>
          <a:prstGeom prst="rect">
            <a:avLst/>
          </a:prstGeom>
        </p:spPr>
      </p:pic>
    </p:spTree>
    <p:extLst>
      <p:ext uri="{BB962C8B-B14F-4D97-AF65-F5344CB8AC3E}">
        <p14:creationId xmlns:p14="http://schemas.microsoft.com/office/powerpoint/2010/main" val="1060299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EEDC8-AEDA-42FE-ACC9-BCB2C60D4959}"/>
              </a:ext>
            </a:extLst>
          </p:cNvPr>
          <p:cNvSpPr>
            <a:spLocks noGrp="1"/>
          </p:cNvSpPr>
          <p:nvPr>
            <p:ph type="title"/>
          </p:nvPr>
        </p:nvSpPr>
        <p:spPr>
          <a:xfrm>
            <a:off x="1018604" y="1053042"/>
            <a:ext cx="4458424" cy="3068357"/>
          </a:xfrm>
        </p:spPr>
        <p:txBody>
          <a:bodyPr vert="horz" lIns="91440" tIns="45720" rIns="91440" bIns="45720" rtlCol="0" anchor="b">
            <a:normAutofit/>
          </a:bodyPr>
          <a:lstStyle/>
          <a:p>
            <a:r>
              <a:rPr lang="en-US" sz="5100" dirty="0">
                <a:solidFill>
                  <a:srgbClr val="FFFFFF"/>
                </a:solidFill>
              </a:rPr>
              <a:t>Compare performance of all the models</a:t>
            </a:r>
          </a:p>
        </p:txBody>
      </p:sp>
      <p:sp>
        <p:nvSpPr>
          <p:cNvPr id="13" name="Content Placeholder 12">
            <a:extLst>
              <a:ext uri="{FF2B5EF4-FFF2-40B4-BE49-F238E27FC236}">
                <a16:creationId xmlns:a16="http://schemas.microsoft.com/office/drawing/2014/main" id="{CC9D3D47-3420-4878-9325-18C53F13BD9E}"/>
              </a:ext>
            </a:extLst>
          </p:cNvPr>
          <p:cNvSpPr>
            <a:spLocks noGrp="1"/>
          </p:cNvSpPr>
          <p:nvPr>
            <p:ph idx="1"/>
          </p:nvPr>
        </p:nvSpPr>
        <p:spPr>
          <a:xfrm>
            <a:off x="1018604" y="4292070"/>
            <a:ext cx="4458424" cy="1512888"/>
          </a:xfrm>
        </p:spPr>
        <p:txBody>
          <a:bodyPr vert="horz" lIns="91440" tIns="45720" rIns="91440" bIns="45720" rtlCol="0">
            <a:normAutofit fontScale="92500" lnSpcReduction="10000"/>
          </a:bodyPr>
          <a:lstStyle/>
          <a:p>
            <a:pPr marL="0" indent="0">
              <a:buNone/>
            </a:pPr>
            <a:r>
              <a:rPr lang="en-US" sz="2400" dirty="0" err="1">
                <a:solidFill>
                  <a:schemeClr val="bg1"/>
                </a:solidFill>
              </a:rPr>
              <a:t>Barplot</a:t>
            </a:r>
            <a:r>
              <a:rPr lang="en-US" sz="2400" dirty="0">
                <a:solidFill>
                  <a:schemeClr val="bg1"/>
                </a:solidFill>
              </a:rPr>
              <a:t> clearly shows the comparison between Linear Regression, Random Forest, SVR(Support Vector Regression) and KNN</a:t>
            </a:r>
            <a:r>
              <a:rPr lang="en-US" sz="2400" b="0" i="0" dirty="0">
                <a:solidFill>
                  <a:schemeClr val="bg1"/>
                </a:solidFill>
                <a:effectLst/>
                <a:latin typeface="-apple-system"/>
              </a:rPr>
              <a:t> (K-Nearest Neighbors)</a:t>
            </a:r>
            <a:r>
              <a:rPr lang="en-US" sz="2400" dirty="0">
                <a:solidFill>
                  <a:srgbClr val="FA9B00"/>
                </a:solidFill>
              </a:rPr>
              <a:t>. </a:t>
            </a:r>
          </a:p>
        </p:txBody>
      </p:sp>
      <p:pic>
        <p:nvPicPr>
          <p:cNvPr id="9" name="Picture 8">
            <a:extLst>
              <a:ext uri="{FF2B5EF4-FFF2-40B4-BE49-F238E27FC236}">
                <a16:creationId xmlns:a16="http://schemas.microsoft.com/office/drawing/2014/main" id="{D1CB4A97-1E66-46B3-948A-04F9A7C3EEE6}"/>
              </a:ext>
            </a:extLst>
          </p:cNvPr>
          <p:cNvPicPr>
            <a:picLocks noChangeAspect="1"/>
          </p:cNvPicPr>
          <p:nvPr/>
        </p:nvPicPr>
        <p:blipFill>
          <a:blip r:embed="rId2"/>
          <a:stretch>
            <a:fillRect/>
          </a:stretch>
        </p:blipFill>
        <p:spPr>
          <a:xfrm>
            <a:off x="6521386" y="321734"/>
            <a:ext cx="5305779" cy="2785534"/>
          </a:xfrm>
          <a:prstGeom prst="rect">
            <a:avLst/>
          </a:prstGeom>
        </p:spPr>
      </p:pic>
      <p:pic>
        <p:nvPicPr>
          <p:cNvPr id="17" name="Picture 16">
            <a:extLst>
              <a:ext uri="{FF2B5EF4-FFF2-40B4-BE49-F238E27FC236}">
                <a16:creationId xmlns:a16="http://schemas.microsoft.com/office/drawing/2014/main" id="{7F14CEC4-31BC-4E45-8AA0-577EF5F84C94}"/>
              </a:ext>
            </a:extLst>
          </p:cNvPr>
          <p:cNvPicPr>
            <a:picLocks noChangeAspect="1"/>
          </p:cNvPicPr>
          <p:nvPr/>
        </p:nvPicPr>
        <p:blipFill>
          <a:blip r:embed="rId3"/>
          <a:stretch>
            <a:fillRect/>
          </a:stretch>
        </p:blipFill>
        <p:spPr>
          <a:xfrm>
            <a:off x="7116987" y="3750733"/>
            <a:ext cx="4114576" cy="2794807"/>
          </a:xfrm>
          <a:prstGeom prst="rect">
            <a:avLst/>
          </a:prstGeom>
        </p:spPr>
      </p:pic>
    </p:spTree>
    <p:extLst>
      <p:ext uri="{BB962C8B-B14F-4D97-AF65-F5344CB8AC3E}">
        <p14:creationId xmlns:p14="http://schemas.microsoft.com/office/powerpoint/2010/main" val="3756649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DF20B-FD89-46AC-B27C-1D108697E45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Visualize Close Price and Forecast the price </a:t>
            </a:r>
          </a:p>
        </p:txBody>
      </p:sp>
      <p:pic>
        <p:nvPicPr>
          <p:cNvPr id="5" name="Content Placeholder 4">
            <a:extLst>
              <a:ext uri="{FF2B5EF4-FFF2-40B4-BE49-F238E27FC236}">
                <a16:creationId xmlns:a16="http://schemas.microsoft.com/office/drawing/2014/main" id="{1EA7F808-3302-49AB-BA40-4BC8774FD3D8}"/>
              </a:ext>
            </a:extLst>
          </p:cNvPr>
          <p:cNvPicPr>
            <a:picLocks noGrp="1" noChangeAspect="1"/>
          </p:cNvPicPr>
          <p:nvPr>
            <p:ph idx="1"/>
          </p:nvPr>
        </p:nvPicPr>
        <p:blipFill>
          <a:blip r:embed="rId2"/>
          <a:stretch>
            <a:fillRect/>
          </a:stretch>
        </p:blipFill>
        <p:spPr>
          <a:xfrm>
            <a:off x="643467" y="1691313"/>
            <a:ext cx="10905066" cy="4362026"/>
          </a:xfrm>
          <a:prstGeom prst="rect">
            <a:avLst/>
          </a:prstGeom>
        </p:spPr>
      </p:pic>
    </p:spTree>
    <p:extLst>
      <p:ext uri="{BB962C8B-B14F-4D97-AF65-F5344CB8AC3E}">
        <p14:creationId xmlns:p14="http://schemas.microsoft.com/office/powerpoint/2010/main" val="2070274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27DCD-FBC1-4061-8D9F-CEC230DDC6B3}"/>
              </a:ext>
            </a:extLst>
          </p:cNvPr>
          <p:cNvSpPr>
            <a:spLocks noGrp="1"/>
          </p:cNvSpPr>
          <p:nvPr>
            <p:ph type="title"/>
          </p:nvPr>
        </p:nvSpPr>
        <p:spPr>
          <a:xfrm>
            <a:off x="4965430" y="629268"/>
            <a:ext cx="6586491" cy="1286160"/>
          </a:xfrm>
        </p:spPr>
        <p:txBody>
          <a:bodyPr anchor="b">
            <a:normAutofit/>
          </a:bodyPr>
          <a:lstStyle/>
          <a:p>
            <a:r>
              <a:rPr lang="en-US" dirty="0"/>
              <a:t>Conclusion</a:t>
            </a:r>
          </a:p>
        </p:txBody>
      </p:sp>
      <p:sp>
        <p:nvSpPr>
          <p:cNvPr id="3" name="Content Placeholder 2">
            <a:extLst>
              <a:ext uri="{FF2B5EF4-FFF2-40B4-BE49-F238E27FC236}">
                <a16:creationId xmlns:a16="http://schemas.microsoft.com/office/drawing/2014/main" id="{4258A12C-17B9-4408-952B-E8C86A86569C}"/>
              </a:ext>
            </a:extLst>
          </p:cNvPr>
          <p:cNvSpPr>
            <a:spLocks noGrp="1"/>
          </p:cNvSpPr>
          <p:nvPr>
            <p:ph idx="1"/>
          </p:nvPr>
        </p:nvSpPr>
        <p:spPr>
          <a:xfrm>
            <a:off x="4965431" y="2438400"/>
            <a:ext cx="6586489" cy="3785419"/>
          </a:xfrm>
        </p:spPr>
        <p:txBody>
          <a:bodyPr>
            <a:normAutofit/>
          </a:bodyPr>
          <a:lstStyle/>
          <a:p>
            <a:endParaRPr lang="en-US" sz="2000" dirty="0"/>
          </a:p>
          <a:p>
            <a:r>
              <a:rPr lang="en-US" sz="2000" dirty="0"/>
              <a:t>Based on analysis, it depicts that accuracy was higher for Random forest regression model. </a:t>
            </a:r>
            <a:r>
              <a:rPr lang="en-US" sz="2000" dirty="0">
                <a:effectLst/>
                <a:latin typeface="Calibri" panose="020F0502020204030204" pitchFamily="34" charset="0"/>
                <a:ea typeface="Calibri" panose="020F0502020204030204" pitchFamily="34" charset="0"/>
                <a:cs typeface="Times New Roman" panose="02020603050405020304" pitchFamily="18" charset="0"/>
              </a:rPr>
              <a:t>The predicting stocks is challenging due to data are complex nature. In this project, I used random forest regressor to create a prediction model, and the findings were precise. That proved to be a reliable indicator of stock movement direction in the future. Random Forest provided the best accuracy result in this model.</a:t>
            </a:r>
            <a:endParaRPr lang="en-US" sz="2000" dirty="0"/>
          </a:p>
        </p:txBody>
      </p:sp>
      <p:pic>
        <p:nvPicPr>
          <p:cNvPr id="5" name="Picture 4" descr="Graph">
            <a:extLst>
              <a:ext uri="{FF2B5EF4-FFF2-40B4-BE49-F238E27FC236}">
                <a16:creationId xmlns:a16="http://schemas.microsoft.com/office/drawing/2014/main" id="{CBFD271B-C2A0-4F22-9626-47BEBEFABE61}"/>
              </a:ext>
            </a:extLst>
          </p:cNvPr>
          <p:cNvPicPr>
            <a:picLocks noChangeAspect="1"/>
          </p:cNvPicPr>
          <p:nvPr/>
        </p:nvPicPr>
        <p:blipFill rotWithShape="1">
          <a:blip r:embed="rId2"/>
          <a:srcRect l="23244" r="34510"/>
          <a:stretch/>
        </p:blipFill>
        <p:spPr>
          <a:xfrm>
            <a:off x="20" y="10"/>
            <a:ext cx="4635571" cy="6857990"/>
          </a:xfrm>
          <a:prstGeom prst="rect">
            <a:avLst/>
          </a:prstGeom>
          <a:effectLst/>
        </p:spPr>
      </p:pic>
    </p:spTree>
    <p:extLst>
      <p:ext uri="{BB962C8B-B14F-4D97-AF65-F5344CB8AC3E}">
        <p14:creationId xmlns:p14="http://schemas.microsoft.com/office/powerpoint/2010/main" val="2539673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7615C-9DBE-4E57-8330-CF98D6F956EA}"/>
              </a:ext>
            </a:extLst>
          </p:cNvPr>
          <p:cNvSpPr>
            <a:spLocks noGrp="1"/>
          </p:cNvSpPr>
          <p:nvPr>
            <p:ph type="title"/>
          </p:nvPr>
        </p:nvSpPr>
        <p:spPr/>
        <p:txBody>
          <a:bodyPr/>
          <a:lstStyle/>
          <a:p>
            <a:r>
              <a:rPr lang="en-US" dirty="0"/>
              <a:t>Steps taken:</a:t>
            </a:r>
          </a:p>
        </p:txBody>
      </p:sp>
      <p:sp>
        <p:nvSpPr>
          <p:cNvPr id="3" name="Content Placeholder 2">
            <a:extLst>
              <a:ext uri="{FF2B5EF4-FFF2-40B4-BE49-F238E27FC236}">
                <a16:creationId xmlns:a16="http://schemas.microsoft.com/office/drawing/2014/main" id="{5CD57E2B-8C6C-4BA6-B9CC-FD792A39CC93}"/>
              </a:ext>
            </a:extLst>
          </p:cNvPr>
          <p:cNvSpPr>
            <a:spLocks noGrp="1"/>
          </p:cNvSpPr>
          <p:nvPr>
            <p:ph idx="1"/>
          </p:nvPr>
        </p:nvSpPr>
        <p:spPr/>
        <p:txBody>
          <a:bodyPr/>
          <a:lstStyle/>
          <a:p>
            <a:pPr marL="0" marR="0" lvl="0" indent="0">
              <a:lnSpc>
                <a:spcPct val="107000"/>
              </a:lnSpc>
              <a:spcBef>
                <a:spcPts val="0"/>
              </a:spcBef>
              <a:spcAft>
                <a:spcPts val="800"/>
              </a:spcAft>
              <a:buNone/>
            </a:pPr>
            <a:endParaRPr lang="en-US" sz="2400" dirty="0">
              <a:solidFill>
                <a:srgbClr val="000000"/>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400" dirty="0">
                <a:solidFill>
                  <a:srgbClr val="000000"/>
                </a:solidFill>
                <a:effectLst/>
                <a:ea typeface="Calibri" panose="020F0502020204030204" pitchFamily="34" charset="0"/>
                <a:cs typeface="Times New Roman" panose="02020603050405020304" pitchFamily="18" charset="0"/>
              </a:rPr>
              <a:t>Collecting the data</a:t>
            </a:r>
            <a:endParaRPr lang="en-US" sz="2400" dirty="0">
              <a:effectLst/>
              <a:ea typeface="Calibri" panose="020F0502020204030204" pitchFamily="34" charset="0"/>
              <a:cs typeface="Times New Roman" panose="02020603050405020304" pitchFamily="18" charset="0"/>
            </a:endParaRPr>
          </a:p>
          <a:p>
            <a:pPr marL="342900" marR="0" lvl="0" indent="-342900">
              <a:buFont typeface="Symbol" panose="05050102010706020507" pitchFamily="18" charset="2"/>
              <a:buChar char=""/>
            </a:pPr>
            <a:r>
              <a:rPr lang="en-US" sz="2400" b="0" dirty="0">
                <a:solidFill>
                  <a:srgbClr val="000000"/>
                </a:solidFill>
                <a:effectLst/>
                <a:ea typeface="Calibri" panose="020F0502020204030204" pitchFamily="34" charset="0"/>
                <a:cs typeface="Times New Roman" panose="02020603050405020304" pitchFamily="18" charset="0"/>
              </a:rPr>
              <a:t>Preparing the data</a:t>
            </a:r>
            <a:endParaRPr lang="en-US" sz="2400" b="1" dirty="0">
              <a:effectLst/>
              <a:ea typeface="Times New Roman" panose="02020603050405020304" pitchFamily="18" charset="0"/>
            </a:endParaRPr>
          </a:p>
          <a:p>
            <a:pPr marL="342900" marR="0" lvl="0" indent="-342900">
              <a:buFont typeface="Symbol" panose="05050102010706020507" pitchFamily="18" charset="2"/>
              <a:buChar char=""/>
            </a:pPr>
            <a:r>
              <a:rPr lang="en-US" sz="2400" b="0" dirty="0">
                <a:solidFill>
                  <a:srgbClr val="000000"/>
                </a:solidFill>
                <a:effectLst/>
                <a:ea typeface="Calibri" panose="020F0502020204030204" pitchFamily="34" charset="0"/>
                <a:cs typeface="Times New Roman" panose="02020603050405020304" pitchFamily="18" charset="0"/>
              </a:rPr>
              <a:t>Training the model</a:t>
            </a:r>
            <a:endParaRPr lang="en-US" sz="2400" b="1" dirty="0">
              <a:effectLst/>
              <a:ea typeface="Times New Roman" panose="02020603050405020304" pitchFamily="18" charset="0"/>
            </a:endParaRPr>
          </a:p>
          <a:p>
            <a:pPr marL="342900" marR="0" lvl="0" indent="-342900">
              <a:buFont typeface="Symbol" panose="05050102010706020507" pitchFamily="18" charset="2"/>
              <a:buChar char=""/>
            </a:pPr>
            <a:r>
              <a:rPr lang="en-US" sz="2400" b="0" dirty="0">
                <a:solidFill>
                  <a:srgbClr val="000000"/>
                </a:solidFill>
                <a:effectLst/>
                <a:ea typeface="Calibri" panose="020F0502020204030204" pitchFamily="34" charset="0"/>
                <a:cs typeface="Times New Roman" panose="02020603050405020304" pitchFamily="18" charset="0"/>
              </a:rPr>
              <a:t>Evaluating the model</a:t>
            </a:r>
            <a:endParaRPr lang="en-US" sz="2400" b="1" dirty="0">
              <a:effectLst/>
              <a:ea typeface="Times New Roman" panose="02020603050405020304" pitchFamily="18" charset="0"/>
            </a:endParaRPr>
          </a:p>
          <a:p>
            <a:pPr marL="342900" marR="0" lvl="0" indent="-342900" fontAlgn="base">
              <a:buFont typeface="Symbol" panose="05050102010706020507" pitchFamily="18" charset="2"/>
              <a:buChar char=""/>
            </a:pPr>
            <a:r>
              <a:rPr lang="en-US" sz="2400" b="0" dirty="0">
                <a:solidFill>
                  <a:srgbClr val="000000"/>
                </a:solidFill>
                <a:effectLst/>
                <a:ea typeface="Calibri" panose="020F0502020204030204" pitchFamily="34" charset="0"/>
                <a:cs typeface="Times New Roman" panose="02020603050405020304" pitchFamily="18" charset="0"/>
              </a:rPr>
              <a:t>Reporting the model and making prediction</a:t>
            </a:r>
            <a:endParaRPr lang="en-US" sz="2400" b="1" dirty="0">
              <a:effectLst/>
              <a:ea typeface="Times New Roman" panose="02020603050405020304" pitchFamily="18" charset="0"/>
            </a:endParaRPr>
          </a:p>
          <a:p>
            <a:endParaRPr lang="en-US" dirty="0"/>
          </a:p>
        </p:txBody>
      </p:sp>
    </p:spTree>
    <p:extLst>
      <p:ext uri="{BB962C8B-B14F-4D97-AF65-F5344CB8AC3E}">
        <p14:creationId xmlns:p14="http://schemas.microsoft.com/office/powerpoint/2010/main" val="3265294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BB368-CBD6-41AC-BC4E-828882FFC8E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4D44B79-4E75-4454-9A97-2FD0B6DB47FE}"/>
              </a:ext>
            </a:extLst>
          </p:cNvPr>
          <p:cNvSpPr>
            <a:spLocks noGrp="1"/>
          </p:cNvSpPr>
          <p:nvPr>
            <p:ph idx="1"/>
          </p:nvPr>
        </p:nvSpPr>
        <p:spPr/>
        <p:txBody>
          <a:bodyPr/>
          <a:lstStyle/>
          <a:p>
            <a:endParaRPr lang="en-US" dirty="0"/>
          </a:p>
          <a:p>
            <a:endParaRPr lang="en-US" dirty="0"/>
          </a:p>
        </p:txBody>
      </p:sp>
      <p:sp>
        <p:nvSpPr>
          <p:cNvPr id="6" name="Rectangle 1">
            <a:extLst>
              <a:ext uri="{FF2B5EF4-FFF2-40B4-BE49-F238E27FC236}">
                <a16:creationId xmlns:a16="http://schemas.microsoft.com/office/drawing/2014/main" id="{3CE5E945-94A3-436E-92E4-2C7ACF036C35}"/>
              </a:ext>
            </a:extLst>
          </p:cNvPr>
          <p:cNvSpPr>
            <a:spLocks noChangeArrowheads="1"/>
          </p:cNvSpPr>
          <p:nvPr/>
        </p:nvSpPr>
        <p:spPr bwMode="auto">
          <a:xfrm>
            <a:off x="145774" y="1477763"/>
            <a:ext cx="1120802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Tatan</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V. (2019, May 26). </a:t>
            </a:r>
            <a:r>
              <a:rPr kumimoji="0" lang="en-US" altLang="en-US" sz="2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Stocks Analysis with Pandas and Scikit-Learn</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Retrieved from https://towardsdatascience.com/in-12-minutes-stocks-analysis-with-pandas-and-scikit-learn-a8d8a7b50ee7</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25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BC5A-D1FE-4BD6-A79E-D18DA98D65A0}"/>
              </a:ext>
            </a:extLst>
          </p:cNvPr>
          <p:cNvSpPr>
            <a:spLocks noGrp="1"/>
          </p:cNvSpPr>
          <p:nvPr>
            <p:ph type="title"/>
          </p:nvPr>
        </p:nvSpPr>
        <p:spPr/>
        <p:txBody>
          <a:bodyPr/>
          <a:lstStyle/>
          <a:p>
            <a:r>
              <a:rPr lang="en-US" dirty="0"/>
              <a:t>Collecting the data</a:t>
            </a:r>
          </a:p>
        </p:txBody>
      </p:sp>
      <p:sp>
        <p:nvSpPr>
          <p:cNvPr id="3" name="Content Placeholder 2">
            <a:extLst>
              <a:ext uri="{FF2B5EF4-FFF2-40B4-BE49-F238E27FC236}">
                <a16:creationId xmlns:a16="http://schemas.microsoft.com/office/drawing/2014/main" id="{28C0A8B4-E43F-4307-BD8A-7BE351A610B8}"/>
              </a:ext>
            </a:extLst>
          </p:cNvPr>
          <p:cNvSpPr>
            <a:spLocks noGrp="1"/>
          </p:cNvSpPr>
          <p:nvPr>
            <p:ph idx="1"/>
          </p:nvPr>
        </p:nvSpPr>
        <p:spPr/>
        <p:txBody>
          <a:bodyPr/>
          <a:lstStyle/>
          <a:p>
            <a:r>
              <a:rPr lang="en-US" dirty="0"/>
              <a:t>I have worked on Amazon stock price during this project. </a:t>
            </a:r>
          </a:p>
          <a:p>
            <a:r>
              <a:rPr lang="en-US" dirty="0"/>
              <a:t>Downloaded data from yahoo finance and saved the file.</a:t>
            </a:r>
          </a:p>
          <a:p>
            <a:r>
              <a:rPr lang="en-US" dirty="0"/>
              <a:t>Read the dataset from downloaded csv file.  </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FAC40207-F135-4E99-A36E-F1F0785E59C4}"/>
              </a:ext>
            </a:extLst>
          </p:cNvPr>
          <p:cNvPicPr>
            <a:picLocks noChangeAspect="1"/>
          </p:cNvPicPr>
          <p:nvPr/>
        </p:nvPicPr>
        <p:blipFill>
          <a:blip r:embed="rId2"/>
          <a:stretch>
            <a:fillRect/>
          </a:stretch>
        </p:blipFill>
        <p:spPr>
          <a:xfrm>
            <a:off x="1128092" y="3429000"/>
            <a:ext cx="6781800" cy="2924175"/>
          </a:xfrm>
          <a:prstGeom prst="rect">
            <a:avLst/>
          </a:prstGeom>
        </p:spPr>
      </p:pic>
    </p:spTree>
    <p:extLst>
      <p:ext uri="{BB962C8B-B14F-4D97-AF65-F5344CB8AC3E}">
        <p14:creationId xmlns:p14="http://schemas.microsoft.com/office/powerpoint/2010/main" val="2326100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1083-4688-4EC2-931F-3EE4BB570EF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Visualize the dataset</a:t>
            </a:r>
          </a:p>
        </p:txBody>
      </p:sp>
      <p:pic>
        <p:nvPicPr>
          <p:cNvPr id="5" name="Content Placeholder 4">
            <a:extLst>
              <a:ext uri="{FF2B5EF4-FFF2-40B4-BE49-F238E27FC236}">
                <a16:creationId xmlns:a16="http://schemas.microsoft.com/office/drawing/2014/main" id="{83470DB3-EFE7-4445-B73C-168C5CE610D9}"/>
              </a:ext>
            </a:extLst>
          </p:cNvPr>
          <p:cNvPicPr>
            <a:picLocks noGrp="1" noChangeAspect="1"/>
          </p:cNvPicPr>
          <p:nvPr>
            <p:ph idx="1"/>
          </p:nvPr>
        </p:nvPicPr>
        <p:blipFill>
          <a:blip r:embed="rId2"/>
          <a:stretch>
            <a:fillRect/>
          </a:stretch>
        </p:blipFill>
        <p:spPr>
          <a:xfrm>
            <a:off x="4777316" y="1605522"/>
            <a:ext cx="6780700" cy="3644626"/>
          </a:xfrm>
          <a:prstGeom prst="rect">
            <a:avLst/>
          </a:prstGeom>
        </p:spPr>
      </p:pic>
    </p:spTree>
    <p:extLst>
      <p:ext uri="{BB962C8B-B14F-4D97-AF65-F5344CB8AC3E}">
        <p14:creationId xmlns:p14="http://schemas.microsoft.com/office/powerpoint/2010/main" val="173891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4D3DE-42F9-4235-B520-F7893EBC6E41}"/>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Visualize the dataset</a:t>
            </a:r>
          </a:p>
        </p:txBody>
      </p:sp>
      <p:pic>
        <p:nvPicPr>
          <p:cNvPr id="5" name="Content Placeholder 4">
            <a:extLst>
              <a:ext uri="{FF2B5EF4-FFF2-40B4-BE49-F238E27FC236}">
                <a16:creationId xmlns:a16="http://schemas.microsoft.com/office/drawing/2014/main" id="{469A135A-8508-4FD6-BB1D-3D24B66ABFFC}"/>
              </a:ext>
            </a:extLst>
          </p:cNvPr>
          <p:cNvPicPr>
            <a:picLocks noGrp="1" noChangeAspect="1"/>
          </p:cNvPicPr>
          <p:nvPr>
            <p:ph idx="1"/>
          </p:nvPr>
        </p:nvPicPr>
        <p:blipFill>
          <a:blip r:embed="rId2"/>
          <a:stretch>
            <a:fillRect/>
          </a:stretch>
        </p:blipFill>
        <p:spPr>
          <a:xfrm>
            <a:off x="408653" y="2426818"/>
            <a:ext cx="5301744" cy="3997637"/>
          </a:xfrm>
          <a:prstGeom prst="rect">
            <a:avLst/>
          </a:prstGeom>
        </p:spPr>
      </p:pic>
      <p:pic>
        <p:nvPicPr>
          <p:cNvPr id="7" name="Picture 6">
            <a:extLst>
              <a:ext uri="{FF2B5EF4-FFF2-40B4-BE49-F238E27FC236}">
                <a16:creationId xmlns:a16="http://schemas.microsoft.com/office/drawing/2014/main" id="{3887CA5B-13F4-407F-9D31-4FA99209C6BC}"/>
              </a:ext>
            </a:extLst>
          </p:cNvPr>
          <p:cNvPicPr>
            <a:picLocks noChangeAspect="1"/>
          </p:cNvPicPr>
          <p:nvPr/>
        </p:nvPicPr>
        <p:blipFill>
          <a:blip r:embed="rId3"/>
          <a:stretch>
            <a:fillRect/>
          </a:stretch>
        </p:blipFill>
        <p:spPr>
          <a:xfrm>
            <a:off x="6511419" y="2426818"/>
            <a:ext cx="5323224" cy="3997637"/>
          </a:xfrm>
          <a:prstGeom prst="rect">
            <a:avLst/>
          </a:prstGeom>
        </p:spPr>
      </p:pic>
    </p:spTree>
    <p:extLst>
      <p:ext uri="{BB962C8B-B14F-4D97-AF65-F5344CB8AC3E}">
        <p14:creationId xmlns:p14="http://schemas.microsoft.com/office/powerpoint/2010/main" val="1648305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6B71F-1BA1-4E90-9B09-BAE3708D8A30}"/>
              </a:ext>
            </a:extLst>
          </p:cNvPr>
          <p:cNvSpPr>
            <a:spLocks noGrp="1"/>
          </p:cNvSpPr>
          <p:nvPr>
            <p:ph type="title"/>
          </p:nvPr>
        </p:nvSpPr>
        <p:spPr>
          <a:xfrm>
            <a:off x="838200" y="365126"/>
            <a:ext cx="5340605" cy="1146176"/>
          </a:xfrm>
        </p:spPr>
        <p:txBody>
          <a:bodyPr>
            <a:normAutofit/>
          </a:bodyPr>
          <a:lstStyle/>
          <a:p>
            <a:r>
              <a:rPr lang="en-US" b="0" i="0">
                <a:effectLst/>
                <a:latin typeface="sohne"/>
              </a:rPr>
              <a:t>Rolling Mean</a:t>
            </a:r>
          </a:p>
        </p:txBody>
      </p:sp>
      <p:sp>
        <p:nvSpPr>
          <p:cNvPr id="3" name="Content Placeholder 2">
            <a:extLst>
              <a:ext uri="{FF2B5EF4-FFF2-40B4-BE49-F238E27FC236}">
                <a16:creationId xmlns:a16="http://schemas.microsoft.com/office/drawing/2014/main" id="{3B7A12AE-0848-4511-8329-E3B49B99B5F6}"/>
              </a:ext>
            </a:extLst>
          </p:cNvPr>
          <p:cNvSpPr>
            <a:spLocks noGrp="1"/>
          </p:cNvSpPr>
          <p:nvPr>
            <p:ph idx="1"/>
          </p:nvPr>
        </p:nvSpPr>
        <p:spPr>
          <a:xfrm>
            <a:off x="838200" y="2173288"/>
            <a:ext cx="3603171" cy="3639684"/>
          </a:xfrm>
        </p:spPr>
        <p:txBody>
          <a:bodyPr anchor="ctr">
            <a:normAutofit/>
          </a:bodyPr>
          <a:lstStyle/>
          <a:p>
            <a:pPr marL="0" indent="0">
              <a:buNone/>
            </a:pPr>
            <a:r>
              <a:rPr lang="en-US" sz="1700">
                <a:solidFill>
                  <a:srgbClr val="FFFFFF"/>
                </a:solidFill>
              </a:rPr>
              <a:t> </a:t>
            </a:r>
            <a:r>
              <a:rPr lang="en-US" sz="1700" b="0" i="0">
                <a:solidFill>
                  <a:srgbClr val="FFFFFF"/>
                </a:solidFill>
                <a:effectLst/>
              </a:rPr>
              <a:t>Rolling Mean (Moving Average) — to determine trend</a:t>
            </a:r>
          </a:p>
          <a:p>
            <a:pPr marL="0" indent="0">
              <a:buNone/>
            </a:pPr>
            <a:r>
              <a:rPr lang="en-US" sz="1700" b="0" i="0">
                <a:solidFill>
                  <a:srgbClr val="FFFFFF"/>
                </a:solidFill>
                <a:effectLst/>
              </a:rPr>
              <a:t>Rolling mean/Moving Average (MA) smooths out price data by creating a constantly updated </a:t>
            </a:r>
            <a:r>
              <a:rPr lang="en-US" sz="1700" b="0" i="0" u="sng">
                <a:solidFill>
                  <a:srgbClr val="FFFFFF"/>
                </a:solidFill>
                <a:effectLst/>
                <a:hlinkClick r:id="rId2"/>
              </a:rPr>
              <a:t>average price</a:t>
            </a:r>
            <a:r>
              <a:rPr lang="en-US" sz="1700" b="0" i="0">
                <a:solidFill>
                  <a:srgbClr val="FFFFFF"/>
                </a:solidFill>
                <a:effectLst/>
              </a:rPr>
              <a:t>. This is useful to cut down “noise” in our price chart. Furthermore, this Moving Average could act as “Resistance” meaning from the downtrend and uptrend of stocks you could expect it will follow the trend and less likely to deviate outside its resistance point.</a:t>
            </a:r>
            <a:r>
              <a:rPr lang="en-US" sz="17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(Tatan, 2019)</a:t>
            </a:r>
            <a:endParaRPr lang="en-US" sz="1700" b="0" i="0">
              <a:solidFill>
                <a:srgbClr val="FFFFFF"/>
              </a:solidFill>
              <a:effectLst/>
            </a:endParaRPr>
          </a:p>
          <a:p>
            <a:pPr marL="0" indent="0">
              <a:buNone/>
            </a:pPr>
            <a:endParaRPr lang="en-US" sz="1700">
              <a:solidFill>
                <a:srgbClr val="FFFFFF"/>
              </a:solidFill>
            </a:endParaRPr>
          </a:p>
          <a:p>
            <a:pPr marL="0" indent="0">
              <a:buNone/>
            </a:pPr>
            <a:endParaRPr lang="en-US" sz="1700" b="0" i="0">
              <a:solidFill>
                <a:srgbClr val="FFFFFF"/>
              </a:solidFill>
              <a:effectLst/>
            </a:endParaRPr>
          </a:p>
          <a:p>
            <a:pPr marL="0" indent="0">
              <a:buNone/>
            </a:pPr>
            <a:endParaRPr lang="en-US" sz="1700" b="0" i="0">
              <a:solidFill>
                <a:srgbClr val="FFFFFF"/>
              </a:solidFill>
              <a:effectLst/>
            </a:endParaRPr>
          </a:p>
          <a:p>
            <a:endParaRPr lang="en-US" sz="1700">
              <a:solidFill>
                <a:srgbClr val="FFFFFF"/>
              </a:solidFill>
            </a:endParaRPr>
          </a:p>
        </p:txBody>
      </p:sp>
      <p:pic>
        <p:nvPicPr>
          <p:cNvPr id="5" name="Picture 4">
            <a:extLst>
              <a:ext uri="{FF2B5EF4-FFF2-40B4-BE49-F238E27FC236}">
                <a16:creationId xmlns:a16="http://schemas.microsoft.com/office/drawing/2014/main" id="{DC118585-61BF-444C-B9F8-A85B805EC2FC}"/>
              </a:ext>
            </a:extLst>
          </p:cNvPr>
          <p:cNvPicPr>
            <a:picLocks noChangeAspect="1"/>
          </p:cNvPicPr>
          <p:nvPr/>
        </p:nvPicPr>
        <p:blipFill>
          <a:blip r:embed="rId3"/>
          <a:stretch>
            <a:fillRect/>
          </a:stretch>
        </p:blipFill>
        <p:spPr>
          <a:xfrm>
            <a:off x="6183088" y="3192690"/>
            <a:ext cx="5170711" cy="1964869"/>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2608212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9387B-A1E8-4C41-81F0-32A45DAE58AF}"/>
              </a:ext>
            </a:extLst>
          </p:cNvPr>
          <p:cNvSpPr>
            <a:spLocks noGrp="1"/>
          </p:cNvSpPr>
          <p:nvPr>
            <p:ph type="title"/>
          </p:nvPr>
        </p:nvSpPr>
        <p:spPr>
          <a:xfrm>
            <a:off x="838200" y="365125"/>
            <a:ext cx="6903720" cy="1325563"/>
          </a:xfrm>
        </p:spPr>
        <p:txBody>
          <a:bodyPr>
            <a:normAutofit/>
          </a:bodyPr>
          <a:lstStyle/>
          <a:p>
            <a:r>
              <a:rPr lang="en-US" sz="2800" b="0" i="0">
                <a:effectLst/>
                <a:latin typeface="sohne"/>
              </a:rPr>
              <a:t>Return Deviation — to determine risk and return</a:t>
            </a:r>
            <a:br>
              <a:rPr lang="en-US" sz="2800" b="0" i="0">
                <a:effectLst/>
                <a:latin typeface="sohne"/>
              </a:rPr>
            </a:br>
            <a:endParaRPr lang="en-US" sz="2800"/>
          </a:p>
        </p:txBody>
      </p:sp>
      <p:sp>
        <p:nvSpPr>
          <p:cNvPr id="3" name="Content Placeholder 2">
            <a:extLst>
              <a:ext uri="{FF2B5EF4-FFF2-40B4-BE49-F238E27FC236}">
                <a16:creationId xmlns:a16="http://schemas.microsoft.com/office/drawing/2014/main" id="{333D6D82-9391-4593-95C5-82135CB46927}"/>
              </a:ext>
            </a:extLst>
          </p:cNvPr>
          <p:cNvSpPr>
            <a:spLocks noGrp="1"/>
          </p:cNvSpPr>
          <p:nvPr>
            <p:ph idx="1"/>
          </p:nvPr>
        </p:nvSpPr>
        <p:spPr>
          <a:xfrm>
            <a:off x="838200" y="2015406"/>
            <a:ext cx="4900749" cy="4028343"/>
          </a:xfrm>
        </p:spPr>
        <p:txBody>
          <a:bodyPr anchor="t">
            <a:normAutofit/>
          </a:bodyPr>
          <a:lstStyle/>
          <a:p>
            <a:r>
              <a:rPr lang="en-US" sz="2000" b="0">
                <a:solidFill>
                  <a:srgbClr val="FFFFFF"/>
                </a:solidFill>
                <a:effectLst/>
              </a:rPr>
              <a:t>Expected </a:t>
            </a:r>
            <a:r>
              <a:rPr lang="en-US" sz="2000" b="1">
                <a:solidFill>
                  <a:srgbClr val="FFFFFF"/>
                </a:solidFill>
                <a:effectLst/>
              </a:rPr>
              <a:t>Return </a:t>
            </a:r>
            <a:r>
              <a:rPr lang="en-US" sz="2000" b="0">
                <a:solidFill>
                  <a:srgbClr val="FFFFFF"/>
                </a:solidFill>
                <a:effectLst/>
              </a:rPr>
              <a:t>measures the mean, or expected value, of the probability distribution of investment </a:t>
            </a:r>
            <a:r>
              <a:rPr lang="en-US" sz="2000" b="1">
                <a:solidFill>
                  <a:srgbClr val="FFFFFF"/>
                </a:solidFill>
                <a:effectLst/>
              </a:rPr>
              <a:t>returns</a:t>
            </a:r>
            <a:r>
              <a:rPr lang="en-US" sz="2000" b="0">
                <a:solidFill>
                  <a:srgbClr val="FFFFFF"/>
                </a:solidFill>
                <a:effectLst/>
              </a:rPr>
              <a:t>. The expected </a:t>
            </a:r>
            <a:r>
              <a:rPr lang="en-US" sz="2000" b="1">
                <a:solidFill>
                  <a:srgbClr val="FFFFFF"/>
                </a:solidFill>
                <a:effectLst/>
              </a:rPr>
              <a:t>return</a:t>
            </a:r>
            <a:r>
              <a:rPr lang="en-US" sz="2000" b="0">
                <a:solidFill>
                  <a:srgbClr val="FFFFFF"/>
                </a:solidFill>
                <a:effectLst/>
              </a:rPr>
              <a:t> of a portfolio is calculated by multiplying the weight of each asset by its expected </a:t>
            </a:r>
            <a:r>
              <a:rPr lang="en-US" sz="2000" b="1">
                <a:solidFill>
                  <a:srgbClr val="FFFFFF"/>
                </a:solidFill>
                <a:effectLst/>
              </a:rPr>
              <a:t>return</a:t>
            </a:r>
            <a:r>
              <a:rPr lang="en-US" sz="2000" b="0">
                <a:solidFill>
                  <a:srgbClr val="FFFFFF"/>
                </a:solidFill>
                <a:effectLst/>
              </a:rPr>
              <a:t> and adding the values for each investment. Formula to calculate the return.</a:t>
            </a:r>
            <a:r>
              <a:rPr lang="en-US" sz="2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(Tatan, 2019)</a:t>
            </a:r>
            <a:r>
              <a:rPr lang="en-US" sz="2000" b="0">
                <a:solidFill>
                  <a:srgbClr val="FFFFFF"/>
                </a:solidFill>
                <a:effectLst/>
              </a:rPr>
              <a:t> </a:t>
            </a:r>
          </a:p>
          <a:p>
            <a:endParaRPr lang="en-US" sz="2000">
              <a:solidFill>
                <a:srgbClr val="FFFFFF"/>
              </a:solidFill>
            </a:endParaRPr>
          </a:p>
          <a:p>
            <a:endParaRPr lang="en-US" sz="2000">
              <a:solidFill>
                <a:srgbClr val="FFFFFF"/>
              </a:solidFill>
            </a:endParaRPr>
          </a:p>
          <a:p>
            <a:endParaRPr lang="en-US" sz="2000">
              <a:solidFill>
                <a:srgbClr val="FFFFFF"/>
              </a:solidFill>
            </a:endParaRPr>
          </a:p>
        </p:txBody>
      </p:sp>
      <p:pic>
        <p:nvPicPr>
          <p:cNvPr id="5" name="Picture 4">
            <a:extLst>
              <a:ext uri="{FF2B5EF4-FFF2-40B4-BE49-F238E27FC236}">
                <a16:creationId xmlns:a16="http://schemas.microsoft.com/office/drawing/2014/main" id="{68CCB44E-C623-4099-8A15-4CE71C9E9B37}"/>
              </a:ext>
            </a:extLst>
          </p:cNvPr>
          <p:cNvPicPr>
            <a:picLocks noChangeAspect="1"/>
          </p:cNvPicPr>
          <p:nvPr/>
        </p:nvPicPr>
        <p:blipFill>
          <a:blip r:embed="rId2"/>
          <a:stretch>
            <a:fillRect/>
          </a:stretch>
        </p:blipFill>
        <p:spPr>
          <a:xfrm>
            <a:off x="8203477" y="1863634"/>
            <a:ext cx="3477152" cy="2077599"/>
          </a:xfrm>
          <a:custGeom>
            <a:avLst/>
            <a:gdLst/>
            <a:ahLst/>
            <a:cxnLst/>
            <a:rect l="l" t="t" r="r" b="b"/>
            <a:pathLst>
              <a:path w="4636009" h="5032375">
                <a:moveTo>
                  <a:pt x="0" y="0"/>
                </a:moveTo>
                <a:lnTo>
                  <a:pt x="4636009" y="0"/>
                </a:lnTo>
                <a:lnTo>
                  <a:pt x="4636009" y="5032375"/>
                </a:lnTo>
                <a:lnTo>
                  <a:pt x="0" y="5032375"/>
                </a:lnTo>
                <a:close/>
              </a:path>
            </a:pathLst>
          </a:custGeom>
        </p:spPr>
      </p:pic>
      <p:pic>
        <p:nvPicPr>
          <p:cNvPr id="1026" name="Picture 2">
            <a:extLst>
              <a:ext uri="{FF2B5EF4-FFF2-40B4-BE49-F238E27FC236}">
                <a16:creationId xmlns:a16="http://schemas.microsoft.com/office/drawing/2014/main" id="{DDE0A4C1-BA86-48B9-B543-20AC198392A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08801" y="4578537"/>
            <a:ext cx="5116410" cy="1176596"/>
          </a:xfrm>
          <a:custGeom>
            <a:avLst/>
            <a:gdLst/>
            <a:ahLst/>
            <a:cxnLst/>
            <a:rect l="l" t="t" r="r" b="b"/>
            <a:pathLst>
              <a:path w="4636009" h="5032375">
                <a:moveTo>
                  <a:pt x="0" y="0"/>
                </a:moveTo>
                <a:lnTo>
                  <a:pt x="4636009" y="0"/>
                </a:lnTo>
                <a:lnTo>
                  <a:pt x="4636009" y="5032375"/>
                </a:lnTo>
                <a:lnTo>
                  <a:pt x="0" y="5032375"/>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056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BB855-C82D-4AFB-94D1-FCE13117E807}"/>
              </a:ext>
            </a:extLst>
          </p:cNvPr>
          <p:cNvSpPr>
            <a:spLocks noGrp="1"/>
          </p:cNvSpPr>
          <p:nvPr>
            <p:ph type="title"/>
          </p:nvPr>
        </p:nvSpPr>
        <p:spPr>
          <a:xfrm>
            <a:off x="838200" y="365126"/>
            <a:ext cx="5340605" cy="1146176"/>
          </a:xfrm>
        </p:spPr>
        <p:txBody>
          <a:bodyPr>
            <a:normAutofit/>
          </a:bodyPr>
          <a:lstStyle/>
          <a:p>
            <a:r>
              <a:rPr lang="en-US" sz="3700"/>
              <a:t>Daily price return of Amazon stock</a:t>
            </a:r>
          </a:p>
        </p:txBody>
      </p:sp>
      <p:sp>
        <p:nvSpPr>
          <p:cNvPr id="9" name="Content Placeholder 8">
            <a:extLst>
              <a:ext uri="{FF2B5EF4-FFF2-40B4-BE49-F238E27FC236}">
                <a16:creationId xmlns:a16="http://schemas.microsoft.com/office/drawing/2014/main" id="{3A2F3897-E912-47F9-80D0-CD10D28142D7}"/>
              </a:ext>
            </a:extLst>
          </p:cNvPr>
          <p:cNvSpPr>
            <a:spLocks noGrp="1"/>
          </p:cNvSpPr>
          <p:nvPr>
            <p:ph idx="1"/>
          </p:nvPr>
        </p:nvSpPr>
        <p:spPr>
          <a:xfrm>
            <a:off x="838200" y="2173288"/>
            <a:ext cx="3603171" cy="3639684"/>
          </a:xfrm>
        </p:spPr>
        <p:txBody>
          <a:bodyPr anchor="ctr">
            <a:normAutofit/>
          </a:bodyPr>
          <a:lstStyle/>
          <a:p>
            <a:r>
              <a:rPr lang="en-US" sz="2000">
                <a:solidFill>
                  <a:srgbClr val="FFFFFF"/>
                </a:solidFill>
              </a:rPr>
              <a:t>The daily return column created by using the percentage change over the adjusted closing price</a:t>
            </a:r>
          </a:p>
          <a:p>
            <a:r>
              <a:rPr lang="en-US" sz="2000">
                <a:solidFill>
                  <a:srgbClr val="FFFFFF"/>
                </a:solidFill>
              </a:rPr>
              <a:t>AMZN['Daily Return'] = AMZN['Adj Close'].pct_change()</a:t>
            </a:r>
          </a:p>
          <a:p>
            <a:r>
              <a:rPr lang="en-US" sz="2000">
                <a:solidFill>
                  <a:srgbClr val="FFFFFF"/>
                </a:solidFill>
              </a:rPr>
              <a:t>AMZN.head()</a:t>
            </a:r>
          </a:p>
        </p:txBody>
      </p:sp>
      <p:pic>
        <p:nvPicPr>
          <p:cNvPr id="5" name="Content Placeholder 4" descr="Chart&#10;&#10;Description automatically generated">
            <a:extLst>
              <a:ext uri="{FF2B5EF4-FFF2-40B4-BE49-F238E27FC236}">
                <a16:creationId xmlns:a16="http://schemas.microsoft.com/office/drawing/2014/main" id="{28D95759-89B4-4465-8C13-0489A8BFACB3}"/>
              </a:ext>
            </a:extLst>
          </p:cNvPr>
          <p:cNvPicPr>
            <a:picLocks noChangeAspect="1"/>
          </p:cNvPicPr>
          <p:nvPr/>
        </p:nvPicPr>
        <p:blipFill>
          <a:blip r:embed="rId2"/>
          <a:stretch>
            <a:fillRect/>
          </a:stretch>
        </p:blipFill>
        <p:spPr>
          <a:xfrm>
            <a:off x="6183088" y="2574364"/>
            <a:ext cx="5170711" cy="3201521"/>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3342879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9182B-86F1-4C6C-B38A-579F34BDDEA5}"/>
              </a:ext>
            </a:extLst>
          </p:cNvPr>
          <p:cNvSpPr>
            <a:spLocks noGrp="1"/>
          </p:cNvSpPr>
          <p:nvPr>
            <p:ph type="title"/>
          </p:nvPr>
        </p:nvSpPr>
        <p:spPr>
          <a:xfrm>
            <a:off x="1653363" y="365760"/>
            <a:ext cx="9367203" cy="1188720"/>
          </a:xfrm>
        </p:spPr>
        <p:txBody>
          <a:bodyPr>
            <a:normAutofit/>
          </a:bodyPr>
          <a:lstStyle/>
          <a:p>
            <a:r>
              <a:rPr lang="en-US" dirty="0"/>
              <a:t>Preparing the data</a:t>
            </a:r>
          </a:p>
        </p:txBody>
      </p:sp>
      <p:sp>
        <p:nvSpPr>
          <p:cNvPr id="3" name="Content Placeholder 2">
            <a:extLst>
              <a:ext uri="{FF2B5EF4-FFF2-40B4-BE49-F238E27FC236}">
                <a16:creationId xmlns:a16="http://schemas.microsoft.com/office/drawing/2014/main" id="{849F36C5-2637-40A5-9224-71FFD8A9ABFA}"/>
              </a:ext>
            </a:extLst>
          </p:cNvPr>
          <p:cNvSpPr>
            <a:spLocks noGrp="1"/>
          </p:cNvSpPr>
          <p:nvPr>
            <p:ph idx="1"/>
          </p:nvPr>
        </p:nvSpPr>
        <p:spPr>
          <a:xfrm>
            <a:off x="1653363" y="2176272"/>
            <a:ext cx="9367204" cy="4041648"/>
          </a:xfrm>
        </p:spPr>
        <p:txBody>
          <a:bodyPr anchor="t">
            <a:normAutofit/>
          </a:bodyPr>
          <a:lstStyle/>
          <a:p>
            <a:r>
              <a:rPr lang="en-US" sz="2200" b="0" i="0">
                <a:effectLst/>
                <a:latin typeface="-apple-system"/>
              </a:rPr>
              <a:t>We will split the loaded dataset into two, 80% of which we will use to train, evaluate, and select among our models, and 20% that we will hold back as a validation dataset.</a:t>
            </a:r>
          </a:p>
          <a:p>
            <a:pPr marL="0" indent="0">
              <a:buNone/>
            </a:pPr>
            <a:r>
              <a:rPr lang="en-US" sz="2200">
                <a:latin typeface="-apple-system"/>
              </a:rPr>
              <a:t>	from sklearn.model_selection import train_test_split</a:t>
            </a:r>
          </a:p>
          <a:p>
            <a:pPr marL="0" indent="0">
              <a:buNone/>
            </a:pPr>
            <a:r>
              <a:rPr lang="en-US" sz="2200">
                <a:latin typeface="-apple-system"/>
              </a:rPr>
              <a:t>	df = AMZN[['Open', 'Close', 'Volume', 'High', 'Low’]]</a:t>
            </a:r>
          </a:p>
          <a:p>
            <a:pPr marL="0" indent="0">
              <a:buNone/>
            </a:pPr>
            <a:r>
              <a:rPr lang="en-US" sz="2200"/>
              <a:t>	x_train, x_test, y_train, y_test = train_test_split(df.Close ,df.Open,test_size = 0.2)</a:t>
            </a:r>
          </a:p>
          <a:p>
            <a:r>
              <a:rPr lang="en-US" sz="2200"/>
              <a:t>Scikit-learn is a Python machine learning library that is free to use. Scikit-learn provides a standard Python interface for a variety of supervised and unsupervised learning techniques. The library focuses on data modeling. It isn't focused on data loading, manipulation, or summarization.</a:t>
            </a:r>
          </a:p>
        </p:txBody>
      </p:sp>
    </p:spTree>
    <p:extLst>
      <p:ext uri="{BB962C8B-B14F-4D97-AF65-F5344CB8AC3E}">
        <p14:creationId xmlns:p14="http://schemas.microsoft.com/office/powerpoint/2010/main" val="1402158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TotalTime>
  <Words>911</Words>
  <Application>Microsoft Office PowerPoint</Application>
  <PresentationFormat>Widescreen</PresentationFormat>
  <Paragraphs>76</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-apple-system</vt:lpstr>
      <vt:lpstr>Arial</vt:lpstr>
      <vt:lpstr>Calibri</vt:lpstr>
      <vt:lpstr>Calibri Light</vt:lpstr>
      <vt:lpstr>charter</vt:lpstr>
      <vt:lpstr>Inter</vt:lpstr>
      <vt:lpstr>sohne</vt:lpstr>
      <vt:lpstr>source sans pro</vt:lpstr>
      <vt:lpstr>Symbol</vt:lpstr>
      <vt:lpstr>Times New Roman</vt:lpstr>
      <vt:lpstr>Office Theme</vt:lpstr>
      <vt:lpstr>Predict stock prices using Machine Learning </vt:lpstr>
      <vt:lpstr>Steps taken:</vt:lpstr>
      <vt:lpstr>Collecting the data</vt:lpstr>
      <vt:lpstr>Visualize the dataset</vt:lpstr>
      <vt:lpstr>Visualize the dataset</vt:lpstr>
      <vt:lpstr>Rolling Mean</vt:lpstr>
      <vt:lpstr>Return Deviation — to determine risk and return </vt:lpstr>
      <vt:lpstr>Daily price return of Amazon stock</vt:lpstr>
      <vt:lpstr>Preparing the data</vt:lpstr>
      <vt:lpstr>Pre-processing &amp; Cross Validation </vt:lpstr>
      <vt:lpstr>Training the model </vt:lpstr>
      <vt:lpstr>Open Price Vs Close Price</vt:lpstr>
      <vt:lpstr>Linear Regression</vt:lpstr>
      <vt:lpstr> Random Forest Regressor </vt:lpstr>
      <vt:lpstr> SVR (Support Vector Regression) </vt:lpstr>
      <vt:lpstr> KNN (K-Nearest Neighbors) </vt:lpstr>
      <vt:lpstr>Compare performance of all the models</vt:lpstr>
      <vt:lpstr>Visualize Close Price and Forecast the price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IT6773- Practical Data Analytics</dc:title>
  <dc:creator>Ritu Choudhary</dc:creator>
  <cp:lastModifiedBy>Ritu Choudhary</cp:lastModifiedBy>
  <cp:revision>5</cp:revision>
  <dcterms:created xsi:type="dcterms:W3CDTF">2021-07-14T05:08:16Z</dcterms:created>
  <dcterms:modified xsi:type="dcterms:W3CDTF">2025-02-27T07:06:49Z</dcterms:modified>
</cp:coreProperties>
</file>