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8" r:id="rId2"/>
    <p:sldId id="265" r:id="rId3"/>
    <p:sldId id="268" r:id="rId4"/>
    <p:sldId id="270" r:id="rId5"/>
    <p:sldId id="271" r:id="rId6"/>
    <p:sldId id="272" r:id="rId7"/>
    <p:sldId id="273" r:id="rId8"/>
    <p:sldId id="274" r:id="rId9"/>
    <p:sldId id="275" r:id="rId10"/>
    <p:sldId id="276" r:id="rId11"/>
    <p:sldId id="277" r:id="rId12"/>
    <p:sldId id="261" r:id="rId13"/>
    <p:sldId id="262" r:id="rId14"/>
    <p:sldId id="263" r:id="rId15"/>
    <p:sldId id="279" r:id="rId16"/>
    <p:sldId id="280" r:id="rId17"/>
    <p:sldId id="26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35"/>
    <p:restoredTop sz="94611"/>
  </p:normalViewPr>
  <p:slideViewPr>
    <p:cSldViewPr snapToGrid="0" snapToObjects="1">
      <p:cViewPr varScale="1">
        <p:scale>
          <a:sx n="115" d="100"/>
          <a:sy n="115" d="100"/>
        </p:scale>
        <p:origin x="240"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037AD-336D-654F-884E-CD8E29C3F1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E0EEF28-6E0E-B84F-AF06-DE33FC914F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72A13A-9DDF-CC47-8608-B6B539CB14E7}"/>
              </a:ext>
            </a:extLst>
          </p:cNvPr>
          <p:cNvSpPr>
            <a:spLocks noGrp="1"/>
          </p:cNvSpPr>
          <p:nvPr>
            <p:ph type="dt" sz="half" idx="10"/>
          </p:nvPr>
        </p:nvSpPr>
        <p:spPr/>
        <p:txBody>
          <a:bodyPr/>
          <a:lstStyle/>
          <a:p>
            <a:fld id="{C7F65AC1-8078-DD4A-9BAC-36F26775A0FC}" type="datetimeFigureOut">
              <a:rPr lang="en-US" smtClean="0"/>
              <a:t>4/27/18</a:t>
            </a:fld>
            <a:endParaRPr lang="en-US"/>
          </a:p>
        </p:txBody>
      </p:sp>
      <p:sp>
        <p:nvSpPr>
          <p:cNvPr id="5" name="Footer Placeholder 4">
            <a:extLst>
              <a:ext uri="{FF2B5EF4-FFF2-40B4-BE49-F238E27FC236}">
                <a16:creationId xmlns:a16="http://schemas.microsoft.com/office/drawing/2014/main" id="{12967407-5EC1-1140-9063-1EBF805F4C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809CBE-B89D-E24C-BABF-CCC2E16D1A50}"/>
              </a:ext>
            </a:extLst>
          </p:cNvPr>
          <p:cNvSpPr>
            <a:spLocks noGrp="1"/>
          </p:cNvSpPr>
          <p:nvPr>
            <p:ph type="sldNum" sz="quarter" idx="12"/>
          </p:nvPr>
        </p:nvSpPr>
        <p:spPr/>
        <p:txBody>
          <a:bodyPr/>
          <a:lstStyle/>
          <a:p>
            <a:fld id="{A44A7830-A559-CE40-8A66-2A85FFD5B9DA}" type="slidenum">
              <a:rPr lang="en-US" smtClean="0"/>
              <a:t>‹#›</a:t>
            </a:fld>
            <a:endParaRPr lang="en-US"/>
          </a:p>
        </p:txBody>
      </p:sp>
    </p:spTree>
    <p:extLst>
      <p:ext uri="{BB962C8B-B14F-4D97-AF65-F5344CB8AC3E}">
        <p14:creationId xmlns:p14="http://schemas.microsoft.com/office/powerpoint/2010/main" val="3064454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4F291-787C-6B4F-8DAC-F4D6CC38A7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AF3A0F1-21C5-7847-B91A-CCAA3EC1662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A82149-B010-1845-8DD6-0042F4763828}"/>
              </a:ext>
            </a:extLst>
          </p:cNvPr>
          <p:cNvSpPr>
            <a:spLocks noGrp="1"/>
          </p:cNvSpPr>
          <p:nvPr>
            <p:ph type="dt" sz="half" idx="10"/>
          </p:nvPr>
        </p:nvSpPr>
        <p:spPr/>
        <p:txBody>
          <a:bodyPr/>
          <a:lstStyle/>
          <a:p>
            <a:fld id="{C7F65AC1-8078-DD4A-9BAC-36F26775A0FC}" type="datetimeFigureOut">
              <a:rPr lang="en-US" smtClean="0"/>
              <a:t>4/27/18</a:t>
            </a:fld>
            <a:endParaRPr lang="en-US"/>
          </a:p>
        </p:txBody>
      </p:sp>
      <p:sp>
        <p:nvSpPr>
          <p:cNvPr id="5" name="Footer Placeholder 4">
            <a:extLst>
              <a:ext uri="{FF2B5EF4-FFF2-40B4-BE49-F238E27FC236}">
                <a16:creationId xmlns:a16="http://schemas.microsoft.com/office/drawing/2014/main" id="{4592876E-B281-F94A-9A15-85B7D3AA4E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D78AC3-184E-8B44-9F2C-024EAB9A6595}"/>
              </a:ext>
            </a:extLst>
          </p:cNvPr>
          <p:cNvSpPr>
            <a:spLocks noGrp="1"/>
          </p:cNvSpPr>
          <p:nvPr>
            <p:ph type="sldNum" sz="quarter" idx="12"/>
          </p:nvPr>
        </p:nvSpPr>
        <p:spPr/>
        <p:txBody>
          <a:bodyPr/>
          <a:lstStyle/>
          <a:p>
            <a:fld id="{A44A7830-A559-CE40-8A66-2A85FFD5B9DA}" type="slidenum">
              <a:rPr lang="en-US" smtClean="0"/>
              <a:t>‹#›</a:t>
            </a:fld>
            <a:endParaRPr lang="en-US"/>
          </a:p>
        </p:txBody>
      </p:sp>
    </p:spTree>
    <p:extLst>
      <p:ext uri="{BB962C8B-B14F-4D97-AF65-F5344CB8AC3E}">
        <p14:creationId xmlns:p14="http://schemas.microsoft.com/office/powerpoint/2010/main" val="2498564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7E732E-BB8A-064D-A86A-371B6E17710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7C824A0-05C2-524E-A2E9-1F599D80399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16A061-E2FD-E344-B84F-7825CF8F73E0}"/>
              </a:ext>
            </a:extLst>
          </p:cNvPr>
          <p:cNvSpPr>
            <a:spLocks noGrp="1"/>
          </p:cNvSpPr>
          <p:nvPr>
            <p:ph type="dt" sz="half" idx="10"/>
          </p:nvPr>
        </p:nvSpPr>
        <p:spPr/>
        <p:txBody>
          <a:bodyPr/>
          <a:lstStyle/>
          <a:p>
            <a:fld id="{C7F65AC1-8078-DD4A-9BAC-36F26775A0FC}" type="datetimeFigureOut">
              <a:rPr lang="en-US" smtClean="0"/>
              <a:t>4/27/18</a:t>
            </a:fld>
            <a:endParaRPr lang="en-US"/>
          </a:p>
        </p:txBody>
      </p:sp>
      <p:sp>
        <p:nvSpPr>
          <p:cNvPr id="5" name="Footer Placeholder 4">
            <a:extLst>
              <a:ext uri="{FF2B5EF4-FFF2-40B4-BE49-F238E27FC236}">
                <a16:creationId xmlns:a16="http://schemas.microsoft.com/office/drawing/2014/main" id="{5BB6BAC0-33D4-F140-AF4B-CAAE8E4080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CCB909-D73B-8D4E-AC80-4668CC8AAAB1}"/>
              </a:ext>
            </a:extLst>
          </p:cNvPr>
          <p:cNvSpPr>
            <a:spLocks noGrp="1"/>
          </p:cNvSpPr>
          <p:nvPr>
            <p:ph type="sldNum" sz="quarter" idx="12"/>
          </p:nvPr>
        </p:nvSpPr>
        <p:spPr/>
        <p:txBody>
          <a:bodyPr/>
          <a:lstStyle/>
          <a:p>
            <a:fld id="{A44A7830-A559-CE40-8A66-2A85FFD5B9DA}" type="slidenum">
              <a:rPr lang="en-US" smtClean="0"/>
              <a:t>‹#›</a:t>
            </a:fld>
            <a:endParaRPr lang="en-US"/>
          </a:p>
        </p:txBody>
      </p:sp>
    </p:spTree>
    <p:extLst>
      <p:ext uri="{BB962C8B-B14F-4D97-AF65-F5344CB8AC3E}">
        <p14:creationId xmlns:p14="http://schemas.microsoft.com/office/powerpoint/2010/main" val="1711841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0EE27-3D5B-D44A-A9BD-059F4CE5EB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BE8BCE-F0AF-9D4C-8AE7-013150A53E4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B51469-4201-F745-A3ED-478495C5EE05}"/>
              </a:ext>
            </a:extLst>
          </p:cNvPr>
          <p:cNvSpPr>
            <a:spLocks noGrp="1"/>
          </p:cNvSpPr>
          <p:nvPr>
            <p:ph type="dt" sz="half" idx="10"/>
          </p:nvPr>
        </p:nvSpPr>
        <p:spPr/>
        <p:txBody>
          <a:bodyPr/>
          <a:lstStyle/>
          <a:p>
            <a:fld id="{C7F65AC1-8078-DD4A-9BAC-36F26775A0FC}" type="datetimeFigureOut">
              <a:rPr lang="en-US" smtClean="0"/>
              <a:t>4/27/18</a:t>
            </a:fld>
            <a:endParaRPr lang="en-US"/>
          </a:p>
        </p:txBody>
      </p:sp>
      <p:sp>
        <p:nvSpPr>
          <p:cNvPr id="5" name="Footer Placeholder 4">
            <a:extLst>
              <a:ext uri="{FF2B5EF4-FFF2-40B4-BE49-F238E27FC236}">
                <a16:creationId xmlns:a16="http://schemas.microsoft.com/office/drawing/2014/main" id="{114D6480-8310-8448-AED4-F68E8A34EB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A72DB2-86F6-F04A-B088-001D00497B1E}"/>
              </a:ext>
            </a:extLst>
          </p:cNvPr>
          <p:cNvSpPr>
            <a:spLocks noGrp="1"/>
          </p:cNvSpPr>
          <p:nvPr>
            <p:ph type="sldNum" sz="quarter" idx="12"/>
          </p:nvPr>
        </p:nvSpPr>
        <p:spPr/>
        <p:txBody>
          <a:bodyPr/>
          <a:lstStyle/>
          <a:p>
            <a:fld id="{A44A7830-A559-CE40-8A66-2A85FFD5B9DA}" type="slidenum">
              <a:rPr lang="en-US" smtClean="0"/>
              <a:t>‹#›</a:t>
            </a:fld>
            <a:endParaRPr lang="en-US"/>
          </a:p>
        </p:txBody>
      </p:sp>
    </p:spTree>
    <p:extLst>
      <p:ext uri="{BB962C8B-B14F-4D97-AF65-F5344CB8AC3E}">
        <p14:creationId xmlns:p14="http://schemas.microsoft.com/office/powerpoint/2010/main" val="2781466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3AD70-EE41-E44D-9576-21844598A7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F1994ED-1D0F-F749-BA2D-271D1916E9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F5AA711-1B6E-F741-BB6B-4A7D31F8D463}"/>
              </a:ext>
            </a:extLst>
          </p:cNvPr>
          <p:cNvSpPr>
            <a:spLocks noGrp="1"/>
          </p:cNvSpPr>
          <p:nvPr>
            <p:ph type="dt" sz="half" idx="10"/>
          </p:nvPr>
        </p:nvSpPr>
        <p:spPr/>
        <p:txBody>
          <a:bodyPr/>
          <a:lstStyle/>
          <a:p>
            <a:fld id="{C7F65AC1-8078-DD4A-9BAC-36F26775A0FC}" type="datetimeFigureOut">
              <a:rPr lang="en-US" smtClean="0"/>
              <a:t>4/27/18</a:t>
            </a:fld>
            <a:endParaRPr lang="en-US"/>
          </a:p>
        </p:txBody>
      </p:sp>
      <p:sp>
        <p:nvSpPr>
          <p:cNvPr id="5" name="Footer Placeholder 4">
            <a:extLst>
              <a:ext uri="{FF2B5EF4-FFF2-40B4-BE49-F238E27FC236}">
                <a16:creationId xmlns:a16="http://schemas.microsoft.com/office/drawing/2014/main" id="{C2D7A625-F016-474B-BA78-76D361ADE1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B84703-3ABF-C44D-AA9B-E2143C2491E5}"/>
              </a:ext>
            </a:extLst>
          </p:cNvPr>
          <p:cNvSpPr>
            <a:spLocks noGrp="1"/>
          </p:cNvSpPr>
          <p:nvPr>
            <p:ph type="sldNum" sz="quarter" idx="12"/>
          </p:nvPr>
        </p:nvSpPr>
        <p:spPr/>
        <p:txBody>
          <a:bodyPr/>
          <a:lstStyle/>
          <a:p>
            <a:fld id="{A44A7830-A559-CE40-8A66-2A85FFD5B9DA}" type="slidenum">
              <a:rPr lang="en-US" smtClean="0"/>
              <a:t>‹#›</a:t>
            </a:fld>
            <a:endParaRPr lang="en-US"/>
          </a:p>
        </p:txBody>
      </p:sp>
    </p:spTree>
    <p:extLst>
      <p:ext uri="{BB962C8B-B14F-4D97-AF65-F5344CB8AC3E}">
        <p14:creationId xmlns:p14="http://schemas.microsoft.com/office/powerpoint/2010/main" val="3434154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FB17B-ADAE-FC4B-98CF-50F9546503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3D6EC3-7188-3348-889B-2D376F2CC36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B6934C4-FEFB-0A4C-87C7-B5673E3D231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E8CBB80-7FD1-394C-9563-40FF75CBF021}"/>
              </a:ext>
            </a:extLst>
          </p:cNvPr>
          <p:cNvSpPr>
            <a:spLocks noGrp="1"/>
          </p:cNvSpPr>
          <p:nvPr>
            <p:ph type="dt" sz="half" idx="10"/>
          </p:nvPr>
        </p:nvSpPr>
        <p:spPr/>
        <p:txBody>
          <a:bodyPr/>
          <a:lstStyle/>
          <a:p>
            <a:fld id="{C7F65AC1-8078-DD4A-9BAC-36F26775A0FC}" type="datetimeFigureOut">
              <a:rPr lang="en-US" smtClean="0"/>
              <a:t>4/27/18</a:t>
            </a:fld>
            <a:endParaRPr lang="en-US"/>
          </a:p>
        </p:txBody>
      </p:sp>
      <p:sp>
        <p:nvSpPr>
          <p:cNvPr id="6" name="Footer Placeholder 5">
            <a:extLst>
              <a:ext uri="{FF2B5EF4-FFF2-40B4-BE49-F238E27FC236}">
                <a16:creationId xmlns:a16="http://schemas.microsoft.com/office/drawing/2014/main" id="{E528B4C4-6281-3849-A2AE-46E0B863F7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69C5B2-ACDF-1E41-8F75-84E9094FD997}"/>
              </a:ext>
            </a:extLst>
          </p:cNvPr>
          <p:cNvSpPr>
            <a:spLocks noGrp="1"/>
          </p:cNvSpPr>
          <p:nvPr>
            <p:ph type="sldNum" sz="quarter" idx="12"/>
          </p:nvPr>
        </p:nvSpPr>
        <p:spPr/>
        <p:txBody>
          <a:bodyPr/>
          <a:lstStyle/>
          <a:p>
            <a:fld id="{A44A7830-A559-CE40-8A66-2A85FFD5B9DA}" type="slidenum">
              <a:rPr lang="en-US" smtClean="0"/>
              <a:t>‹#›</a:t>
            </a:fld>
            <a:endParaRPr lang="en-US"/>
          </a:p>
        </p:txBody>
      </p:sp>
    </p:spTree>
    <p:extLst>
      <p:ext uri="{BB962C8B-B14F-4D97-AF65-F5344CB8AC3E}">
        <p14:creationId xmlns:p14="http://schemas.microsoft.com/office/powerpoint/2010/main" val="2471561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06D11-4A22-4D4A-A3B4-F7841DB4FA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6829135-60EF-034B-AB33-755B11E1E6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7D7C527-38FD-4C4F-9718-AA74D42D947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D4AF6D-E215-EC43-8C2E-AC0620D264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77262AC-0915-A645-B207-F963E9A78E9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A384CCA-9EED-074F-909D-EE7B975B5E08}"/>
              </a:ext>
            </a:extLst>
          </p:cNvPr>
          <p:cNvSpPr>
            <a:spLocks noGrp="1"/>
          </p:cNvSpPr>
          <p:nvPr>
            <p:ph type="dt" sz="half" idx="10"/>
          </p:nvPr>
        </p:nvSpPr>
        <p:spPr/>
        <p:txBody>
          <a:bodyPr/>
          <a:lstStyle/>
          <a:p>
            <a:fld id="{C7F65AC1-8078-DD4A-9BAC-36F26775A0FC}" type="datetimeFigureOut">
              <a:rPr lang="en-US" smtClean="0"/>
              <a:t>4/27/18</a:t>
            </a:fld>
            <a:endParaRPr lang="en-US"/>
          </a:p>
        </p:txBody>
      </p:sp>
      <p:sp>
        <p:nvSpPr>
          <p:cNvPr id="8" name="Footer Placeholder 7">
            <a:extLst>
              <a:ext uri="{FF2B5EF4-FFF2-40B4-BE49-F238E27FC236}">
                <a16:creationId xmlns:a16="http://schemas.microsoft.com/office/drawing/2014/main" id="{A5A41E50-BDE8-0D40-813C-AB28CA2F5F8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D09C334-A940-FB43-B9CB-79E2E532A672}"/>
              </a:ext>
            </a:extLst>
          </p:cNvPr>
          <p:cNvSpPr>
            <a:spLocks noGrp="1"/>
          </p:cNvSpPr>
          <p:nvPr>
            <p:ph type="sldNum" sz="quarter" idx="12"/>
          </p:nvPr>
        </p:nvSpPr>
        <p:spPr/>
        <p:txBody>
          <a:bodyPr/>
          <a:lstStyle/>
          <a:p>
            <a:fld id="{A44A7830-A559-CE40-8A66-2A85FFD5B9DA}" type="slidenum">
              <a:rPr lang="en-US" smtClean="0"/>
              <a:t>‹#›</a:t>
            </a:fld>
            <a:endParaRPr lang="en-US"/>
          </a:p>
        </p:txBody>
      </p:sp>
    </p:spTree>
    <p:extLst>
      <p:ext uri="{BB962C8B-B14F-4D97-AF65-F5344CB8AC3E}">
        <p14:creationId xmlns:p14="http://schemas.microsoft.com/office/powerpoint/2010/main" val="3674978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B9064-5D50-5F44-A785-E21F3EA23F1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B410A03-6E0C-854A-8746-7B84E82180F3}"/>
              </a:ext>
            </a:extLst>
          </p:cNvPr>
          <p:cNvSpPr>
            <a:spLocks noGrp="1"/>
          </p:cNvSpPr>
          <p:nvPr>
            <p:ph type="dt" sz="half" idx="10"/>
          </p:nvPr>
        </p:nvSpPr>
        <p:spPr/>
        <p:txBody>
          <a:bodyPr/>
          <a:lstStyle/>
          <a:p>
            <a:fld id="{C7F65AC1-8078-DD4A-9BAC-36F26775A0FC}" type="datetimeFigureOut">
              <a:rPr lang="en-US" smtClean="0"/>
              <a:t>4/27/18</a:t>
            </a:fld>
            <a:endParaRPr lang="en-US"/>
          </a:p>
        </p:txBody>
      </p:sp>
      <p:sp>
        <p:nvSpPr>
          <p:cNvPr id="4" name="Footer Placeholder 3">
            <a:extLst>
              <a:ext uri="{FF2B5EF4-FFF2-40B4-BE49-F238E27FC236}">
                <a16:creationId xmlns:a16="http://schemas.microsoft.com/office/drawing/2014/main" id="{3FDC84B8-06BC-BE4F-83FD-455900E02B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61FDA56-9C64-3441-8392-D541750CA1C8}"/>
              </a:ext>
            </a:extLst>
          </p:cNvPr>
          <p:cNvSpPr>
            <a:spLocks noGrp="1"/>
          </p:cNvSpPr>
          <p:nvPr>
            <p:ph type="sldNum" sz="quarter" idx="12"/>
          </p:nvPr>
        </p:nvSpPr>
        <p:spPr/>
        <p:txBody>
          <a:bodyPr/>
          <a:lstStyle/>
          <a:p>
            <a:fld id="{A44A7830-A559-CE40-8A66-2A85FFD5B9DA}" type="slidenum">
              <a:rPr lang="en-US" smtClean="0"/>
              <a:t>‹#›</a:t>
            </a:fld>
            <a:endParaRPr lang="en-US"/>
          </a:p>
        </p:txBody>
      </p:sp>
    </p:spTree>
    <p:extLst>
      <p:ext uri="{BB962C8B-B14F-4D97-AF65-F5344CB8AC3E}">
        <p14:creationId xmlns:p14="http://schemas.microsoft.com/office/powerpoint/2010/main" val="2124824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069D9B-F417-B74E-8100-7DCE61AD85F8}"/>
              </a:ext>
            </a:extLst>
          </p:cNvPr>
          <p:cNvSpPr>
            <a:spLocks noGrp="1"/>
          </p:cNvSpPr>
          <p:nvPr>
            <p:ph type="dt" sz="half" idx="10"/>
          </p:nvPr>
        </p:nvSpPr>
        <p:spPr/>
        <p:txBody>
          <a:bodyPr/>
          <a:lstStyle/>
          <a:p>
            <a:fld id="{C7F65AC1-8078-DD4A-9BAC-36F26775A0FC}" type="datetimeFigureOut">
              <a:rPr lang="en-US" smtClean="0"/>
              <a:t>4/27/18</a:t>
            </a:fld>
            <a:endParaRPr lang="en-US"/>
          </a:p>
        </p:txBody>
      </p:sp>
      <p:sp>
        <p:nvSpPr>
          <p:cNvPr id="3" name="Footer Placeholder 2">
            <a:extLst>
              <a:ext uri="{FF2B5EF4-FFF2-40B4-BE49-F238E27FC236}">
                <a16:creationId xmlns:a16="http://schemas.microsoft.com/office/drawing/2014/main" id="{9F191287-A69C-1A4F-8619-7410B8CBCB8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F8C476C-6532-3E42-B1D7-5F6B01BEB037}"/>
              </a:ext>
            </a:extLst>
          </p:cNvPr>
          <p:cNvSpPr>
            <a:spLocks noGrp="1"/>
          </p:cNvSpPr>
          <p:nvPr>
            <p:ph type="sldNum" sz="quarter" idx="12"/>
          </p:nvPr>
        </p:nvSpPr>
        <p:spPr/>
        <p:txBody>
          <a:bodyPr/>
          <a:lstStyle/>
          <a:p>
            <a:fld id="{A44A7830-A559-CE40-8A66-2A85FFD5B9DA}" type="slidenum">
              <a:rPr lang="en-US" smtClean="0"/>
              <a:t>‹#›</a:t>
            </a:fld>
            <a:endParaRPr lang="en-US"/>
          </a:p>
        </p:txBody>
      </p:sp>
    </p:spTree>
    <p:extLst>
      <p:ext uri="{BB962C8B-B14F-4D97-AF65-F5344CB8AC3E}">
        <p14:creationId xmlns:p14="http://schemas.microsoft.com/office/powerpoint/2010/main" val="656507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343A3-3B20-0644-AB3D-A71EE3A6D3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798594-150A-8143-B1FC-D1D1692EE2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0CFAFE-F8A9-C347-B023-DBD5AAEAB7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5C0D412-C8FF-B242-B067-8229FA2AD06A}"/>
              </a:ext>
            </a:extLst>
          </p:cNvPr>
          <p:cNvSpPr>
            <a:spLocks noGrp="1"/>
          </p:cNvSpPr>
          <p:nvPr>
            <p:ph type="dt" sz="half" idx="10"/>
          </p:nvPr>
        </p:nvSpPr>
        <p:spPr/>
        <p:txBody>
          <a:bodyPr/>
          <a:lstStyle/>
          <a:p>
            <a:fld id="{C7F65AC1-8078-DD4A-9BAC-36F26775A0FC}" type="datetimeFigureOut">
              <a:rPr lang="en-US" smtClean="0"/>
              <a:t>4/27/18</a:t>
            </a:fld>
            <a:endParaRPr lang="en-US"/>
          </a:p>
        </p:txBody>
      </p:sp>
      <p:sp>
        <p:nvSpPr>
          <p:cNvPr id="6" name="Footer Placeholder 5">
            <a:extLst>
              <a:ext uri="{FF2B5EF4-FFF2-40B4-BE49-F238E27FC236}">
                <a16:creationId xmlns:a16="http://schemas.microsoft.com/office/drawing/2014/main" id="{476E280F-D652-6C43-B881-61ACDD4F4C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3C8357-D6FE-2446-9794-7DAB0E58AE43}"/>
              </a:ext>
            </a:extLst>
          </p:cNvPr>
          <p:cNvSpPr>
            <a:spLocks noGrp="1"/>
          </p:cNvSpPr>
          <p:nvPr>
            <p:ph type="sldNum" sz="quarter" idx="12"/>
          </p:nvPr>
        </p:nvSpPr>
        <p:spPr/>
        <p:txBody>
          <a:bodyPr/>
          <a:lstStyle/>
          <a:p>
            <a:fld id="{A44A7830-A559-CE40-8A66-2A85FFD5B9DA}" type="slidenum">
              <a:rPr lang="en-US" smtClean="0"/>
              <a:t>‹#›</a:t>
            </a:fld>
            <a:endParaRPr lang="en-US"/>
          </a:p>
        </p:txBody>
      </p:sp>
    </p:spTree>
    <p:extLst>
      <p:ext uri="{BB962C8B-B14F-4D97-AF65-F5344CB8AC3E}">
        <p14:creationId xmlns:p14="http://schemas.microsoft.com/office/powerpoint/2010/main" val="2958075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3A79E-97B8-F94F-9E6C-E1B886B7A2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EA9B81-3057-6A44-8DD6-52483733B2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771E079-8AB3-B34F-BB7A-C02A9FD0B0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9938373-C35A-1E4C-865C-EAE7D3C96A8C}"/>
              </a:ext>
            </a:extLst>
          </p:cNvPr>
          <p:cNvSpPr>
            <a:spLocks noGrp="1"/>
          </p:cNvSpPr>
          <p:nvPr>
            <p:ph type="dt" sz="half" idx="10"/>
          </p:nvPr>
        </p:nvSpPr>
        <p:spPr/>
        <p:txBody>
          <a:bodyPr/>
          <a:lstStyle/>
          <a:p>
            <a:fld id="{C7F65AC1-8078-DD4A-9BAC-36F26775A0FC}" type="datetimeFigureOut">
              <a:rPr lang="en-US" smtClean="0"/>
              <a:t>4/27/18</a:t>
            </a:fld>
            <a:endParaRPr lang="en-US"/>
          </a:p>
        </p:txBody>
      </p:sp>
      <p:sp>
        <p:nvSpPr>
          <p:cNvPr id="6" name="Footer Placeholder 5">
            <a:extLst>
              <a:ext uri="{FF2B5EF4-FFF2-40B4-BE49-F238E27FC236}">
                <a16:creationId xmlns:a16="http://schemas.microsoft.com/office/drawing/2014/main" id="{B4C6AB0A-30C7-014E-AC55-450DDFFECF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E00489-6AEB-C248-9183-C3ACDE12D705}"/>
              </a:ext>
            </a:extLst>
          </p:cNvPr>
          <p:cNvSpPr>
            <a:spLocks noGrp="1"/>
          </p:cNvSpPr>
          <p:nvPr>
            <p:ph type="sldNum" sz="quarter" idx="12"/>
          </p:nvPr>
        </p:nvSpPr>
        <p:spPr/>
        <p:txBody>
          <a:bodyPr/>
          <a:lstStyle/>
          <a:p>
            <a:fld id="{A44A7830-A559-CE40-8A66-2A85FFD5B9DA}" type="slidenum">
              <a:rPr lang="en-US" smtClean="0"/>
              <a:t>‹#›</a:t>
            </a:fld>
            <a:endParaRPr lang="en-US"/>
          </a:p>
        </p:txBody>
      </p:sp>
    </p:spTree>
    <p:extLst>
      <p:ext uri="{BB962C8B-B14F-4D97-AF65-F5344CB8AC3E}">
        <p14:creationId xmlns:p14="http://schemas.microsoft.com/office/powerpoint/2010/main" val="3851083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92FF19-FF99-E141-BCA8-20B4ED4982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404CE57-C58D-B14A-B74A-8D78F49709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6BD52F-F735-6545-9243-445239837E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F65AC1-8078-DD4A-9BAC-36F26775A0FC}" type="datetimeFigureOut">
              <a:rPr lang="en-US" smtClean="0"/>
              <a:t>4/27/18</a:t>
            </a:fld>
            <a:endParaRPr lang="en-US"/>
          </a:p>
        </p:txBody>
      </p:sp>
      <p:sp>
        <p:nvSpPr>
          <p:cNvPr id="5" name="Footer Placeholder 4">
            <a:extLst>
              <a:ext uri="{FF2B5EF4-FFF2-40B4-BE49-F238E27FC236}">
                <a16:creationId xmlns:a16="http://schemas.microsoft.com/office/drawing/2014/main" id="{8AA53A45-1577-AF48-961F-838451B3BA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4D632C7-0B58-F448-9898-70EACE6C9F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4A7830-A559-CE40-8A66-2A85FFD5B9DA}" type="slidenum">
              <a:rPr lang="en-US" smtClean="0"/>
              <a:t>‹#›</a:t>
            </a:fld>
            <a:endParaRPr lang="en-US"/>
          </a:p>
        </p:txBody>
      </p:sp>
    </p:spTree>
    <p:extLst>
      <p:ext uri="{BB962C8B-B14F-4D97-AF65-F5344CB8AC3E}">
        <p14:creationId xmlns:p14="http://schemas.microsoft.com/office/powerpoint/2010/main" val="37996420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health.ny.gov/health_care/medicaid/redesign/dsrip/2016/d4guidance_2015-06-08_final.htm#introc" TargetMode="External"/><Relationship Id="rId2" Type="http://schemas.openxmlformats.org/officeDocument/2006/relationships/hyperlink" Target="https://factfinder.census.gov/faces/tableservices/jsf/pages/productview.xhtml?src=CF" TargetMode="External"/><Relationship Id="rId1" Type="http://schemas.openxmlformats.org/officeDocument/2006/relationships/slideLayout" Target="../slideLayouts/slideLayout2.xml"/><Relationship Id="rId4" Type="http://schemas.openxmlformats.org/officeDocument/2006/relationships/hyperlink" Target="https://www.health.ny.gov/health_care/medicaid/redesign/docs/dsrip_project_toolkit.pdf"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https://factfinder.census.gov/faces/tableservices/jsf/pages/productview.xhtml?src=C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factfinder.census.gov/faces/tableservices/jsf/pages/productview.xhtml?src=C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factfinder.census.gov/faces/tableservices/jsf/pages/productview.xhtml?src=C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F090D-46FA-1A48-8144-AAF81841E2EF}"/>
              </a:ext>
            </a:extLst>
          </p:cNvPr>
          <p:cNvSpPr>
            <a:spLocks noGrp="1"/>
          </p:cNvSpPr>
          <p:nvPr>
            <p:ph type="title"/>
          </p:nvPr>
        </p:nvSpPr>
        <p:spPr>
          <a:xfrm>
            <a:off x="838200" y="0"/>
            <a:ext cx="10515600" cy="822959"/>
          </a:xfrm>
        </p:spPr>
        <p:txBody>
          <a:bodyPr>
            <a:normAutofit/>
          </a:bodyPr>
          <a:lstStyle/>
          <a:p>
            <a:pPr algn="ctr"/>
            <a:r>
              <a:rPr lang="en-US" dirty="0"/>
              <a:t> </a:t>
            </a:r>
            <a:r>
              <a:rPr lang="en-US" sz="2400" b="1" dirty="0"/>
              <a:t>Leon Senior Center</a:t>
            </a:r>
          </a:p>
        </p:txBody>
      </p:sp>
      <p:pic>
        <p:nvPicPr>
          <p:cNvPr id="13" name="Content Placeholder 12">
            <a:extLst>
              <a:ext uri="{FF2B5EF4-FFF2-40B4-BE49-F238E27FC236}">
                <a16:creationId xmlns:a16="http://schemas.microsoft.com/office/drawing/2014/main" id="{531E3D31-E7A0-DA4B-8F82-C3320D0BDD16}"/>
              </a:ext>
            </a:extLst>
          </p:cNvPr>
          <p:cNvPicPr>
            <a:picLocks noGrp="1" noChangeAspect="1"/>
          </p:cNvPicPr>
          <p:nvPr>
            <p:ph idx="1"/>
          </p:nvPr>
        </p:nvPicPr>
        <p:blipFill>
          <a:blip r:embed="rId2"/>
          <a:stretch>
            <a:fillRect/>
          </a:stretch>
        </p:blipFill>
        <p:spPr>
          <a:xfrm>
            <a:off x="457200" y="1212962"/>
            <a:ext cx="10896600" cy="4275296"/>
          </a:xfrm>
        </p:spPr>
      </p:pic>
    </p:spTree>
    <p:extLst>
      <p:ext uri="{BB962C8B-B14F-4D97-AF65-F5344CB8AC3E}">
        <p14:creationId xmlns:p14="http://schemas.microsoft.com/office/powerpoint/2010/main" val="23342077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0114B-A31C-6E44-9A71-0151F44D37CC}"/>
              </a:ext>
            </a:extLst>
          </p:cNvPr>
          <p:cNvSpPr>
            <a:spLocks noGrp="1"/>
          </p:cNvSpPr>
          <p:nvPr>
            <p:ph type="title"/>
          </p:nvPr>
        </p:nvSpPr>
        <p:spPr>
          <a:xfrm>
            <a:off x="838200" y="365126"/>
            <a:ext cx="10515600" cy="635000"/>
          </a:xfrm>
        </p:spPr>
        <p:txBody>
          <a:bodyPr>
            <a:normAutofit/>
          </a:bodyPr>
          <a:lstStyle/>
          <a:p>
            <a:r>
              <a:rPr lang="en-US" sz="2400" dirty="0">
                <a:latin typeface="Times New Roman" panose="02020603050405020304" pitchFamily="18" charset="0"/>
                <a:cs typeface="Times New Roman" panose="02020603050405020304" pitchFamily="18" charset="0"/>
              </a:rPr>
              <a:t>Community Assessment: Windshield Assessment Continued …</a:t>
            </a:r>
            <a:endParaRPr lang="en-US" sz="2400" dirty="0"/>
          </a:p>
        </p:txBody>
      </p:sp>
      <p:sp>
        <p:nvSpPr>
          <p:cNvPr id="3" name="Content Placeholder 2">
            <a:extLst>
              <a:ext uri="{FF2B5EF4-FFF2-40B4-BE49-F238E27FC236}">
                <a16:creationId xmlns:a16="http://schemas.microsoft.com/office/drawing/2014/main" id="{6E058578-54F8-F04D-8E11-EA6D8B59343B}"/>
              </a:ext>
            </a:extLst>
          </p:cNvPr>
          <p:cNvSpPr>
            <a:spLocks noGrp="1"/>
          </p:cNvSpPr>
          <p:nvPr>
            <p:ph idx="1"/>
          </p:nvPr>
        </p:nvSpPr>
        <p:spPr>
          <a:xfrm>
            <a:off x="838200" y="1683782"/>
            <a:ext cx="10515600" cy="4351338"/>
          </a:xfrm>
        </p:spPr>
        <p:txBody>
          <a:bodyPr>
            <a:normAutofit/>
          </a:bodyPr>
          <a:lstStyle/>
          <a:p>
            <a:pPr>
              <a:lnSpc>
                <a:spcPct val="200000"/>
              </a:lnSpc>
            </a:pPr>
            <a:r>
              <a:rPr lang="en-US" sz="1800" dirty="0"/>
              <a:t>Potholes: There are many potholes present in the streets; mainly in Westchester Avenue </a:t>
            </a:r>
          </a:p>
          <a:p>
            <a:pPr>
              <a:lnSpc>
                <a:spcPct val="200000"/>
              </a:lnSpc>
            </a:pPr>
            <a:r>
              <a:rPr lang="en-US" sz="1800" dirty="0"/>
              <a:t>Busy streets: Southern Blvd, Westchester Avenue</a:t>
            </a:r>
          </a:p>
          <a:p>
            <a:pPr>
              <a:lnSpc>
                <a:spcPct val="200000"/>
              </a:lnSpc>
            </a:pPr>
            <a:r>
              <a:rPr lang="en-US" sz="1800" dirty="0"/>
              <a:t>Erased street dividing markers </a:t>
            </a:r>
          </a:p>
          <a:p>
            <a:pPr>
              <a:lnSpc>
                <a:spcPct val="200000"/>
              </a:lnSpc>
            </a:pPr>
            <a:r>
              <a:rPr lang="en-US" sz="1800" dirty="0"/>
              <a:t>Lack of Traffic Lights: Some street intersections  has no traffic Light and only  with stop signs .</a:t>
            </a:r>
          </a:p>
          <a:p>
            <a:pPr>
              <a:lnSpc>
                <a:spcPct val="200000"/>
              </a:lnSpc>
            </a:pPr>
            <a:r>
              <a:rPr lang="en-US" sz="1800" dirty="0"/>
              <a:t>Pile of trash covering fire Hydrants and Sidewalks.</a:t>
            </a:r>
          </a:p>
        </p:txBody>
      </p:sp>
      <p:sp>
        <p:nvSpPr>
          <p:cNvPr id="4" name="TextBox 3">
            <a:extLst>
              <a:ext uri="{FF2B5EF4-FFF2-40B4-BE49-F238E27FC236}">
                <a16:creationId xmlns:a16="http://schemas.microsoft.com/office/drawing/2014/main" id="{71CE1351-74F4-4145-8D41-695E38CC2F77}"/>
              </a:ext>
            </a:extLst>
          </p:cNvPr>
          <p:cNvSpPr txBox="1"/>
          <p:nvPr/>
        </p:nvSpPr>
        <p:spPr>
          <a:xfrm>
            <a:off x="1543050" y="1157288"/>
            <a:ext cx="6015038" cy="400110"/>
          </a:xfrm>
          <a:prstGeom prst="rect">
            <a:avLst/>
          </a:prstGeom>
          <a:noFill/>
        </p:spPr>
        <p:txBody>
          <a:bodyPr wrap="square" rtlCol="0">
            <a:spAutoFit/>
          </a:bodyPr>
          <a:lstStyle/>
          <a:p>
            <a:r>
              <a:rPr lang="en-US" sz="2000" dirty="0"/>
              <a:t>Noticeable  Health Hazards</a:t>
            </a:r>
          </a:p>
        </p:txBody>
      </p:sp>
    </p:spTree>
    <p:extLst>
      <p:ext uri="{BB962C8B-B14F-4D97-AF65-F5344CB8AC3E}">
        <p14:creationId xmlns:p14="http://schemas.microsoft.com/office/powerpoint/2010/main" val="1045234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F9557-C80A-8248-B15D-A944828D2BF9}"/>
              </a:ext>
            </a:extLst>
          </p:cNvPr>
          <p:cNvSpPr>
            <a:spLocks noGrp="1"/>
          </p:cNvSpPr>
          <p:nvPr>
            <p:ph type="title"/>
          </p:nvPr>
        </p:nvSpPr>
        <p:spPr>
          <a:xfrm>
            <a:off x="838200" y="-23811"/>
            <a:ext cx="10515600" cy="895350"/>
          </a:xfrm>
        </p:spPr>
        <p:txBody>
          <a:bodyPr>
            <a:normAutofit/>
          </a:bodyPr>
          <a:lstStyle/>
          <a:p>
            <a:r>
              <a:rPr lang="en-US" sz="2400" dirty="0">
                <a:latin typeface="Times New Roman" panose="02020603050405020304" pitchFamily="18" charset="0"/>
                <a:cs typeface="Times New Roman" panose="02020603050405020304" pitchFamily="18" charset="0"/>
              </a:rPr>
              <a:t>Community Assessment: Windshield Assessment Continued …</a:t>
            </a:r>
            <a:endParaRPr lang="en-US" sz="2400" dirty="0"/>
          </a:p>
        </p:txBody>
      </p:sp>
      <p:sp>
        <p:nvSpPr>
          <p:cNvPr id="12" name="TextBox 11">
            <a:extLst>
              <a:ext uri="{FF2B5EF4-FFF2-40B4-BE49-F238E27FC236}">
                <a16:creationId xmlns:a16="http://schemas.microsoft.com/office/drawing/2014/main" id="{529554D6-AACF-0542-8C21-A7D2A16D418B}"/>
              </a:ext>
            </a:extLst>
          </p:cNvPr>
          <p:cNvSpPr txBox="1"/>
          <p:nvPr/>
        </p:nvSpPr>
        <p:spPr>
          <a:xfrm>
            <a:off x="85724" y="3064668"/>
            <a:ext cx="5029199" cy="369332"/>
          </a:xfrm>
          <a:prstGeom prst="rect">
            <a:avLst/>
          </a:prstGeom>
          <a:noFill/>
        </p:spPr>
        <p:txBody>
          <a:bodyPr wrap="square" rtlCol="0">
            <a:spAutoFit/>
          </a:bodyPr>
          <a:lstStyle/>
          <a:p>
            <a:r>
              <a:rPr lang="en-US" dirty="0"/>
              <a:t>	</a:t>
            </a:r>
          </a:p>
        </p:txBody>
      </p:sp>
      <p:sp>
        <p:nvSpPr>
          <p:cNvPr id="14" name="TextBox 13">
            <a:extLst>
              <a:ext uri="{FF2B5EF4-FFF2-40B4-BE49-F238E27FC236}">
                <a16:creationId xmlns:a16="http://schemas.microsoft.com/office/drawing/2014/main" id="{2AEAE367-D65F-EF47-A53E-62F911018946}"/>
              </a:ext>
            </a:extLst>
          </p:cNvPr>
          <p:cNvSpPr txBox="1"/>
          <p:nvPr/>
        </p:nvSpPr>
        <p:spPr>
          <a:xfrm>
            <a:off x="228598" y="6242567"/>
            <a:ext cx="2868015" cy="646331"/>
          </a:xfrm>
          <a:prstGeom prst="rect">
            <a:avLst/>
          </a:prstGeom>
          <a:noFill/>
        </p:spPr>
        <p:txBody>
          <a:bodyPr wrap="square" rtlCol="0">
            <a:spAutoFit/>
          </a:bodyPr>
          <a:lstStyle/>
          <a:p>
            <a:r>
              <a:rPr lang="en-US" dirty="0"/>
              <a:t>	        </a:t>
            </a:r>
          </a:p>
          <a:p>
            <a:endParaRPr lang="en-US" dirty="0"/>
          </a:p>
        </p:txBody>
      </p:sp>
      <p:pic>
        <p:nvPicPr>
          <p:cNvPr id="16" name="Picture 15">
            <a:extLst>
              <a:ext uri="{FF2B5EF4-FFF2-40B4-BE49-F238E27FC236}">
                <a16:creationId xmlns:a16="http://schemas.microsoft.com/office/drawing/2014/main" id="{A41DB098-CBB5-D047-92D4-F88861725D8B}"/>
              </a:ext>
            </a:extLst>
          </p:cNvPr>
          <p:cNvPicPr>
            <a:picLocks noChangeAspect="1"/>
          </p:cNvPicPr>
          <p:nvPr/>
        </p:nvPicPr>
        <p:blipFill>
          <a:blip r:embed="rId2"/>
          <a:stretch>
            <a:fillRect/>
          </a:stretch>
        </p:blipFill>
        <p:spPr>
          <a:xfrm>
            <a:off x="0" y="871539"/>
            <a:ext cx="12192000" cy="6315622"/>
          </a:xfrm>
          <a:prstGeom prst="rect">
            <a:avLst/>
          </a:prstGeom>
        </p:spPr>
      </p:pic>
    </p:spTree>
    <p:extLst>
      <p:ext uri="{BB962C8B-B14F-4D97-AF65-F5344CB8AC3E}">
        <p14:creationId xmlns:p14="http://schemas.microsoft.com/office/powerpoint/2010/main" val="1208574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946B9-F59D-504F-8140-DEE2845C8B1C}"/>
              </a:ext>
            </a:extLst>
          </p:cNvPr>
          <p:cNvSpPr>
            <a:spLocks noGrp="1"/>
          </p:cNvSpPr>
          <p:nvPr>
            <p:ph type="title"/>
          </p:nvPr>
        </p:nvSpPr>
        <p:spPr>
          <a:xfrm>
            <a:off x="838200" y="319488"/>
            <a:ext cx="10515600" cy="859316"/>
          </a:xfrm>
        </p:spPr>
        <p:txBody>
          <a:bodyPr>
            <a:normAutofit/>
          </a:bodyPr>
          <a:lstStyle/>
          <a:p>
            <a:r>
              <a:rPr lang="en-US" sz="2400" b="1" dirty="0"/>
              <a:t>Domain 3 significance </a:t>
            </a:r>
          </a:p>
        </p:txBody>
      </p:sp>
      <p:sp>
        <p:nvSpPr>
          <p:cNvPr id="3" name="Content Placeholder 2">
            <a:extLst>
              <a:ext uri="{FF2B5EF4-FFF2-40B4-BE49-F238E27FC236}">
                <a16:creationId xmlns:a16="http://schemas.microsoft.com/office/drawing/2014/main" id="{363CB951-56E9-C846-B69B-DC0429681D4D}"/>
              </a:ext>
            </a:extLst>
          </p:cNvPr>
          <p:cNvSpPr>
            <a:spLocks noGrp="1"/>
          </p:cNvSpPr>
          <p:nvPr>
            <p:ph idx="1"/>
          </p:nvPr>
        </p:nvSpPr>
        <p:spPr>
          <a:xfrm>
            <a:off x="838200" y="1178804"/>
            <a:ext cx="10515600" cy="5971143"/>
          </a:xfrm>
        </p:spPr>
        <p:txBody>
          <a:bodyPr>
            <a:normAutofit fontScale="85000" lnSpcReduction="10000"/>
          </a:bodyPr>
          <a:lstStyle/>
          <a:p>
            <a:pPr>
              <a:lnSpc>
                <a:spcPct val="200000"/>
              </a:lnSpc>
              <a:buFont typeface="Wingdings" pitchFamily="2" charset="2"/>
              <a:buChar char="Ø"/>
            </a:pPr>
            <a:r>
              <a:rPr lang="en-US" sz="1800" dirty="0">
                <a:latin typeface="Times New Roman" panose="02020603050405020304" pitchFamily="18" charset="0"/>
                <a:cs typeface="Times New Roman" panose="02020603050405020304" pitchFamily="18" charset="0"/>
              </a:rPr>
              <a:t>It helps to ensure coordination of care for both services under one roof.</a:t>
            </a:r>
          </a:p>
          <a:p>
            <a:pPr>
              <a:lnSpc>
                <a:spcPct val="200000"/>
              </a:lnSpc>
              <a:buFont typeface="Wingdings" pitchFamily="2" charset="2"/>
              <a:buChar char="Ø"/>
            </a:pPr>
            <a:r>
              <a:rPr lang="en-US" sz="1800" dirty="0">
                <a:latin typeface="Times New Roman" panose="02020603050405020304" pitchFamily="18" charset="0"/>
                <a:cs typeface="Times New Roman" panose="02020603050405020304" pitchFamily="18" charset="0"/>
              </a:rPr>
              <a:t>Helps identify behavioral health diagnosis early allowing rapid treatment</a:t>
            </a:r>
          </a:p>
          <a:p>
            <a:pPr>
              <a:lnSpc>
                <a:spcPct val="200000"/>
              </a:lnSpc>
              <a:buFont typeface="Wingdings" pitchFamily="2" charset="2"/>
              <a:buChar char="Ø"/>
            </a:pPr>
            <a:r>
              <a:rPr lang="en-US" sz="1800" dirty="0">
                <a:latin typeface="Times New Roman" panose="02020603050405020304" pitchFamily="18" charset="0"/>
                <a:cs typeface="Times New Roman" panose="02020603050405020304" pitchFamily="18" charset="0"/>
              </a:rPr>
              <a:t>It integrates depression treatment into primary care and improves physical and social functioning, while cutting the overall cost of providing care</a:t>
            </a:r>
          </a:p>
          <a:p>
            <a:pPr>
              <a:lnSpc>
                <a:spcPct val="200000"/>
              </a:lnSpc>
              <a:buFont typeface="Wingdings" pitchFamily="2" charset="2"/>
              <a:buChar char="Ø"/>
            </a:pPr>
            <a:r>
              <a:rPr lang="en-US" sz="1800" dirty="0">
                <a:latin typeface="Times New Roman" panose="02020603050405020304" pitchFamily="18" charset="0"/>
                <a:cs typeface="Times New Roman" panose="02020603050405020304" pitchFamily="18" charset="0"/>
              </a:rPr>
              <a:t>Implementation of evidence based medication adherence programs (MAP) in community based sites for behavioral health medication compliance assist patients identify these issues and resolve them with motivational interviewing and structured conversations around medication compliance.</a:t>
            </a:r>
          </a:p>
          <a:p>
            <a:pPr>
              <a:lnSpc>
                <a:spcPct val="200000"/>
              </a:lnSpc>
              <a:buFont typeface="Wingdings" pitchFamily="2" charset="2"/>
              <a:buChar char="Ø"/>
            </a:pPr>
            <a:r>
              <a:rPr lang="en-US" sz="1800" dirty="0">
                <a:latin typeface="Times New Roman" panose="02020603050405020304" pitchFamily="18" charset="0"/>
                <a:cs typeface="Times New Roman" panose="02020603050405020304" pitchFamily="18" charset="0"/>
              </a:rPr>
              <a:t>3.a.iv  Development of Withdrawal Management (e.g., ambulatory detoxification, ancillary withdrawal services) capabilities and appropriate enhanced abstinence services within community-based addiction treatment programs will provide patient with care management services that will assist the stabilizing patient to organize medical, educational, legal, financial, social, family and childcare services in support of abstinence and improved function within the community.</a:t>
            </a:r>
          </a:p>
          <a:p>
            <a:pPr>
              <a:lnSpc>
                <a:spcPct val="200000"/>
              </a:lnSpc>
              <a:buFont typeface="Wingdings" pitchFamily="2" charset="2"/>
              <a:buChar char="Ø"/>
            </a:pPr>
            <a:endParaRPr lang="en-US" sz="1800" dirty="0">
              <a:latin typeface="Times New Roman" panose="02020603050405020304" pitchFamily="18" charset="0"/>
              <a:cs typeface="Times New Roman" panose="02020603050405020304" pitchFamily="18" charset="0"/>
            </a:endParaRPr>
          </a:p>
          <a:p>
            <a:pPr>
              <a:buFont typeface="Wingdings" pitchFamily="2" charset="2"/>
              <a:buChar char="Ø"/>
            </a:pPr>
            <a:endParaRPr lang="en-US" sz="18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902835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B321E-4F8D-4648-9ECE-0C89AED3D8CB}"/>
              </a:ext>
            </a:extLst>
          </p:cNvPr>
          <p:cNvSpPr>
            <a:spLocks noGrp="1"/>
          </p:cNvSpPr>
          <p:nvPr>
            <p:ph type="title"/>
          </p:nvPr>
        </p:nvSpPr>
        <p:spPr>
          <a:xfrm>
            <a:off x="838200" y="365125"/>
            <a:ext cx="10515600" cy="670461"/>
          </a:xfrm>
        </p:spPr>
        <p:txBody>
          <a:bodyPr>
            <a:normAutofit/>
          </a:bodyPr>
          <a:lstStyle/>
          <a:p>
            <a:r>
              <a:rPr lang="en-US" sz="2400" dirty="0">
                <a:latin typeface="Times New Roman" panose="02020603050405020304" pitchFamily="18" charset="0"/>
                <a:cs typeface="Times New Roman" panose="02020603050405020304" pitchFamily="18" charset="0"/>
              </a:rPr>
              <a:t>Domain 3 significance continued…</a:t>
            </a:r>
          </a:p>
        </p:txBody>
      </p:sp>
      <p:sp>
        <p:nvSpPr>
          <p:cNvPr id="3" name="Content Placeholder 2">
            <a:extLst>
              <a:ext uri="{FF2B5EF4-FFF2-40B4-BE49-F238E27FC236}">
                <a16:creationId xmlns:a16="http://schemas.microsoft.com/office/drawing/2014/main" id="{68A77B57-CEC9-264B-BBD7-EE2030A226B9}"/>
              </a:ext>
            </a:extLst>
          </p:cNvPr>
          <p:cNvSpPr>
            <a:spLocks noGrp="1"/>
          </p:cNvSpPr>
          <p:nvPr>
            <p:ph idx="1"/>
          </p:nvPr>
        </p:nvSpPr>
        <p:spPr>
          <a:xfrm>
            <a:off x="838200" y="1145754"/>
            <a:ext cx="10515600" cy="5838940"/>
          </a:xfrm>
        </p:spPr>
        <p:txBody>
          <a:bodyPr>
            <a:normAutofit fontScale="92500" lnSpcReduction="20000"/>
          </a:bodyPr>
          <a:lstStyle/>
          <a:p>
            <a:pPr>
              <a:lnSpc>
                <a:spcPct val="200000"/>
              </a:lnSpc>
            </a:pPr>
            <a:r>
              <a:rPr lang="en-US" sz="1800" dirty="0">
                <a:latin typeface="Times New Roman" panose="02020603050405020304" pitchFamily="18" charset="0"/>
                <a:cs typeface="Times New Roman" panose="02020603050405020304" pitchFamily="18" charset="0"/>
              </a:rPr>
              <a:t> Behavioral Interventions Paradigm (BIP) in Nursing Homes  program provides a pathway to avoid  transfers to hospitals and to ensure better care for the SNF patient with behavioral issues.</a:t>
            </a:r>
          </a:p>
          <a:p>
            <a:pPr>
              <a:lnSpc>
                <a:spcPct val="200000"/>
              </a:lnSpc>
            </a:pPr>
            <a:r>
              <a:rPr lang="en-US" sz="1800" dirty="0">
                <a:latin typeface="Times New Roman" panose="02020603050405020304" pitchFamily="18" charset="0"/>
                <a:cs typeface="Times New Roman" panose="02020603050405020304" pitchFamily="18" charset="0"/>
              </a:rPr>
              <a:t>Evidence-based strategies for disease management in high risk/affected populations ensure clinical practices in the community and ambulatory care setting, use evidence based strategies to improve management of cardiovascular disease, Diabetes and Asthma.</a:t>
            </a:r>
          </a:p>
          <a:p>
            <a:pPr>
              <a:lnSpc>
                <a:spcPct val="200000"/>
              </a:lnSpc>
            </a:pPr>
            <a:r>
              <a:rPr lang="en-US" sz="1800" dirty="0">
                <a:latin typeface="Times New Roman" panose="02020603050405020304" pitchFamily="18" charset="0"/>
                <a:cs typeface="Times New Roman" panose="02020603050405020304" pitchFamily="18" charset="0"/>
              </a:rPr>
              <a:t>Comprehensive Strategy to decrease HIV/AIDS transmission to reduce avoidable hospitalizations – development of a Center of Excellence for Management of HIV/AIDS  are effective strategies to manage viral loads of HIV, slow progression of the disease and reduce transmission. </a:t>
            </a:r>
          </a:p>
          <a:p>
            <a:pPr>
              <a:lnSpc>
                <a:spcPct val="200000"/>
              </a:lnSpc>
            </a:pPr>
            <a:r>
              <a:rPr lang="en-US" sz="2100" dirty="0">
                <a:latin typeface="Times New Roman" panose="02020603050405020304" pitchFamily="18" charset="0"/>
                <a:cs typeface="Times New Roman" panose="02020603050405020304" pitchFamily="18" charset="0"/>
              </a:rPr>
              <a:t>Increasing access to palliative care programs for persons with serious illnesses and those at end of life can help ensure care and end of life planning needs are understood, addressed and met prior to decisions to seek further aggressive care or enter hospice. </a:t>
            </a:r>
          </a:p>
          <a:p>
            <a:endParaRPr lang="en-US" dirty="0"/>
          </a:p>
        </p:txBody>
      </p:sp>
    </p:spTree>
    <p:extLst>
      <p:ext uri="{BB962C8B-B14F-4D97-AF65-F5344CB8AC3E}">
        <p14:creationId xmlns:p14="http://schemas.microsoft.com/office/powerpoint/2010/main" val="17578366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303F6-99FE-3446-BCB2-57060D7667CB}"/>
              </a:ext>
            </a:extLst>
          </p:cNvPr>
          <p:cNvSpPr>
            <a:spLocks noGrp="1"/>
          </p:cNvSpPr>
          <p:nvPr>
            <p:ph type="title"/>
          </p:nvPr>
        </p:nvSpPr>
        <p:spPr>
          <a:xfrm>
            <a:off x="838200" y="132202"/>
            <a:ext cx="10515600" cy="936435"/>
          </a:xfrm>
        </p:spPr>
        <p:txBody>
          <a:bodyPr>
            <a:normAutofit fontScale="90000"/>
          </a:bodyPr>
          <a:lstStyle/>
          <a:p>
            <a:r>
              <a:rPr lang="en-US" sz="2400" dirty="0">
                <a:latin typeface="Times New Roman" panose="02020603050405020304" pitchFamily="18" charset="0"/>
                <a:cs typeface="Times New Roman" panose="02020603050405020304" pitchFamily="18" charset="0"/>
              </a:rPr>
              <a:t>Domain 4 significance</a:t>
            </a:r>
            <a:br>
              <a:rPr lang="en-US" dirty="0"/>
            </a:br>
            <a:endParaRPr lang="en-US" dirty="0"/>
          </a:p>
        </p:txBody>
      </p:sp>
      <p:sp>
        <p:nvSpPr>
          <p:cNvPr id="3" name="Content Placeholder 2">
            <a:extLst>
              <a:ext uri="{FF2B5EF4-FFF2-40B4-BE49-F238E27FC236}">
                <a16:creationId xmlns:a16="http://schemas.microsoft.com/office/drawing/2014/main" id="{5580A76D-DBF2-E143-93A5-F80CD293E31F}"/>
              </a:ext>
            </a:extLst>
          </p:cNvPr>
          <p:cNvSpPr>
            <a:spLocks noGrp="1"/>
          </p:cNvSpPr>
          <p:nvPr>
            <p:ph idx="1"/>
          </p:nvPr>
        </p:nvSpPr>
        <p:spPr>
          <a:xfrm>
            <a:off x="838200" y="859316"/>
            <a:ext cx="10515600" cy="5317647"/>
          </a:xfrm>
        </p:spPr>
        <p:txBody>
          <a:bodyPr>
            <a:normAutofit fontScale="77500" lnSpcReduction="20000"/>
          </a:bodyPr>
          <a:lstStyle/>
          <a:p>
            <a:pPr>
              <a:lnSpc>
                <a:spcPct val="200000"/>
              </a:lnSpc>
              <a:buFont typeface="Wingdings" pitchFamily="2" charset="2"/>
              <a:buChar char="Ø"/>
            </a:pPr>
            <a:r>
              <a:rPr lang="en-US" sz="1900" dirty="0">
                <a:latin typeface="Times New Roman" panose="02020603050405020304" pitchFamily="18" charset="0"/>
                <a:cs typeface="Times New Roman" panose="02020603050405020304" pitchFamily="18" charset="0"/>
              </a:rPr>
              <a:t>In addition to evidence substance abuse and other MEB disorders can be prevented, there is confirmation that early identification and adequate societal support can prevent and alleviate serious consequences such as death, poor functioning and chronic illness.</a:t>
            </a:r>
          </a:p>
          <a:p>
            <a:pPr>
              <a:lnSpc>
                <a:spcPct val="200000"/>
              </a:lnSpc>
              <a:buFont typeface="Wingdings" pitchFamily="2" charset="2"/>
              <a:buChar char="Ø"/>
            </a:pPr>
            <a:r>
              <a:rPr lang="en-US" sz="1900" dirty="0">
                <a:latin typeface="Times New Roman" panose="02020603050405020304" pitchFamily="18" charset="0"/>
                <a:cs typeface="Times New Roman" panose="02020603050405020304" pitchFamily="18" charset="0"/>
              </a:rPr>
              <a:t>Although there have been substantial reductions in adult smoking in NYS, some tobacco use disparities have become more pronounced over the past decade. Smoking rates did not decline among low-socioeconomic status adults and adults with poor mental health. Promote tobacco use cessation, especially among low SES populations and those with poor mental health project will help decrease smoking rates among low-socioeconomic status adult and adult with poor mental health.</a:t>
            </a:r>
          </a:p>
          <a:p>
            <a:pPr>
              <a:lnSpc>
                <a:spcPct val="200000"/>
              </a:lnSpc>
              <a:buFont typeface="Wingdings" pitchFamily="2" charset="2"/>
              <a:buChar char="Ø"/>
            </a:pPr>
            <a:r>
              <a:rPr lang="en-US" sz="1900" dirty="0">
                <a:latin typeface="Times New Roman" panose="02020603050405020304" pitchFamily="18" charset="0"/>
                <a:cs typeface="Times New Roman" panose="02020603050405020304" pitchFamily="18" charset="0"/>
              </a:rPr>
              <a:t>Delivery of high-quality chronic disease preventive care and management can prevent much of the burden of chronic disease or avoid many related complications. </a:t>
            </a:r>
          </a:p>
          <a:p>
            <a:pPr>
              <a:lnSpc>
                <a:spcPct val="200000"/>
              </a:lnSpc>
              <a:buFont typeface="Wingdings" pitchFamily="2" charset="2"/>
              <a:buChar char="Ø"/>
            </a:pPr>
            <a:r>
              <a:rPr lang="en-US" sz="1900" dirty="0">
                <a:latin typeface="Times New Roman" panose="02020603050405020304" pitchFamily="18" charset="0"/>
                <a:cs typeface="Times New Roman" panose="02020603050405020304" pitchFamily="18" charset="0"/>
              </a:rPr>
              <a:t>There is increase in early access to, and retention in, HIV care.</a:t>
            </a:r>
          </a:p>
          <a:p>
            <a:pPr>
              <a:lnSpc>
                <a:spcPct val="200000"/>
              </a:lnSpc>
              <a:buFont typeface="Wingdings" pitchFamily="2" charset="2"/>
              <a:buChar char="Ø"/>
            </a:pPr>
            <a:r>
              <a:rPr lang="en-US" sz="1900" dirty="0">
                <a:latin typeface="Times New Roman" panose="02020603050405020304" pitchFamily="18" charset="0"/>
                <a:cs typeface="Times New Roman" panose="02020603050405020304" pitchFamily="18" charset="0"/>
              </a:rPr>
              <a:t>4.c.iii Decrease STD morbidity </a:t>
            </a:r>
          </a:p>
          <a:p>
            <a:pPr>
              <a:lnSpc>
                <a:spcPct val="200000"/>
              </a:lnSpc>
              <a:buFont typeface="Wingdings" pitchFamily="2" charset="2"/>
              <a:buChar char="Ø"/>
            </a:pPr>
            <a:endParaRPr lang="en-US" sz="1900" dirty="0">
              <a:latin typeface="Times New Roman" panose="02020603050405020304" pitchFamily="18" charset="0"/>
              <a:cs typeface="Times New Roman" panose="02020603050405020304" pitchFamily="18" charset="0"/>
            </a:endParaRPr>
          </a:p>
          <a:p>
            <a:endParaRPr lang="en-US" b="1" dirty="0"/>
          </a:p>
          <a:p>
            <a:endParaRPr lang="en-US" dirty="0"/>
          </a:p>
        </p:txBody>
      </p:sp>
    </p:spTree>
    <p:extLst>
      <p:ext uri="{BB962C8B-B14F-4D97-AF65-F5344CB8AC3E}">
        <p14:creationId xmlns:p14="http://schemas.microsoft.com/office/powerpoint/2010/main" val="1604847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50908-4432-B94F-A6C4-91E536F49F12}"/>
              </a:ext>
            </a:extLst>
          </p:cNvPr>
          <p:cNvSpPr>
            <a:spLocks noGrp="1"/>
          </p:cNvSpPr>
          <p:nvPr>
            <p:ph type="title"/>
          </p:nvPr>
        </p:nvSpPr>
        <p:spPr>
          <a:xfrm>
            <a:off x="883920" y="1"/>
            <a:ext cx="10469880" cy="1127759"/>
          </a:xfrm>
        </p:spPr>
        <p:txBody>
          <a:bodyPr>
            <a:normAutofit/>
          </a:bodyPr>
          <a:lstStyle/>
          <a:p>
            <a:r>
              <a:rPr lang="en-US" sz="2400" dirty="0">
                <a:latin typeface="Times New Roman" panose="02020603050405020304" pitchFamily="18" charset="0"/>
                <a:cs typeface="Times New Roman" panose="02020603050405020304" pitchFamily="18" charset="0"/>
              </a:rPr>
              <a:t>Role as a RN to BSN student </a:t>
            </a:r>
          </a:p>
        </p:txBody>
      </p:sp>
      <p:sp>
        <p:nvSpPr>
          <p:cNvPr id="3" name="Content Placeholder 2">
            <a:extLst>
              <a:ext uri="{FF2B5EF4-FFF2-40B4-BE49-F238E27FC236}">
                <a16:creationId xmlns:a16="http://schemas.microsoft.com/office/drawing/2014/main" id="{4217BF1F-71DE-D248-8473-5C67A09F1A35}"/>
              </a:ext>
            </a:extLst>
          </p:cNvPr>
          <p:cNvSpPr>
            <a:spLocks noGrp="1"/>
          </p:cNvSpPr>
          <p:nvPr>
            <p:ph idx="1"/>
          </p:nvPr>
        </p:nvSpPr>
        <p:spPr>
          <a:xfrm>
            <a:off x="546410" y="1127760"/>
            <a:ext cx="10807390" cy="8107679"/>
          </a:xfrm>
        </p:spPr>
        <p:txBody>
          <a:bodyPr/>
          <a:lstStyle/>
          <a:p>
            <a:pPr>
              <a:lnSpc>
                <a:spcPct val="200000"/>
              </a:lnSpc>
            </a:pPr>
            <a:r>
              <a:rPr lang="en-US" sz="1800" dirty="0">
                <a:latin typeface="Times New Roman" panose="02020603050405020304" pitchFamily="18" charset="0"/>
                <a:cs typeface="Times New Roman" panose="02020603050405020304" pitchFamily="18" charset="0"/>
              </a:rPr>
              <a:t>As an RN to BSN student in Lehman college, I got an opportunity to work with the seniors in Leon senior center under Neighborhood shop.</a:t>
            </a:r>
          </a:p>
          <a:p>
            <a:pPr>
              <a:lnSpc>
                <a:spcPct val="200000"/>
              </a:lnSpc>
            </a:pPr>
            <a:r>
              <a:rPr lang="en-US" sz="1800" dirty="0">
                <a:latin typeface="Times New Roman" panose="02020603050405020304" pitchFamily="18" charset="0"/>
                <a:cs typeface="Times New Roman" panose="02020603050405020304" pitchFamily="18" charset="0"/>
              </a:rPr>
              <a:t>This was a unique experience for me as I was making </a:t>
            </a:r>
            <a:r>
              <a:rPr lang="en-US" sz="1800" dirty="0" err="1">
                <a:latin typeface="Times New Roman" panose="02020603050405020304" pitchFamily="18" charset="0"/>
                <a:cs typeface="Times New Roman" panose="02020603050405020304" pitchFamily="18" charset="0"/>
              </a:rPr>
              <a:t>brochoures</a:t>
            </a:r>
            <a:r>
              <a:rPr lang="en-US" sz="1800" dirty="0">
                <a:latin typeface="Times New Roman" panose="02020603050405020304" pitchFamily="18" charset="0"/>
                <a:cs typeface="Times New Roman" panose="02020603050405020304" pitchFamily="18" charset="0"/>
              </a:rPr>
              <a:t> every week in Nepali language.</a:t>
            </a:r>
          </a:p>
          <a:p>
            <a:pPr>
              <a:lnSpc>
                <a:spcPct val="200000"/>
              </a:lnSpc>
            </a:pPr>
            <a:r>
              <a:rPr lang="en-US" sz="1800" dirty="0">
                <a:latin typeface="Times New Roman" panose="02020603050405020304" pitchFamily="18" charset="0"/>
                <a:cs typeface="Times New Roman" panose="02020603050405020304" pitchFamily="18" charset="0"/>
              </a:rPr>
              <a:t>I strongly believe that I maintained professionalism through my personal behaviors and appearance. Just as I would maintain client confidentiality in a hospital, I maintained it in Leon senior </a:t>
            </a:r>
            <a:r>
              <a:rPr lang="en-US" sz="1800" dirty="0" err="1">
                <a:latin typeface="Times New Roman" panose="02020603050405020304" pitchFamily="18" charset="0"/>
                <a:cs typeface="Times New Roman" panose="02020603050405020304" pitchFamily="18" charset="0"/>
              </a:rPr>
              <a:t>centre</a:t>
            </a:r>
            <a:endParaRPr lang="en-US" sz="1800" dirty="0">
              <a:latin typeface="Times New Roman" panose="02020603050405020304" pitchFamily="18" charset="0"/>
              <a:cs typeface="Times New Roman" panose="02020603050405020304" pitchFamily="18" charset="0"/>
            </a:endParaRPr>
          </a:p>
          <a:p>
            <a:pPr>
              <a:lnSpc>
                <a:spcPct val="200000"/>
              </a:lnSpc>
            </a:pPr>
            <a:r>
              <a:rPr lang="en-US" sz="1800" dirty="0">
                <a:latin typeface="Times New Roman" panose="02020603050405020304" pitchFamily="18" charset="0"/>
                <a:cs typeface="Times New Roman" panose="02020603050405020304" pitchFamily="18" charset="0"/>
              </a:rPr>
              <a:t>Being a registered nurse and knowing how to communicate effectively allowed some of the seniors to trust me. </a:t>
            </a:r>
          </a:p>
          <a:p>
            <a:pPr>
              <a:lnSpc>
                <a:spcPct val="200000"/>
              </a:lnSpc>
            </a:pPr>
            <a:r>
              <a:rPr lang="en-US" sz="1800" dirty="0">
                <a:latin typeface="Times New Roman" panose="02020603050405020304" pitchFamily="18" charset="0"/>
                <a:cs typeface="Times New Roman" panose="02020603050405020304" pitchFamily="18" charset="0"/>
              </a:rPr>
              <a:t>While doing blood pressure I got to know some of the the herbs seniors were using to lower their blood pressure, for example one of the senior was drinking turmeric and ginger mixed with boiled water every day to decrease her blood pressure which used to be high at one point of her life. </a:t>
            </a:r>
          </a:p>
          <a:p>
            <a:pPr marL="0" indent="0">
              <a:buNone/>
            </a:pPr>
            <a:endParaRPr lang="en-US" dirty="0"/>
          </a:p>
        </p:txBody>
      </p:sp>
    </p:spTree>
    <p:extLst>
      <p:ext uri="{BB962C8B-B14F-4D97-AF65-F5344CB8AC3E}">
        <p14:creationId xmlns:p14="http://schemas.microsoft.com/office/powerpoint/2010/main" val="22085694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EAAE3-071E-4F48-BAE7-4749629F3D13}"/>
              </a:ext>
            </a:extLst>
          </p:cNvPr>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Role as a RN to BSN student continued….</a:t>
            </a:r>
          </a:p>
        </p:txBody>
      </p:sp>
      <p:sp>
        <p:nvSpPr>
          <p:cNvPr id="3" name="Content Placeholder 2">
            <a:extLst>
              <a:ext uri="{FF2B5EF4-FFF2-40B4-BE49-F238E27FC236}">
                <a16:creationId xmlns:a16="http://schemas.microsoft.com/office/drawing/2014/main" id="{C139268D-2436-4B4F-A1A2-F1A7BBDEC6EF}"/>
              </a:ext>
            </a:extLst>
          </p:cNvPr>
          <p:cNvSpPr>
            <a:spLocks noGrp="1"/>
          </p:cNvSpPr>
          <p:nvPr>
            <p:ph idx="1"/>
          </p:nvPr>
        </p:nvSpPr>
        <p:spPr/>
        <p:txBody>
          <a:bodyPr>
            <a:normAutofit/>
          </a:bodyPr>
          <a:lstStyle/>
          <a:p>
            <a:pPr marL="0" indent="0">
              <a:buNone/>
            </a:pPr>
            <a:endParaRPr lang="en-US" dirty="0">
              <a:latin typeface="Times New Roman" panose="02020603050405020304" pitchFamily="18" charset="0"/>
              <a:cs typeface="Times New Roman" panose="02020603050405020304" pitchFamily="18" charset="0"/>
            </a:endParaRPr>
          </a:p>
          <a:p>
            <a:pPr fontAlgn="base">
              <a:lnSpc>
                <a:spcPct val="200000"/>
              </a:lnSpc>
            </a:pPr>
            <a:r>
              <a:rPr lang="en-US" sz="1800" dirty="0">
                <a:latin typeface="Times New Roman" panose="02020603050405020304" pitchFamily="18" charset="0"/>
                <a:cs typeface="Times New Roman" panose="02020603050405020304" pitchFamily="18" charset="0"/>
              </a:rPr>
              <a:t>Overall, The environment at the center was welcoming and I felt that it was a good learning experience. It  gave me the opportunity to grow as a Registered Nurse. Working in Leon senior center  made me  realize that nursing is such a diverse path and nurses do not only have to stay at the bed-side in hospitals or clinics. Nurses can take their work outside to communities that could really use their help. I love the versatility within nursing. As I continue my education in nursing, I know that I will continue to grow. I love learning about new things, especially when it comes to nursing. </a:t>
            </a:r>
          </a:p>
        </p:txBody>
      </p:sp>
    </p:spTree>
    <p:extLst>
      <p:ext uri="{BB962C8B-B14F-4D97-AF65-F5344CB8AC3E}">
        <p14:creationId xmlns:p14="http://schemas.microsoft.com/office/powerpoint/2010/main" val="2551484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E4C82-F645-1745-AC9D-C936B3F7C320}"/>
              </a:ext>
            </a:extLst>
          </p:cNvPr>
          <p:cNvSpPr>
            <a:spLocks noGrp="1"/>
          </p:cNvSpPr>
          <p:nvPr>
            <p:ph type="title"/>
          </p:nvPr>
        </p:nvSpPr>
        <p:spPr/>
        <p:txBody>
          <a:bodyPr/>
          <a:lstStyle/>
          <a:p>
            <a:r>
              <a:rPr lang="en-US" dirty="0"/>
              <a:t>Reference: </a:t>
            </a:r>
          </a:p>
        </p:txBody>
      </p:sp>
      <p:sp>
        <p:nvSpPr>
          <p:cNvPr id="3" name="Content Placeholder 2">
            <a:extLst>
              <a:ext uri="{FF2B5EF4-FFF2-40B4-BE49-F238E27FC236}">
                <a16:creationId xmlns:a16="http://schemas.microsoft.com/office/drawing/2014/main" id="{677F8DEF-303D-C340-9C92-EBBCB9149501}"/>
              </a:ext>
            </a:extLst>
          </p:cNvPr>
          <p:cNvSpPr>
            <a:spLocks noGrp="1"/>
          </p:cNvSpPr>
          <p:nvPr>
            <p:ph idx="1"/>
          </p:nvPr>
        </p:nvSpPr>
        <p:spPr/>
        <p:txBody>
          <a:bodyPr>
            <a:normAutofit fontScale="55000" lnSpcReduction="20000"/>
          </a:bodyPr>
          <a:lstStyle/>
          <a:p>
            <a:pPr marL="0" indent="0">
              <a:buNone/>
            </a:pPr>
            <a:endParaRPr lang="en-US" dirty="0"/>
          </a:p>
          <a:p>
            <a:pPr marL="0" indent="0">
              <a:buNone/>
            </a:pPr>
            <a:endParaRPr lang="en-US" dirty="0"/>
          </a:p>
          <a:p>
            <a:pPr marL="0" indent="0">
              <a:lnSpc>
                <a:spcPct val="120000"/>
              </a:lnSpc>
              <a:buNone/>
            </a:pPr>
            <a:r>
              <a:rPr lang="en-US" dirty="0"/>
              <a:t>Community Facts - Find popular facts and frequently requested data about your community</a:t>
            </a:r>
          </a:p>
          <a:p>
            <a:pPr marL="0" indent="0">
              <a:lnSpc>
                <a:spcPct val="120000"/>
              </a:lnSpc>
              <a:buNone/>
            </a:pPr>
            <a:r>
              <a:rPr lang="en-US" dirty="0">
                <a:hlinkClick r:id="rId2"/>
              </a:rPr>
              <a:t>https://factfinder.census.gov/faces/tableservices/jsf/pages/productview.xhtml?src=CF</a:t>
            </a:r>
            <a:endParaRPr lang="en-US" dirty="0"/>
          </a:p>
          <a:p>
            <a:pPr marL="0" indent="0">
              <a:buNone/>
            </a:pPr>
            <a:endParaRPr lang="en-US" dirty="0"/>
          </a:p>
          <a:p>
            <a:pPr marL="0" indent="0">
              <a:buNone/>
            </a:pPr>
            <a:r>
              <a:rPr lang="en-US" dirty="0"/>
              <a:t>Department of Health. (</a:t>
            </a:r>
            <a:r>
              <a:rPr lang="en-US" dirty="0" err="1"/>
              <a:t>n.d.</a:t>
            </a:r>
            <a:r>
              <a:rPr lang="en-US" dirty="0"/>
              <a:t>). Retrieved April 26, 2018, from</a:t>
            </a:r>
          </a:p>
          <a:p>
            <a:pPr marL="0" indent="0">
              <a:lnSpc>
                <a:spcPct val="170000"/>
              </a:lnSpc>
              <a:buNone/>
            </a:pPr>
            <a:r>
              <a:rPr lang="en-US" dirty="0">
                <a:hlinkClick r:id="rId3"/>
              </a:rPr>
              <a:t>https://www.health.ny.gov/health_care/medicaid/redesign/dsrip/2016/d4guidance_2015-06-08_final.htm#introc</a:t>
            </a:r>
            <a:endParaRPr lang="en-US" dirty="0"/>
          </a:p>
          <a:p>
            <a:pPr marL="0" indent="0">
              <a:buNone/>
            </a:pPr>
            <a:endParaRPr lang="en-US" dirty="0"/>
          </a:p>
          <a:p>
            <a:pPr marL="0" indent="0">
              <a:lnSpc>
                <a:spcPct val="120000"/>
              </a:lnSpc>
              <a:buNone/>
            </a:pPr>
            <a:r>
              <a:rPr lang="en-US" dirty="0"/>
              <a:t>New York State Delivery System Reform Incentive Payment Program Project Toolkit. (</a:t>
            </a:r>
            <a:r>
              <a:rPr lang="en-US" dirty="0" err="1"/>
              <a:t>n.d.</a:t>
            </a:r>
            <a:r>
              <a:rPr lang="en-US" dirty="0"/>
              <a:t>). Retrieved April 26, 2018, from </a:t>
            </a:r>
          </a:p>
          <a:p>
            <a:pPr marL="0" indent="0">
              <a:lnSpc>
                <a:spcPct val="120000"/>
              </a:lnSpc>
              <a:buNone/>
            </a:pPr>
            <a:r>
              <a:rPr lang="en-US" dirty="0">
                <a:hlinkClick r:id="rId4"/>
              </a:rPr>
              <a:t>https://www.health.ny.gov/health_care/medicaid/redesign/docs/dsrip_project_toolkit.pdf</a:t>
            </a:r>
            <a:endParaRPr lang="en-US" dirty="0"/>
          </a:p>
          <a:p>
            <a:pPr marL="0" indent="0">
              <a:buNone/>
            </a:pPr>
            <a:endParaRPr lang="en-US" dirty="0"/>
          </a:p>
          <a:p>
            <a:pPr marL="0" indent="0">
              <a:buNone/>
            </a:pPr>
            <a:r>
              <a:rPr lang="en-US" dirty="0"/>
              <a:t> </a:t>
            </a:r>
          </a:p>
          <a:p>
            <a:pPr marL="0" indent="0">
              <a:buNone/>
            </a:pPr>
            <a:r>
              <a:rPr lang="en-US" dirty="0"/>
              <a:t> </a:t>
            </a:r>
          </a:p>
          <a:p>
            <a:endParaRPr lang="en-US" dirty="0"/>
          </a:p>
        </p:txBody>
      </p:sp>
    </p:spTree>
    <p:extLst>
      <p:ext uri="{BB962C8B-B14F-4D97-AF65-F5344CB8AC3E}">
        <p14:creationId xmlns:p14="http://schemas.microsoft.com/office/powerpoint/2010/main" val="913053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622A5-E6D3-CB4A-957A-31CA199F75B1}"/>
              </a:ext>
            </a:extLst>
          </p:cNvPr>
          <p:cNvSpPr>
            <a:spLocks noGrp="1"/>
          </p:cNvSpPr>
          <p:nvPr>
            <p:ph type="title"/>
          </p:nvPr>
        </p:nvSpPr>
        <p:spPr>
          <a:xfrm>
            <a:off x="838200" y="365125"/>
            <a:ext cx="10515600" cy="626393"/>
          </a:xfrm>
        </p:spPr>
        <p:txBody>
          <a:bodyPr>
            <a:normAutofit/>
          </a:bodyPr>
          <a:lstStyle/>
          <a:p>
            <a:r>
              <a:rPr lang="en-US" sz="2400" dirty="0">
                <a:latin typeface="Times New Roman" panose="02020603050405020304" pitchFamily="18" charset="0"/>
                <a:cs typeface="Times New Roman" panose="02020603050405020304" pitchFamily="18" charset="0"/>
              </a:rPr>
              <a:t>Community Assessment: Windshield Assessment</a:t>
            </a:r>
          </a:p>
        </p:txBody>
      </p:sp>
      <p:sp>
        <p:nvSpPr>
          <p:cNvPr id="5" name="Content Placeholder 4">
            <a:extLst>
              <a:ext uri="{FF2B5EF4-FFF2-40B4-BE49-F238E27FC236}">
                <a16:creationId xmlns:a16="http://schemas.microsoft.com/office/drawing/2014/main" id="{EDC648AC-210E-A84D-AA78-1FBA8ADE3640}"/>
              </a:ext>
            </a:extLst>
          </p:cNvPr>
          <p:cNvSpPr>
            <a:spLocks noGrp="1"/>
          </p:cNvSpPr>
          <p:nvPr>
            <p:ph idx="1"/>
          </p:nvPr>
        </p:nvSpPr>
        <p:spPr>
          <a:xfrm>
            <a:off x="276225" y="896268"/>
            <a:ext cx="10482263" cy="5083845"/>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	What significant enclaves or discrete populations are represented?</a:t>
            </a:r>
          </a:p>
          <a:p>
            <a:pPr marL="0" indent="0">
              <a:buNone/>
            </a:pPr>
            <a:r>
              <a:rPr lang="en-US" sz="1800" dirty="0">
                <a:latin typeface="Times New Roman" panose="02020603050405020304" pitchFamily="18" charset="0"/>
                <a:cs typeface="Times New Roman" panose="02020603050405020304" pitchFamily="18" charset="0"/>
              </a:rPr>
              <a:t>	According to US census 2010, the total population of Mot haven (Zip code: 10455) is 39,665.  </a:t>
            </a:r>
            <a:endParaRPr lang="en-US" sz="1800" dirty="0"/>
          </a:p>
        </p:txBody>
      </p:sp>
      <p:graphicFrame>
        <p:nvGraphicFramePr>
          <p:cNvPr id="11" name="Table 10">
            <a:extLst>
              <a:ext uri="{FF2B5EF4-FFF2-40B4-BE49-F238E27FC236}">
                <a16:creationId xmlns:a16="http://schemas.microsoft.com/office/drawing/2014/main" id="{E99D0D95-8801-FE4A-9C0E-DCD185E44E5E}"/>
              </a:ext>
            </a:extLst>
          </p:cNvPr>
          <p:cNvGraphicFramePr>
            <a:graphicFrameLocks noGrp="1"/>
          </p:cNvGraphicFramePr>
          <p:nvPr>
            <p:extLst>
              <p:ext uri="{D42A27DB-BD31-4B8C-83A1-F6EECF244321}">
                <p14:modId xmlns:p14="http://schemas.microsoft.com/office/powerpoint/2010/main" val="4248226484"/>
              </p:ext>
            </p:extLst>
          </p:nvPr>
        </p:nvGraphicFramePr>
        <p:xfrm>
          <a:off x="985398" y="2660840"/>
          <a:ext cx="8127999" cy="28504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222248131"/>
                    </a:ext>
                  </a:extLst>
                </a:gridCol>
                <a:gridCol w="2709333">
                  <a:extLst>
                    <a:ext uri="{9D8B030D-6E8A-4147-A177-3AD203B41FA5}">
                      <a16:colId xmlns:a16="http://schemas.microsoft.com/office/drawing/2014/main" val="3084728416"/>
                    </a:ext>
                  </a:extLst>
                </a:gridCol>
                <a:gridCol w="2709333">
                  <a:extLst>
                    <a:ext uri="{9D8B030D-6E8A-4147-A177-3AD203B41FA5}">
                      <a16:colId xmlns:a16="http://schemas.microsoft.com/office/drawing/2014/main" val="3291734980"/>
                    </a:ext>
                  </a:extLst>
                </a:gridCol>
              </a:tblGrid>
              <a:tr h="476776">
                <a:tc>
                  <a:txBody>
                    <a:bodyPr/>
                    <a:lstStyle/>
                    <a:p>
                      <a:r>
                        <a:rPr lang="en-US" dirty="0"/>
                        <a:t>Subject</a:t>
                      </a:r>
                    </a:p>
                  </a:txBody>
                  <a:tcPr/>
                </a:tc>
                <a:tc>
                  <a:txBody>
                    <a:bodyPr/>
                    <a:lstStyle/>
                    <a:p>
                      <a:r>
                        <a:rPr lang="en-US" dirty="0"/>
                        <a:t>Total</a:t>
                      </a:r>
                    </a:p>
                  </a:txBody>
                  <a:tcPr/>
                </a:tc>
                <a:tc>
                  <a:txBody>
                    <a:bodyPr/>
                    <a:lstStyle/>
                    <a:p>
                      <a:r>
                        <a:rPr lang="en-US" dirty="0"/>
                        <a:t>Percent (%)</a:t>
                      </a:r>
                    </a:p>
                  </a:txBody>
                  <a:tcPr/>
                </a:tc>
                <a:extLst>
                  <a:ext uri="{0D108BD9-81ED-4DB2-BD59-A6C34878D82A}">
                    <a16:rowId xmlns:a16="http://schemas.microsoft.com/office/drawing/2014/main" val="2688068679"/>
                  </a:ext>
                </a:extLst>
              </a:tr>
              <a:tr h="300999">
                <a:tc>
                  <a:txBody>
                    <a:bodyPr/>
                    <a:lstStyle/>
                    <a:p>
                      <a:pPr algn="l"/>
                      <a:r>
                        <a:rPr lang="en-US" dirty="0">
                          <a:effectLst/>
                        </a:rPr>
                        <a:t>Population</a:t>
                      </a:r>
                    </a:p>
                  </a:txBody>
                  <a:tcPr marL="161925" marR="47625" marT="9525" marB="9525" anchor="ctr"/>
                </a:tc>
                <a:tc>
                  <a:txBody>
                    <a:bodyPr/>
                    <a:lstStyle/>
                    <a:p>
                      <a:pPr algn="r"/>
                      <a:r>
                        <a:rPr lang="en-US" dirty="0">
                          <a:effectLst/>
                        </a:rPr>
                        <a:t>39,665</a:t>
                      </a:r>
                    </a:p>
                  </a:txBody>
                  <a:tcPr marL="47625" marR="47625" marT="9525" marB="9525" anchor="ctr"/>
                </a:tc>
                <a:tc>
                  <a:txBody>
                    <a:bodyPr/>
                    <a:lstStyle/>
                    <a:p>
                      <a:pPr algn="r"/>
                      <a:r>
                        <a:rPr lang="en-US">
                          <a:effectLst/>
                        </a:rPr>
                        <a:t>100.0</a:t>
                      </a:r>
                    </a:p>
                  </a:txBody>
                  <a:tcPr marL="47625" marR="47625" marT="9525" marB="9525" anchor="ctr"/>
                </a:tc>
                <a:extLst>
                  <a:ext uri="{0D108BD9-81ED-4DB2-BD59-A6C34878D82A}">
                    <a16:rowId xmlns:a16="http://schemas.microsoft.com/office/drawing/2014/main" val="514797856"/>
                  </a:ext>
                </a:extLst>
              </a:tr>
              <a:tr h="460776">
                <a:tc>
                  <a:txBody>
                    <a:bodyPr/>
                    <a:lstStyle/>
                    <a:p>
                      <a:pPr algn="l"/>
                      <a:r>
                        <a:rPr lang="en-US" dirty="0">
                          <a:effectLst/>
                        </a:rPr>
                        <a:t>Hispanic or Latino (of any race)</a:t>
                      </a:r>
                    </a:p>
                  </a:txBody>
                  <a:tcPr marL="276225" marR="47625" marT="9525" marB="9525" anchor="ctr"/>
                </a:tc>
                <a:tc>
                  <a:txBody>
                    <a:bodyPr/>
                    <a:lstStyle/>
                    <a:p>
                      <a:pPr algn="r"/>
                      <a:r>
                        <a:rPr lang="en-US" dirty="0">
                          <a:effectLst/>
                        </a:rPr>
                        <a:t>29,676</a:t>
                      </a:r>
                    </a:p>
                  </a:txBody>
                  <a:tcPr marL="47625" marR="47625" marT="9525" marB="9525" anchor="ctr"/>
                </a:tc>
                <a:tc>
                  <a:txBody>
                    <a:bodyPr/>
                    <a:lstStyle/>
                    <a:p>
                      <a:pPr algn="r"/>
                      <a:r>
                        <a:rPr lang="en-US">
                          <a:effectLst/>
                        </a:rPr>
                        <a:t>74.8</a:t>
                      </a:r>
                    </a:p>
                  </a:txBody>
                  <a:tcPr marL="47625" marR="47625" marT="9525" marB="9525" anchor="ctr"/>
                </a:tc>
                <a:extLst>
                  <a:ext uri="{0D108BD9-81ED-4DB2-BD59-A6C34878D82A}">
                    <a16:rowId xmlns:a16="http://schemas.microsoft.com/office/drawing/2014/main" val="3702895990"/>
                  </a:ext>
                </a:extLst>
              </a:tr>
              <a:tr h="300999">
                <a:tc>
                  <a:txBody>
                    <a:bodyPr/>
                    <a:lstStyle/>
                    <a:p>
                      <a:pPr algn="l"/>
                      <a:r>
                        <a:rPr lang="en-US" dirty="0">
                          <a:effectLst/>
                        </a:rPr>
                        <a:t>Mexican</a:t>
                      </a:r>
                    </a:p>
                  </a:txBody>
                  <a:tcPr marL="390525" marR="47625" marT="9525" marB="9525" anchor="ctr"/>
                </a:tc>
                <a:tc>
                  <a:txBody>
                    <a:bodyPr/>
                    <a:lstStyle/>
                    <a:p>
                      <a:pPr algn="r"/>
                      <a:r>
                        <a:rPr lang="en-US">
                          <a:effectLst/>
                        </a:rPr>
                        <a:t>3,821</a:t>
                      </a:r>
                    </a:p>
                  </a:txBody>
                  <a:tcPr marL="47625" marR="47625" marT="9525" marB="9525" anchor="ctr"/>
                </a:tc>
                <a:tc>
                  <a:txBody>
                    <a:bodyPr/>
                    <a:lstStyle/>
                    <a:p>
                      <a:pPr algn="r"/>
                      <a:r>
                        <a:rPr lang="en-US">
                          <a:effectLst/>
                        </a:rPr>
                        <a:t>9.6</a:t>
                      </a:r>
                    </a:p>
                  </a:txBody>
                  <a:tcPr marL="47625" marR="47625" marT="9525" marB="9525" anchor="ctr"/>
                </a:tc>
                <a:extLst>
                  <a:ext uri="{0D108BD9-81ED-4DB2-BD59-A6C34878D82A}">
                    <a16:rowId xmlns:a16="http://schemas.microsoft.com/office/drawing/2014/main" val="1962835983"/>
                  </a:ext>
                </a:extLst>
              </a:tr>
              <a:tr h="300999">
                <a:tc>
                  <a:txBody>
                    <a:bodyPr/>
                    <a:lstStyle/>
                    <a:p>
                      <a:pPr algn="l"/>
                      <a:r>
                        <a:rPr lang="en-US" dirty="0">
                          <a:effectLst/>
                        </a:rPr>
                        <a:t>Puerto Rican</a:t>
                      </a:r>
                    </a:p>
                  </a:txBody>
                  <a:tcPr marL="390525" marR="47625" marT="9525" marB="9525" anchor="ctr"/>
                </a:tc>
                <a:tc>
                  <a:txBody>
                    <a:bodyPr/>
                    <a:lstStyle/>
                    <a:p>
                      <a:pPr algn="r"/>
                      <a:r>
                        <a:rPr lang="en-US" dirty="0">
                          <a:effectLst/>
                        </a:rPr>
                        <a:t>13,020</a:t>
                      </a:r>
                    </a:p>
                  </a:txBody>
                  <a:tcPr marL="47625" marR="47625" marT="9525" marB="9525" anchor="ctr"/>
                </a:tc>
                <a:tc>
                  <a:txBody>
                    <a:bodyPr/>
                    <a:lstStyle/>
                    <a:p>
                      <a:pPr algn="r"/>
                      <a:r>
                        <a:rPr lang="en-US">
                          <a:effectLst/>
                        </a:rPr>
                        <a:t>32.8</a:t>
                      </a:r>
                    </a:p>
                  </a:txBody>
                  <a:tcPr marL="47625" marR="47625" marT="9525" marB="9525" anchor="ctr"/>
                </a:tc>
                <a:extLst>
                  <a:ext uri="{0D108BD9-81ED-4DB2-BD59-A6C34878D82A}">
                    <a16:rowId xmlns:a16="http://schemas.microsoft.com/office/drawing/2014/main" val="2640767131"/>
                  </a:ext>
                </a:extLst>
              </a:tr>
              <a:tr h="300999">
                <a:tc>
                  <a:txBody>
                    <a:bodyPr/>
                    <a:lstStyle/>
                    <a:p>
                      <a:pPr algn="l"/>
                      <a:r>
                        <a:rPr lang="en-US" dirty="0">
                          <a:effectLst/>
                        </a:rPr>
                        <a:t>Cuban</a:t>
                      </a:r>
                    </a:p>
                  </a:txBody>
                  <a:tcPr marL="390525" marR="47625" marT="9525" marB="9525" anchor="ctr"/>
                </a:tc>
                <a:tc>
                  <a:txBody>
                    <a:bodyPr/>
                    <a:lstStyle/>
                    <a:p>
                      <a:pPr algn="r"/>
                      <a:r>
                        <a:rPr lang="en-US" dirty="0">
                          <a:effectLst/>
                        </a:rPr>
                        <a:t>192</a:t>
                      </a:r>
                    </a:p>
                  </a:txBody>
                  <a:tcPr marL="47625" marR="47625" marT="9525" marB="9525" anchor="ctr"/>
                </a:tc>
                <a:tc>
                  <a:txBody>
                    <a:bodyPr/>
                    <a:lstStyle/>
                    <a:p>
                      <a:pPr algn="r"/>
                      <a:r>
                        <a:rPr lang="en-US">
                          <a:effectLst/>
                        </a:rPr>
                        <a:t>0.5</a:t>
                      </a:r>
                    </a:p>
                  </a:txBody>
                  <a:tcPr marL="47625" marR="47625" marT="9525" marB="9525" anchor="ctr"/>
                </a:tc>
                <a:extLst>
                  <a:ext uri="{0D108BD9-81ED-4DB2-BD59-A6C34878D82A}">
                    <a16:rowId xmlns:a16="http://schemas.microsoft.com/office/drawing/2014/main" val="4199715063"/>
                  </a:ext>
                </a:extLst>
              </a:tr>
              <a:tr h="300999">
                <a:tc>
                  <a:txBody>
                    <a:bodyPr/>
                    <a:lstStyle/>
                    <a:p>
                      <a:pPr algn="l"/>
                      <a:r>
                        <a:rPr lang="en-US" dirty="0">
                          <a:effectLst/>
                        </a:rPr>
                        <a:t>Other Hispanic or Latino </a:t>
                      </a:r>
                    </a:p>
                  </a:txBody>
                  <a:tcPr marL="390525" marR="47625" marT="9525" marB="9525" anchor="ctr"/>
                </a:tc>
                <a:tc>
                  <a:txBody>
                    <a:bodyPr/>
                    <a:lstStyle/>
                    <a:p>
                      <a:pPr algn="r"/>
                      <a:r>
                        <a:rPr lang="en-US" dirty="0">
                          <a:effectLst/>
                        </a:rPr>
                        <a:t>12,643</a:t>
                      </a:r>
                    </a:p>
                  </a:txBody>
                  <a:tcPr marL="47625" marR="47625" marT="9525" marB="9525" anchor="ctr"/>
                </a:tc>
                <a:tc>
                  <a:txBody>
                    <a:bodyPr/>
                    <a:lstStyle/>
                    <a:p>
                      <a:pPr algn="r"/>
                      <a:r>
                        <a:rPr lang="en-US" dirty="0">
                          <a:effectLst/>
                        </a:rPr>
                        <a:t>31.9</a:t>
                      </a:r>
                    </a:p>
                  </a:txBody>
                  <a:tcPr marL="47625" marR="47625" marT="9525" marB="9525" anchor="ctr"/>
                </a:tc>
                <a:extLst>
                  <a:ext uri="{0D108BD9-81ED-4DB2-BD59-A6C34878D82A}">
                    <a16:rowId xmlns:a16="http://schemas.microsoft.com/office/drawing/2014/main" val="3293390079"/>
                  </a:ext>
                </a:extLst>
              </a:tr>
              <a:tr h="300999">
                <a:tc>
                  <a:txBody>
                    <a:bodyPr/>
                    <a:lstStyle/>
                    <a:p>
                      <a:pPr algn="l"/>
                      <a:r>
                        <a:rPr lang="en-US" dirty="0">
                          <a:effectLst/>
                        </a:rPr>
                        <a:t>Not Hispanic or Latino</a:t>
                      </a:r>
                    </a:p>
                  </a:txBody>
                  <a:tcPr marL="276225" marR="47625" marT="9525" marB="9525" anchor="ctr"/>
                </a:tc>
                <a:tc>
                  <a:txBody>
                    <a:bodyPr/>
                    <a:lstStyle/>
                    <a:p>
                      <a:pPr algn="r"/>
                      <a:r>
                        <a:rPr lang="en-US" dirty="0">
                          <a:effectLst/>
                        </a:rPr>
                        <a:t>9,989</a:t>
                      </a:r>
                    </a:p>
                  </a:txBody>
                  <a:tcPr marL="47625" marR="47625" marT="9525" marB="9525" anchor="ctr"/>
                </a:tc>
                <a:tc>
                  <a:txBody>
                    <a:bodyPr/>
                    <a:lstStyle/>
                    <a:p>
                      <a:pPr algn="r"/>
                      <a:r>
                        <a:rPr lang="en-US" dirty="0">
                          <a:effectLst/>
                        </a:rPr>
                        <a:t>25.2</a:t>
                      </a:r>
                    </a:p>
                  </a:txBody>
                  <a:tcPr marL="47625" marR="47625" marT="9525" marB="9525" anchor="ctr"/>
                </a:tc>
                <a:extLst>
                  <a:ext uri="{0D108BD9-81ED-4DB2-BD59-A6C34878D82A}">
                    <a16:rowId xmlns:a16="http://schemas.microsoft.com/office/drawing/2014/main" val="2066746506"/>
                  </a:ext>
                </a:extLst>
              </a:tr>
            </a:tbl>
          </a:graphicData>
        </a:graphic>
      </p:graphicFrame>
      <p:sp>
        <p:nvSpPr>
          <p:cNvPr id="12" name="TextBox 11">
            <a:extLst>
              <a:ext uri="{FF2B5EF4-FFF2-40B4-BE49-F238E27FC236}">
                <a16:creationId xmlns:a16="http://schemas.microsoft.com/office/drawing/2014/main" id="{4D272FBF-AE67-AA42-B869-F52EDB2BCC81}"/>
              </a:ext>
            </a:extLst>
          </p:cNvPr>
          <p:cNvSpPr txBox="1"/>
          <p:nvPr/>
        </p:nvSpPr>
        <p:spPr>
          <a:xfrm>
            <a:off x="4638101" y="2291508"/>
            <a:ext cx="1406154" cy="369332"/>
          </a:xfrm>
          <a:prstGeom prst="rect">
            <a:avLst/>
          </a:prstGeom>
          <a:noFill/>
        </p:spPr>
        <p:txBody>
          <a:bodyPr wrap="none" rtlCol="0">
            <a:spAutoFit/>
          </a:bodyPr>
          <a:lstStyle/>
          <a:p>
            <a:r>
              <a:rPr lang="en-US" dirty="0"/>
              <a:t>Ethnic Group</a:t>
            </a:r>
          </a:p>
        </p:txBody>
      </p:sp>
      <p:sp>
        <p:nvSpPr>
          <p:cNvPr id="15" name="TextBox 14">
            <a:extLst>
              <a:ext uri="{FF2B5EF4-FFF2-40B4-BE49-F238E27FC236}">
                <a16:creationId xmlns:a16="http://schemas.microsoft.com/office/drawing/2014/main" id="{1EEFBB69-124C-D24E-87F6-10E8C98E50C3}"/>
              </a:ext>
            </a:extLst>
          </p:cNvPr>
          <p:cNvSpPr txBox="1"/>
          <p:nvPr/>
        </p:nvSpPr>
        <p:spPr>
          <a:xfrm>
            <a:off x="985398" y="5700713"/>
            <a:ext cx="9773089" cy="646331"/>
          </a:xfrm>
          <a:prstGeom prst="rect">
            <a:avLst/>
          </a:prstGeom>
          <a:noFill/>
        </p:spPr>
        <p:txBody>
          <a:bodyPr wrap="square" rtlCol="0">
            <a:spAutoFit/>
          </a:bodyPr>
          <a:lstStyle/>
          <a:p>
            <a:r>
              <a:rPr lang="en-US" dirty="0"/>
              <a:t>Source: </a:t>
            </a:r>
            <a:r>
              <a:rPr lang="en-US" dirty="0">
                <a:hlinkClick r:id="rId2"/>
              </a:rPr>
              <a:t>https://factfinder.census.gov/faces/tableservices/jsf/pages/productview.xhtml?src=CF</a:t>
            </a:r>
            <a:endParaRPr lang="en-US" dirty="0"/>
          </a:p>
          <a:p>
            <a:endParaRPr lang="en-US" dirty="0"/>
          </a:p>
        </p:txBody>
      </p:sp>
    </p:spTree>
    <p:extLst>
      <p:ext uri="{BB962C8B-B14F-4D97-AF65-F5344CB8AC3E}">
        <p14:creationId xmlns:p14="http://schemas.microsoft.com/office/powerpoint/2010/main" val="388622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D0733-F99D-F64D-9FC8-61735879935D}"/>
              </a:ext>
            </a:extLst>
          </p:cNvPr>
          <p:cNvSpPr>
            <a:spLocks noGrp="1"/>
          </p:cNvSpPr>
          <p:nvPr>
            <p:ph type="title"/>
          </p:nvPr>
        </p:nvSpPr>
        <p:spPr>
          <a:xfrm>
            <a:off x="584812" y="5108"/>
            <a:ext cx="10515600" cy="490651"/>
          </a:xfrm>
        </p:spPr>
        <p:txBody>
          <a:bodyPr>
            <a:normAutofit fontScale="90000"/>
          </a:bodyPr>
          <a:lstStyle/>
          <a:p>
            <a:r>
              <a:rPr lang="en-US" dirty="0"/>
              <a:t> </a:t>
            </a:r>
            <a:r>
              <a:rPr lang="en-US" sz="2700" dirty="0">
                <a:latin typeface="Times New Roman" panose="02020603050405020304" pitchFamily="18" charset="0"/>
                <a:cs typeface="Times New Roman" panose="02020603050405020304" pitchFamily="18" charset="0"/>
              </a:rPr>
              <a:t>Community Assessment: Windshield Assessment Continued …</a:t>
            </a:r>
            <a:endParaRPr lang="en-US" sz="2700" b="1" dirty="0"/>
          </a:p>
        </p:txBody>
      </p:sp>
      <p:graphicFrame>
        <p:nvGraphicFramePr>
          <p:cNvPr id="4" name="Content Placeholder 3">
            <a:extLst>
              <a:ext uri="{FF2B5EF4-FFF2-40B4-BE49-F238E27FC236}">
                <a16:creationId xmlns:a16="http://schemas.microsoft.com/office/drawing/2014/main" id="{5FEDB210-0101-874D-AF0A-46F235880EF1}"/>
              </a:ext>
            </a:extLst>
          </p:cNvPr>
          <p:cNvGraphicFramePr>
            <a:graphicFrameLocks noGrp="1"/>
          </p:cNvGraphicFramePr>
          <p:nvPr>
            <p:ph idx="1"/>
            <p:extLst>
              <p:ext uri="{D42A27DB-BD31-4B8C-83A1-F6EECF244321}">
                <p14:modId xmlns:p14="http://schemas.microsoft.com/office/powerpoint/2010/main" val="726089902"/>
              </p:ext>
            </p:extLst>
          </p:nvPr>
        </p:nvGraphicFramePr>
        <p:xfrm>
          <a:off x="584812" y="1068636"/>
          <a:ext cx="10515600" cy="5221636"/>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2264427569"/>
                    </a:ext>
                  </a:extLst>
                </a:gridCol>
                <a:gridCol w="2103120">
                  <a:extLst>
                    <a:ext uri="{9D8B030D-6E8A-4147-A177-3AD203B41FA5}">
                      <a16:colId xmlns:a16="http://schemas.microsoft.com/office/drawing/2014/main" val="1878755432"/>
                    </a:ext>
                  </a:extLst>
                </a:gridCol>
                <a:gridCol w="2103120">
                  <a:extLst>
                    <a:ext uri="{9D8B030D-6E8A-4147-A177-3AD203B41FA5}">
                      <a16:colId xmlns:a16="http://schemas.microsoft.com/office/drawing/2014/main" val="165335349"/>
                    </a:ext>
                  </a:extLst>
                </a:gridCol>
                <a:gridCol w="2103120">
                  <a:extLst>
                    <a:ext uri="{9D8B030D-6E8A-4147-A177-3AD203B41FA5}">
                      <a16:colId xmlns:a16="http://schemas.microsoft.com/office/drawing/2014/main" val="3124188779"/>
                    </a:ext>
                  </a:extLst>
                </a:gridCol>
                <a:gridCol w="2103120">
                  <a:extLst>
                    <a:ext uri="{9D8B030D-6E8A-4147-A177-3AD203B41FA5}">
                      <a16:colId xmlns:a16="http://schemas.microsoft.com/office/drawing/2014/main" val="1671306419"/>
                    </a:ext>
                  </a:extLst>
                </a:gridCol>
              </a:tblGrid>
              <a:tr h="372974">
                <a:tc>
                  <a:txBody>
                    <a:bodyPr/>
                    <a:lstStyle/>
                    <a:p>
                      <a:r>
                        <a:rPr lang="en-US" dirty="0"/>
                        <a:t>Age (group)</a:t>
                      </a:r>
                    </a:p>
                  </a:txBody>
                  <a:tcPr/>
                </a:tc>
                <a:tc>
                  <a:txBody>
                    <a:bodyPr/>
                    <a:lstStyle/>
                    <a:p>
                      <a:r>
                        <a:rPr lang="en-US" dirty="0"/>
                        <a:t>Total Population</a:t>
                      </a:r>
                    </a:p>
                  </a:txBody>
                  <a:tcPr/>
                </a:tc>
                <a:tc>
                  <a:txBody>
                    <a:bodyPr/>
                    <a:lstStyle/>
                    <a:p>
                      <a:r>
                        <a:rPr lang="en-US" dirty="0"/>
                        <a:t>Male</a:t>
                      </a:r>
                    </a:p>
                  </a:txBody>
                  <a:tcPr/>
                </a:tc>
                <a:tc>
                  <a:txBody>
                    <a:bodyPr/>
                    <a:lstStyle/>
                    <a:p>
                      <a:r>
                        <a:rPr lang="en-US" dirty="0"/>
                        <a:t>Female</a:t>
                      </a:r>
                    </a:p>
                  </a:txBody>
                  <a:tcPr/>
                </a:tc>
                <a:tc>
                  <a:txBody>
                    <a:bodyPr/>
                    <a:lstStyle/>
                    <a:p>
                      <a:r>
                        <a:rPr lang="en-US" dirty="0"/>
                        <a:t>Total Percent (100)</a:t>
                      </a:r>
                    </a:p>
                  </a:txBody>
                  <a:tcPr/>
                </a:tc>
                <a:extLst>
                  <a:ext uri="{0D108BD9-81ED-4DB2-BD59-A6C34878D82A}">
                    <a16:rowId xmlns:a16="http://schemas.microsoft.com/office/drawing/2014/main" val="1782836782"/>
                  </a:ext>
                </a:extLst>
              </a:tr>
              <a:tr h="372974">
                <a:tc>
                  <a:txBody>
                    <a:bodyPr/>
                    <a:lstStyle/>
                    <a:p>
                      <a:pPr algn="l"/>
                      <a:r>
                        <a:rPr lang="en-US" dirty="0">
                          <a:effectLst/>
                        </a:rPr>
                        <a:t>Under 18 years</a:t>
                      </a:r>
                    </a:p>
                  </a:txBody>
                  <a:tcPr marL="161925" marR="47625" marT="9525" marB="9525" anchor="ctr"/>
                </a:tc>
                <a:tc>
                  <a:txBody>
                    <a:bodyPr/>
                    <a:lstStyle/>
                    <a:p>
                      <a:pPr algn="r"/>
                      <a:r>
                        <a:rPr lang="en-US" dirty="0">
                          <a:effectLst/>
                        </a:rPr>
                        <a:t>11,880</a:t>
                      </a:r>
                    </a:p>
                  </a:txBody>
                  <a:tcPr marL="47625" marR="47625" marT="9525" marB="9525" anchor="ctr"/>
                </a:tc>
                <a:tc>
                  <a:txBody>
                    <a:bodyPr/>
                    <a:lstStyle/>
                    <a:p>
                      <a:pPr algn="r"/>
                      <a:r>
                        <a:rPr lang="en-US" dirty="0">
                          <a:effectLst/>
                        </a:rPr>
                        <a:t>6,067</a:t>
                      </a:r>
                    </a:p>
                  </a:txBody>
                  <a:tcPr marL="47625" marR="47625" marT="9525" marB="9525" anchor="ctr"/>
                </a:tc>
                <a:tc>
                  <a:txBody>
                    <a:bodyPr/>
                    <a:lstStyle/>
                    <a:p>
                      <a:pPr algn="r"/>
                      <a:r>
                        <a:rPr lang="en-US" dirty="0">
                          <a:effectLst/>
                        </a:rPr>
                        <a:t>5,813</a:t>
                      </a:r>
                    </a:p>
                  </a:txBody>
                  <a:tcPr marL="47625" marR="47625" marT="9525" marB="9525" anchor="ctr"/>
                </a:tc>
                <a:tc>
                  <a:txBody>
                    <a:bodyPr/>
                    <a:lstStyle/>
                    <a:p>
                      <a:pPr algn="r"/>
                      <a:r>
                        <a:rPr lang="en-US" dirty="0">
                          <a:effectLst/>
                        </a:rPr>
                        <a:t>30.0</a:t>
                      </a:r>
                    </a:p>
                  </a:txBody>
                  <a:tcPr marL="47625" marR="47625" marT="9525" marB="9525" anchor="ctr"/>
                </a:tc>
                <a:extLst>
                  <a:ext uri="{0D108BD9-81ED-4DB2-BD59-A6C34878D82A}">
                    <a16:rowId xmlns:a16="http://schemas.microsoft.com/office/drawing/2014/main" val="2536922938"/>
                  </a:ext>
                </a:extLst>
              </a:tr>
              <a:tr h="372974">
                <a:tc>
                  <a:txBody>
                    <a:bodyPr/>
                    <a:lstStyle/>
                    <a:p>
                      <a:pPr algn="l"/>
                      <a:r>
                        <a:rPr lang="en-US" dirty="0">
                          <a:effectLst/>
                        </a:rPr>
                        <a:t>18 to 64 years</a:t>
                      </a:r>
                    </a:p>
                  </a:txBody>
                  <a:tcPr marL="161925" marR="47625" marT="9525" marB="9525" anchor="ctr"/>
                </a:tc>
                <a:tc>
                  <a:txBody>
                    <a:bodyPr/>
                    <a:lstStyle/>
                    <a:p>
                      <a:pPr algn="r"/>
                      <a:r>
                        <a:rPr lang="en-US" dirty="0">
                          <a:effectLst/>
                        </a:rPr>
                        <a:t>24,307</a:t>
                      </a:r>
                    </a:p>
                  </a:txBody>
                  <a:tcPr marL="47625" marR="47625" marT="9525" marB="9525" anchor="ctr"/>
                </a:tc>
                <a:tc>
                  <a:txBody>
                    <a:bodyPr/>
                    <a:lstStyle/>
                    <a:p>
                      <a:pPr algn="r"/>
                      <a:r>
                        <a:rPr lang="en-US" dirty="0">
                          <a:effectLst/>
                        </a:rPr>
                        <a:t>11,361</a:t>
                      </a:r>
                    </a:p>
                  </a:txBody>
                  <a:tcPr marL="47625" marR="47625" marT="9525" marB="9525" anchor="ctr"/>
                </a:tc>
                <a:tc>
                  <a:txBody>
                    <a:bodyPr/>
                    <a:lstStyle/>
                    <a:p>
                      <a:pPr algn="r"/>
                      <a:r>
                        <a:rPr lang="en-US" dirty="0">
                          <a:effectLst/>
                        </a:rPr>
                        <a:t>12,946</a:t>
                      </a:r>
                    </a:p>
                  </a:txBody>
                  <a:tcPr marL="47625" marR="47625" marT="9525" marB="9525" anchor="ctr"/>
                </a:tc>
                <a:tc>
                  <a:txBody>
                    <a:bodyPr/>
                    <a:lstStyle/>
                    <a:p>
                      <a:pPr algn="r"/>
                      <a:r>
                        <a:rPr lang="en-US" dirty="0">
                          <a:effectLst/>
                        </a:rPr>
                        <a:t>61.3</a:t>
                      </a:r>
                    </a:p>
                  </a:txBody>
                  <a:tcPr marL="47625" marR="47625" marT="9525" marB="9525" anchor="ctr"/>
                </a:tc>
                <a:extLst>
                  <a:ext uri="{0D108BD9-81ED-4DB2-BD59-A6C34878D82A}">
                    <a16:rowId xmlns:a16="http://schemas.microsoft.com/office/drawing/2014/main" val="1358105577"/>
                  </a:ext>
                </a:extLst>
              </a:tr>
              <a:tr h="372974">
                <a:tc>
                  <a:txBody>
                    <a:bodyPr/>
                    <a:lstStyle/>
                    <a:p>
                      <a:pPr algn="l"/>
                      <a:r>
                        <a:rPr lang="en-US" dirty="0">
                          <a:effectLst/>
                        </a:rPr>
                        <a:t>65 years and over</a:t>
                      </a:r>
                    </a:p>
                  </a:txBody>
                  <a:tcPr marL="161925" marR="47625" marT="9525" marB="9525" anchor="ctr"/>
                </a:tc>
                <a:tc>
                  <a:txBody>
                    <a:bodyPr/>
                    <a:lstStyle/>
                    <a:p>
                      <a:pPr algn="r"/>
                      <a:r>
                        <a:rPr lang="en-US">
                          <a:effectLst/>
                        </a:rPr>
                        <a:t>3,478</a:t>
                      </a:r>
                    </a:p>
                  </a:txBody>
                  <a:tcPr marL="47625" marR="47625" marT="9525" marB="9525" anchor="ctr"/>
                </a:tc>
                <a:tc>
                  <a:txBody>
                    <a:bodyPr/>
                    <a:lstStyle/>
                    <a:p>
                      <a:pPr algn="r"/>
                      <a:r>
                        <a:rPr lang="en-US" dirty="0">
                          <a:effectLst/>
                        </a:rPr>
                        <a:t>1,351</a:t>
                      </a:r>
                    </a:p>
                  </a:txBody>
                  <a:tcPr marL="47625" marR="47625" marT="9525" marB="9525" anchor="ctr"/>
                </a:tc>
                <a:tc>
                  <a:txBody>
                    <a:bodyPr/>
                    <a:lstStyle/>
                    <a:p>
                      <a:pPr algn="r"/>
                      <a:r>
                        <a:rPr lang="en-US" dirty="0">
                          <a:effectLst/>
                        </a:rPr>
                        <a:t>2,127</a:t>
                      </a:r>
                    </a:p>
                  </a:txBody>
                  <a:tcPr marL="47625" marR="47625" marT="9525" marB="9525" anchor="ctr"/>
                </a:tc>
                <a:tc>
                  <a:txBody>
                    <a:bodyPr/>
                    <a:lstStyle/>
                    <a:p>
                      <a:pPr algn="r"/>
                      <a:r>
                        <a:rPr lang="en-US" dirty="0">
                          <a:effectLst/>
                        </a:rPr>
                        <a:t>8.8</a:t>
                      </a:r>
                    </a:p>
                  </a:txBody>
                  <a:tcPr marL="47625" marR="47625" marT="9525" marB="9525" anchor="ctr"/>
                </a:tc>
                <a:extLst>
                  <a:ext uri="{0D108BD9-81ED-4DB2-BD59-A6C34878D82A}">
                    <a16:rowId xmlns:a16="http://schemas.microsoft.com/office/drawing/2014/main" val="4155595098"/>
                  </a:ext>
                </a:extLst>
              </a:tr>
              <a:tr h="372974">
                <a:tc>
                  <a:txBody>
                    <a:bodyPr/>
                    <a:lstStyle/>
                    <a:p>
                      <a:pPr algn="l"/>
                      <a:r>
                        <a:rPr lang="en-US" dirty="0">
                          <a:effectLst/>
                        </a:rPr>
                        <a:t>18 to 24 years</a:t>
                      </a:r>
                    </a:p>
                  </a:txBody>
                  <a:tcPr marL="276225" marR="47625" marT="9525" marB="9525" anchor="ctr"/>
                </a:tc>
                <a:tc>
                  <a:txBody>
                    <a:bodyPr/>
                    <a:lstStyle/>
                    <a:p>
                      <a:pPr algn="r"/>
                      <a:r>
                        <a:rPr lang="en-US" dirty="0">
                          <a:effectLst/>
                        </a:rPr>
                        <a:t>4,887</a:t>
                      </a:r>
                    </a:p>
                  </a:txBody>
                  <a:tcPr marL="47625" marR="47625" marT="9525" marB="9525" anchor="ctr"/>
                </a:tc>
                <a:tc>
                  <a:txBody>
                    <a:bodyPr/>
                    <a:lstStyle/>
                    <a:p>
                      <a:pPr algn="r"/>
                      <a:r>
                        <a:rPr lang="en-US">
                          <a:effectLst/>
                        </a:rPr>
                        <a:t>2,509</a:t>
                      </a:r>
                    </a:p>
                  </a:txBody>
                  <a:tcPr marL="47625" marR="47625" marT="9525" marB="9525" anchor="ctr"/>
                </a:tc>
                <a:tc>
                  <a:txBody>
                    <a:bodyPr/>
                    <a:lstStyle/>
                    <a:p>
                      <a:pPr algn="r"/>
                      <a:r>
                        <a:rPr lang="en-US">
                          <a:effectLst/>
                        </a:rPr>
                        <a:t>2,378</a:t>
                      </a:r>
                    </a:p>
                  </a:txBody>
                  <a:tcPr marL="47625" marR="47625" marT="9525" marB="9525" anchor="ctr"/>
                </a:tc>
                <a:tc>
                  <a:txBody>
                    <a:bodyPr/>
                    <a:lstStyle/>
                    <a:p>
                      <a:pPr algn="r"/>
                      <a:r>
                        <a:rPr lang="en-US">
                          <a:effectLst/>
                        </a:rPr>
                        <a:t>12.3</a:t>
                      </a:r>
                    </a:p>
                  </a:txBody>
                  <a:tcPr marL="47625" marR="47625" marT="9525" marB="9525" anchor="ctr"/>
                </a:tc>
                <a:extLst>
                  <a:ext uri="{0D108BD9-81ED-4DB2-BD59-A6C34878D82A}">
                    <a16:rowId xmlns:a16="http://schemas.microsoft.com/office/drawing/2014/main" val="2713459460"/>
                  </a:ext>
                </a:extLst>
              </a:tr>
              <a:tr h="372974">
                <a:tc>
                  <a:txBody>
                    <a:bodyPr/>
                    <a:lstStyle/>
                    <a:p>
                      <a:pPr algn="l"/>
                      <a:r>
                        <a:rPr lang="en-US" dirty="0">
                          <a:effectLst/>
                        </a:rPr>
                        <a:t>25 to 44 years</a:t>
                      </a:r>
                    </a:p>
                  </a:txBody>
                  <a:tcPr marL="276225" marR="47625" marT="9525" marB="9525" anchor="ctr"/>
                </a:tc>
                <a:tc>
                  <a:txBody>
                    <a:bodyPr/>
                    <a:lstStyle/>
                    <a:p>
                      <a:pPr algn="r"/>
                      <a:r>
                        <a:rPr lang="en-US">
                          <a:effectLst/>
                        </a:rPr>
                        <a:t>11,427</a:t>
                      </a:r>
                    </a:p>
                  </a:txBody>
                  <a:tcPr marL="47625" marR="47625" marT="9525" marB="9525" anchor="ctr"/>
                </a:tc>
                <a:tc>
                  <a:txBody>
                    <a:bodyPr/>
                    <a:lstStyle/>
                    <a:p>
                      <a:pPr algn="r"/>
                      <a:r>
                        <a:rPr lang="en-US">
                          <a:effectLst/>
                        </a:rPr>
                        <a:t>5,279</a:t>
                      </a:r>
                    </a:p>
                  </a:txBody>
                  <a:tcPr marL="47625" marR="47625" marT="9525" marB="9525" anchor="ctr"/>
                </a:tc>
                <a:tc>
                  <a:txBody>
                    <a:bodyPr/>
                    <a:lstStyle/>
                    <a:p>
                      <a:pPr algn="r"/>
                      <a:r>
                        <a:rPr lang="en-US">
                          <a:effectLst/>
                        </a:rPr>
                        <a:t>6,148</a:t>
                      </a:r>
                    </a:p>
                  </a:txBody>
                  <a:tcPr marL="47625" marR="47625" marT="9525" marB="9525" anchor="ctr"/>
                </a:tc>
                <a:tc>
                  <a:txBody>
                    <a:bodyPr/>
                    <a:lstStyle/>
                    <a:p>
                      <a:pPr algn="r"/>
                      <a:r>
                        <a:rPr lang="en-US">
                          <a:effectLst/>
                        </a:rPr>
                        <a:t>28.8</a:t>
                      </a:r>
                    </a:p>
                  </a:txBody>
                  <a:tcPr marL="47625" marR="47625" marT="9525" marB="9525" anchor="ctr"/>
                </a:tc>
                <a:extLst>
                  <a:ext uri="{0D108BD9-81ED-4DB2-BD59-A6C34878D82A}">
                    <a16:rowId xmlns:a16="http://schemas.microsoft.com/office/drawing/2014/main" val="4010313250"/>
                  </a:ext>
                </a:extLst>
              </a:tr>
              <a:tr h="372974">
                <a:tc>
                  <a:txBody>
                    <a:bodyPr/>
                    <a:lstStyle/>
                    <a:p>
                      <a:pPr algn="l"/>
                      <a:r>
                        <a:rPr lang="en-US" dirty="0">
                          <a:effectLst/>
                        </a:rPr>
                        <a:t>25 to 34 years</a:t>
                      </a:r>
                    </a:p>
                  </a:txBody>
                  <a:tcPr marL="390525" marR="47625" marT="9525" marB="9525" anchor="ctr"/>
                </a:tc>
                <a:tc>
                  <a:txBody>
                    <a:bodyPr/>
                    <a:lstStyle/>
                    <a:p>
                      <a:pPr algn="r"/>
                      <a:r>
                        <a:rPr lang="en-US">
                          <a:effectLst/>
                        </a:rPr>
                        <a:t>6,156</a:t>
                      </a:r>
                    </a:p>
                  </a:txBody>
                  <a:tcPr marL="47625" marR="47625" marT="9525" marB="9525" anchor="ctr"/>
                </a:tc>
                <a:tc>
                  <a:txBody>
                    <a:bodyPr/>
                    <a:lstStyle/>
                    <a:p>
                      <a:pPr algn="r"/>
                      <a:r>
                        <a:rPr lang="en-US">
                          <a:effectLst/>
                        </a:rPr>
                        <a:t>2,826</a:t>
                      </a:r>
                    </a:p>
                  </a:txBody>
                  <a:tcPr marL="47625" marR="47625" marT="9525" marB="9525" anchor="ctr"/>
                </a:tc>
                <a:tc>
                  <a:txBody>
                    <a:bodyPr/>
                    <a:lstStyle/>
                    <a:p>
                      <a:pPr algn="r"/>
                      <a:r>
                        <a:rPr lang="en-US">
                          <a:effectLst/>
                        </a:rPr>
                        <a:t>3,330</a:t>
                      </a:r>
                    </a:p>
                  </a:txBody>
                  <a:tcPr marL="47625" marR="47625" marT="9525" marB="9525" anchor="ctr"/>
                </a:tc>
                <a:tc>
                  <a:txBody>
                    <a:bodyPr/>
                    <a:lstStyle/>
                    <a:p>
                      <a:pPr algn="r"/>
                      <a:r>
                        <a:rPr lang="en-US">
                          <a:effectLst/>
                        </a:rPr>
                        <a:t>15.5</a:t>
                      </a:r>
                    </a:p>
                  </a:txBody>
                  <a:tcPr marL="47625" marR="47625" marT="9525" marB="9525" anchor="ctr"/>
                </a:tc>
                <a:extLst>
                  <a:ext uri="{0D108BD9-81ED-4DB2-BD59-A6C34878D82A}">
                    <a16:rowId xmlns:a16="http://schemas.microsoft.com/office/drawing/2014/main" val="1681309118"/>
                  </a:ext>
                </a:extLst>
              </a:tr>
              <a:tr h="372974">
                <a:tc>
                  <a:txBody>
                    <a:bodyPr/>
                    <a:lstStyle/>
                    <a:p>
                      <a:pPr algn="l"/>
                      <a:r>
                        <a:rPr lang="en-US" dirty="0">
                          <a:effectLst/>
                        </a:rPr>
                        <a:t>35 to 44 years</a:t>
                      </a:r>
                    </a:p>
                  </a:txBody>
                  <a:tcPr marL="390525" marR="47625" marT="9525" marB="9525" anchor="ctr"/>
                </a:tc>
                <a:tc>
                  <a:txBody>
                    <a:bodyPr/>
                    <a:lstStyle/>
                    <a:p>
                      <a:pPr algn="r"/>
                      <a:r>
                        <a:rPr lang="en-US">
                          <a:effectLst/>
                        </a:rPr>
                        <a:t>5,271</a:t>
                      </a:r>
                    </a:p>
                  </a:txBody>
                  <a:tcPr marL="47625" marR="47625" marT="9525" marB="9525" anchor="ctr"/>
                </a:tc>
                <a:tc>
                  <a:txBody>
                    <a:bodyPr/>
                    <a:lstStyle/>
                    <a:p>
                      <a:pPr algn="r"/>
                      <a:r>
                        <a:rPr lang="en-US" dirty="0">
                          <a:effectLst/>
                        </a:rPr>
                        <a:t>2,453</a:t>
                      </a:r>
                    </a:p>
                  </a:txBody>
                  <a:tcPr marL="47625" marR="47625" marT="9525" marB="9525" anchor="ctr"/>
                </a:tc>
                <a:tc>
                  <a:txBody>
                    <a:bodyPr/>
                    <a:lstStyle/>
                    <a:p>
                      <a:pPr algn="r"/>
                      <a:r>
                        <a:rPr lang="en-US">
                          <a:effectLst/>
                        </a:rPr>
                        <a:t>2,818</a:t>
                      </a:r>
                    </a:p>
                  </a:txBody>
                  <a:tcPr marL="47625" marR="47625" marT="9525" marB="9525" anchor="ctr"/>
                </a:tc>
                <a:tc>
                  <a:txBody>
                    <a:bodyPr/>
                    <a:lstStyle/>
                    <a:p>
                      <a:pPr algn="r"/>
                      <a:r>
                        <a:rPr lang="en-US">
                          <a:effectLst/>
                        </a:rPr>
                        <a:t>13.3</a:t>
                      </a:r>
                    </a:p>
                  </a:txBody>
                  <a:tcPr marL="47625" marR="47625" marT="9525" marB="9525" anchor="ctr"/>
                </a:tc>
                <a:extLst>
                  <a:ext uri="{0D108BD9-81ED-4DB2-BD59-A6C34878D82A}">
                    <a16:rowId xmlns:a16="http://schemas.microsoft.com/office/drawing/2014/main" val="1041664020"/>
                  </a:ext>
                </a:extLst>
              </a:tr>
              <a:tr h="372974">
                <a:tc>
                  <a:txBody>
                    <a:bodyPr/>
                    <a:lstStyle/>
                    <a:p>
                      <a:pPr algn="l"/>
                      <a:r>
                        <a:rPr lang="en-US">
                          <a:effectLst/>
                        </a:rPr>
                        <a:t>45 to 64 years</a:t>
                      </a:r>
                    </a:p>
                  </a:txBody>
                  <a:tcPr marL="276225" marR="47625" marT="9525" marB="9525" anchor="ctr"/>
                </a:tc>
                <a:tc>
                  <a:txBody>
                    <a:bodyPr/>
                    <a:lstStyle/>
                    <a:p>
                      <a:pPr algn="r"/>
                      <a:r>
                        <a:rPr lang="en-US" dirty="0">
                          <a:effectLst/>
                        </a:rPr>
                        <a:t>7,993</a:t>
                      </a:r>
                    </a:p>
                  </a:txBody>
                  <a:tcPr marL="47625" marR="47625" marT="9525" marB="9525" anchor="ctr"/>
                </a:tc>
                <a:tc>
                  <a:txBody>
                    <a:bodyPr/>
                    <a:lstStyle/>
                    <a:p>
                      <a:pPr algn="r"/>
                      <a:r>
                        <a:rPr lang="en-US">
                          <a:effectLst/>
                        </a:rPr>
                        <a:t>3,573</a:t>
                      </a:r>
                    </a:p>
                  </a:txBody>
                  <a:tcPr marL="47625" marR="47625" marT="9525" marB="9525" anchor="ctr"/>
                </a:tc>
                <a:tc>
                  <a:txBody>
                    <a:bodyPr/>
                    <a:lstStyle/>
                    <a:p>
                      <a:pPr algn="r"/>
                      <a:r>
                        <a:rPr lang="en-US" dirty="0">
                          <a:effectLst/>
                        </a:rPr>
                        <a:t>4,420</a:t>
                      </a:r>
                    </a:p>
                  </a:txBody>
                  <a:tcPr marL="47625" marR="47625" marT="9525" marB="9525" anchor="ctr"/>
                </a:tc>
                <a:tc>
                  <a:txBody>
                    <a:bodyPr/>
                    <a:lstStyle/>
                    <a:p>
                      <a:pPr algn="r"/>
                      <a:r>
                        <a:rPr lang="en-US">
                          <a:effectLst/>
                        </a:rPr>
                        <a:t>20.2</a:t>
                      </a:r>
                    </a:p>
                  </a:txBody>
                  <a:tcPr marL="47625" marR="47625" marT="9525" marB="9525" anchor="ctr"/>
                </a:tc>
                <a:extLst>
                  <a:ext uri="{0D108BD9-81ED-4DB2-BD59-A6C34878D82A}">
                    <a16:rowId xmlns:a16="http://schemas.microsoft.com/office/drawing/2014/main" val="3068679342"/>
                  </a:ext>
                </a:extLst>
              </a:tr>
              <a:tr h="372974">
                <a:tc>
                  <a:txBody>
                    <a:bodyPr/>
                    <a:lstStyle/>
                    <a:p>
                      <a:pPr algn="l"/>
                      <a:r>
                        <a:rPr lang="en-US" dirty="0">
                          <a:effectLst/>
                        </a:rPr>
                        <a:t>45 to 54 years</a:t>
                      </a:r>
                    </a:p>
                  </a:txBody>
                  <a:tcPr marL="390525" marR="47625" marT="9525" marB="9525" anchor="ctr"/>
                </a:tc>
                <a:tc>
                  <a:txBody>
                    <a:bodyPr/>
                    <a:lstStyle/>
                    <a:p>
                      <a:pPr algn="r"/>
                      <a:r>
                        <a:rPr lang="en-US">
                          <a:effectLst/>
                        </a:rPr>
                        <a:t>4,807</a:t>
                      </a:r>
                    </a:p>
                  </a:txBody>
                  <a:tcPr marL="47625" marR="47625" marT="9525" marB="9525" anchor="ctr"/>
                </a:tc>
                <a:tc>
                  <a:txBody>
                    <a:bodyPr/>
                    <a:lstStyle/>
                    <a:p>
                      <a:pPr algn="r"/>
                      <a:r>
                        <a:rPr lang="en-US" dirty="0">
                          <a:effectLst/>
                        </a:rPr>
                        <a:t>2,157</a:t>
                      </a:r>
                    </a:p>
                  </a:txBody>
                  <a:tcPr marL="47625" marR="47625" marT="9525" marB="9525" anchor="ctr"/>
                </a:tc>
                <a:tc>
                  <a:txBody>
                    <a:bodyPr/>
                    <a:lstStyle/>
                    <a:p>
                      <a:pPr algn="r"/>
                      <a:r>
                        <a:rPr lang="en-US" dirty="0">
                          <a:effectLst/>
                        </a:rPr>
                        <a:t>2,650</a:t>
                      </a:r>
                    </a:p>
                  </a:txBody>
                  <a:tcPr marL="47625" marR="47625" marT="9525" marB="9525" anchor="ctr"/>
                </a:tc>
                <a:tc>
                  <a:txBody>
                    <a:bodyPr/>
                    <a:lstStyle/>
                    <a:p>
                      <a:pPr algn="r"/>
                      <a:r>
                        <a:rPr lang="en-US">
                          <a:effectLst/>
                        </a:rPr>
                        <a:t>12.1</a:t>
                      </a:r>
                    </a:p>
                  </a:txBody>
                  <a:tcPr marL="47625" marR="47625" marT="9525" marB="9525" anchor="ctr"/>
                </a:tc>
                <a:extLst>
                  <a:ext uri="{0D108BD9-81ED-4DB2-BD59-A6C34878D82A}">
                    <a16:rowId xmlns:a16="http://schemas.microsoft.com/office/drawing/2014/main" val="2232088997"/>
                  </a:ext>
                </a:extLst>
              </a:tr>
              <a:tr h="372974">
                <a:tc>
                  <a:txBody>
                    <a:bodyPr/>
                    <a:lstStyle/>
                    <a:p>
                      <a:pPr algn="l"/>
                      <a:r>
                        <a:rPr lang="en-US" dirty="0">
                          <a:effectLst/>
                        </a:rPr>
                        <a:t>55 to 64 years</a:t>
                      </a:r>
                    </a:p>
                  </a:txBody>
                  <a:tcPr marL="390525" marR="47625" marT="9525" marB="9525" anchor="ctr"/>
                </a:tc>
                <a:tc>
                  <a:txBody>
                    <a:bodyPr/>
                    <a:lstStyle/>
                    <a:p>
                      <a:pPr algn="r"/>
                      <a:r>
                        <a:rPr lang="en-US" dirty="0">
                          <a:effectLst/>
                        </a:rPr>
                        <a:t>3,186</a:t>
                      </a:r>
                    </a:p>
                  </a:txBody>
                  <a:tcPr marL="47625" marR="47625" marT="9525" marB="9525" anchor="ctr"/>
                </a:tc>
                <a:tc>
                  <a:txBody>
                    <a:bodyPr/>
                    <a:lstStyle/>
                    <a:p>
                      <a:pPr algn="r"/>
                      <a:r>
                        <a:rPr lang="en-US" dirty="0">
                          <a:effectLst/>
                        </a:rPr>
                        <a:t>1,416</a:t>
                      </a:r>
                    </a:p>
                  </a:txBody>
                  <a:tcPr marL="47625" marR="47625" marT="9525" marB="9525" anchor="ctr"/>
                </a:tc>
                <a:tc>
                  <a:txBody>
                    <a:bodyPr/>
                    <a:lstStyle/>
                    <a:p>
                      <a:pPr algn="r"/>
                      <a:r>
                        <a:rPr lang="en-US" dirty="0">
                          <a:effectLst/>
                        </a:rPr>
                        <a:t>1,770</a:t>
                      </a:r>
                    </a:p>
                  </a:txBody>
                  <a:tcPr marL="47625" marR="47625" marT="9525" marB="9525" anchor="ctr"/>
                </a:tc>
                <a:tc>
                  <a:txBody>
                    <a:bodyPr/>
                    <a:lstStyle/>
                    <a:p>
                      <a:pPr algn="r"/>
                      <a:r>
                        <a:rPr lang="en-US" dirty="0">
                          <a:effectLst/>
                        </a:rPr>
                        <a:t>8.0</a:t>
                      </a:r>
                    </a:p>
                  </a:txBody>
                  <a:tcPr marL="47625" marR="47625" marT="9525" marB="9525" anchor="ctr"/>
                </a:tc>
                <a:extLst>
                  <a:ext uri="{0D108BD9-81ED-4DB2-BD59-A6C34878D82A}">
                    <a16:rowId xmlns:a16="http://schemas.microsoft.com/office/drawing/2014/main" val="1363597888"/>
                  </a:ext>
                </a:extLst>
              </a:tr>
              <a:tr h="372974">
                <a:tc>
                  <a:txBody>
                    <a:bodyPr/>
                    <a:lstStyle/>
                    <a:p>
                      <a:pPr algn="l"/>
                      <a:r>
                        <a:rPr lang="en-US" dirty="0">
                          <a:effectLst/>
                        </a:rPr>
                        <a:t>65 to 74 years</a:t>
                      </a:r>
                    </a:p>
                  </a:txBody>
                  <a:tcPr marL="276225" marR="47625" marT="9525" marB="9525" anchor="ctr"/>
                </a:tc>
                <a:tc>
                  <a:txBody>
                    <a:bodyPr/>
                    <a:lstStyle/>
                    <a:p>
                      <a:pPr algn="r"/>
                      <a:r>
                        <a:rPr lang="en-US">
                          <a:effectLst/>
                        </a:rPr>
                        <a:t>2,100</a:t>
                      </a:r>
                    </a:p>
                  </a:txBody>
                  <a:tcPr marL="47625" marR="47625" marT="9525" marB="9525" anchor="ctr"/>
                </a:tc>
                <a:tc>
                  <a:txBody>
                    <a:bodyPr/>
                    <a:lstStyle/>
                    <a:p>
                      <a:pPr algn="r"/>
                      <a:r>
                        <a:rPr lang="en-US">
                          <a:effectLst/>
                        </a:rPr>
                        <a:t>867</a:t>
                      </a:r>
                    </a:p>
                  </a:txBody>
                  <a:tcPr marL="47625" marR="47625" marT="9525" marB="9525" anchor="ctr"/>
                </a:tc>
                <a:tc>
                  <a:txBody>
                    <a:bodyPr/>
                    <a:lstStyle/>
                    <a:p>
                      <a:pPr algn="r"/>
                      <a:r>
                        <a:rPr lang="en-US" dirty="0">
                          <a:effectLst/>
                        </a:rPr>
                        <a:t>1,233</a:t>
                      </a:r>
                    </a:p>
                  </a:txBody>
                  <a:tcPr marL="47625" marR="47625" marT="9525" marB="9525" anchor="ctr"/>
                </a:tc>
                <a:tc>
                  <a:txBody>
                    <a:bodyPr/>
                    <a:lstStyle/>
                    <a:p>
                      <a:pPr algn="r"/>
                      <a:r>
                        <a:rPr lang="en-US" dirty="0">
                          <a:effectLst/>
                        </a:rPr>
                        <a:t>5.3</a:t>
                      </a:r>
                    </a:p>
                  </a:txBody>
                  <a:tcPr marL="47625" marR="47625" marT="9525" marB="9525" anchor="ctr"/>
                </a:tc>
                <a:extLst>
                  <a:ext uri="{0D108BD9-81ED-4DB2-BD59-A6C34878D82A}">
                    <a16:rowId xmlns:a16="http://schemas.microsoft.com/office/drawing/2014/main" val="1786229028"/>
                  </a:ext>
                </a:extLst>
              </a:tr>
              <a:tr h="372974">
                <a:tc>
                  <a:txBody>
                    <a:bodyPr/>
                    <a:lstStyle/>
                    <a:p>
                      <a:pPr algn="l"/>
                      <a:r>
                        <a:rPr lang="en-US" dirty="0">
                          <a:effectLst/>
                        </a:rPr>
                        <a:t>75 to 84 years</a:t>
                      </a:r>
                    </a:p>
                  </a:txBody>
                  <a:tcPr marL="276225" marR="47625" marT="9525" marB="9525" anchor="ctr"/>
                </a:tc>
                <a:tc>
                  <a:txBody>
                    <a:bodyPr/>
                    <a:lstStyle/>
                    <a:p>
                      <a:pPr algn="r"/>
                      <a:r>
                        <a:rPr lang="en-US" dirty="0">
                          <a:effectLst/>
                        </a:rPr>
                        <a:t>1,087</a:t>
                      </a:r>
                    </a:p>
                  </a:txBody>
                  <a:tcPr marL="47625" marR="47625" marT="9525" marB="9525" anchor="ctr"/>
                </a:tc>
                <a:tc>
                  <a:txBody>
                    <a:bodyPr/>
                    <a:lstStyle/>
                    <a:p>
                      <a:pPr algn="r"/>
                      <a:r>
                        <a:rPr lang="en-US">
                          <a:effectLst/>
                        </a:rPr>
                        <a:t>398</a:t>
                      </a:r>
                    </a:p>
                  </a:txBody>
                  <a:tcPr marL="47625" marR="47625" marT="9525" marB="9525" anchor="ctr"/>
                </a:tc>
                <a:tc>
                  <a:txBody>
                    <a:bodyPr/>
                    <a:lstStyle/>
                    <a:p>
                      <a:pPr algn="r"/>
                      <a:r>
                        <a:rPr lang="en-US" dirty="0">
                          <a:effectLst/>
                        </a:rPr>
                        <a:t>689</a:t>
                      </a:r>
                    </a:p>
                  </a:txBody>
                  <a:tcPr marL="47625" marR="47625" marT="9525" marB="9525" anchor="ctr"/>
                </a:tc>
                <a:tc>
                  <a:txBody>
                    <a:bodyPr/>
                    <a:lstStyle/>
                    <a:p>
                      <a:pPr algn="r"/>
                      <a:r>
                        <a:rPr lang="en-US" dirty="0">
                          <a:effectLst/>
                        </a:rPr>
                        <a:t>2.7</a:t>
                      </a:r>
                    </a:p>
                  </a:txBody>
                  <a:tcPr marL="47625" marR="47625" marT="9525" marB="9525" anchor="ctr"/>
                </a:tc>
                <a:extLst>
                  <a:ext uri="{0D108BD9-81ED-4DB2-BD59-A6C34878D82A}">
                    <a16:rowId xmlns:a16="http://schemas.microsoft.com/office/drawing/2014/main" val="572343149"/>
                  </a:ext>
                </a:extLst>
              </a:tr>
              <a:tr h="372974">
                <a:tc>
                  <a:txBody>
                    <a:bodyPr/>
                    <a:lstStyle/>
                    <a:p>
                      <a:pPr algn="l"/>
                      <a:r>
                        <a:rPr lang="en-US">
                          <a:effectLst/>
                        </a:rPr>
                        <a:t>85 years and over</a:t>
                      </a:r>
                    </a:p>
                  </a:txBody>
                  <a:tcPr marL="276225" marR="47625" marT="9525" marB="9525" anchor="ctr"/>
                </a:tc>
                <a:tc>
                  <a:txBody>
                    <a:bodyPr/>
                    <a:lstStyle/>
                    <a:p>
                      <a:pPr algn="r"/>
                      <a:r>
                        <a:rPr lang="en-US" dirty="0">
                          <a:effectLst/>
                        </a:rPr>
                        <a:t>291</a:t>
                      </a:r>
                    </a:p>
                  </a:txBody>
                  <a:tcPr marL="47625" marR="47625" marT="9525" marB="9525" anchor="ctr"/>
                </a:tc>
                <a:tc>
                  <a:txBody>
                    <a:bodyPr/>
                    <a:lstStyle/>
                    <a:p>
                      <a:pPr algn="r"/>
                      <a:r>
                        <a:rPr lang="en-US" dirty="0">
                          <a:effectLst/>
                        </a:rPr>
                        <a:t>86</a:t>
                      </a:r>
                    </a:p>
                  </a:txBody>
                  <a:tcPr marL="47625" marR="47625" marT="9525" marB="9525" anchor="ctr"/>
                </a:tc>
                <a:tc>
                  <a:txBody>
                    <a:bodyPr/>
                    <a:lstStyle/>
                    <a:p>
                      <a:pPr algn="r"/>
                      <a:r>
                        <a:rPr lang="en-US" dirty="0">
                          <a:effectLst/>
                        </a:rPr>
                        <a:t>205</a:t>
                      </a:r>
                    </a:p>
                  </a:txBody>
                  <a:tcPr marL="47625" marR="47625" marT="9525" marB="9525" anchor="ctr"/>
                </a:tc>
                <a:tc>
                  <a:txBody>
                    <a:bodyPr/>
                    <a:lstStyle/>
                    <a:p>
                      <a:pPr algn="r"/>
                      <a:r>
                        <a:rPr lang="en-US" dirty="0">
                          <a:effectLst/>
                        </a:rPr>
                        <a:t>0.7</a:t>
                      </a:r>
                    </a:p>
                  </a:txBody>
                  <a:tcPr marL="47625" marR="47625" marT="9525" marB="9525" anchor="ctr"/>
                </a:tc>
                <a:extLst>
                  <a:ext uri="{0D108BD9-81ED-4DB2-BD59-A6C34878D82A}">
                    <a16:rowId xmlns:a16="http://schemas.microsoft.com/office/drawing/2014/main" val="602537975"/>
                  </a:ext>
                </a:extLst>
              </a:tr>
            </a:tbl>
          </a:graphicData>
        </a:graphic>
      </p:graphicFrame>
      <p:sp>
        <p:nvSpPr>
          <p:cNvPr id="6" name="TextBox 5">
            <a:extLst>
              <a:ext uri="{FF2B5EF4-FFF2-40B4-BE49-F238E27FC236}">
                <a16:creationId xmlns:a16="http://schemas.microsoft.com/office/drawing/2014/main" id="{04E42300-00AB-9C40-82EE-CF45977B48BB}"/>
              </a:ext>
            </a:extLst>
          </p:cNvPr>
          <p:cNvSpPr txBox="1"/>
          <p:nvPr/>
        </p:nvSpPr>
        <p:spPr>
          <a:xfrm>
            <a:off x="584812" y="597531"/>
            <a:ext cx="9914263" cy="369332"/>
          </a:xfrm>
          <a:prstGeom prst="rect">
            <a:avLst/>
          </a:prstGeom>
          <a:noFill/>
        </p:spPr>
        <p:txBody>
          <a:bodyPr wrap="square" rtlCol="0">
            <a:spAutoFit/>
          </a:bodyPr>
          <a:lstStyle/>
          <a:p>
            <a:r>
              <a:rPr lang="en-US" dirty="0"/>
              <a:t>According to Us Census Bureau (2010), the population representation is as below; </a:t>
            </a:r>
          </a:p>
        </p:txBody>
      </p:sp>
      <p:sp>
        <p:nvSpPr>
          <p:cNvPr id="7" name="TextBox 6">
            <a:extLst>
              <a:ext uri="{FF2B5EF4-FFF2-40B4-BE49-F238E27FC236}">
                <a16:creationId xmlns:a16="http://schemas.microsoft.com/office/drawing/2014/main" id="{F78971B2-9BE2-954D-965E-8029B99C1D0C}"/>
              </a:ext>
            </a:extLst>
          </p:cNvPr>
          <p:cNvSpPr txBox="1"/>
          <p:nvPr/>
        </p:nvSpPr>
        <p:spPr>
          <a:xfrm>
            <a:off x="584812" y="6290272"/>
            <a:ext cx="10515600" cy="646331"/>
          </a:xfrm>
          <a:prstGeom prst="rect">
            <a:avLst/>
          </a:prstGeom>
          <a:noFill/>
        </p:spPr>
        <p:txBody>
          <a:bodyPr wrap="square" rtlCol="0">
            <a:spAutoFit/>
          </a:bodyPr>
          <a:lstStyle/>
          <a:p>
            <a:r>
              <a:rPr lang="en-US" dirty="0"/>
              <a:t>Source:   </a:t>
            </a:r>
            <a:r>
              <a:rPr lang="en-US" dirty="0">
                <a:hlinkClick r:id="rId2"/>
              </a:rPr>
              <a:t>https://factfinder.census.gov/faces/tableservices/jsf/pages/productview.xhtml?src=CF</a:t>
            </a:r>
            <a:endParaRPr lang="en-US" dirty="0"/>
          </a:p>
          <a:p>
            <a:endParaRPr lang="en-US" dirty="0"/>
          </a:p>
        </p:txBody>
      </p:sp>
    </p:spTree>
    <p:extLst>
      <p:ext uri="{BB962C8B-B14F-4D97-AF65-F5344CB8AC3E}">
        <p14:creationId xmlns:p14="http://schemas.microsoft.com/office/powerpoint/2010/main" val="3334535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E2C60-7765-F54A-94AF-FC19FF19B3CD}"/>
              </a:ext>
            </a:extLst>
          </p:cNvPr>
          <p:cNvSpPr>
            <a:spLocks noGrp="1"/>
          </p:cNvSpPr>
          <p:nvPr>
            <p:ph type="title"/>
          </p:nvPr>
        </p:nvSpPr>
        <p:spPr>
          <a:xfrm>
            <a:off x="838200" y="110170"/>
            <a:ext cx="10564258" cy="517792"/>
          </a:xfrm>
        </p:spPr>
        <p:txBody>
          <a:bodyPr>
            <a:normAutofit/>
          </a:bodyPr>
          <a:lstStyle/>
          <a:p>
            <a:r>
              <a:rPr lang="en-US" sz="2400" dirty="0">
                <a:latin typeface="Times New Roman" panose="02020603050405020304" pitchFamily="18" charset="0"/>
                <a:cs typeface="Times New Roman" panose="02020603050405020304" pitchFamily="18" charset="0"/>
              </a:rPr>
              <a:t>Community Assessment: Windshield Assessment Continued …</a:t>
            </a:r>
            <a:endParaRPr lang="en-US" sz="2400" b="1" dirty="0"/>
          </a:p>
        </p:txBody>
      </p:sp>
      <p:graphicFrame>
        <p:nvGraphicFramePr>
          <p:cNvPr id="4" name="Content Placeholder 3">
            <a:extLst>
              <a:ext uri="{FF2B5EF4-FFF2-40B4-BE49-F238E27FC236}">
                <a16:creationId xmlns:a16="http://schemas.microsoft.com/office/drawing/2014/main" id="{FE8EDDB0-70C6-C14F-836A-62B915ADE396}"/>
              </a:ext>
            </a:extLst>
          </p:cNvPr>
          <p:cNvGraphicFramePr>
            <a:graphicFrameLocks noGrp="1"/>
          </p:cNvGraphicFramePr>
          <p:nvPr>
            <p:ph idx="1"/>
            <p:extLst>
              <p:ext uri="{D42A27DB-BD31-4B8C-83A1-F6EECF244321}">
                <p14:modId xmlns:p14="http://schemas.microsoft.com/office/powerpoint/2010/main" val="369171149"/>
              </p:ext>
            </p:extLst>
          </p:nvPr>
        </p:nvGraphicFramePr>
        <p:xfrm>
          <a:off x="1817783" y="881351"/>
          <a:ext cx="6037113" cy="5582640"/>
        </p:xfrm>
        <a:graphic>
          <a:graphicData uri="http://schemas.openxmlformats.org/drawingml/2006/table">
            <a:tbl>
              <a:tblPr firstRow="1" bandRow="1">
                <a:tableStyleId>{5C22544A-7EE6-4342-B048-85BDC9FD1C3A}</a:tableStyleId>
              </a:tblPr>
              <a:tblGrid>
                <a:gridCol w="2464106">
                  <a:extLst>
                    <a:ext uri="{9D8B030D-6E8A-4147-A177-3AD203B41FA5}">
                      <a16:colId xmlns:a16="http://schemas.microsoft.com/office/drawing/2014/main" val="859960548"/>
                    </a:ext>
                  </a:extLst>
                </a:gridCol>
                <a:gridCol w="1524000">
                  <a:extLst>
                    <a:ext uri="{9D8B030D-6E8A-4147-A177-3AD203B41FA5}">
                      <a16:colId xmlns:a16="http://schemas.microsoft.com/office/drawing/2014/main" val="65223504"/>
                    </a:ext>
                  </a:extLst>
                </a:gridCol>
                <a:gridCol w="2049007">
                  <a:extLst>
                    <a:ext uri="{9D8B030D-6E8A-4147-A177-3AD203B41FA5}">
                      <a16:colId xmlns:a16="http://schemas.microsoft.com/office/drawing/2014/main" val="4220177360"/>
                    </a:ext>
                  </a:extLst>
                </a:gridCol>
              </a:tblGrid>
              <a:tr h="0">
                <a:tc>
                  <a:txBody>
                    <a:bodyPr/>
                    <a:lstStyle/>
                    <a:p>
                      <a:r>
                        <a:rPr lang="en-US" dirty="0"/>
                        <a:t>Subject</a:t>
                      </a:r>
                    </a:p>
                  </a:txBody>
                  <a:tcPr/>
                </a:tc>
                <a:tc>
                  <a:txBody>
                    <a:bodyPr/>
                    <a:lstStyle/>
                    <a:p>
                      <a:r>
                        <a:rPr lang="en-US" dirty="0"/>
                        <a:t>Estimate </a:t>
                      </a:r>
                    </a:p>
                  </a:txBody>
                  <a:tcPr/>
                </a:tc>
                <a:tc>
                  <a:txBody>
                    <a:bodyPr/>
                    <a:lstStyle/>
                    <a:p>
                      <a:r>
                        <a:rPr lang="en-US" dirty="0"/>
                        <a:t>Margin of error</a:t>
                      </a:r>
                    </a:p>
                  </a:txBody>
                  <a:tcPr/>
                </a:tc>
                <a:extLst>
                  <a:ext uri="{0D108BD9-81ED-4DB2-BD59-A6C34878D82A}">
                    <a16:rowId xmlns:a16="http://schemas.microsoft.com/office/drawing/2014/main" val="3746951356"/>
                  </a:ext>
                </a:extLst>
              </a:tr>
              <a:tr h="0">
                <a:tc>
                  <a:txBody>
                    <a:bodyPr/>
                    <a:lstStyle/>
                    <a:p>
                      <a:pPr algn="l"/>
                      <a:r>
                        <a:rPr lang="en-US" sz="1600" dirty="0">
                          <a:effectLst/>
                        </a:rPr>
                        <a:t>Population  (42,779)</a:t>
                      </a:r>
                    </a:p>
                  </a:txBody>
                  <a:tcPr marL="42511" marR="42511" marT="8502" marB="8502" anchor="ctr"/>
                </a:tc>
                <a:tc>
                  <a:txBody>
                    <a:bodyPr/>
                    <a:lstStyle/>
                    <a:p>
                      <a:pPr algn="r"/>
                      <a:r>
                        <a:rPr lang="en-US" sz="1600" dirty="0">
                          <a:effectLst/>
                        </a:rPr>
                        <a:t>7.7%</a:t>
                      </a:r>
                    </a:p>
                  </a:txBody>
                  <a:tcPr marL="42511" marR="42511" marT="8502" marB="8502" anchor="ctr"/>
                </a:tc>
                <a:tc>
                  <a:txBody>
                    <a:bodyPr/>
                    <a:lstStyle/>
                    <a:p>
                      <a:pPr algn="r"/>
                      <a:r>
                        <a:rPr lang="en-US" sz="1600" dirty="0">
                          <a:effectLst/>
                        </a:rPr>
                        <a:t>+/-1,648</a:t>
                      </a:r>
                    </a:p>
                  </a:txBody>
                  <a:tcPr marL="42511" marR="42511" marT="8502" marB="8502" anchor="ctr"/>
                </a:tc>
                <a:extLst>
                  <a:ext uri="{0D108BD9-81ED-4DB2-BD59-A6C34878D82A}">
                    <a16:rowId xmlns:a16="http://schemas.microsoft.com/office/drawing/2014/main" val="1053265772"/>
                  </a:ext>
                </a:extLst>
              </a:tr>
              <a:tr h="0">
                <a:tc>
                  <a:txBody>
                    <a:bodyPr/>
                    <a:lstStyle/>
                    <a:p>
                      <a:pPr algn="l"/>
                      <a:r>
                        <a:rPr lang="en-US" sz="1600">
                          <a:effectLst/>
                        </a:rPr>
                        <a:t>AGE</a:t>
                      </a:r>
                    </a:p>
                  </a:txBody>
                  <a:tcPr marL="42511" marR="42511" marT="8502" marB="8502" anchor="ctr"/>
                </a:tc>
                <a:tc>
                  <a:txBody>
                    <a:bodyPr/>
                    <a:lstStyle/>
                    <a:p>
                      <a:pPr algn="r"/>
                      <a:r>
                        <a:rPr lang="en-US" sz="1600" dirty="0">
                          <a:effectLst/>
                        </a:rPr>
                        <a:t> </a:t>
                      </a:r>
                    </a:p>
                  </a:txBody>
                  <a:tcPr marL="42511" marR="42511" marT="8502" marB="8502" anchor="ctr"/>
                </a:tc>
                <a:tc>
                  <a:txBody>
                    <a:bodyPr/>
                    <a:lstStyle/>
                    <a:p>
                      <a:pPr algn="r"/>
                      <a:r>
                        <a:rPr lang="en-US" sz="1600" dirty="0">
                          <a:effectLst/>
                        </a:rPr>
                        <a:t> </a:t>
                      </a:r>
                    </a:p>
                  </a:txBody>
                  <a:tcPr marL="42511" marR="42511" marT="8502" marB="8502" anchor="ctr"/>
                </a:tc>
                <a:extLst>
                  <a:ext uri="{0D108BD9-81ED-4DB2-BD59-A6C34878D82A}">
                    <a16:rowId xmlns:a16="http://schemas.microsoft.com/office/drawing/2014/main" val="2125248157"/>
                  </a:ext>
                </a:extLst>
              </a:tr>
              <a:tr h="0">
                <a:tc>
                  <a:txBody>
                    <a:bodyPr/>
                    <a:lstStyle/>
                    <a:p>
                      <a:pPr algn="l"/>
                      <a:r>
                        <a:rPr lang="en-US" sz="1600">
                          <a:effectLst/>
                        </a:rPr>
                        <a:t>Under 5 years</a:t>
                      </a:r>
                    </a:p>
                  </a:txBody>
                  <a:tcPr marL="144536" marR="42511" marT="8502" marB="8502" anchor="ctr"/>
                </a:tc>
                <a:tc>
                  <a:txBody>
                    <a:bodyPr/>
                    <a:lstStyle/>
                    <a:p>
                      <a:pPr algn="r"/>
                      <a:r>
                        <a:rPr lang="en-US" sz="1600">
                          <a:effectLst/>
                        </a:rPr>
                        <a:t>9.3%</a:t>
                      </a:r>
                    </a:p>
                  </a:txBody>
                  <a:tcPr marL="42511" marR="42511" marT="8502" marB="8502" anchor="ctr"/>
                </a:tc>
                <a:tc>
                  <a:txBody>
                    <a:bodyPr/>
                    <a:lstStyle/>
                    <a:p>
                      <a:pPr algn="r"/>
                      <a:r>
                        <a:rPr lang="en-US" sz="1600" dirty="0">
                          <a:effectLst/>
                        </a:rPr>
                        <a:t>+/-0.9</a:t>
                      </a:r>
                    </a:p>
                  </a:txBody>
                  <a:tcPr marL="42511" marR="42511" marT="8502" marB="8502" anchor="ctr"/>
                </a:tc>
                <a:extLst>
                  <a:ext uri="{0D108BD9-81ED-4DB2-BD59-A6C34878D82A}">
                    <a16:rowId xmlns:a16="http://schemas.microsoft.com/office/drawing/2014/main" val="1461272290"/>
                  </a:ext>
                </a:extLst>
              </a:tr>
              <a:tr h="0">
                <a:tc>
                  <a:txBody>
                    <a:bodyPr/>
                    <a:lstStyle/>
                    <a:p>
                      <a:pPr algn="l"/>
                      <a:r>
                        <a:rPr lang="en-US" sz="1600">
                          <a:effectLst/>
                        </a:rPr>
                        <a:t>5 to 9 years</a:t>
                      </a:r>
                    </a:p>
                  </a:txBody>
                  <a:tcPr marL="144536" marR="42511" marT="8502" marB="8502" anchor="ctr"/>
                </a:tc>
                <a:tc>
                  <a:txBody>
                    <a:bodyPr/>
                    <a:lstStyle/>
                    <a:p>
                      <a:pPr algn="r"/>
                      <a:r>
                        <a:rPr lang="en-US" sz="1600">
                          <a:effectLst/>
                        </a:rPr>
                        <a:t>8.2%</a:t>
                      </a:r>
                    </a:p>
                  </a:txBody>
                  <a:tcPr marL="42511" marR="42511" marT="8502" marB="8502" anchor="ctr"/>
                </a:tc>
                <a:tc>
                  <a:txBody>
                    <a:bodyPr/>
                    <a:lstStyle/>
                    <a:p>
                      <a:pPr algn="r"/>
                      <a:r>
                        <a:rPr lang="en-US" sz="1600" dirty="0">
                          <a:effectLst/>
                        </a:rPr>
                        <a:t>+/-0.8</a:t>
                      </a:r>
                    </a:p>
                  </a:txBody>
                  <a:tcPr marL="42511" marR="42511" marT="8502" marB="8502" anchor="ctr"/>
                </a:tc>
                <a:extLst>
                  <a:ext uri="{0D108BD9-81ED-4DB2-BD59-A6C34878D82A}">
                    <a16:rowId xmlns:a16="http://schemas.microsoft.com/office/drawing/2014/main" val="528545533"/>
                  </a:ext>
                </a:extLst>
              </a:tr>
              <a:tr h="0">
                <a:tc>
                  <a:txBody>
                    <a:bodyPr/>
                    <a:lstStyle/>
                    <a:p>
                      <a:pPr algn="l"/>
                      <a:r>
                        <a:rPr lang="en-US" sz="1600" dirty="0">
                          <a:effectLst/>
                        </a:rPr>
                        <a:t>10 to 14 years</a:t>
                      </a:r>
                    </a:p>
                  </a:txBody>
                  <a:tcPr marL="144536" marR="42511" marT="8502" marB="8502" anchor="ctr"/>
                </a:tc>
                <a:tc>
                  <a:txBody>
                    <a:bodyPr/>
                    <a:lstStyle/>
                    <a:p>
                      <a:pPr algn="r"/>
                      <a:r>
                        <a:rPr lang="en-US" sz="1600">
                          <a:effectLst/>
                        </a:rPr>
                        <a:t>7.4%</a:t>
                      </a:r>
                    </a:p>
                  </a:txBody>
                  <a:tcPr marL="42511" marR="42511" marT="8502" marB="8502" anchor="ctr"/>
                </a:tc>
                <a:tc>
                  <a:txBody>
                    <a:bodyPr/>
                    <a:lstStyle/>
                    <a:p>
                      <a:pPr algn="r"/>
                      <a:r>
                        <a:rPr lang="en-US" sz="1600">
                          <a:effectLst/>
                        </a:rPr>
                        <a:t>+/-0.8</a:t>
                      </a:r>
                    </a:p>
                  </a:txBody>
                  <a:tcPr marL="42511" marR="42511" marT="8502" marB="8502" anchor="ctr"/>
                </a:tc>
                <a:extLst>
                  <a:ext uri="{0D108BD9-81ED-4DB2-BD59-A6C34878D82A}">
                    <a16:rowId xmlns:a16="http://schemas.microsoft.com/office/drawing/2014/main" val="446713820"/>
                  </a:ext>
                </a:extLst>
              </a:tr>
              <a:tr h="0">
                <a:tc>
                  <a:txBody>
                    <a:bodyPr/>
                    <a:lstStyle/>
                    <a:p>
                      <a:pPr algn="l"/>
                      <a:r>
                        <a:rPr lang="en-US" sz="1600">
                          <a:effectLst/>
                        </a:rPr>
                        <a:t>15 to 19 years</a:t>
                      </a:r>
                    </a:p>
                  </a:txBody>
                  <a:tcPr marL="144536" marR="42511" marT="8502" marB="8502" anchor="ctr"/>
                </a:tc>
                <a:tc>
                  <a:txBody>
                    <a:bodyPr/>
                    <a:lstStyle/>
                    <a:p>
                      <a:pPr algn="r"/>
                      <a:r>
                        <a:rPr lang="en-US" sz="1600">
                          <a:effectLst/>
                        </a:rPr>
                        <a:t>7.0%</a:t>
                      </a:r>
                    </a:p>
                  </a:txBody>
                  <a:tcPr marL="42511" marR="42511" marT="8502" marB="8502" anchor="ctr"/>
                </a:tc>
                <a:tc>
                  <a:txBody>
                    <a:bodyPr/>
                    <a:lstStyle/>
                    <a:p>
                      <a:pPr algn="r"/>
                      <a:r>
                        <a:rPr lang="en-US" sz="1600">
                          <a:effectLst/>
                        </a:rPr>
                        <a:t>+/-0.9</a:t>
                      </a:r>
                    </a:p>
                  </a:txBody>
                  <a:tcPr marL="42511" marR="42511" marT="8502" marB="8502" anchor="ctr"/>
                </a:tc>
                <a:extLst>
                  <a:ext uri="{0D108BD9-81ED-4DB2-BD59-A6C34878D82A}">
                    <a16:rowId xmlns:a16="http://schemas.microsoft.com/office/drawing/2014/main" val="896268610"/>
                  </a:ext>
                </a:extLst>
              </a:tr>
              <a:tr h="0">
                <a:tc>
                  <a:txBody>
                    <a:bodyPr/>
                    <a:lstStyle/>
                    <a:p>
                      <a:pPr algn="l"/>
                      <a:r>
                        <a:rPr lang="en-US" sz="1600" dirty="0">
                          <a:effectLst/>
                        </a:rPr>
                        <a:t>20 to 24 years</a:t>
                      </a:r>
                    </a:p>
                  </a:txBody>
                  <a:tcPr marL="144536" marR="42511" marT="8502" marB="8502" anchor="ctr"/>
                </a:tc>
                <a:tc>
                  <a:txBody>
                    <a:bodyPr/>
                    <a:lstStyle/>
                    <a:p>
                      <a:pPr algn="r"/>
                      <a:r>
                        <a:rPr lang="en-US" sz="1600">
                          <a:effectLst/>
                        </a:rPr>
                        <a:t>8.1%</a:t>
                      </a:r>
                    </a:p>
                  </a:txBody>
                  <a:tcPr marL="42511" marR="42511" marT="8502" marB="8502" anchor="ctr"/>
                </a:tc>
                <a:tc>
                  <a:txBody>
                    <a:bodyPr/>
                    <a:lstStyle/>
                    <a:p>
                      <a:pPr algn="r"/>
                      <a:r>
                        <a:rPr lang="en-US" sz="1600">
                          <a:effectLst/>
                        </a:rPr>
                        <a:t>+/-0.9</a:t>
                      </a:r>
                    </a:p>
                  </a:txBody>
                  <a:tcPr marL="42511" marR="42511" marT="8502" marB="8502" anchor="ctr"/>
                </a:tc>
                <a:extLst>
                  <a:ext uri="{0D108BD9-81ED-4DB2-BD59-A6C34878D82A}">
                    <a16:rowId xmlns:a16="http://schemas.microsoft.com/office/drawing/2014/main" val="1165271274"/>
                  </a:ext>
                </a:extLst>
              </a:tr>
              <a:tr h="0">
                <a:tc>
                  <a:txBody>
                    <a:bodyPr/>
                    <a:lstStyle/>
                    <a:p>
                      <a:pPr algn="l"/>
                      <a:r>
                        <a:rPr lang="en-US" sz="1600" dirty="0">
                          <a:effectLst/>
                        </a:rPr>
                        <a:t>25 to 29 years</a:t>
                      </a:r>
                    </a:p>
                  </a:txBody>
                  <a:tcPr marL="144536" marR="42511" marT="8502" marB="8502" anchor="ctr"/>
                </a:tc>
                <a:tc>
                  <a:txBody>
                    <a:bodyPr/>
                    <a:lstStyle/>
                    <a:p>
                      <a:pPr algn="r"/>
                      <a:r>
                        <a:rPr lang="en-US" sz="1600" dirty="0">
                          <a:effectLst/>
                        </a:rPr>
                        <a:t>9.0%</a:t>
                      </a:r>
                    </a:p>
                  </a:txBody>
                  <a:tcPr marL="42511" marR="42511" marT="8502" marB="8502" anchor="ctr"/>
                </a:tc>
                <a:tc>
                  <a:txBody>
                    <a:bodyPr/>
                    <a:lstStyle/>
                    <a:p>
                      <a:pPr algn="r"/>
                      <a:r>
                        <a:rPr lang="en-US" sz="1600">
                          <a:effectLst/>
                        </a:rPr>
                        <a:t>+/-1.1</a:t>
                      </a:r>
                    </a:p>
                  </a:txBody>
                  <a:tcPr marL="42511" marR="42511" marT="8502" marB="8502" anchor="ctr"/>
                </a:tc>
                <a:extLst>
                  <a:ext uri="{0D108BD9-81ED-4DB2-BD59-A6C34878D82A}">
                    <a16:rowId xmlns:a16="http://schemas.microsoft.com/office/drawing/2014/main" val="1039995051"/>
                  </a:ext>
                </a:extLst>
              </a:tr>
              <a:tr h="0">
                <a:tc>
                  <a:txBody>
                    <a:bodyPr/>
                    <a:lstStyle/>
                    <a:p>
                      <a:pPr algn="l"/>
                      <a:r>
                        <a:rPr lang="en-US" sz="1600">
                          <a:effectLst/>
                        </a:rPr>
                        <a:t>30 to 34 years</a:t>
                      </a:r>
                    </a:p>
                  </a:txBody>
                  <a:tcPr marL="144536" marR="42511" marT="8502" marB="8502" anchor="ctr"/>
                </a:tc>
                <a:tc>
                  <a:txBody>
                    <a:bodyPr/>
                    <a:lstStyle/>
                    <a:p>
                      <a:pPr algn="r"/>
                      <a:r>
                        <a:rPr lang="en-US" sz="1600" dirty="0">
                          <a:effectLst/>
                        </a:rPr>
                        <a:t>8.3%</a:t>
                      </a:r>
                    </a:p>
                  </a:txBody>
                  <a:tcPr marL="42511" marR="42511" marT="8502" marB="8502" anchor="ctr"/>
                </a:tc>
                <a:tc>
                  <a:txBody>
                    <a:bodyPr/>
                    <a:lstStyle/>
                    <a:p>
                      <a:pPr algn="r"/>
                      <a:r>
                        <a:rPr lang="en-US" sz="1600">
                          <a:effectLst/>
                        </a:rPr>
                        <a:t>+/-1.1</a:t>
                      </a:r>
                    </a:p>
                  </a:txBody>
                  <a:tcPr marL="42511" marR="42511" marT="8502" marB="8502" anchor="ctr"/>
                </a:tc>
                <a:extLst>
                  <a:ext uri="{0D108BD9-81ED-4DB2-BD59-A6C34878D82A}">
                    <a16:rowId xmlns:a16="http://schemas.microsoft.com/office/drawing/2014/main" val="947617415"/>
                  </a:ext>
                </a:extLst>
              </a:tr>
              <a:tr h="0">
                <a:tc>
                  <a:txBody>
                    <a:bodyPr/>
                    <a:lstStyle/>
                    <a:p>
                      <a:pPr algn="l"/>
                      <a:r>
                        <a:rPr lang="en-US" sz="1600">
                          <a:effectLst/>
                        </a:rPr>
                        <a:t>35 to 39 years</a:t>
                      </a:r>
                    </a:p>
                  </a:txBody>
                  <a:tcPr marL="144536" marR="42511" marT="8502" marB="8502" anchor="ctr"/>
                </a:tc>
                <a:tc>
                  <a:txBody>
                    <a:bodyPr/>
                    <a:lstStyle/>
                    <a:p>
                      <a:pPr algn="r"/>
                      <a:r>
                        <a:rPr lang="en-US" sz="1600" dirty="0">
                          <a:effectLst/>
                        </a:rPr>
                        <a:t>7.0%</a:t>
                      </a:r>
                    </a:p>
                  </a:txBody>
                  <a:tcPr marL="42511" marR="42511" marT="8502" marB="8502" anchor="ctr"/>
                </a:tc>
                <a:tc>
                  <a:txBody>
                    <a:bodyPr/>
                    <a:lstStyle/>
                    <a:p>
                      <a:pPr algn="r"/>
                      <a:r>
                        <a:rPr lang="en-US" sz="1600" dirty="0">
                          <a:effectLst/>
                        </a:rPr>
                        <a:t>+/-1.0</a:t>
                      </a:r>
                    </a:p>
                  </a:txBody>
                  <a:tcPr marL="42511" marR="42511" marT="8502" marB="8502" anchor="ctr"/>
                </a:tc>
                <a:extLst>
                  <a:ext uri="{0D108BD9-81ED-4DB2-BD59-A6C34878D82A}">
                    <a16:rowId xmlns:a16="http://schemas.microsoft.com/office/drawing/2014/main" val="2977447138"/>
                  </a:ext>
                </a:extLst>
              </a:tr>
              <a:tr h="0">
                <a:tc>
                  <a:txBody>
                    <a:bodyPr/>
                    <a:lstStyle/>
                    <a:p>
                      <a:pPr algn="l"/>
                      <a:r>
                        <a:rPr lang="en-US" sz="1600">
                          <a:effectLst/>
                        </a:rPr>
                        <a:t>40 to 44 years</a:t>
                      </a:r>
                    </a:p>
                  </a:txBody>
                  <a:tcPr marL="144536" marR="42511" marT="8502" marB="8502" anchor="ctr"/>
                </a:tc>
                <a:tc>
                  <a:txBody>
                    <a:bodyPr/>
                    <a:lstStyle/>
                    <a:p>
                      <a:pPr algn="r"/>
                      <a:r>
                        <a:rPr lang="en-US" sz="1600">
                          <a:effectLst/>
                        </a:rPr>
                        <a:t>5.3%</a:t>
                      </a:r>
                    </a:p>
                  </a:txBody>
                  <a:tcPr marL="42511" marR="42511" marT="8502" marB="8502" anchor="ctr"/>
                </a:tc>
                <a:tc>
                  <a:txBody>
                    <a:bodyPr/>
                    <a:lstStyle/>
                    <a:p>
                      <a:pPr algn="r"/>
                      <a:r>
                        <a:rPr lang="en-US" sz="1600" dirty="0">
                          <a:effectLst/>
                        </a:rPr>
                        <a:t>+/-0.9</a:t>
                      </a:r>
                    </a:p>
                  </a:txBody>
                  <a:tcPr marL="42511" marR="42511" marT="8502" marB="8502" anchor="ctr"/>
                </a:tc>
                <a:extLst>
                  <a:ext uri="{0D108BD9-81ED-4DB2-BD59-A6C34878D82A}">
                    <a16:rowId xmlns:a16="http://schemas.microsoft.com/office/drawing/2014/main" val="2345207865"/>
                  </a:ext>
                </a:extLst>
              </a:tr>
              <a:tr h="0">
                <a:tc>
                  <a:txBody>
                    <a:bodyPr/>
                    <a:lstStyle/>
                    <a:p>
                      <a:pPr algn="l"/>
                      <a:r>
                        <a:rPr lang="en-US" sz="1600">
                          <a:effectLst/>
                        </a:rPr>
                        <a:t>45 to 49 years</a:t>
                      </a:r>
                    </a:p>
                  </a:txBody>
                  <a:tcPr marL="144536" marR="42511" marT="8502" marB="8502" anchor="ctr"/>
                </a:tc>
                <a:tc>
                  <a:txBody>
                    <a:bodyPr/>
                    <a:lstStyle/>
                    <a:p>
                      <a:pPr algn="r"/>
                      <a:r>
                        <a:rPr lang="en-US" sz="1600">
                          <a:effectLst/>
                        </a:rPr>
                        <a:t>5.7%</a:t>
                      </a:r>
                    </a:p>
                  </a:txBody>
                  <a:tcPr marL="42511" marR="42511" marT="8502" marB="8502" anchor="ctr"/>
                </a:tc>
                <a:tc>
                  <a:txBody>
                    <a:bodyPr/>
                    <a:lstStyle/>
                    <a:p>
                      <a:pPr algn="r"/>
                      <a:r>
                        <a:rPr lang="en-US" sz="1600" dirty="0">
                          <a:effectLst/>
                        </a:rPr>
                        <a:t>+/-0.9</a:t>
                      </a:r>
                    </a:p>
                  </a:txBody>
                  <a:tcPr marL="42511" marR="42511" marT="8502" marB="8502" anchor="ctr"/>
                </a:tc>
                <a:extLst>
                  <a:ext uri="{0D108BD9-81ED-4DB2-BD59-A6C34878D82A}">
                    <a16:rowId xmlns:a16="http://schemas.microsoft.com/office/drawing/2014/main" val="3517518616"/>
                  </a:ext>
                </a:extLst>
              </a:tr>
              <a:tr h="0">
                <a:tc>
                  <a:txBody>
                    <a:bodyPr/>
                    <a:lstStyle/>
                    <a:p>
                      <a:pPr algn="l"/>
                      <a:r>
                        <a:rPr lang="en-US" sz="1600">
                          <a:effectLst/>
                        </a:rPr>
                        <a:t>50 to 54 years</a:t>
                      </a:r>
                    </a:p>
                  </a:txBody>
                  <a:tcPr marL="144536" marR="42511" marT="8502" marB="8502" anchor="ctr"/>
                </a:tc>
                <a:tc>
                  <a:txBody>
                    <a:bodyPr/>
                    <a:lstStyle/>
                    <a:p>
                      <a:pPr algn="r"/>
                      <a:r>
                        <a:rPr lang="en-US" sz="1600">
                          <a:effectLst/>
                        </a:rPr>
                        <a:t>6.4%</a:t>
                      </a:r>
                    </a:p>
                  </a:txBody>
                  <a:tcPr marL="42511" marR="42511" marT="8502" marB="8502" anchor="ctr"/>
                </a:tc>
                <a:tc>
                  <a:txBody>
                    <a:bodyPr/>
                    <a:lstStyle/>
                    <a:p>
                      <a:pPr algn="r"/>
                      <a:r>
                        <a:rPr lang="en-US" sz="1600" dirty="0">
                          <a:effectLst/>
                        </a:rPr>
                        <a:t>+/-0.9</a:t>
                      </a:r>
                    </a:p>
                  </a:txBody>
                  <a:tcPr marL="42511" marR="42511" marT="8502" marB="8502" anchor="ctr"/>
                </a:tc>
                <a:extLst>
                  <a:ext uri="{0D108BD9-81ED-4DB2-BD59-A6C34878D82A}">
                    <a16:rowId xmlns:a16="http://schemas.microsoft.com/office/drawing/2014/main" val="3896683805"/>
                  </a:ext>
                </a:extLst>
              </a:tr>
              <a:tr h="0">
                <a:tc>
                  <a:txBody>
                    <a:bodyPr/>
                    <a:lstStyle/>
                    <a:p>
                      <a:pPr algn="l"/>
                      <a:r>
                        <a:rPr lang="en-US" sz="1600">
                          <a:effectLst/>
                        </a:rPr>
                        <a:t>55 to 59 years</a:t>
                      </a:r>
                    </a:p>
                  </a:txBody>
                  <a:tcPr marL="144536" marR="42511" marT="8502" marB="8502" anchor="ctr"/>
                </a:tc>
                <a:tc>
                  <a:txBody>
                    <a:bodyPr/>
                    <a:lstStyle/>
                    <a:p>
                      <a:pPr algn="r"/>
                      <a:r>
                        <a:rPr lang="en-US" sz="1600">
                          <a:effectLst/>
                        </a:rPr>
                        <a:t>5.2%</a:t>
                      </a:r>
                    </a:p>
                  </a:txBody>
                  <a:tcPr marL="42511" marR="42511" marT="8502" marB="8502" anchor="ctr"/>
                </a:tc>
                <a:tc>
                  <a:txBody>
                    <a:bodyPr/>
                    <a:lstStyle/>
                    <a:p>
                      <a:pPr algn="r"/>
                      <a:r>
                        <a:rPr lang="en-US" sz="1600" dirty="0">
                          <a:effectLst/>
                        </a:rPr>
                        <a:t>+/-0.8</a:t>
                      </a:r>
                    </a:p>
                  </a:txBody>
                  <a:tcPr marL="42511" marR="42511" marT="8502" marB="8502" anchor="ctr"/>
                </a:tc>
                <a:extLst>
                  <a:ext uri="{0D108BD9-81ED-4DB2-BD59-A6C34878D82A}">
                    <a16:rowId xmlns:a16="http://schemas.microsoft.com/office/drawing/2014/main" val="3860391887"/>
                  </a:ext>
                </a:extLst>
              </a:tr>
              <a:tr h="0">
                <a:tc>
                  <a:txBody>
                    <a:bodyPr/>
                    <a:lstStyle/>
                    <a:p>
                      <a:pPr algn="l"/>
                      <a:r>
                        <a:rPr lang="en-US" sz="1600">
                          <a:effectLst/>
                        </a:rPr>
                        <a:t>60 to 64 years</a:t>
                      </a:r>
                    </a:p>
                  </a:txBody>
                  <a:tcPr marL="144536" marR="42511" marT="8502" marB="8502" anchor="ctr"/>
                </a:tc>
                <a:tc>
                  <a:txBody>
                    <a:bodyPr/>
                    <a:lstStyle/>
                    <a:p>
                      <a:pPr algn="r"/>
                      <a:r>
                        <a:rPr lang="en-US" sz="1600">
                          <a:effectLst/>
                        </a:rPr>
                        <a:t>4.3%</a:t>
                      </a:r>
                    </a:p>
                  </a:txBody>
                  <a:tcPr marL="42511" marR="42511" marT="8502" marB="8502" anchor="ctr"/>
                </a:tc>
                <a:tc>
                  <a:txBody>
                    <a:bodyPr/>
                    <a:lstStyle/>
                    <a:p>
                      <a:pPr algn="r"/>
                      <a:r>
                        <a:rPr lang="en-US" sz="1600" dirty="0">
                          <a:effectLst/>
                        </a:rPr>
                        <a:t>+/-1.3</a:t>
                      </a:r>
                    </a:p>
                  </a:txBody>
                  <a:tcPr marL="42511" marR="42511" marT="8502" marB="8502" anchor="ctr"/>
                </a:tc>
                <a:extLst>
                  <a:ext uri="{0D108BD9-81ED-4DB2-BD59-A6C34878D82A}">
                    <a16:rowId xmlns:a16="http://schemas.microsoft.com/office/drawing/2014/main" val="4161166486"/>
                  </a:ext>
                </a:extLst>
              </a:tr>
              <a:tr h="0">
                <a:tc>
                  <a:txBody>
                    <a:bodyPr/>
                    <a:lstStyle/>
                    <a:p>
                      <a:pPr algn="l"/>
                      <a:r>
                        <a:rPr lang="en-US" sz="1600">
                          <a:effectLst/>
                        </a:rPr>
                        <a:t>65 to 69 years</a:t>
                      </a:r>
                    </a:p>
                  </a:txBody>
                  <a:tcPr marL="144536" marR="42511" marT="8502" marB="8502" anchor="ctr"/>
                </a:tc>
                <a:tc>
                  <a:txBody>
                    <a:bodyPr/>
                    <a:lstStyle/>
                    <a:p>
                      <a:pPr algn="r"/>
                      <a:r>
                        <a:rPr lang="en-US" sz="1600">
                          <a:effectLst/>
                        </a:rPr>
                        <a:t>2.9%</a:t>
                      </a:r>
                    </a:p>
                  </a:txBody>
                  <a:tcPr marL="42511" marR="42511" marT="8502" marB="8502" anchor="ctr"/>
                </a:tc>
                <a:tc>
                  <a:txBody>
                    <a:bodyPr/>
                    <a:lstStyle/>
                    <a:p>
                      <a:pPr algn="r"/>
                      <a:r>
                        <a:rPr lang="en-US" sz="1600" dirty="0">
                          <a:effectLst/>
                        </a:rPr>
                        <a:t>+/-0.5</a:t>
                      </a:r>
                    </a:p>
                  </a:txBody>
                  <a:tcPr marL="42511" marR="42511" marT="8502" marB="8502" anchor="ctr"/>
                </a:tc>
                <a:extLst>
                  <a:ext uri="{0D108BD9-81ED-4DB2-BD59-A6C34878D82A}">
                    <a16:rowId xmlns:a16="http://schemas.microsoft.com/office/drawing/2014/main" val="3090115182"/>
                  </a:ext>
                </a:extLst>
              </a:tr>
              <a:tr h="0">
                <a:tc>
                  <a:txBody>
                    <a:bodyPr/>
                    <a:lstStyle/>
                    <a:p>
                      <a:pPr algn="l"/>
                      <a:r>
                        <a:rPr lang="en-US" sz="1600">
                          <a:effectLst/>
                        </a:rPr>
                        <a:t>70 to 74 years</a:t>
                      </a:r>
                    </a:p>
                  </a:txBody>
                  <a:tcPr marL="144536" marR="42511" marT="8502" marB="8502" anchor="ctr"/>
                </a:tc>
                <a:tc>
                  <a:txBody>
                    <a:bodyPr/>
                    <a:lstStyle/>
                    <a:p>
                      <a:pPr algn="r"/>
                      <a:r>
                        <a:rPr lang="en-US" sz="1600">
                          <a:effectLst/>
                        </a:rPr>
                        <a:t>2.6%</a:t>
                      </a:r>
                    </a:p>
                  </a:txBody>
                  <a:tcPr marL="42511" marR="42511" marT="8502" marB="8502" anchor="ctr"/>
                </a:tc>
                <a:tc>
                  <a:txBody>
                    <a:bodyPr/>
                    <a:lstStyle/>
                    <a:p>
                      <a:pPr algn="r"/>
                      <a:r>
                        <a:rPr lang="en-US" sz="1600" dirty="0">
                          <a:effectLst/>
                        </a:rPr>
                        <a:t>+/-0.5</a:t>
                      </a:r>
                    </a:p>
                  </a:txBody>
                  <a:tcPr marL="42511" marR="42511" marT="8502" marB="8502" anchor="ctr"/>
                </a:tc>
                <a:extLst>
                  <a:ext uri="{0D108BD9-81ED-4DB2-BD59-A6C34878D82A}">
                    <a16:rowId xmlns:a16="http://schemas.microsoft.com/office/drawing/2014/main" val="2088127642"/>
                  </a:ext>
                </a:extLst>
              </a:tr>
              <a:tr h="0">
                <a:tc>
                  <a:txBody>
                    <a:bodyPr/>
                    <a:lstStyle/>
                    <a:p>
                      <a:pPr algn="l"/>
                      <a:r>
                        <a:rPr lang="en-US" sz="1600">
                          <a:effectLst/>
                        </a:rPr>
                        <a:t>75 to 79 years</a:t>
                      </a:r>
                    </a:p>
                  </a:txBody>
                  <a:tcPr marL="144536" marR="42511" marT="8502" marB="8502" anchor="ctr"/>
                </a:tc>
                <a:tc>
                  <a:txBody>
                    <a:bodyPr/>
                    <a:lstStyle/>
                    <a:p>
                      <a:pPr algn="r"/>
                      <a:r>
                        <a:rPr lang="en-US" sz="1600">
                          <a:effectLst/>
                        </a:rPr>
                        <a:t>1.5%</a:t>
                      </a:r>
                    </a:p>
                  </a:txBody>
                  <a:tcPr marL="42511" marR="42511" marT="8502" marB="8502" anchor="ctr"/>
                </a:tc>
                <a:tc>
                  <a:txBody>
                    <a:bodyPr/>
                    <a:lstStyle/>
                    <a:p>
                      <a:pPr algn="r"/>
                      <a:r>
                        <a:rPr lang="en-US" sz="1600" dirty="0">
                          <a:effectLst/>
                        </a:rPr>
                        <a:t>+/-0.4</a:t>
                      </a:r>
                    </a:p>
                  </a:txBody>
                  <a:tcPr marL="42511" marR="42511" marT="8502" marB="8502" anchor="ctr"/>
                </a:tc>
                <a:extLst>
                  <a:ext uri="{0D108BD9-81ED-4DB2-BD59-A6C34878D82A}">
                    <a16:rowId xmlns:a16="http://schemas.microsoft.com/office/drawing/2014/main" val="3770740775"/>
                  </a:ext>
                </a:extLst>
              </a:tr>
              <a:tr h="0">
                <a:tc>
                  <a:txBody>
                    <a:bodyPr/>
                    <a:lstStyle/>
                    <a:p>
                      <a:pPr algn="l"/>
                      <a:r>
                        <a:rPr lang="en-US" sz="1600">
                          <a:effectLst/>
                        </a:rPr>
                        <a:t>80 to 84 years</a:t>
                      </a:r>
                    </a:p>
                  </a:txBody>
                  <a:tcPr marL="144536" marR="42511" marT="8502" marB="8502" anchor="ctr"/>
                </a:tc>
                <a:tc>
                  <a:txBody>
                    <a:bodyPr/>
                    <a:lstStyle/>
                    <a:p>
                      <a:pPr algn="r"/>
                      <a:r>
                        <a:rPr lang="en-US" sz="1600">
                          <a:effectLst/>
                        </a:rPr>
                        <a:t>1.0%</a:t>
                      </a:r>
                    </a:p>
                  </a:txBody>
                  <a:tcPr marL="42511" marR="42511" marT="8502" marB="8502" anchor="ctr"/>
                </a:tc>
                <a:tc>
                  <a:txBody>
                    <a:bodyPr/>
                    <a:lstStyle/>
                    <a:p>
                      <a:pPr algn="r"/>
                      <a:r>
                        <a:rPr lang="en-US" sz="1600" dirty="0">
                          <a:effectLst/>
                        </a:rPr>
                        <a:t>+/-0.3</a:t>
                      </a:r>
                    </a:p>
                  </a:txBody>
                  <a:tcPr marL="42511" marR="42511" marT="8502" marB="8502" anchor="ctr"/>
                </a:tc>
                <a:extLst>
                  <a:ext uri="{0D108BD9-81ED-4DB2-BD59-A6C34878D82A}">
                    <a16:rowId xmlns:a16="http://schemas.microsoft.com/office/drawing/2014/main" val="2375439610"/>
                  </a:ext>
                </a:extLst>
              </a:tr>
              <a:tr h="0">
                <a:tc>
                  <a:txBody>
                    <a:bodyPr/>
                    <a:lstStyle/>
                    <a:p>
                      <a:pPr algn="l"/>
                      <a:r>
                        <a:rPr lang="en-US" sz="1600">
                          <a:effectLst/>
                        </a:rPr>
                        <a:t>85 years and over</a:t>
                      </a:r>
                    </a:p>
                  </a:txBody>
                  <a:tcPr marL="144536" marR="42511" marT="8502" marB="8502" anchor="ctr"/>
                </a:tc>
                <a:tc>
                  <a:txBody>
                    <a:bodyPr/>
                    <a:lstStyle/>
                    <a:p>
                      <a:pPr algn="r"/>
                      <a:r>
                        <a:rPr lang="en-US" sz="1600" dirty="0">
                          <a:effectLst/>
                        </a:rPr>
                        <a:t>0.8%</a:t>
                      </a:r>
                    </a:p>
                  </a:txBody>
                  <a:tcPr marL="42511" marR="42511" marT="8502" marB="8502" anchor="ctr"/>
                </a:tc>
                <a:tc>
                  <a:txBody>
                    <a:bodyPr/>
                    <a:lstStyle/>
                    <a:p>
                      <a:pPr algn="r"/>
                      <a:r>
                        <a:rPr lang="en-US" sz="1600" dirty="0">
                          <a:effectLst/>
                        </a:rPr>
                        <a:t>+/-0.3</a:t>
                      </a:r>
                    </a:p>
                  </a:txBody>
                  <a:tcPr marL="42511" marR="42511" marT="8502" marB="8502" anchor="ctr"/>
                </a:tc>
                <a:extLst>
                  <a:ext uri="{0D108BD9-81ED-4DB2-BD59-A6C34878D82A}">
                    <a16:rowId xmlns:a16="http://schemas.microsoft.com/office/drawing/2014/main" val="751270797"/>
                  </a:ext>
                </a:extLst>
              </a:tr>
            </a:tbl>
          </a:graphicData>
        </a:graphic>
      </p:graphicFrame>
      <p:sp>
        <p:nvSpPr>
          <p:cNvPr id="5" name="TextBox 4">
            <a:extLst>
              <a:ext uri="{FF2B5EF4-FFF2-40B4-BE49-F238E27FC236}">
                <a16:creationId xmlns:a16="http://schemas.microsoft.com/office/drawing/2014/main" id="{27AAE528-9F94-5F44-980E-8E1A40E7B33C}"/>
              </a:ext>
            </a:extLst>
          </p:cNvPr>
          <p:cNvSpPr txBox="1"/>
          <p:nvPr/>
        </p:nvSpPr>
        <p:spPr>
          <a:xfrm>
            <a:off x="1112705" y="473725"/>
            <a:ext cx="7742302" cy="369332"/>
          </a:xfrm>
          <a:prstGeom prst="rect">
            <a:avLst/>
          </a:prstGeom>
          <a:noFill/>
        </p:spPr>
        <p:txBody>
          <a:bodyPr wrap="square" rtlCol="0">
            <a:spAutoFit/>
          </a:bodyPr>
          <a:lstStyle/>
          <a:p>
            <a:r>
              <a:rPr lang="en-US" dirty="0"/>
              <a:t>  Estimated  population as of 2016 by  US Census Bureau is as follows:</a:t>
            </a:r>
          </a:p>
        </p:txBody>
      </p:sp>
      <p:sp>
        <p:nvSpPr>
          <p:cNvPr id="6" name="TextBox 5">
            <a:extLst>
              <a:ext uri="{FF2B5EF4-FFF2-40B4-BE49-F238E27FC236}">
                <a16:creationId xmlns:a16="http://schemas.microsoft.com/office/drawing/2014/main" id="{A950A72F-A645-4046-B9C7-589C1717EDC0}"/>
              </a:ext>
            </a:extLst>
          </p:cNvPr>
          <p:cNvSpPr txBox="1"/>
          <p:nvPr/>
        </p:nvSpPr>
        <p:spPr>
          <a:xfrm>
            <a:off x="1817783" y="6488668"/>
            <a:ext cx="9869392" cy="646331"/>
          </a:xfrm>
          <a:prstGeom prst="rect">
            <a:avLst/>
          </a:prstGeom>
          <a:noFill/>
        </p:spPr>
        <p:txBody>
          <a:bodyPr wrap="square" rtlCol="0">
            <a:spAutoFit/>
          </a:bodyPr>
          <a:lstStyle/>
          <a:p>
            <a:r>
              <a:rPr lang="en-US" dirty="0">
                <a:hlinkClick r:id="rId2"/>
              </a:rPr>
              <a:t>https://factfinder.census.gov/faces/tableservices/jsf/pages/productview.xhtml?src=CF</a:t>
            </a:r>
            <a:endParaRPr lang="en-US" dirty="0"/>
          </a:p>
          <a:p>
            <a:endParaRPr lang="en-US" dirty="0"/>
          </a:p>
        </p:txBody>
      </p:sp>
    </p:spTree>
    <p:extLst>
      <p:ext uri="{BB962C8B-B14F-4D97-AF65-F5344CB8AC3E}">
        <p14:creationId xmlns:p14="http://schemas.microsoft.com/office/powerpoint/2010/main" val="378718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4A05B5D-696E-DC44-A122-94427B57C243}"/>
              </a:ext>
            </a:extLst>
          </p:cNvPr>
          <p:cNvSpPr>
            <a:spLocks noGrp="1"/>
          </p:cNvSpPr>
          <p:nvPr>
            <p:ph type="title"/>
          </p:nvPr>
        </p:nvSpPr>
        <p:spPr>
          <a:xfrm>
            <a:off x="838200" y="365125"/>
            <a:ext cx="10515600" cy="449263"/>
          </a:xfrm>
        </p:spPr>
        <p:txBody>
          <a:bodyPr>
            <a:normAutofit/>
          </a:bodyPr>
          <a:lstStyle/>
          <a:p>
            <a:r>
              <a:rPr lang="en-US" sz="2400" dirty="0">
                <a:latin typeface="Times New Roman" panose="02020603050405020304" pitchFamily="18" charset="0"/>
                <a:cs typeface="Times New Roman" panose="02020603050405020304" pitchFamily="18" charset="0"/>
              </a:rPr>
              <a:t>Community Assessment: Windshield Assessment Continued …</a:t>
            </a:r>
            <a:endParaRPr lang="en-US" sz="2400" dirty="0"/>
          </a:p>
        </p:txBody>
      </p:sp>
      <p:sp>
        <p:nvSpPr>
          <p:cNvPr id="6" name="Content Placeholder 5">
            <a:extLst>
              <a:ext uri="{FF2B5EF4-FFF2-40B4-BE49-F238E27FC236}">
                <a16:creationId xmlns:a16="http://schemas.microsoft.com/office/drawing/2014/main" id="{02690742-5832-D544-9301-6EAFCC60DC48}"/>
              </a:ext>
            </a:extLst>
          </p:cNvPr>
          <p:cNvSpPr>
            <a:spLocks noGrp="1"/>
          </p:cNvSpPr>
          <p:nvPr>
            <p:ph idx="1"/>
          </p:nvPr>
        </p:nvSpPr>
        <p:spPr>
          <a:xfrm>
            <a:off x="838200" y="1612344"/>
            <a:ext cx="10515600" cy="4631293"/>
          </a:xfrm>
        </p:spPr>
        <p:txBody>
          <a:bodyPr>
            <a:normAutofit/>
          </a:bodyPr>
          <a:lstStyle/>
          <a:p>
            <a:pPr>
              <a:lnSpc>
                <a:spcPct val="200000"/>
              </a:lnSpc>
            </a:pPr>
            <a:r>
              <a:rPr lang="en-US" sz="1800" dirty="0"/>
              <a:t>Bethel Way Cross  Address: Po Box 229 Bronx, NY 10455-0229</a:t>
            </a:r>
          </a:p>
          <a:p>
            <a:pPr>
              <a:lnSpc>
                <a:spcPct val="200000"/>
              </a:lnSpc>
            </a:pPr>
            <a:r>
              <a:rPr lang="en-US" sz="1800" dirty="0"/>
              <a:t>Greater Victory Baptist Church Address: Po Box 303 Bronx, NY 10455-0303</a:t>
            </a:r>
          </a:p>
          <a:p>
            <a:pPr>
              <a:lnSpc>
                <a:spcPct val="200000"/>
              </a:lnSpc>
            </a:pPr>
            <a:r>
              <a:rPr lang="en-US" sz="1800" dirty="0"/>
              <a:t>Second Christian Church Lamb Of Zion Address: Po Box 909 Bronx, NY 10455-0909</a:t>
            </a:r>
          </a:p>
          <a:p>
            <a:pPr>
              <a:lnSpc>
                <a:spcPct val="200000"/>
              </a:lnSpc>
            </a:pPr>
            <a:r>
              <a:rPr lang="en-US" sz="1800" dirty="0"/>
              <a:t>Browns Union </a:t>
            </a:r>
            <a:r>
              <a:rPr lang="en-US" sz="1800" dirty="0" err="1"/>
              <a:t>Ame</a:t>
            </a:r>
            <a:r>
              <a:rPr lang="en-US" sz="1800" dirty="0"/>
              <a:t> Church Address: 384 E 155th St, Bronx, NY 10455-1104</a:t>
            </a:r>
          </a:p>
          <a:p>
            <a:pPr>
              <a:lnSpc>
                <a:spcPct val="200000"/>
              </a:lnSpc>
            </a:pPr>
            <a:r>
              <a:rPr lang="en-US" sz="1800" dirty="0"/>
              <a:t>St Adalbert Church Address: 420 E 156th St, Bronx, NY 10455-1232</a:t>
            </a:r>
          </a:p>
          <a:p>
            <a:pPr>
              <a:lnSpc>
                <a:spcPct val="200000"/>
              </a:lnSpc>
            </a:pPr>
            <a:r>
              <a:rPr lang="en-US" sz="1800" dirty="0"/>
              <a:t>New Jerusalem Pentecostal A/g Address: 671 E 156th St, Bronx, NY 10455-1505</a:t>
            </a:r>
          </a:p>
          <a:p>
            <a:endParaRPr lang="en-US" dirty="0"/>
          </a:p>
          <a:p>
            <a:endParaRPr lang="en-US" dirty="0"/>
          </a:p>
        </p:txBody>
      </p:sp>
      <p:sp>
        <p:nvSpPr>
          <p:cNvPr id="7" name="TextBox 6">
            <a:extLst>
              <a:ext uri="{FF2B5EF4-FFF2-40B4-BE49-F238E27FC236}">
                <a16:creationId xmlns:a16="http://schemas.microsoft.com/office/drawing/2014/main" id="{5D73A385-3BCE-954C-98D9-E7D6E4A14701}"/>
              </a:ext>
            </a:extLst>
          </p:cNvPr>
          <p:cNvSpPr txBox="1"/>
          <p:nvPr/>
        </p:nvSpPr>
        <p:spPr>
          <a:xfrm>
            <a:off x="985838" y="1013311"/>
            <a:ext cx="11206162"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Religious organization or churches near Leon Senior Centre</a:t>
            </a:r>
            <a:endParaRPr lang="en-US" sz="2000" dirty="0"/>
          </a:p>
        </p:txBody>
      </p:sp>
    </p:spTree>
    <p:extLst>
      <p:ext uri="{BB962C8B-B14F-4D97-AF65-F5344CB8AC3E}">
        <p14:creationId xmlns:p14="http://schemas.microsoft.com/office/powerpoint/2010/main" val="697455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4FAF7-C9D6-174B-9F40-557765B76034}"/>
              </a:ext>
            </a:extLst>
          </p:cNvPr>
          <p:cNvSpPr>
            <a:spLocks noGrp="1"/>
          </p:cNvSpPr>
          <p:nvPr>
            <p:ph type="title"/>
          </p:nvPr>
        </p:nvSpPr>
        <p:spPr>
          <a:xfrm>
            <a:off x="838200" y="365125"/>
            <a:ext cx="10515600" cy="563563"/>
          </a:xfrm>
        </p:spPr>
        <p:txBody>
          <a:bodyPr>
            <a:normAutofit/>
          </a:bodyPr>
          <a:lstStyle/>
          <a:p>
            <a:r>
              <a:rPr lang="en-US" sz="2400" dirty="0">
                <a:latin typeface="Times New Roman" panose="02020603050405020304" pitchFamily="18" charset="0"/>
                <a:cs typeface="Times New Roman" panose="02020603050405020304" pitchFamily="18" charset="0"/>
              </a:rPr>
              <a:t>Community Assessment: Windshield Assessment Continued …</a:t>
            </a:r>
            <a:endParaRPr lang="en-US" sz="2400" dirty="0"/>
          </a:p>
        </p:txBody>
      </p:sp>
      <p:sp>
        <p:nvSpPr>
          <p:cNvPr id="3" name="Content Placeholder 2">
            <a:extLst>
              <a:ext uri="{FF2B5EF4-FFF2-40B4-BE49-F238E27FC236}">
                <a16:creationId xmlns:a16="http://schemas.microsoft.com/office/drawing/2014/main" id="{EAE6A000-7956-FB4E-B8BA-335B77F12C41}"/>
              </a:ext>
            </a:extLst>
          </p:cNvPr>
          <p:cNvSpPr>
            <a:spLocks noGrp="1"/>
          </p:cNvSpPr>
          <p:nvPr>
            <p:ph idx="1"/>
          </p:nvPr>
        </p:nvSpPr>
        <p:spPr>
          <a:xfrm>
            <a:off x="838200" y="1485900"/>
            <a:ext cx="10515600" cy="4691063"/>
          </a:xfrm>
        </p:spPr>
        <p:txBody>
          <a:bodyPr>
            <a:normAutofit/>
          </a:bodyPr>
          <a:lstStyle/>
          <a:p>
            <a:pPr>
              <a:lnSpc>
                <a:spcPct val="200000"/>
              </a:lnSpc>
            </a:pPr>
            <a:r>
              <a:rPr lang="en-US" sz="1900" dirty="0"/>
              <a:t>Mott Haven </a:t>
            </a:r>
            <a:r>
              <a:rPr lang="en-US" sz="1900" dirty="0" err="1"/>
              <a:t>Sda</a:t>
            </a:r>
            <a:r>
              <a:rPr lang="en-US" sz="1900" dirty="0"/>
              <a:t> Church Address: 600 Westchester Ave, Bronx, NY 10455-1521</a:t>
            </a:r>
          </a:p>
          <a:p>
            <a:pPr>
              <a:lnSpc>
                <a:spcPct val="200000"/>
              </a:lnSpc>
            </a:pPr>
            <a:r>
              <a:rPr lang="en-US" sz="1900" dirty="0"/>
              <a:t>Bronx Spanish </a:t>
            </a:r>
            <a:r>
              <a:rPr lang="en-US" sz="1900" dirty="0" err="1"/>
              <a:t>Evang</a:t>
            </a:r>
            <a:r>
              <a:rPr lang="en-US" sz="1900" dirty="0"/>
              <a:t> Church Address: 796 E 156th St, Bronx, NY 10455-1729</a:t>
            </a:r>
          </a:p>
          <a:p>
            <a:pPr>
              <a:lnSpc>
                <a:spcPct val="200000"/>
              </a:lnSpc>
            </a:pPr>
            <a:r>
              <a:rPr lang="en-US" sz="1900" dirty="0"/>
              <a:t>Philadelphia Christian Church Address: 860 E 156th St, Bronx, NY 10455-1802</a:t>
            </a:r>
          </a:p>
          <a:p>
            <a:pPr>
              <a:lnSpc>
                <a:spcPct val="200000"/>
              </a:lnSpc>
            </a:pPr>
            <a:r>
              <a:rPr lang="en-US" sz="1900" dirty="0">
                <a:latin typeface="Times New Roman" panose="02020603050405020304" pitchFamily="18" charset="0"/>
                <a:cs typeface="Times New Roman" panose="02020603050405020304" pitchFamily="18" charset="0"/>
              </a:rPr>
              <a:t>Transfiguration Lutheran Church Address: 763 Prospect Ave, Bronx, NY10455-1809</a:t>
            </a:r>
          </a:p>
          <a:p>
            <a:pPr>
              <a:lnSpc>
                <a:spcPct val="200000"/>
              </a:lnSpc>
            </a:pPr>
            <a:r>
              <a:rPr lang="en-US" sz="1900" dirty="0">
                <a:latin typeface="Times New Roman" panose="02020603050405020304" pitchFamily="18" charset="0"/>
                <a:cs typeface="Times New Roman" panose="02020603050405020304" pitchFamily="18" charset="0"/>
              </a:rPr>
              <a:t>United Church Address: 764 Hewitt Pl Bronx, NY 10455-1810</a:t>
            </a:r>
          </a:p>
          <a:p>
            <a:pPr>
              <a:lnSpc>
                <a:spcPct val="200000"/>
              </a:lnSpc>
            </a:pPr>
            <a:r>
              <a:rPr lang="en-US" sz="1900" dirty="0">
                <a:latin typeface="Times New Roman" panose="02020603050405020304" pitchFamily="18" charset="0"/>
                <a:cs typeface="Times New Roman" panose="02020603050405020304" pitchFamily="18" charset="0"/>
              </a:rPr>
              <a:t>Christian Church Of The Valley Address: 843 E 156th St, Bronx, NY 10455-1814</a:t>
            </a:r>
          </a:p>
          <a:p>
            <a:endParaRPr lang="en-US" dirty="0"/>
          </a:p>
        </p:txBody>
      </p:sp>
      <p:sp>
        <p:nvSpPr>
          <p:cNvPr id="4" name="TextBox 3">
            <a:extLst>
              <a:ext uri="{FF2B5EF4-FFF2-40B4-BE49-F238E27FC236}">
                <a16:creationId xmlns:a16="http://schemas.microsoft.com/office/drawing/2014/main" id="{CE2707C4-3A16-9940-8486-D5EEAB024D4E}"/>
              </a:ext>
            </a:extLst>
          </p:cNvPr>
          <p:cNvSpPr txBox="1"/>
          <p:nvPr/>
        </p:nvSpPr>
        <p:spPr>
          <a:xfrm>
            <a:off x="942975" y="1053991"/>
            <a:ext cx="9417844" cy="677108"/>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Religious organization or churches near Leon Senior Centre</a:t>
            </a:r>
            <a:endParaRPr lang="en-US" sz="2000" dirty="0"/>
          </a:p>
          <a:p>
            <a:endParaRPr lang="en-US" dirty="0"/>
          </a:p>
        </p:txBody>
      </p:sp>
    </p:spTree>
    <p:extLst>
      <p:ext uri="{BB962C8B-B14F-4D97-AF65-F5344CB8AC3E}">
        <p14:creationId xmlns:p14="http://schemas.microsoft.com/office/powerpoint/2010/main" val="4021331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0AC3C-E9D7-D94A-B0F9-082657FED867}"/>
              </a:ext>
            </a:extLst>
          </p:cNvPr>
          <p:cNvSpPr>
            <a:spLocks noGrp="1"/>
          </p:cNvSpPr>
          <p:nvPr>
            <p:ph type="title"/>
          </p:nvPr>
        </p:nvSpPr>
        <p:spPr>
          <a:xfrm>
            <a:off x="952500" y="0"/>
            <a:ext cx="10515600" cy="947738"/>
          </a:xfrm>
        </p:spPr>
        <p:txBody>
          <a:bodyPr>
            <a:normAutofit/>
          </a:bodyPr>
          <a:lstStyle/>
          <a:p>
            <a:r>
              <a:rPr lang="en-US" sz="2400" dirty="0">
                <a:latin typeface="Times New Roman" panose="02020603050405020304" pitchFamily="18" charset="0"/>
                <a:cs typeface="Times New Roman" panose="02020603050405020304" pitchFamily="18" charset="0"/>
              </a:rPr>
              <a:t>Community Assessment: Windshield Assessment Continued …</a:t>
            </a:r>
            <a:endParaRPr lang="en-US" sz="2400" dirty="0"/>
          </a:p>
        </p:txBody>
      </p:sp>
      <p:sp>
        <p:nvSpPr>
          <p:cNvPr id="3" name="Content Placeholder 2">
            <a:extLst>
              <a:ext uri="{FF2B5EF4-FFF2-40B4-BE49-F238E27FC236}">
                <a16:creationId xmlns:a16="http://schemas.microsoft.com/office/drawing/2014/main" id="{9BFF68AB-733C-DC48-969B-DC924BE38EE8}"/>
              </a:ext>
            </a:extLst>
          </p:cNvPr>
          <p:cNvSpPr>
            <a:spLocks noGrp="1"/>
          </p:cNvSpPr>
          <p:nvPr>
            <p:ph idx="1"/>
          </p:nvPr>
        </p:nvSpPr>
        <p:spPr>
          <a:xfrm>
            <a:off x="838200" y="1443038"/>
            <a:ext cx="10515600" cy="4733925"/>
          </a:xfrm>
        </p:spPr>
        <p:txBody>
          <a:bodyPr>
            <a:normAutofit/>
          </a:bodyPr>
          <a:lstStyle/>
          <a:p>
            <a:pPr>
              <a:lnSpc>
                <a:spcPct val="150000"/>
              </a:lnSpc>
            </a:pPr>
            <a:r>
              <a:rPr lang="en-US" sz="1800" dirty="0"/>
              <a:t>University Heights High School.    701 St Ann's Ave, Bronx, NY 10455</a:t>
            </a:r>
          </a:p>
          <a:p>
            <a:pPr>
              <a:lnSpc>
                <a:spcPct val="150000"/>
              </a:lnSpc>
            </a:pPr>
            <a:r>
              <a:rPr lang="en-US" sz="1800" dirty="0" err="1"/>
              <a:t>Jm</a:t>
            </a:r>
            <a:r>
              <a:rPr lang="en-US" sz="1800" dirty="0"/>
              <a:t> Rapport School For Career Development. </a:t>
            </a:r>
            <a:r>
              <a:rPr lang="en-US" sz="1800" b="1" dirty="0"/>
              <a:t>   </a:t>
            </a:r>
            <a:r>
              <a:rPr lang="en-US" sz="1800" dirty="0"/>
              <a:t>470 Jackson Ave, Bronx, NY 10455</a:t>
            </a:r>
          </a:p>
          <a:p>
            <a:pPr>
              <a:lnSpc>
                <a:spcPct val="150000"/>
              </a:lnSpc>
            </a:pPr>
            <a:r>
              <a:rPr lang="en-US" sz="1800" dirty="0"/>
              <a:t>P.S. 25 Bilingual School.    811 E 149th St, Bronx, NY 10455</a:t>
            </a:r>
          </a:p>
          <a:p>
            <a:pPr>
              <a:lnSpc>
                <a:spcPct val="150000"/>
              </a:lnSpc>
            </a:pPr>
            <a:r>
              <a:rPr lang="en-US" sz="1800" dirty="0"/>
              <a:t>Mott Haven Community High School.   455 Southern Blvd, Bronx, NY 10455</a:t>
            </a:r>
          </a:p>
          <a:p>
            <a:pPr>
              <a:lnSpc>
                <a:spcPct val="150000"/>
              </a:lnSpc>
            </a:pPr>
            <a:r>
              <a:rPr lang="en-US" sz="1800" dirty="0" err="1"/>
              <a:t>Hostos</a:t>
            </a:r>
            <a:r>
              <a:rPr lang="en-US" sz="1800" dirty="0"/>
              <a:t>-Lincoln Academy of Science.   600 St Ann's Ave, Bronx, NY 10455</a:t>
            </a:r>
          </a:p>
          <a:p>
            <a:pPr>
              <a:lnSpc>
                <a:spcPct val="150000"/>
              </a:lnSpc>
            </a:pPr>
            <a:r>
              <a:rPr lang="en-US" sz="1800" dirty="0"/>
              <a:t>Public School 277.     519 St Ann's Ave, Bronx, NY 10455</a:t>
            </a:r>
          </a:p>
          <a:p>
            <a:pPr>
              <a:lnSpc>
                <a:spcPct val="150000"/>
              </a:lnSpc>
            </a:pPr>
            <a:r>
              <a:rPr lang="en-US" sz="1800" dirty="0"/>
              <a:t>University Prep Schools.     600 St Ann's Ave, Bronx, NY 10455</a:t>
            </a:r>
          </a:p>
          <a:p>
            <a:pPr>
              <a:lnSpc>
                <a:spcPct val="150000"/>
              </a:lnSpc>
            </a:pPr>
            <a:r>
              <a:rPr lang="en-US" sz="1900" dirty="0"/>
              <a:t>P.S. 130 Abram Steven Hewitt School. </a:t>
            </a:r>
          </a:p>
        </p:txBody>
      </p:sp>
      <p:sp>
        <p:nvSpPr>
          <p:cNvPr id="4" name="TextBox 3">
            <a:extLst>
              <a:ext uri="{FF2B5EF4-FFF2-40B4-BE49-F238E27FC236}">
                <a16:creationId xmlns:a16="http://schemas.microsoft.com/office/drawing/2014/main" id="{84A5BEC2-8EFA-734B-B07C-ED1521F19D66}"/>
              </a:ext>
            </a:extLst>
          </p:cNvPr>
          <p:cNvSpPr txBox="1"/>
          <p:nvPr/>
        </p:nvSpPr>
        <p:spPr>
          <a:xfrm>
            <a:off x="1100138" y="947738"/>
            <a:ext cx="9329737" cy="677108"/>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Schools near by Leon Senior Centre</a:t>
            </a:r>
            <a:endParaRPr lang="en-US" sz="2000" dirty="0"/>
          </a:p>
          <a:p>
            <a:endParaRPr lang="en-US" dirty="0"/>
          </a:p>
        </p:txBody>
      </p:sp>
    </p:spTree>
    <p:extLst>
      <p:ext uri="{BB962C8B-B14F-4D97-AF65-F5344CB8AC3E}">
        <p14:creationId xmlns:p14="http://schemas.microsoft.com/office/powerpoint/2010/main" val="2380957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97925-6225-E548-825A-F7C18D9C305B}"/>
              </a:ext>
            </a:extLst>
          </p:cNvPr>
          <p:cNvSpPr>
            <a:spLocks noGrp="1"/>
          </p:cNvSpPr>
          <p:nvPr>
            <p:ph type="title"/>
          </p:nvPr>
        </p:nvSpPr>
        <p:spPr>
          <a:xfrm>
            <a:off x="838200" y="365126"/>
            <a:ext cx="10515600" cy="577850"/>
          </a:xfrm>
        </p:spPr>
        <p:txBody>
          <a:bodyPr>
            <a:normAutofit/>
          </a:bodyPr>
          <a:lstStyle/>
          <a:p>
            <a:r>
              <a:rPr lang="en-US" sz="2400" dirty="0">
                <a:latin typeface="Times New Roman" panose="02020603050405020304" pitchFamily="18" charset="0"/>
                <a:cs typeface="Times New Roman" panose="02020603050405020304" pitchFamily="18" charset="0"/>
              </a:rPr>
              <a:t>Community Assessment: Windshield Assessment Continued …</a:t>
            </a:r>
            <a:endParaRPr lang="en-US" sz="2400" dirty="0"/>
          </a:p>
        </p:txBody>
      </p:sp>
      <p:sp>
        <p:nvSpPr>
          <p:cNvPr id="3" name="Content Placeholder 2">
            <a:extLst>
              <a:ext uri="{FF2B5EF4-FFF2-40B4-BE49-F238E27FC236}">
                <a16:creationId xmlns:a16="http://schemas.microsoft.com/office/drawing/2014/main" id="{EA07AC7D-45CD-6B45-BB6C-E1687A4889FF}"/>
              </a:ext>
            </a:extLst>
          </p:cNvPr>
          <p:cNvSpPr>
            <a:spLocks noGrp="1"/>
          </p:cNvSpPr>
          <p:nvPr>
            <p:ph idx="1"/>
          </p:nvPr>
        </p:nvSpPr>
        <p:spPr>
          <a:xfrm>
            <a:off x="838200" y="1443038"/>
            <a:ext cx="10515600" cy="4733925"/>
          </a:xfrm>
          <a:ln>
            <a:solidFill>
              <a:schemeClr val="accent1"/>
            </a:solidFill>
          </a:ln>
        </p:spPr>
        <p:txBody>
          <a:bodyPr/>
          <a:lstStyle/>
          <a:p>
            <a:pPr>
              <a:lnSpc>
                <a:spcPct val="200000"/>
              </a:lnSpc>
            </a:pPr>
            <a:r>
              <a:rPr lang="en-US" sz="1800" dirty="0" err="1"/>
              <a:t>Geel</a:t>
            </a:r>
            <a:r>
              <a:rPr lang="en-US" sz="1800" dirty="0"/>
              <a:t> Community Services Inc. 706 Union Ave, Bronx, NY 10455</a:t>
            </a:r>
          </a:p>
          <a:p>
            <a:pPr>
              <a:lnSpc>
                <a:spcPct val="200000"/>
              </a:lnSpc>
            </a:pPr>
            <a:r>
              <a:rPr lang="en-US" sz="1800" dirty="0"/>
              <a:t>South Bronx Children Health Center. 871 Prospect Ave, Bronx, NY 10459</a:t>
            </a:r>
          </a:p>
          <a:p>
            <a:pPr>
              <a:lnSpc>
                <a:spcPct val="200000"/>
              </a:lnSpc>
            </a:pPr>
            <a:r>
              <a:rPr lang="en-US" sz="1800" dirty="0"/>
              <a:t>Renaissance Home Health Care Services – Bronx. 787 E 156th St #201, Bronx, NY 10455</a:t>
            </a:r>
          </a:p>
          <a:p>
            <a:pPr>
              <a:lnSpc>
                <a:spcPct val="200000"/>
              </a:lnSpc>
            </a:pPr>
            <a:r>
              <a:rPr lang="en-US" sz="1800" dirty="0"/>
              <a:t>Global Medical. 814 E 156th St, Bronx, NY 10455</a:t>
            </a:r>
          </a:p>
          <a:p>
            <a:pPr>
              <a:lnSpc>
                <a:spcPct val="200000"/>
              </a:lnSpc>
            </a:pPr>
            <a:r>
              <a:rPr lang="en-US" sz="1800" dirty="0"/>
              <a:t>Ramon Velez Health Center. 754 E 151st St, Bronx, NY 10455</a:t>
            </a:r>
          </a:p>
          <a:p>
            <a:pPr>
              <a:lnSpc>
                <a:spcPct val="200000"/>
              </a:lnSpc>
            </a:pPr>
            <a:r>
              <a:rPr lang="en-US" sz="1800" dirty="0" err="1"/>
              <a:t>Dr</a:t>
            </a:r>
            <a:r>
              <a:rPr lang="en-US" sz="1800" dirty="0"/>
              <a:t> Emily Women's Health Center. 642 Southern Blvd, Bronx, NY 10455</a:t>
            </a:r>
          </a:p>
          <a:p>
            <a:endParaRPr lang="en-US" dirty="0"/>
          </a:p>
        </p:txBody>
      </p:sp>
      <p:sp>
        <p:nvSpPr>
          <p:cNvPr id="4" name="TextBox 3">
            <a:extLst>
              <a:ext uri="{FF2B5EF4-FFF2-40B4-BE49-F238E27FC236}">
                <a16:creationId xmlns:a16="http://schemas.microsoft.com/office/drawing/2014/main" id="{B4F6540A-D775-3548-85B2-037D71447EDF}"/>
              </a:ext>
            </a:extLst>
          </p:cNvPr>
          <p:cNvSpPr txBox="1"/>
          <p:nvPr/>
        </p:nvSpPr>
        <p:spPr>
          <a:xfrm>
            <a:off x="1014414" y="942976"/>
            <a:ext cx="7943850"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Health facilities  near by Leon Senior Centre</a:t>
            </a:r>
            <a:endParaRPr lang="en-US" sz="2000" dirty="0"/>
          </a:p>
        </p:txBody>
      </p:sp>
    </p:spTree>
    <p:extLst>
      <p:ext uri="{BB962C8B-B14F-4D97-AF65-F5344CB8AC3E}">
        <p14:creationId xmlns:p14="http://schemas.microsoft.com/office/powerpoint/2010/main" val="1713970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F9551-7D40-7F4B-AEBA-F5A4798F0215}"/>
              </a:ext>
            </a:extLst>
          </p:cNvPr>
          <p:cNvSpPr>
            <a:spLocks noGrp="1"/>
          </p:cNvSpPr>
          <p:nvPr>
            <p:ph type="title"/>
          </p:nvPr>
        </p:nvSpPr>
        <p:spPr>
          <a:xfrm>
            <a:off x="838200" y="365125"/>
            <a:ext cx="10515600" cy="835025"/>
          </a:xfrm>
        </p:spPr>
        <p:txBody>
          <a:bodyPr>
            <a:normAutofit/>
          </a:bodyPr>
          <a:lstStyle/>
          <a:p>
            <a:r>
              <a:rPr lang="en-US" sz="2400" dirty="0">
                <a:latin typeface="Times New Roman" panose="02020603050405020304" pitchFamily="18" charset="0"/>
                <a:cs typeface="Times New Roman" panose="02020603050405020304" pitchFamily="18" charset="0"/>
              </a:rPr>
              <a:t>Community Assessment: Windshield Assessment Continued …</a:t>
            </a:r>
            <a:endParaRPr lang="en-US" sz="2400" dirty="0"/>
          </a:p>
        </p:txBody>
      </p:sp>
      <p:sp>
        <p:nvSpPr>
          <p:cNvPr id="3" name="Content Placeholder 2">
            <a:extLst>
              <a:ext uri="{FF2B5EF4-FFF2-40B4-BE49-F238E27FC236}">
                <a16:creationId xmlns:a16="http://schemas.microsoft.com/office/drawing/2014/main" id="{3BEBF325-C72F-7D40-9DDC-5EAF6FC4C983}"/>
              </a:ext>
            </a:extLst>
          </p:cNvPr>
          <p:cNvSpPr>
            <a:spLocks noGrp="1"/>
          </p:cNvSpPr>
          <p:nvPr>
            <p:ph idx="1"/>
          </p:nvPr>
        </p:nvSpPr>
        <p:spPr/>
        <p:txBody>
          <a:bodyPr>
            <a:normAutofit/>
          </a:bodyPr>
          <a:lstStyle/>
          <a:p>
            <a:pPr>
              <a:lnSpc>
                <a:spcPct val="200000"/>
              </a:lnSpc>
            </a:pPr>
            <a:r>
              <a:rPr lang="en-US" sz="1800" dirty="0" err="1"/>
              <a:t>BronxWorks</a:t>
            </a:r>
            <a:r>
              <a:rPr lang="en-US" sz="1800" dirty="0"/>
              <a:t> </a:t>
            </a:r>
            <a:r>
              <a:rPr lang="en-US" sz="1800" dirty="0" err="1"/>
              <a:t>Betances</a:t>
            </a:r>
            <a:r>
              <a:rPr lang="en-US" sz="1800" dirty="0"/>
              <a:t> Community Center. 547 E 146th St, Bronx, NY 10455</a:t>
            </a:r>
          </a:p>
          <a:p>
            <a:pPr>
              <a:lnSpc>
                <a:spcPct val="200000"/>
              </a:lnSpc>
            </a:pPr>
            <a:r>
              <a:rPr lang="en-US" sz="1800" dirty="0"/>
              <a:t>Catholic Charities Community Services. 402 E 152nd St, Bronx, NY 10455</a:t>
            </a:r>
          </a:p>
          <a:p>
            <a:pPr>
              <a:lnSpc>
                <a:spcPct val="200000"/>
              </a:lnSpc>
            </a:pPr>
            <a:r>
              <a:rPr lang="en-US" sz="1800" dirty="0"/>
              <a:t>Episcopal Social Services. 500 Bergen Ave, Bronx, NY 10455</a:t>
            </a:r>
          </a:p>
          <a:p>
            <a:pPr>
              <a:lnSpc>
                <a:spcPct val="200000"/>
              </a:lnSpc>
            </a:pPr>
            <a:r>
              <a:rPr lang="en-US" sz="1800" dirty="0" err="1"/>
              <a:t>BronxWorks</a:t>
            </a:r>
            <a:r>
              <a:rPr lang="en-US" sz="1800" dirty="0"/>
              <a:t>. </a:t>
            </a:r>
            <a:r>
              <a:rPr lang="en-US" sz="1800" b="1" dirty="0"/>
              <a:t> </a:t>
            </a:r>
            <a:r>
              <a:rPr lang="en-US" sz="1800" dirty="0"/>
              <a:t>630 Southern Blvd, Bronx, NY 10455</a:t>
            </a:r>
          </a:p>
          <a:p>
            <a:pPr>
              <a:lnSpc>
                <a:spcPct val="200000"/>
              </a:lnSpc>
            </a:pPr>
            <a:r>
              <a:rPr lang="en-US" sz="1800" dirty="0"/>
              <a:t>Osborne Association. 809 Westchester Ave, Bronx, NY 10455</a:t>
            </a:r>
          </a:p>
          <a:p>
            <a:pPr>
              <a:lnSpc>
                <a:spcPct val="200000"/>
              </a:lnSpc>
            </a:pPr>
            <a:r>
              <a:rPr lang="en-US" sz="1800" dirty="0"/>
              <a:t>Catholic Charities Community Services. 402 E 152nd St, Bronx, NY 10455</a:t>
            </a:r>
          </a:p>
        </p:txBody>
      </p:sp>
      <p:sp>
        <p:nvSpPr>
          <p:cNvPr id="4" name="TextBox 3">
            <a:extLst>
              <a:ext uri="{FF2B5EF4-FFF2-40B4-BE49-F238E27FC236}">
                <a16:creationId xmlns:a16="http://schemas.microsoft.com/office/drawing/2014/main" id="{2AC60C28-7249-C345-8BD3-D06AEC66D0F0}"/>
              </a:ext>
            </a:extLst>
          </p:cNvPr>
          <p:cNvSpPr txBox="1"/>
          <p:nvPr/>
        </p:nvSpPr>
        <p:spPr>
          <a:xfrm flipH="1">
            <a:off x="1057275" y="1200150"/>
            <a:ext cx="6243638"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Social Agencies near by Leon Senior Centre</a:t>
            </a:r>
            <a:endParaRPr lang="en-US" sz="2000" dirty="0"/>
          </a:p>
        </p:txBody>
      </p:sp>
    </p:spTree>
    <p:extLst>
      <p:ext uri="{BB962C8B-B14F-4D97-AF65-F5344CB8AC3E}">
        <p14:creationId xmlns:p14="http://schemas.microsoft.com/office/powerpoint/2010/main" val="14070128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7592</TotalTime>
  <Words>1365</Words>
  <Application>Microsoft Macintosh PowerPoint</Application>
  <PresentationFormat>Widescreen</PresentationFormat>
  <Paragraphs>263</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Times New Roman</vt:lpstr>
      <vt:lpstr>Wingdings</vt:lpstr>
      <vt:lpstr>Office Theme</vt:lpstr>
      <vt:lpstr> Leon Senior Center</vt:lpstr>
      <vt:lpstr>Community Assessment: Windshield Assessment</vt:lpstr>
      <vt:lpstr> Community Assessment: Windshield Assessment Continued …</vt:lpstr>
      <vt:lpstr>Community Assessment: Windshield Assessment Continued …</vt:lpstr>
      <vt:lpstr>Community Assessment: Windshield Assessment Continued …</vt:lpstr>
      <vt:lpstr>Community Assessment: Windshield Assessment Continued …</vt:lpstr>
      <vt:lpstr>Community Assessment: Windshield Assessment Continued …</vt:lpstr>
      <vt:lpstr>Community Assessment: Windshield Assessment Continued …</vt:lpstr>
      <vt:lpstr>Community Assessment: Windshield Assessment Continued …</vt:lpstr>
      <vt:lpstr>Community Assessment: Windshield Assessment Continued …</vt:lpstr>
      <vt:lpstr>Community Assessment: Windshield Assessment Continued …</vt:lpstr>
      <vt:lpstr>Domain 3 significance </vt:lpstr>
      <vt:lpstr>Domain 3 significance continued…</vt:lpstr>
      <vt:lpstr>Domain 4 significance </vt:lpstr>
      <vt:lpstr>Role as a RN to BSN student </vt:lpstr>
      <vt:lpstr>Role as a RN to BSN student continued….</vt:lpstr>
      <vt:lpstr>Reference: </vt:lpstr>
    </vt:vector>
  </TitlesOfParts>
  <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Religious organization or churches near Leon Senior Centre</dc:title>
  <dc:creator>RITU.ADHIKARI@lc.cuny.edu</dc:creator>
  <cp:lastModifiedBy>RITU.ADHIKARI@lc.cuny.edu</cp:lastModifiedBy>
  <cp:revision>49</cp:revision>
  <dcterms:created xsi:type="dcterms:W3CDTF">2018-04-22T17:54:51Z</dcterms:created>
  <dcterms:modified xsi:type="dcterms:W3CDTF">2018-04-28T00:28:07Z</dcterms:modified>
</cp:coreProperties>
</file>