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8" r:id="rId1"/>
  </p:sldMasterIdLst>
  <p:sldIdLst>
    <p:sldId id="256" r:id="rId2"/>
    <p:sldId id="263" r:id="rId3"/>
    <p:sldId id="260" r:id="rId4"/>
    <p:sldId id="257" r:id="rId5"/>
    <p:sldId id="270" r:id="rId6"/>
    <p:sldId id="264" r:id="rId7"/>
    <p:sldId id="269" r:id="rId8"/>
    <p:sldId id="258" r:id="rId9"/>
    <p:sldId id="261" r:id="rId10"/>
    <p:sldId id="262" r:id="rId11"/>
    <p:sldId id="266" r:id="rId12"/>
    <p:sldId id="268" r:id="rId13"/>
    <p:sldId id="267"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11"/>
  </p:normalViewPr>
  <p:slideViewPr>
    <p:cSldViewPr snapToGrid="0" snapToObjects="1">
      <p:cViewPr varScale="1">
        <p:scale>
          <a:sx n="90" d="100"/>
          <a:sy n="90" d="100"/>
        </p:scale>
        <p:origin x="232" y="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265F9C-6896-DB40-B057-0C684F888593}" type="datetimeFigureOut">
              <a:rPr lang="en-US" smtClean="0"/>
              <a:t>3/29/18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DD05F-8465-7046-8925-8EC9B459E530}" type="slidenum">
              <a:rPr lang="en-US" smtClean="0"/>
              <a:t>‹#›</a:t>
            </a:fld>
            <a:endParaRPr lang="en-US"/>
          </a:p>
        </p:txBody>
      </p:sp>
    </p:spTree>
    <p:extLst>
      <p:ext uri="{BB962C8B-B14F-4D97-AF65-F5344CB8AC3E}">
        <p14:creationId xmlns:p14="http://schemas.microsoft.com/office/powerpoint/2010/main" val="2103080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5265F9C-6896-DB40-B057-0C684F888593}" type="datetimeFigureOut">
              <a:rPr lang="en-US" smtClean="0"/>
              <a:t>3/29/18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0DD05F-8465-7046-8925-8EC9B459E530}" type="slidenum">
              <a:rPr lang="en-US" smtClean="0"/>
              <a:t>‹#›</a:t>
            </a:fld>
            <a:endParaRPr lang="en-US"/>
          </a:p>
        </p:txBody>
      </p:sp>
    </p:spTree>
    <p:extLst>
      <p:ext uri="{BB962C8B-B14F-4D97-AF65-F5344CB8AC3E}">
        <p14:creationId xmlns:p14="http://schemas.microsoft.com/office/powerpoint/2010/main" val="3841675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55265F9C-6896-DB40-B057-0C684F888593}" type="datetimeFigureOut">
              <a:rPr lang="en-US" smtClean="0"/>
              <a:t>3/29/18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DD05F-8465-7046-8925-8EC9B459E530}" type="slidenum">
              <a:rPr lang="en-US" smtClean="0"/>
              <a:t>‹#›</a:t>
            </a:fld>
            <a:endParaRPr lang="en-US"/>
          </a:p>
        </p:txBody>
      </p:sp>
    </p:spTree>
    <p:extLst>
      <p:ext uri="{BB962C8B-B14F-4D97-AF65-F5344CB8AC3E}">
        <p14:creationId xmlns:p14="http://schemas.microsoft.com/office/powerpoint/2010/main" val="4269731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55265F9C-6896-DB40-B057-0C684F888593}" type="datetimeFigureOut">
              <a:rPr lang="en-US" smtClean="0"/>
              <a:t>3/29/18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0DD05F-8465-7046-8925-8EC9B459E530}" type="slidenum">
              <a:rPr lang="en-US" smtClean="0"/>
              <a:t>‹#›</a:t>
            </a:fld>
            <a:endParaRPr lang="en-US"/>
          </a:p>
        </p:txBody>
      </p:sp>
    </p:spTree>
    <p:extLst>
      <p:ext uri="{BB962C8B-B14F-4D97-AF65-F5344CB8AC3E}">
        <p14:creationId xmlns:p14="http://schemas.microsoft.com/office/powerpoint/2010/main" val="40880311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265F9C-6896-DB40-B057-0C684F888593}" type="datetimeFigureOut">
              <a:rPr lang="en-US" smtClean="0"/>
              <a:t>3/29/18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DD05F-8465-7046-8925-8EC9B459E530}" type="slidenum">
              <a:rPr lang="en-US" smtClean="0"/>
              <a:t>‹#›</a:t>
            </a:fld>
            <a:endParaRPr lang="en-US"/>
          </a:p>
        </p:txBody>
      </p:sp>
    </p:spTree>
    <p:extLst>
      <p:ext uri="{BB962C8B-B14F-4D97-AF65-F5344CB8AC3E}">
        <p14:creationId xmlns:p14="http://schemas.microsoft.com/office/powerpoint/2010/main" val="1135892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265F9C-6896-DB40-B057-0C684F888593}" type="datetimeFigureOut">
              <a:rPr lang="en-US" smtClean="0"/>
              <a:t>3/29/18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DD05F-8465-7046-8925-8EC9B459E530}" type="slidenum">
              <a:rPr lang="en-US" smtClean="0"/>
              <a:t>‹#›</a:t>
            </a:fld>
            <a:endParaRPr lang="en-US"/>
          </a:p>
        </p:txBody>
      </p:sp>
    </p:spTree>
    <p:extLst>
      <p:ext uri="{BB962C8B-B14F-4D97-AF65-F5344CB8AC3E}">
        <p14:creationId xmlns:p14="http://schemas.microsoft.com/office/powerpoint/2010/main" val="308399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265F9C-6896-DB40-B057-0C684F888593}" type="datetimeFigureOut">
              <a:rPr lang="en-US" smtClean="0"/>
              <a:t>3/29/18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DD05F-8465-7046-8925-8EC9B459E530}" type="slidenum">
              <a:rPr lang="en-US" smtClean="0"/>
              <a:t>‹#›</a:t>
            </a:fld>
            <a:endParaRPr lang="en-US"/>
          </a:p>
        </p:txBody>
      </p:sp>
    </p:spTree>
    <p:extLst>
      <p:ext uri="{BB962C8B-B14F-4D97-AF65-F5344CB8AC3E}">
        <p14:creationId xmlns:p14="http://schemas.microsoft.com/office/powerpoint/2010/main" val="1329101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265F9C-6896-DB40-B057-0C684F888593}" type="datetimeFigureOut">
              <a:rPr lang="en-US" smtClean="0"/>
              <a:t>3/29/18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DD05F-8465-7046-8925-8EC9B459E530}" type="slidenum">
              <a:rPr lang="en-US" smtClean="0"/>
              <a:t>‹#›</a:t>
            </a:fld>
            <a:endParaRPr lang="en-US"/>
          </a:p>
        </p:txBody>
      </p:sp>
    </p:spTree>
    <p:extLst>
      <p:ext uri="{BB962C8B-B14F-4D97-AF65-F5344CB8AC3E}">
        <p14:creationId xmlns:p14="http://schemas.microsoft.com/office/powerpoint/2010/main" val="1469967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265F9C-6896-DB40-B057-0C684F888593}" type="datetimeFigureOut">
              <a:rPr lang="en-US" smtClean="0"/>
              <a:t>3/29/18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0DD05F-8465-7046-8925-8EC9B459E530}" type="slidenum">
              <a:rPr lang="en-US" smtClean="0"/>
              <a:t>‹#›</a:t>
            </a:fld>
            <a:endParaRPr lang="en-US"/>
          </a:p>
        </p:txBody>
      </p:sp>
    </p:spTree>
    <p:extLst>
      <p:ext uri="{BB962C8B-B14F-4D97-AF65-F5344CB8AC3E}">
        <p14:creationId xmlns:p14="http://schemas.microsoft.com/office/powerpoint/2010/main" val="1556833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265F9C-6896-DB40-B057-0C684F888593}" type="datetimeFigureOut">
              <a:rPr lang="en-US" smtClean="0"/>
              <a:t>3/29/18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0DD05F-8465-7046-8925-8EC9B459E530}" type="slidenum">
              <a:rPr lang="en-US" smtClean="0"/>
              <a:t>‹#›</a:t>
            </a:fld>
            <a:endParaRPr lang="en-US"/>
          </a:p>
        </p:txBody>
      </p:sp>
    </p:spTree>
    <p:extLst>
      <p:ext uri="{BB962C8B-B14F-4D97-AF65-F5344CB8AC3E}">
        <p14:creationId xmlns:p14="http://schemas.microsoft.com/office/powerpoint/2010/main" val="1005398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265F9C-6896-DB40-B057-0C684F888593}" type="datetimeFigureOut">
              <a:rPr lang="en-US" smtClean="0"/>
              <a:t>3/29/18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0DD05F-8465-7046-8925-8EC9B459E530}" type="slidenum">
              <a:rPr lang="en-US" smtClean="0"/>
              <a:t>‹#›</a:t>
            </a:fld>
            <a:endParaRPr lang="en-US"/>
          </a:p>
        </p:txBody>
      </p:sp>
    </p:spTree>
    <p:extLst>
      <p:ext uri="{BB962C8B-B14F-4D97-AF65-F5344CB8AC3E}">
        <p14:creationId xmlns:p14="http://schemas.microsoft.com/office/powerpoint/2010/main" val="1440594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265F9C-6896-DB40-B057-0C684F888593}" type="datetimeFigureOut">
              <a:rPr lang="en-US" smtClean="0"/>
              <a:t>3/29/18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0DD05F-8465-7046-8925-8EC9B459E530}" type="slidenum">
              <a:rPr lang="en-US" smtClean="0"/>
              <a:t>‹#›</a:t>
            </a:fld>
            <a:endParaRPr lang="en-US"/>
          </a:p>
        </p:txBody>
      </p:sp>
    </p:spTree>
    <p:extLst>
      <p:ext uri="{BB962C8B-B14F-4D97-AF65-F5344CB8AC3E}">
        <p14:creationId xmlns:p14="http://schemas.microsoft.com/office/powerpoint/2010/main" val="243966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5265F9C-6896-DB40-B057-0C684F888593}" type="datetimeFigureOut">
              <a:rPr lang="en-US" smtClean="0"/>
              <a:t>3/29/18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0DD05F-8465-7046-8925-8EC9B459E530}" type="slidenum">
              <a:rPr lang="en-US" smtClean="0"/>
              <a:t>‹#›</a:t>
            </a:fld>
            <a:endParaRPr lang="en-US"/>
          </a:p>
        </p:txBody>
      </p:sp>
    </p:spTree>
    <p:extLst>
      <p:ext uri="{BB962C8B-B14F-4D97-AF65-F5344CB8AC3E}">
        <p14:creationId xmlns:p14="http://schemas.microsoft.com/office/powerpoint/2010/main" val="2681904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55265F9C-6896-DB40-B057-0C684F888593}" type="datetimeFigureOut">
              <a:rPr lang="en-US" smtClean="0"/>
              <a:t>3/29/18</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130DD05F-8465-7046-8925-8EC9B459E530}" type="slidenum">
              <a:rPr lang="en-US" smtClean="0"/>
              <a:t>‹#›</a:t>
            </a:fld>
            <a:endParaRPr lang="en-US"/>
          </a:p>
        </p:txBody>
      </p:sp>
    </p:spTree>
    <p:extLst>
      <p:ext uri="{BB962C8B-B14F-4D97-AF65-F5344CB8AC3E}">
        <p14:creationId xmlns:p14="http://schemas.microsoft.com/office/powerpoint/2010/main" val="2487341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55265F9C-6896-DB40-B057-0C684F888593}" type="datetimeFigureOut">
              <a:rPr lang="en-US" smtClean="0"/>
              <a:t>3/29/18</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130DD05F-8465-7046-8925-8EC9B459E530}" type="slidenum">
              <a:rPr lang="en-US" smtClean="0"/>
              <a:t>‹#›</a:t>
            </a:fld>
            <a:endParaRPr lang="en-US"/>
          </a:p>
        </p:txBody>
      </p:sp>
    </p:spTree>
    <p:extLst>
      <p:ext uri="{BB962C8B-B14F-4D97-AF65-F5344CB8AC3E}">
        <p14:creationId xmlns:p14="http://schemas.microsoft.com/office/powerpoint/2010/main" val="4090200417"/>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slideshare.net/Msfent1/the-purpose-and"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extLst/>
          </a:blip>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3C95DC5-9F0B-6B47-82C3-0C984048B138}"/>
              </a:ext>
            </a:extLst>
          </p:cNvPr>
          <p:cNvPicPr>
            <a:picLocks noChangeAspect="1"/>
          </p:cNvPicPr>
          <p:nvPr/>
        </p:nvPicPr>
        <p:blipFill>
          <a:blip r:embed="rId3"/>
          <a:stretch>
            <a:fillRect/>
          </a:stretch>
        </p:blipFill>
        <p:spPr>
          <a:xfrm>
            <a:off x="2528888" y="0"/>
            <a:ext cx="6915150" cy="4525355"/>
          </a:xfrm>
          <a:prstGeom prst="rect">
            <a:avLst/>
          </a:prstGeom>
        </p:spPr>
      </p:pic>
      <p:sp>
        <p:nvSpPr>
          <p:cNvPr id="2" name="Title 1">
            <a:extLst>
              <a:ext uri="{FF2B5EF4-FFF2-40B4-BE49-F238E27FC236}">
                <a16:creationId xmlns:a16="http://schemas.microsoft.com/office/drawing/2014/main" id="{3B776970-DAB4-4945-9AFC-0022F0D8AE53}"/>
              </a:ext>
            </a:extLst>
          </p:cNvPr>
          <p:cNvSpPr>
            <a:spLocks noGrp="1"/>
          </p:cNvSpPr>
          <p:nvPr>
            <p:ph type="ctrTitle"/>
          </p:nvPr>
        </p:nvSpPr>
        <p:spPr>
          <a:xfrm>
            <a:off x="100014" y="414338"/>
            <a:ext cx="7943849" cy="5614988"/>
          </a:xfrm>
        </p:spPr>
        <p:txBody>
          <a:bodyPr>
            <a:normAutofit/>
          </a:bodyPr>
          <a:lstStyle/>
          <a:p>
            <a:r>
              <a:rPr lang="en-US" sz="1200" dirty="0"/>
              <a:t>									</a:t>
            </a:r>
            <a:r>
              <a:rPr lang="en-US" sz="1800" dirty="0"/>
              <a:t>Name</a:t>
            </a:r>
            <a:r>
              <a:rPr lang="en-US" sz="1200" dirty="0"/>
              <a:t>: </a:t>
            </a:r>
            <a:r>
              <a:rPr lang="en-US" sz="1800" dirty="0" err="1">
                <a:latin typeface="Times New Roman" panose="02020603050405020304" pitchFamily="18" charset="0"/>
                <a:cs typeface="Times New Roman" panose="02020603050405020304" pitchFamily="18" charset="0"/>
              </a:rPr>
              <a:t>Ritu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Adhikari</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Course Number: NUR 410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Professor: Robin </a:t>
            </a:r>
            <a:r>
              <a:rPr lang="en-US" sz="1800" dirty="0" err="1">
                <a:latin typeface="Times New Roman" panose="02020603050405020304" pitchFamily="18" charset="0"/>
                <a:cs typeface="Times New Roman" panose="02020603050405020304" pitchFamily="18" charset="0"/>
              </a:rPr>
              <a:t>Krinsky</a:t>
            </a:r>
            <a:r>
              <a:rPr lang="en-US" sz="1800" dirty="0">
                <a:latin typeface="Times New Roman" panose="02020603050405020304" pitchFamily="18" charset="0"/>
                <a:cs typeface="Times New Roman" panose="02020603050405020304" pitchFamily="18" charset="0"/>
              </a:rPr>
              <a:t> , DNP, RN-BC, CCRN</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Risk Management</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6559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extLst/>
          </a:blip>
          <a:stretch/>
        </a:blip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89A2FC1-8644-EE45-971A-DE5BCA0EFC78}"/>
              </a:ext>
            </a:extLst>
          </p:cNvPr>
          <p:cNvPicPr>
            <a:picLocks noGrp="1" noChangeAspect="1"/>
          </p:cNvPicPr>
          <p:nvPr>
            <p:ph idx="1"/>
          </p:nvPr>
        </p:nvPicPr>
        <p:blipFill>
          <a:blip r:embed="rId3"/>
          <a:stretch>
            <a:fillRect/>
          </a:stretch>
        </p:blipFill>
        <p:spPr>
          <a:xfrm>
            <a:off x="1328446" y="330300"/>
            <a:ext cx="9719948" cy="6201684"/>
          </a:xfrm>
          <a:prstGeom prst="rect">
            <a:avLst/>
          </a:prstGeom>
        </p:spPr>
      </p:pic>
    </p:spTree>
    <p:extLst>
      <p:ext uri="{BB962C8B-B14F-4D97-AF65-F5344CB8AC3E}">
        <p14:creationId xmlns:p14="http://schemas.microsoft.com/office/powerpoint/2010/main" val="2857727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B3BF8-3C33-2D4C-A84D-3BA4F2405A57}"/>
              </a:ext>
            </a:extLst>
          </p:cNvPr>
          <p:cNvSpPr>
            <a:spLocks noGrp="1"/>
          </p:cNvSpPr>
          <p:nvPr>
            <p:ph type="title"/>
          </p:nvPr>
        </p:nvSpPr>
        <p:spPr>
          <a:xfrm>
            <a:off x="818712" y="157163"/>
            <a:ext cx="10563286" cy="1843087"/>
          </a:xfrm>
        </p:spPr>
        <p:txBody>
          <a:bodyPr/>
          <a:lstStyle/>
          <a:p>
            <a:r>
              <a:rPr lang="en-US" dirty="0"/>
              <a:t>Personal encounter with the topic</a:t>
            </a:r>
            <a:br>
              <a:rPr lang="en-US" dirty="0"/>
            </a:br>
            <a:endParaRPr lang="en-US" dirty="0"/>
          </a:p>
        </p:txBody>
      </p:sp>
      <p:sp>
        <p:nvSpPr>
          <p:cNvPr id="3" name="Content Placeholder 2">
            <a:extLst>
              <a:ext uri="{FF2B5EF4-FFF2-40B4-BE49-F238E27FC236}">
                <a16:creationId xmlns:a16="http://schemas.microsoft.com/office/drawing/2014/main" id="{0B74D516-9943-9A42-9F2C-39C586D0576A}"/>
              </a:ext>
            </a:extLst>
          </p:cNvPr>
          <p:cNvSpPr>
            <a:spLocks noGrp="1"/>
          </p:cNvSpPr>
          <p:nvPr>
            <p:ph idx="1"/>
          </p:nvPr>
        </p:nvSpPr>
        <p:spPr>
          <a:xfrm>
            <a:off x="818712" y="1565062"/>
            <a:ext cx="10563286" cy="5292938"/>
          </a:xfrm>
        </p:spPr>
        <p:txBody>
          <a:bodyPr>
            <a:normAutofit fontScale="32500" lnSpcReduction="20000"/>
          </a:bodyPr>
          <a:lstStyle/>
          <a:p>
            <a:pPr>
              <a:lnSpc>
                <a:spcPct val="220000"/>
              </a:lnSpc>
              <a:buFont typeface="Wingdings" pitchFamily="2" charset="2"/>
              <a:buChar char="§"/>
            </a:pPr>
            <a:r>
              <a:rPr lang="en-US" sz="5500" dirty="0">
                <a:latin typeface="Times New Roman" panose="02020603050405020304" pitchFamily="18" charset="0"/>
                <a:cs typeface="Times New Roman" panose="02020603050405020304" pitchFamily="18" charset="0"/>
              </a:rPr>
              <a:t>I was a new nurse at that time when I first started working as a nurse in the hospital. I was doing night shift and was assigned to a patient (</a:t>
            </a:r>
            <a:r>
              <a:rPr lang="en-US" sz="5500" dirty="0" err="1">
                <a:latin typeface="Times New Roman" panose="02020603050405020304" pitchFamily="18" charset="0"/>
                <a:cs typeface="Times New Roman" panose="02020603050405020304" pitchFamily="18" charset="0"/>
              </a:rPr>
              <a:t>Mr</a:t>
            </a:r>
            <a:r>
              <a:rPr lang="en-US" sz="5500" dirty="0">
                <a:latin typeface="Times New Roman" panose="02020603050405020304" pitchFamily="18" charset="0"/>
                <a:cs typeface="Times New Roman" panose="02020603050405020304" pitchFamily="18" charset="0"/>
              </a:rPr>
              <a:t> X) who was on one to one observation for safety because he was at risk for fall. Around 1 am in the morning the PCT who was doing one to one observation call me for help because she took the patient to the bathroom and was trying to put him back to his bed but was unable to do by herself. I went to help her and we put the patient back in the bed and made him comfortable in the bed. 10 or 15 minutes later she called for help again and me along with my senior nurse went to the room and we found the patient was lying at the edge of his bed.    </a:t>
            </a:r>
          </a:p>
          <a:p>
            <a:endParaRPr lang="en-US" dirty="0"/>
          </a:p>
        </p:txBody>
      </p:sp>
    </p:spTree>
    <p:extLst>
      <p:ext uri="{BB962C8B-B14F-4D97-AF65-F5344CB8AC3E}">
        <p14:creationId xmlns:p14="http://schemas.microsoft.com/office/powerpoint/2010/main" val="1763977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C1400-F393-5E44-9658-6A5A651EA90C}"/>
              </a:ext>
            </a:extLst>
          </p:cNvPr>
          <p:cNvSpPr>
            <a:spLocks noGrp="1"/>
          </p:cNvSpPr>
          <p:nvPr>
            <p:ph type="title"/>
          </p:nvPr>
        </p:nvSpPr>
        <p:spPr/>
        <p:txBody>
          <a:bodyPr/>
          <a:lstStyle/>
          <a:p>
            <a:r>
              <a:rPr lang="en-US" dirty="0"/>
              <a:t>Personal encounter with the topic. Continued..</a:t>
            </a:r>
          </a:p>
        </p:txBody>
      </p:sp>
      <p:sp>
        <p:nvSpPr>
          <p:cNvPr id="3" name="Content Placeholder 2">
            <a:extLst>
              <a:ext uri="{FF2B5EF4-FFF2-40B4-BE49-F238E27FC236}">
                <a16:creationId xmlns:a16="http://schemas.microsoft.com/office/drawing/2014/main" id="{B9485E3E-1F76-4745-B096-1382275F4BD8}"/>
              </a:ext>
            </a:extLst>
          </p:cNvPr>
          <p:cNvSpPr>
            <a:spLocks noGrp="1"/>
          </p:cNvSpPr>
          <p:nvPr>
            <p:ph idx="1"/>
          </p:nvPr>
        </p:nvSpPr>
        <p:spPr>
          <a:xfrm>
            <a:off x="810000" y="1971675"/>
            <a:ext cx="10706161" cy="4886325"/>
          </a:xfrm>
        </p:spPr>
        <p:txBody>
          <a:bodyPr>
            <a:normAutofit/>
          </a:bodyPr>
          <a:lstStyle/>
          <a:p>
            <a:pPr marL="0" indent="0">
              <a:lnSpc>
                <a:spcPct val="200000"/>
              </a:lnSpc>
              <a:buNone/>
            </a:pPr>
            <a:r>
              <a:rPr lang="en-US" dirty="0">
                <a:latin typeface="Times New Roman" panose="02020603050405020304" pitchFamily="18" charset="0"/>
                <a:cs typeface="Times New Roman" panose="02020603050405020304" pitchFamily="18" charset="0"/>
              </a:rPr>
              <a:t>We pulled him towards the head of his bed and made him comfortable, patient started to behave weird and he suddenly collapsed, he had no respiration and no pulse. I start doing CPR and the other nurse call code 99. The code team responded and the code lasted for almost two hours but unfortunately, we were not able to save the patient and he died.   Approximately 1 month later I was called into my ADNs office and she asked me if Mr. X fall before code because the doctors note says “Patient fall prior to the code “and she also asked me why didn’t I write a occurrence report if patient fall. She looked into my nurses note that says “Patient was assisted back to his bed”. She asked me if I assist the patient from the floor to the bed or what?</a:t>
            </a:r>
          </a:p>
        </p:txBody>
      </p:sp>
    </p:spTree>
    <p:extLst>
      <p:ext uri="{BB962C8B-B14F-4D97-AF65-F5344CB8AC3E}">
        <p14:creationId xmlns:p14="http://schemas.microsoft.com/office/powerpoint/2010/main" val="2208420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83C5-EDFF-5947-BE33-F801D592CFA4}"/>
              </a:ext>
            </a:extLst>
          </p:cNvPr>
          <p:cNvSpPr>
            <a:spLocks noGrp="1"/>
          </p:cNvSpPr>
          <p:nvPr>
            <p:ph type="title"/>
          </p:nvPr>
        </p:nvSpPr>
        <p:spPr/>
        <p:txBody>
          <a:bodyPr/>
          <a:lstStyle/>
          <a:p>
            <a:r>
              <a:rPr lang="en-US" dirty="0"/>
              <a:t>Personal encounter continued..</a:t>
            </a:r>
          </a:p>
        </p:txBody>
      </p:sp>
      <p:sp>
        <p:nvSpPr>
          <p:cNvPr id="3" name="Content Placeholder 2">
            <a:extLst>
              <a:ext uri="{FF2B5EF4-FFF2-40B4-BE49-F238E27FC236}">
                <a16:creationId xmlns:a16="http://schemas.microsoft.com/office/drawing/2014/main" id="{50FCD834-AC04-E845-855D-C5B8D3FAA836}"/>
              </a:ext>
            </a:extLst>
          </p:cNvPr>
          <p:cNvSpPr>
            <a:spLocks noGrp="1"/>
          </p:cNvSpPr>
          <p:nvPr>
            <p:ph idx="1"/>
          </p:nvPr>
        </p:nvSpPr>
        <p:spPr>
          <a:xfrm>
            <a:off x="810000" y="2222287"/>
            <a:ext cx="10563286" cy="4635713"/>
          </a:xfrm>
        </p:spPr>
        <p:txBody>
          <a:bodyPr>
            <a:normAutofit/>
          </a:bodyPr>
          <a:lstStyle/>
          <a:p>
            <a:pPr marL="0" indent="0">
              <a:lnSpc>
                <a:spcPct val="200000"/>
              </a:lnSpc>
              <a:buNone/>
            </a:pPr>
            <a:r>
              <a:rPr lang="en-US" dirty="0">
                <a:latin typeface="Times New Roman" panose="02020603050405020304" pitchFamily="18" charset="0"/>
                <a:cs typeface="Times New Roman" panose="02020603050405020304" pitchFamily="18" charset="0"/>
              </a:rPr>
              <a:t>I explained her that I only put him back to his bed in proper position because he was found lying at the edge of his bed. The ADN told me that the risk management team send an email to find out if the patient fall or not prior to the code because the doctor note said the patient fall prior to code and there is no indication that patient fall in the nurses note. The risk management team later had a meeting with the nurses and the doctors and talk about the importance of proper communication between us and later we fix our note. I wrote the patient was pulled from the edge of the bed to the top of the bed to make him comfortable in the bed. From that time, I found how important the risk management team was for nurse, doctors and the organization. </a:t>
            </a:r>
          </a:p>
          <a:p>
            <a:endParaRPr lang="en-US" dirty="0"/>
          </a:p>
        </p:txBody>
      </p:sp>
    </p:spTree>
    <p:extLst>
      <p:ext uri="{BB962C8B-B14F-4D97-AF65-F5344CB8AC3E}">
        <p14:creationId xmlns:p14="http://schemas.microsoft.com/office/powerpoint/2010/main" val="2321473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E693A-705F-DE46-97B0-20FFC476BAB3}"/>
              </a:ext>
            </a:extLst>
          </p:cNvPr>
          <p:cNvSpPr>
            <a:spLocks noGrp="1"/>
          </p:cNvSpPr>
          <p:nvPr>
            <p:ph type="title"/>
          </p:nvPr>
        </p:nvSpPr>
        <p:spPr>
          <a:xfrm>
            <a:off x="2517513" y="750906"/>
            <a:ext cx="8381238" cy="1077229"/>
          </a:xfrm>
        </p:spPr>
        <p:txBody>
          <a:bodyPr>
            <a:normAutofit/>
          </a:bodyPr>
          <a:lstStyle/>
          <a:p>
            <a:pPr algn="l"/>
            <a:r>
              <a:rPr lang="en-US" sz="4800" dirty="0"/>
              <a:t>Reference:</a:t>
            </a:r>
          </a:p>
        </p:txBody>
      </p:sp>
      <p:sp>
        <p:nvSpPr>
          <p:cNvPr id="5" name="Content Placeholder 4">
            <a:extLst>
              <a:ext uri="{FF2B5EF4-FFF2-40B4-BE49-F238E27FC236}">
                <a16:creationId xmlns:a16="http://schemas.microsoft.com/office/drawing/2014/main" id="{F5591EA4-E64E-3044-A215-545342206ED8}"/>
              </a:ext>
            </a:extLst>
          </p:cNvPr>
          <p:cNvSpPr>
            <a:spLocks noGrp="1"/>
          </p:cNvSpPr>
          <p:nvPr>
            <p:ph idx="1"/>
          </p:nvPr>
        </p:nvSpPr>
        <p:spPr>
          <a:xfrm>
            <a:off x="857250" y="1828135"/>
            <a:ext cx="10516035" cy="5029865"/>
          </a:xfrm>
        </p:spPr>
        <p:style>
          <a:lnRef idx="2">
            <a:schemeClr val="dk1">
              <a:shade val="50000"/>
            </a:schemeClr>
          </a:lnRef>
          <a:fillRef idx="1">
            <a:schemeClr val="dk1"/>
          </a:fillRef>
          <a:effectRef idx="0">
            <a:schemeClr val="dk1"/>
          </a:effectRef>
          <a:fontRef idx="minor">
            <a:schemeClr val="lt1"/>
          </a:fontRef>
        </p:style>
        <p:txBody>
          <a:bodyPr>
            <a:normAutofit/>
          </a:bodyPr>
          <a:lstStyle/>
          <a:p>
            <a:pPr>
              <a:buFont typeface="Wingdings" pitchFamily="2" charset="2"/>
              <a:buChar char="§"/>
            </a:pPr>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Shannon, L. (2010, May 19). The Purpose And Goals Of Risk Management. Retrieved March 25, 2018, from  	</a:t>
            </a:r>
          </a:p>
          <a:p>
            <a:pPr marL="0" indent="0">
              <a:buNone/>
            </a:pPr>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dirty="0">
                <a:solidFill>
                  <a:schemeClr val="accent1">
                    <a:lumMod val="60000"/>
                    <a:lumOff val="40000"/>
                  </a:schemeClr>
                </a:solidFill>
                <a:latin typeface="Times New Roman" panose="02020603050405020304" pitchFamily="18" charset="0"/>
                <a:cs typeface="Times New Roman" panose="02020603050405020304" pitchFamily="18" charset="0"/>
                <a:hlinkClick r:id="rId3"/>
              </a:rPr>
              <a:t>https://www.slideshare.net/Msfent1/the-purpose-and</a:t>
            </a:r>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 goals-of-risk-management-4159859</a:t>
            </a:r>
          </a:p>
          <a:p>
            <a:endParaRPr lang="en-US" dirty="0">
              <a:solidFill>
                <a:schemeClr val="accent1">
                  <a:lumMod val="60000"/>
                  <a:lumOff val="40000"/>
                </a:schemeClr>
              </a:solidFill>
              <a:latin typeface="Times New Roman" panose="02020603050405020304" pitchFamily="18" charset="0"/>
              <a:cs typeface="Times New Roman" panose="02020603050405020304" pitchFamily="18" charset="0"/>
            </a:endParaRPr>
          </a:p>
          <a:p>
            <a:pPr>
              <a:buFont typeface="Wingdings" pitchFamily="2" charset="2"/>
              <a:buChar char="§"/>
            </a:pPr>
            <a:r>
              <a:rPr lang="en-US" dirty="0">
                <a:latin typeface="Times New Roman" panose="02020603050405020304" pitchFamily="18" charset="0"/>
                <a:cs typeface="Times New Roman" panose="02020603050405020304" pitchFamily="18" charset="0"/>
              </a:rPr>
              <a:t>Yoder-Wise, P. S. (2015). </a:t>
            </a:r>
            <a:r>
              <a:rPr lang="en-US" i="1" dirty="0">
                <a:latin typeface="Times New Roman" panose="02020603050405020304" pitchFamily="18" charset="0"/>
                <a:cs typeface="Times New Roman" panose="02020603050405020304" pitchFamily="18" charset="0"/>
              </a:rPr>
              <a:t>Leading and managing in nursing</a:t>
            </a:r>
            <a:r>
              <a:rPr lang="en-US" dirty="0">
                <a:latin typeface="Times New Roman" panose="02020603050405020304" pitchFamily="18" charset="0"/>
                <a:cs typeface="Times New Roman" panose="02020603050405020304" pitchFamily="18" charset="0"/>
              </a:rPr>
              <a:t>. St. Louis, MO: Elsevier Mosby.</a:t>
            </a:r>
            <a:endParaRPr lang="en-US"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2663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extLst/>
          </a:blip>
          <a:stretch/>
        </a:blip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468B458-5494-344E-8B1E-CCDF55C01347}"/>
              </a:ext>
            </a:extLst>
          </p:cNvPr>
          <p:cNvSpPr>
            <a:spLocks noGrp="1"/>
          </p:cNvSpPr>
          <p:nvPr>
            <p:ph type="title"/>
          </p:nvPr>
        </p:nvSpPr>
        <p:spPr>
          <a:xfrm>
            <a:off x="2171700" y="2600324"/>
            <a:ext cx="7584882" cy="1971675"/>
          </a:xfrm>
        </p:spPr>
        <p:txBody>
          <a:bodyPr>
            <a:normAutofit/>
          </a:bodyPr>
          <a:lstStyle/>
          <a:p>
            <a:pPr algn="l"/>
            <a:r>
              <a:rPr lang="en-US" sz="4000" dirty="0">
                <a:latin typeface="Times New Roman" panose="02020603050405020304" pitchFamily="18" charset="0"/>
                <a:cs typeface="Times New Roman" panose="02020603050405020304" pitchFamily="18" charset="0"/>
              </a:rPr>
              <a:t>When and why did this become part of the nursing literature/importance in nursing</a:t>
            </a:r>
            <a:r>
              <a:rPr lang="en-US" sz="1800"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22013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0178C-822E-3742-BB82-7CD1EAFDB2BA}"/>
              </a:ext>
            </a:extLst>
          </p:cNvPr>
          <p:cNvSpPr>
            <a:spLocks noGrp="1"/>
          </p:cNvSpPr>
          <p:nvPr>
            <p:ph type="title"/>
          </p:nvPr>
        </p:nvSpPr>
        <p:spPr>
          <a:xfrm>
            <a:off x="818712" y="228600"/>
            <a:ext cx="10563286" cy="1303338"/>
          </a:xfrm>
        </p:spPr>
        <p:txBody>
          <a:bodyPr/>
          <a:lstStyle/>
          <a:p>
            <a:r>
              <a:rPr lang="en-US" dirty="0"/>
              <a:t>When and why did this become part of nursing literature?</a:t>
            </a:r>
          </a:p>
        </p:txBody>
      </p:sp>
      <p:sp>
        <p:nvSpPr>
          <p:cNvPr id="4" name="Subtitle 2">
            <a:extLst>
              <a:ext uri="{FF2B5EF4-FFF2-40B4-BE49-F238E27FC236}">
                <a16:creationId xmlns:a16="http://schemas.microsoft.com/office/drawing/2014/main" id="{6C4E98D8-57BC-BE4A-A21A-0AE1155141B6}"/>
              </a:ext>
            </a:extLst>
          </p:cNvPr>
          <p:cNvSpPr>
            <a:spLocks noGrp="1"/>
          </p:cNvSpPr>
          <p:nvPr>
            <p:ph idx="1"/>
          </p:nvPr>
        </p:nvSpPr>
        <p:spPr>
          <a:xfrm>
            <a:off x="818712" y="2171698"/>
            <a:ext cx="10740242" cy="5530363"/>
          </a:xfrm>
        </p:spPr>
        <p:txBody>
          <a:bodyPr>
            <a:normAutofit fontScale="55000" lnSpcReduction="20000"/>
          </a:bodyPr>
          <a:lstStyle/>
          <a:p>
            <a:pPr>
              <a:lnSpc>
                <a:spcPct val="200000"/>
              </a:lnSpc>
              <a:buFont typeface="Wingdings" pitchFamily="2" charset="2"/>
              <a:buChar char="§"/>
            </a:pPr>
            <a:r>
              <a:rPr lang="en-US" sz="3300" dirty="0">
                <a:latin typeface="Times New Roman" panose="02020603050405020304" pitchFamily="18" charset="0"/>
                <a:cs typeface="Times New Roman" panose="02020603050405020304" pitchFamily="18" charset="0"/>
              </a:rPr>
              <a:t>Historically risks  were managed by health care organization in a reactive manner.</a:t>
            </a:r>
          </a:p>
          <a:p>
            <a:pPr algn="l">
              <a:lnSpc>
                <a:spcPct val="200000"/>
              </a:lnSpc>
              <a:buFont typeface="Wingdings" pitchFamily="2" charset="2"/>
              <a:buChar char="§"/>
            </a:pPr>
            <a:r>
              <a:rPr lang="en-US" sz="3300" dirty="0">
                <a:latin typeface="Times New Roman" panose="02020603050405020304" pitchFamily="18" charset="0"/>
                <a:cs typeface="Times New Roman" panose="02020603050405020304" pitchFamily="18" charset="0"/>
              </a:rPr>
              <a:t>Each unit or department used to work independently to respond their own issue.</a:t>
            </a:r>
          </a:p>
          <a:p>
            <a:pPr>
              <a:lnSpc>
                <a:spcPct val="200000"/>
              </a:lnSpc>
              <a:buFont typeface="Wingdings" pitchFamily="2" charset="2"/>
              <a:buChar char="§"/>
            </a:pPr>
            <a:r>
              <a:rPr lang="en-US" sz="3300" dirty="0">
                <a:latin typeface="Times New Roman" panose="02020603050405020304" pitchFamily="18" charset="0"/>
                <a:cs typeface="Times New Roman" panose="02020603050405020304" pitchFamily="18" charset="0"/>
              </a:rPr>
              <a:t>There was no centralized reporting which lead to disparate, duplicate effect and also unnecessary spending.</a:t>
            </a:r>
          </a:p>
          <a:p>
            <a:pPr algn="l">
              <a:lnSpc>
                <a:spcPct val="200000"/>
              </a:lnSpc>
              <a:buFont typeface="Wingdings" pitchFamily="2" charset="2"/>
              <a:buChar char="§"/>
            </a:pPr>
            <a:r>
              <a:rPr lang="en-US" sz="3300" dirty="0">
                <a:latin typeface="Times New Roman" panose="02020603050405020304" pitchFamily="18" charset="0"/>
                <a:cs typeface="Times New Roman" panose="02020603050405020304" pitchFamily="18" charset="0"/>
              </a:rPr>
              <a:t>Lab implemented a process  to decrease labelling errors because of repetitive patient incident.</a:t>
            </a:r>
          </a:p>
          <a:p>
            <a:pPr algn="l">
              <a:lnSpc>
                <a:spcPct val="200000"/>
              </a:lnSpc>
              <a:buFont typeface="Wingdings" pitchFamily="2" charset="2"/>
              <a:buChar char="§"/>
            </a:pPr>
            <a:r>
              <a:rPr lang="en-US" sz="3300" dirty="0">
                <a:latin typeface="Times New Roman" panose="02020603050405020304" pitchFamily="18" charset="0"/>
                <a:cs typeface="Times New Roman" panose="02020603050405020304" pitchFamily="18" charset="0"/>
              </a:rPr>
              <a:t>Nursing was not a part of this development process that resulted in multiple revisions, compromised safety of the patient and additional costs. </a:t>
            </a:r>
          </a:p>
          <a:p>
            <a:pPr>
              <a:lnSpc>
                <a:spcPct val="200000"/>
              </a:lnSpc>
              <a:buFont typeface="Wingdings" pitchFamily="2" charset="2"/>
              <a:buChar char="§"/>
            </a:pPr>
            <a:r>
              <a:rPr lang="en-US" sz="3300" dirty="0">
                <a:latin typeface="Times New Roman" panose="02020603050405020304" pitchFamily="18" charset="0"/>
                <a:cs typeface="Times New Roman" panose="02020603050405020304" pitchFamily="18" charset="0"/>
              </a:rPr>
              <a:t>Turbulent economic times (economic downturn periods marked by volatility, uncertainty , and change) lead a health care organization to lead a broader perspective on risk management. </a:t>
            </a:r>
          </a:p>
          <a:p>
            <a:pPr marL="0" indent="0">
              <a:lnSpc>
                <a:spcPct val="200000"/>
              </a:lnSpc>
              <a:buNone/>
            </a:pPr>
            <a:endParaRPr lang="en-US" sz="23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690897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116C-0901-DE48-8D01-34C2DF6239A0}"/>
              </a:ext>
            </a:extLst>
          </p:cNvPr>
          <p:cNvSpPr>
            <a:spLocks noGrp="1"/>
          </p:cNvSpPr>
          <p:nvPr>
            <p:ph type="title"/>
          </p:nvPr>
        </p:nvSpPr>
        <p:spPr/>
        <p:txBody>
          <a:bodyPr/>
          <a:lstStyle/>
          <a:p>
            <a:r>
              <a:rPr lang="en-US" dirty="0"/>
              <a:t>When and why did this become part of nursing literature? Continued..</a:t>
            </a:r>
          </a:p>
        </p:txBody>
      </p:sp>
      <p:sp>
        <p:nvSpPr>
          <p:cNvPr id="3" name="Content Placeholder 2">
            <a:extLst>
              <a:ext uri="{FF2B5EF4-FFF2-40B4-BE49-F238E27FC236}">
                <a16:creationId xmlns:a16="http://schemas.microsoft.com/office/drawing/2014/main" id="{A1961C51-237D-1640-A5FE-B354637200CA}"/>
              </a:ext>
            </a:extLst>
          </p:cNvPr>
          <p:cNvSpPr>
            <a:spLocks noGrp="1"/>
          </p:cNvSpPr>
          <p:nvPr>
            <p:ph idx="1"/>
          </p:nvPr>
        </p:nvSpPr>
        <p:spPr>
          <a:xfrm>
            <a:off x="942974" y="1417638"/>
            <a:ext cx="9771917" cy="6331315"/>
          </a:xfrm>
        </p:spPr>
        <p:txBody>
          <a:bodyPr>
            <a:normAutofit/>
          </a:bodyPr>
          <a:lstStyle/>
          <a:p>
            <a:pPr>
              <a:lnSpc>
                <a:spcPct val="200000"/>
              </a:lnSpc>
              <a:buFont typeface="Wingdings" pitchFamily="2" charset="2"/>
              <a:buChar char="§"/>
            </a:pPr>
            <a:r>
              <a:rPr lang="en-US" sz="1800" dirty="0">
                <a:latin typeface="Times New Roman" panose="02020603050405020304" pitchFamily="18" charset="0"/>
                <a:cs typeface="Times New Roman" panose="02020603050405020304" pitchFamily="18" charset="0"/>
              </a:rPr>
              <a:t>There was shift form “reactive risk management” to “strategic risk management” that utilizes centralized reporting system.</a:t>
            </a:r>
          </a:p>
          <a:p>
            <a:pPr>
              <a:lnSpc>
                <a:spcPct val="200000"/>
              </a:lnSpc>
              <a:buFont typeface="Wingdings" pitchFamily="2" charset="2"/>
              <a:buChar char="§"/>
            </a:pPr>
            <a:r>
              <a:rPr lang="en-US" sz="1800" dirty="0">
                <a:latin typeface="Times New Roman" panose="02020603050405020304" pitchFamily="18" charset="0"/>
                <a:cs typeface="Times New Roman" panose="02020603050405020304" pitchFamily="18" charset="0"/>
              </a:rPr>
              <a:t>Centralized reporting system lead to improvement in communication between all departments for example collaboration between departments such as lab and nursing was made to find out where the breakdown took place.</a:t>
            </a:r>
          </a:p>
          <a:p>
            <a:pPr>
              <a:lnSpc>
                <a:spcPct val="200000"/>
              </a:lnSpc>
              <a:buFont typeface="Wingdings" pitchFamily="2" charset="2"/>
              <a:buChar char="§"/>
            </a:pPr>
            <a:r>
              <a:rPr lang="en-US" sz="1800" dirty="0">
                <a:latin typeface="Times New Roman" panose="02020603050405020304" pitchFamily="18" charset="0"/>
                <a:cs typeface="Times New Roman" panose="02020603050405020304" pitchFamily="18" charset="0"/>
              </a:rPr>
              <a:t>As a result risk management role has evolved that include</a:t>
            </a:r>
          </a:p>
          <a:p>
            <a:endParaRPr lang="en-US" dirty="0"/>
          </a:p>
        </p:txBody>
      </p:sp>
    </p:spTree>
    <p:extLst>
      <p:ext uri="{BB962C8B-B14F-4D97-AF65-F5344CB8AC3E}">
        <p14:creationId xmlns:p14="http://schemas.microsoft.com/office/powerpoint/2010/main" val="877401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A28EF-3C4E-D64D-81A9-A15629D68274}"/>
              </a:ext>
            </a:extLst>
          </p:cNvPr>
          <p:cNvSpPr>
            <a:spLocks noGrp="1"/>
          </p:cNvSpPr>
          <p:nvPr>
            <p:ph type="title"/>
          </p:nvPr>
        </p:nvSpPr>
        <p:spPr/>
        <p:txBody>
          <a:bodyPr/>
          <a:lstStyle/>
          <a:p>
            <a:r>
              <a:rPr lang="en-US" dirty="0"/>
              <a:t>When and why did this become part of nursing literature? Continued..</a:t>
            </a:r>
          </a:p>
        </p:txBody>
      </p:sp>
      <p:sp>
        <p:nvSpPr>
          <p:cNvPr id="3" name="Content Placeholder 2">
            <a:extLst>
              <a:ext uri="{FF2B5EF4-FFF2-40B4-BE49-F238E27FC236}">
                <a16:creationId xmlns:a16="http://schemas.microsoft.com/office/drawing/2014/main" id="{F2DFD254-2863-C84B-AEFE-00524481AC36}"/>
              </a:ext>
            </a:extLst>
          </p:cNvPr>
          <p:cNvSpPr>
            <a:spLocks noGrp="1"/>
          </p:cNvSpPr>
          <p:nvPr>
            <p:ph idx="1"/>
          </p:nvPr>
        </p:nvSpPr>
        <p:spPr>
          <a:xfrm>
            <a:off x="810000" y="2114550"/>
            <a:ext cx="10749024" cy="4557713"/>
          </a:xfrm>
        </p:spPr>
        <p:txBody>
          <a:bodyPr>
            <a:noAutofit/>
          </a:bodyPr>
          <a:lstStyle/>
          <a:p>
            <a:pPr marL="0" indent="0">
              <a:lnSpc>
                <a:spcPct val="200000"/>
              </a:lnSpc>
              <a:buNone/>
            </a:pPr>
            <a:r>
              <a:rPr lang="en-US" dirty="0">
                <a:latin typeface="Times New Roman" panose="02020603050405020304" pitchFamily="18" charset="0"/>
                <a:cs typeface="Times New Roman" panose="02020603050405020304" pitchFamily="18" charset="0"/>
              </a:rPr>
              <a:t>1: </a:t>
            </a:r>
            <a:r>
              <a:rPr lang="en-US" sz="2000" dirty="0">
                <a:latin typeface="Times New Roman" panose="02020603050405020304" pitchFamily="18" charset="0"/>
                <a:cs typeface="Times New Roman" panose="02020603050405020304" pitchFamily="18" charset="0"/>
              </a:rPr>
              <a:t>Integral roles in patient safety and quality.</a:t>
            </a:r>
          </a:p>
          <a:p>
            <a:pPr marL="0" indent="0">
              <a:lnSpc>
                <a:spcPct val="200000"/>
              </a:lnSpc>
              <a:buNone/>
            </a:pPr>
            <a:r>
              <a:rPr lang="en-US" dirty="0">
                <a:latin typeface="Times New Roman" panose="02020603050405020304" pitchFamily="18" charset="0"/>
                <a:cs typeface="Times New Roman" panose="02020603050405020304" pitchFamily="18" charset="0"/>
              </a:rPr>
              <a:t> 2: Protection of patient, staff, visitors and also assets of the institution</a:t>
            </a:r>
          </a:p>
          <a:p>
            <a:pPr marL="0" indent="0">
              <a:lnSpc>
                <a:spcPct val="200000"/>
              </a:lnSpc>
              <a:buNone/>
            </a:pPr>
            <a:r>
              <a:rPr lang="en-US" dirty="0">
                <a:latin typeface="Times New Roman" panose="02020603050405020304" pitchFamily="18" charset="0"/>
                <a:cs typeface="Times New Roman" panose="02020603050405020304" pitchFamily="18" charset="0"/>
              </a:rPr>
              <a:t>3: Identifying and addressing all cause of risk and loss.</a:t>
            </a:r>
          </a:p>
          <a:p>
            <a:pPr marL="0" indent="0">
              <a:lnSpc>
                <a:spcPct val="200000"/>
              </a:lnSpc>
              <a:buNone/>
            </a:pPr>
            <a:r>
              <a:rPr lang="en-US" dirty="0">
                <a:latin typeface="Times New Roman" panose="02020603050405020304" pitchFamily="18" charset="0"/>
                <a:cs typeface="Times New Roman" panose="02020603050405020304" pitchFamily="18" charset="0"/>
              </a:rPr>
              <a:t>4: Collaborative relationship with the legal department to investigate adverse events.</a:t>
            </a:r>
          </a:p>
          <a:p>
            <a:pPr marL="0" indent="0">
              <a:lnSpc>
                <a:spcPct val="200000"/>
              </a:lnSpc>
              <a:buNone/>
            </a:pPr>
            <a:r>
              <a:rPr lang="en-US" dirty="0">
                <a:latin typeface="Times New Roman" panose="02020603050405020304" pitchFamily="18" charset="0"/>
                <a:cs typeface="Times New Roman" panose="02020603050405020304" pitchFamily="18" charset="0"/>
              </a:rPr>
              <a:t>5: Work with all department including nursing to in hospitals to achieve as well as maintain regulatory compliance</a:t>
            </a:r>
            <a:r>
              <a:rPr lang="en-US" dirty="0"/>
              <a:t>.</a:t>
            </a:r>
          </a:p>
        </p:txBody>
      </p:sp>
    </p:spTree>
    <p:extLst>
      <p:ext uri="{BB962C8B-B14F-4D97-AF65-F5344CB8AC3E}">
        <p14:creationId xmlns:p14="http://schemas.microsoft.com/office/powerpoint/2010/main" val="405550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6F43E-67D3-3B4A-969B-D9CC00306F63}"/>
              </a:ext>
            </a:extLst>
          </p:cNvPr>
          <p:cNvSpPr>
            <a:spLocks noGrp="1"/>
          </p:cNvSpPr>
          <p:nvPr>
            <p:ph type="title"/>
          </p:nvPr>
        </p:nvSpPr>
        <p:spPr/>
        <p:txBody>
          <a:bodyPr/>
          <a:lstStyle/>
          <a:p>
            <a:r>
              <a:rPr lang="en-US" sz="3600" dirty="0"/>
              <a:t>Importance or risk management in nursing..</a:t>
            </a:r>
          </a:p>
        </p:txBody>
      </p:sp>
      <p:sp>
        <p:nvSpPr>
          <p:cNvPr id="3" name="Content Placeholder 2">
            <a:extLst>
              <a:ext uri="{FF2B5EF4-FFF2-40B4-BE49-F238E27FC236}">
                <a16:creationId xmlns:a16="http://schemas.microsoft.com/office/drawing/2014/main" id="{43D8C885-B717-7A48-8F68-ABDCDD4A5CF3}"/>
              </a:ext>
            </a:extLst>
          </p:cNvPr>
          <p:cNvSpPr>
            <a:spLocks noGrp="1"/>
          </p:cNvSpPr>
          <p:nvPr>
            <p:ph idx="1"/>
          </p:nvPr>
        </p:nvSpPr>
        <p:spPr>
          <a:xfrm>
            <a:off x="971550" y="2185988"/>
            <a:ext cx="11220450" cy="4672012"/>
          </a:xfrm>
        </p:spPr>
        <p:txBody>
          <a:bodyPr>
            <a:normAutofit fontScale="92500" lnSpcReduction="20000"/>
          </a:bodyPr>
          <a:lstStyle/>
          <a:p>
            <a:pPr>
              <a:lnSpc>
                <a:spcPct val="220000"/>
              </a:lnSpc>
              <a:buFont typeface="Wingdings" pitchFamily="2" charset="2"/>
              <a:buChar char="§"/>
            </a:pPr>
            <a:r>
              <a:rPr lang="en-US" sz="2600" dirty="0">
                <a:latin typeface="Times New Roman" panose="02020603050405020304" pitchFamily="18" charset="0"/>
                <a:cs typeface="Times New Roman" panose="02020603050405020304" pitchFamily="18" charset="0"/>
              </a:rPr>
              <a:t>A large part of patient’s care is focused on Nurses work where they apply skills, knowledge and also experience to take care of patients and their changing needs.  When the care they provided falls short of standards because of several reasons such as lack of adequate staff, lack of resource and lack of essential medical equipment then nurses has to carry more responsibilities then before. These factors might create threat to nurses as well as patient safety on the job. </a:t>
            </a:r>
          </a:p>
          <a:p>
            <a:pPr marL="0" indent="0">
              <a:lnSpc>
                <a:spcPct val="110000"/>
              </a:lnSpc>
              <a:buNone/>
            </a:pPr>
            <a:endParaRPr lang="en-US" sz="26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11307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C3ACC-86B6-A545-A45A-1ED6A7EB088B}"/>
              </a:ext>
            </a:extLst>
          </p:cNvPr>
          <p:cNvSpPr>
            <a:spLocks noGrp="1"/>
          </p:cNvSpPr>
          <p:nvPr>
            <p:ph type="title"/>
          </p:nvPr>
        </p:nvSpPr>
        <p:spPr/>
        <p:txBody>
          <a:bodyPr/>
          <a:lstStyle/>
          <a:p>
            <a:r>
              <a:rPr lang="en-US" dirty="0"/>
              <a:t>Importance or risk management in nursing. Continued..</a:t>
            </a:r>
          </a:p>
        </p:txBody>
      </p:sp>
      <p:sp>
        <p:nvSpPr>
          <p:cNvPr id="3" name="Content Placeholder 2">
            <a:extLst>
              <a:ext uri="{FF2B5EF4-FFF2-40B4-BE49-F238E27FC236}">
                <a16:creationId xmlns:a16="http://schemas.microsoft.com/office/drawing/2014/main" id="{B95017F5-4A21-8A42-B733-B0F5BB193EE3}"/>
              </a:ext>
            </a:extLst>
          </p:cNvPr>
          <p:cNvSpPr>
            <a:spLocks noGrp="1"/>
          </p:cNvSpPr>
          <p:nvPr>
            <p:ph idx="1"/>
          </p:nvPr>
        </p:nvSpPr>
        <p:spPr>
          <a:xfrm>
            <a:off x="810000" y="1887415"/>
            <a:ext cx="10563286" cy="6025662"/>
          </a:xfrm>
        </p:spPr>
        <p:txBody>
          <a:bodyPr>
            <a:normAutofit/>
          </a:bodyPr>
          <a:lstStyle/>
          <a:p>
            <a:pPr>
              <a:lnSpc>
                <a:spcPct val="200000"/>
              </a:lnSpc>
              <a:buFont typeface="Wingdings" pitchFamily="2" charset="2"/>
              <a:buChar char="§"/>
            </a:pPr>
            <a:r>
              <a:rPr lang="en-US" sz="2000" dirty="0">
                <a:latin typeface="Times New Roman" panose="02020603050405020304" pitchFamily="18" charset="0"/>
                <a:cs typeface="Times New Roman" panose="02020603050405020304" pitchFamily="18" charset="0"/>
              </a:rPr>
              <a:t>If any incident occur during the shift such as if a patient fall or if incorrect medication was administered then risk manager team will do their investigation to find out what went wrong and why. After analyzing the problem risk management nurses can recommend steps that improve the procedure and reduces the likelihood of occurrence. </a:t>
            </a:r>
          </a:p>
          <a:p>
            <a:pPr>
              <a:lnSpc>
                <a:spcPct val="200000"/>
              </a:lnSpc>
              <a:buFont typeface="Wingdings" pitchFamily="2" charset="2"/>
              <a:buChar char="§"/>
            </a:pPr>
            <a:r>
              <a:rPr lang="en-US" sz="2000" dirty="0">
                <a:latin typeface="Times New Roman" panose="02020603050405020304" pitchFamily="18" charset="0"/>
                <a:cs typeface="Times New Roman" panose="02020603050405020304" pitchFamily="18" charset="0"/>
              </a:rPr>
              <a:t> There is risk on a daily basis for nurses and this can lead to serious consequences. </a:t>
            </a:r>
          </a:p>
          <a:p>
            <a:pPr marL="0" indent="0">
              <a:lnSpc>
                <a:spcPct val="200000"/>
              </a:lnSpc>
              <a:buNone/>
            </a:pPr>
            <a:r>
              <a:rPr lang="en-US" sz="2000" dirty="0">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865278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A19F6-D766-FE45-8DCC-DD259F623245}"/>
              </a:ext>
            </a:extLst>
          </p:cNvPr>
          <p:cNvSpPr>
            <a:spLocks noGrp="1"/>
          </p:cNvSpPr>
          <p:nvPr>
            <p:ph type="title"/>
          </p:nvPr>
        </p:nvSpPr>
        <p:spPr>
          <a:xfrm>
            <a:off x="2193167" y="2590984"/>
            <a:ext cx="7369642" cy="3608480"/>
          </a:xfrm>
        </p:spPr>
        <p:txBody>
          <a:bodyPr vert="horz" lIns="91440" tIns="45720" rIns="91440" bIns="45720" rtlCol="0" anchor="t">
            <a:normAutofit fontScale="90000"/>
          </a:bodyPr>
          <a:lstStyle/>
          <a:p>
            <a:pPr algn="l"/>
            <a:r>
              <a:rPr lang="en-US" sz="5600" dirty="0"/>
              <a:t>Why nursing needs to be sensitive or interested in the topic?</a:t>
            </a:r>
            <a:br>
              <a:rPr lang="en-US" sz="5600" dirty="0"/>
            </a:br>
            <a:endParaRPr lang="en-US" sz="5600" dirty="0"/>
          </a:p>
        </p:txBody>
      </p:sp>
    </p:spTree>
    <p:extLst>
      <p:ext uri="{BB962C8B-B14F-4D97-AF65-F5344CB8AC3E}">
        <p14:creationId xmlns:p14="http://schemas.microsoft.com/office/powerpoint/2010/main" val="3108009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F10A6-ED82-8748-82C3-912498932E28}"/>
              </a:ext>
            </a:extLst>
          </p:cNvPr>
          <p:cNvSpPr>
            <a:spLocks noGrp="1"/>
          </p:cNvSpPr>
          <p:nvPr>
            <p:ph type="title"/>
          </p:nvPr>
        </p:nvSpPr>
        <p:spPr>
          <a:xfrm>
            <a:off x="818712" y="-485775"/>
            <a:ext cx="10563286" cy="2708062"/>
          </a:xfrm>
        </p:spPr>
        <p:txBody>
          <a:bodyPr/>
          <a:lstStyle/>
          <a:p>
            <a:br>
              <a:rPr lang="en-US" dirty="0"/>
            </a:br>
            <a:br>
              <a:rPr lang="en-US" dirty="0"/>
            </a:br>
            <a:br>
              <a:rPr lang="en-US" dirty="0"/>
            </a:br>
            <a:br>
              <a:rPr lang="en-US" dirty="0"/>
            </a:br>
            <a:r>
              <a:rPr lang="en-US" dirty="0"/>
              <a:t>Why nursing needs to be sensitive or interested in the topic?</a:t>
            </a:r>
            <a:br>
              <a:rPr lang="en-US" dirty="0"/>
            </a:br>
            <a:endParaRPr lang="en-US" dirty="0"/>
          </a:p>
        </p:txBody>
      </p:sp>
      <p:sp>
        <p:nvSpPr>
          <p:cNvPr id="4" name="Content Placeholder 2">
            <a:extLst>
              <a:ext uri="{FF2B5EF4-FFF2-40B4-BE49-F238E27FC236}">
                <a16:creationId xmlns:a16="http://schemas.microsoft.com/office/drawing/2014/main" id="{6CA244CF-ABD9-2E4B-ADCD-963FB531BA0B}"/>
              </a:ext>
            </a:extLst>
          </p:cNvPr>
          <p:cNvSpPr>
            <a:spLocks noGrp="1"/>
          </p:cNvSpPr>
          <p:nvPr>
            <p:ph idx="1"/>
          </p:nvPr>
        </p:nvSpPr>
        <p:spPr>
          <a:xfrm>
            <a:off x="818712" y="2028825"/>
            <a:ext cx="11373288" cy="4829175"/>
          </a:xfrm>
        </p:spPr>
        <p:txBody>
          <a:bodyPr>
            <a:normAutofit/>
          </a:bodyPr>
          <a:lstStyle/>
          <a:p>
            <a:pPr marL="0" indent="0">
              <a:buNone/>
            </a:pPr>
            <a:r>
              <a:rPr lang="en-US" dirty="0"/>
              <a:t> </a:t>
            </a:r>
          </a:p>
          <a:p>
            <a:pPr>
              <a:lnSpc>
                <a:spcPct val="200000"/>
              </a:lnSpc>
              <a:buFont typeface="Wingdings" pitchFamily="2" charset="2"/>
              <a:buChar char="§"/>
            </a:pPr>
            <a:r>
              <a:rPr lang="en-US" sz="2000" dirty="0">
                <a:latin typeface="Times New Roman" panose="02020603050405020304" pitchFamily="18" charset="0"/>
                <a:cs typeface="Times New Roman" panose="02020603050405020304" pitchFamily="18" charset="0"/>
              </a:rPr>
              <a:t>There is greater exposure to the liability risk in nursing profession because of the changes in the delivery of health care, our society is more litigious that lead to increasing responsibility and accountability for nurses</a:t>
            </a:r>
          </a:p>
          <a:p>
            <a:pPr>
              <a:lnSpc>
                <a:spcPct val="200000"/>
              </a:lnSpc>
              <a:buFont typeface="Wingdings" pitchFamily="2" charset="2"/>
              <a:buChar char="§"/>
            </a:pPr>
            <a:r>
              <a:rPr lang="en-US" sz="2000" dirty="0">
                <a:latin typeface="Times New Roman" panose="02020603050405020304" pitchFamily="18" charset="0"/>
                <a:cs typeface="Times New Roman" panose="02020603050405020304" pitchFamily="18" charset="0"/>
              </a:rPr>
              <a:t> Nurses are always the frontline for the patients. They work as their patients advocate which makes nurses the ideal person in playing a crucial role in risk management in health care field.</a:t>
            </a:r>
          </a:p>
          <a:p>
            <a:pPr marL="0" indent="0">
              <a:lnSpc>
                <a:spcPct val="200000"/>
              </a:lnSpc>
              <a:buNone/>
            </a:pPr>
            <a:r>
              <a:rPr lang="en-US" sz="1800" dirty="0">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8601929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{271F82E7-9430-2F40-9F1F-B7654CD2DA46}tf10001121</Template>
  <TotalTime>1084</TotalTime>
  <Words>892</Words>
  <Application>Microsoft Macintosh PowerPoint</Application>
  <PresentationFormat>Widescreen</PresentationFormat>
  <Paragraphs>42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Century Gothic</vt:lpstr>
      <vt:lpstr>Times New Roman</vt:lpstr>
      <vt:lpstr>Wingdings</vt:lpstr>
      <vt:lpstr>Wingdings 2</vt:lpstr>
      <vt:lpstr>Quotable</vt:lpstr>
      <vt:lpstr>         Name: Ritu Adhikari          Course Number: NUR 410        Professor: Robin Krinsky , DNP, RN-BC, CCRN          Risk Management </vt:lpstr>
      <vt:lpstr>When and why did this become part of the nursing literature/importance in nursing ?</vt:lpstr>
      <vt:lpstr>When and why did this become part of nursing literature?</vt:lpstr>
      <vt:lpstr>When and why did this become part of nursing literature? Continued..</vt:lpstr>
      <vt:lpstr>When and why did this become part of nursing literature? Continued..</vt:lpstr>
      <vt:lpstr>Importance or risk management in nursing..</vt:lpstr>
      <vt:lpstr>Importance or risk management in nursing. Continued..</vt:lpstr>
      <vt:lpstr>Why nursing needs to be sensitive or interested in the topic? </vt:lpstr>
      <vt:lpstr>    Why nursing needs to be sensitive or interested in the topic? </vt:lpstr>
      <vt:lpstr>PowerPoint Presentation</vt:lpstr>
      <vt:lpstr>Personal encounter with the topic </vt:lpstr>
      <vt:lpstr>Personal encounter with the topic. Continued..</vt:lpstr>
      <vt:lpstr>Personal encounter continued..</vt:lpstr>
      <vt:lpstr>Reference:</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When and why did this become part of the nursing literature/importance in nursing?    </dc:title>
  <dc:creator>RITU.ADHIKARI@lc.cuny.edu</dc:creator>
  <cp:lastModifiedBy>RITU.ADHIKARI@lc.cuny.edu</cp:lastModifiedBy>
  <cp:revision>26</cp:revision>
  <dcterms:created xsi:type="dcterms:W3CDTF">2018-03-29T02:03:39Z</dcterms:created>
  <dcterms:modified xsi:type="dcterms:W3CDTF">2018-03-29T20:10:38Z</dcterms:modified>
</cp:coreProperties>
</file>