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78963"/>
  </p:normalViewPr>
  <p:slideViewPr>
    <p:cSldViewPr snapToGrid="0" snapToObjects="1">
      <p:cViewPr varScale="1">
        <p:scale>
          <a:sx n="88" d="100"/>
          <a:sy n="88" d="100"/>
        </p:scale>
        <p:origin x="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B1CE1-1D19-EA49-8535-74F7C7A5D585}" type="datetimeFigureOut">
              <a:rPr lang="en-US" smtClean="0"/>
              <a:t>7/11/22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20717-6C27-D142-BC09-6A40F3036BC2}" type="slidenum">
              <a:rPr lang="en-US" smtClean="0"/>
              <a:t>‹#›</a:t>
            </a:fld>
            <a:endParaRPr lang="en-US"/>
          </a:p>
        </p:txBody>
      </p:sp>
    </p:spTree>
    <p:extLst>
      <p:ext uri="{BB962C8B-B14F-4D97-AF65-F5344CB8AC3E}">
        <p14:creationId xmlns:p14="http://schemas.microsoft.com/office/powerpoint/2010/main" val="33460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Board of Nursing and professional nurse association both plays an important role in maintaining the standards of Nursing profession. There is a board of Nursing in each state who is in charge of administering the Nursing practice act. (Nursing State Board vs. professional organizations: Free essay example 2020) Board of Nursing regulate nursing practice. Professional license protects people from any type of harm by setting minimal standards and competencies for a safe entry-level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practioners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When it comes to Nursing profession it must be regulated because if this is practice by individual who is not competent or not prepared can poses a risk of harm to the people. Whereas there are many national as well as international nursing association across the country helping in advancing nursing practice via education, advocacy, and research. They are needed to maintain a healthy profession by advocating needs of nurses and patients. (JH, Role of professional organizations in advocating for the nursing profession) Nursing association can influence the decision makers according to members interest so that they can improve the welfare of people.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2</a:t>
            </a:fld>
            <a:endParaRPr lang="en-US"/>
          </a:p>
        </p:txBody>
      </p:sp>
    </p:spTree>
    <p:extLst>
      <p:ext uri="{BB962C8B-B14F-4D97-AF65-F5344CB8AC3E}">
        <p14:creationId xmlns:p14="http://schemas.microsoft.com/office/powerpoint/2010/main" val="3023798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11</a:t>
            </a:fld>
            <a:endParaRPr lang="en-US"/>
          </a:p>
        </p:txBody>
      </p:sp>
    </p:spTree>
    <p:extLst>
      <p:ext uri="{BB962C8B-B14F-4D97-AF65-F5344CB8AC3E}">
        <p14:creationId xmlns:p14="http://schemas.microsoft.com/office/powerpoint/2010/main" val="92060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They are government agencies who does not take part in legislative process. They work mainly for protection and promotion of public health by making sure that the nursing care is safe and competent. Nursing practice is regulated and are responsible for issuing nursing license, renewing, and taking disciplinary action if needed. They set minimal qualification required by nurses to protect the public and provide legal authorization to individual nurses for their scope of practice and educate stakeholders about nursing practice needs and advance nursing practice through policy development. (What's the difference between Nursing Boards and nursing associations?)</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3</a:t>
            </a:fld>
            <a:endParaRPr lang="en-US"/>
          </a:p>
        </p:txBody>
      </p:sp>
    </p:spTree>
    <p:extLst>
      <p:ext uri="{BB962C8B-B14F-4D97-AF65-F5344CB8AC3E}">
        <p14:creationId xmlns:p14="http://schemas.microsoft.com/office/powerpoint/2010/main" val="274083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Professional nursing association are private and take part in legislative process. Nurses has to pay certain fees in order to be a member and get the membership benefits. They are the united voice of Nurses continuously advocating for quality nursing practice and nurses welfare. Nurses are updated of the current issues and development via magazines, bulletins, and social medias. Free or discounted continuing education are provided to its members. (What's the difference between Nursing Boards and nursing associations?)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4</a:t>
            </a:fld>
            <a:endParaRPr lang="en-US"/>
          </a:p>
        </p:txBody>
      </p:sp>
    </p:spTree>
    <p:extLst>
      <p:ext uri="{BB962C8B-B14F-4D97-AF65-F5344CB8AC3E}">
        <p14:creationId xmlns:p14="http://schemas.microsoft.com/office/powerpoint/2010/main" val="196027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North Carolina Board of Nursing consists of 14 members, 11 seats are filled by Nurses whereas 3 seats are filled by public members. Current chairman is Arlene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Imes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LPN (Jan 2019-Dec 2022). Among the 11 seats, 8 seats are filled by RNs and 3 seats are filled by LPNS. Remaining 3 members are public members who fill the role of governor, president preterm senate and the house speaker. Once elected will serve for 4-year term and can be reelected again not exceeding 8 years. (Logic, Board members: North Carolina Board of Nursing)</a:t>
            </a:r>
          </a:p>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5</a:t>
            </a:fld>
            <a:endParaRPr lang="en-US"/>
          </a:p>
        </p:txBody>
      </p:sp>
    </p:spTree>
    <p:extLst>
      <p:ext uri="{BB962C8B-B14F-4D97-AF65-F5344CB8AC3E}">
        <p14:creationId xmlns:p14="http://schemas.microsoft.com/office/powerpoint/2010/main" val="928156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To be a board member of the North Carolina Board of Nursing, one should hold a current North Carolina license, primary state of residence must be the same state and that is North Carolina, should have at least 5 years of experience in Nursing and at least 3 yeas prior one should engage in a position that meets the criteria for that position. (Logic, Qualifications: North Carolina Board of Nursing)</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6</a:t>
            </a:fld>
            <a:endParaRPr lang="en-US"/>
          </a:p>
        </p:txBody>
      </p:sp>
    </p:spTree>
    <p:extLst>
      <p:ext uri="{BB962C8B-B14F-4D97-AF65-F5344CB8AC3E}">
        <p14:creationId xmlns:p14="http://schemas.microsoft.com/office/powerpoint/2010/main" val="3490090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According to 122c-201, Declaration of policy, no one can be involuntary Committed to 24 hour facility unless he/she is mentally unwell, substance abuser and is danger to self and others. (Chapter 122C - Article 5). Nurse has to go through this type of situation where a mentally ill patient want to leave against medical advice and constantly tries to elope, there are cases when they are physically and verbally abusive to nurses. According to the law, they shall be involuntary committed to the facility because of their mental illness, if they still insist to leave or are a threat to self and others nurses can administer medication  based on order to calm them down. Even though it is involuntary, patient will get all the needed treatment during this time, they have complete access to health care. Despite this it can be a financial burden to the patient. It might be a challenge to regulate their financial responsibilities for the care they had refused. Mentally ill people are at right risk for poverty because they are not capable like mentally well people, these surprise bill they got because they were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IVCd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will make their situation worse. All of these might result in not wanting to seek medical care when needed in future. I think its reasonable to say ask state to pay for uninsured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IVCd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patients. Health care organization and policy maker should try to protect them.</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7</a:t>
            </a:fld>
            <a:endParaRPr lang="en-US"/>
          </a:p>
        </p:txBody>
      </p:sp>
    </p:spTree>
    <p:extLst>
      <p:ext uri="{BB962C8B-B14F-4D97-AF65-F5344CB8AC3E}">
        <p14:creationId xmlns:p14="http://schemas.microsoft.com/office/powerpoint/2010/main" val="106787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Drugs and devices that may be prescribed by the nurse practitioner in each practice site shall be included in the collaborative practice agreement as outlined in Rule .0810(2) of this Section. (Available reports) There is less autonomy in practice in state of North Carolina by NPs as it falls under Restricted practice state. (North Carolina) I think APRNs have an advance degree and possess adequate knowledge to practice independently. NPs working under physicians supervision is affecting the smooth operation of health care system and quality care. Giving full authority to NPs will result in expansion of health care access which will prevent hospitalization reducing health care cost and improve health outcomes that will benefit the people of North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carolina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Facility can just pay for one provider for one care, they are not entitled to pay for both physicians and APRNS if APRNs are allowed to practice independently.</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8</a:t>
            </a:fld>
            <a:endParaRPr lang="en-US"/>
          </a:p>
        </p:txBody>
      </p:sp>
    </p:spTree>
    <p:extLst>
      <p:ext uri="{BB962C8B-B14F-4D97-AF65-F5344CB8AC3E}">
        <p14:creationId xmlns:p14="http://schemas.microsoft.com/office/powerpoint/2010/main" val="219221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 involuntary commitment law first passed in June 2018 and there has been no changes since then but On March 11, 2021, save act was introduced by legislators. It’s a bill that provide independent full practice authority for APRNS. It was one of the main priority because despite advance degree APRNs are working under physicians supervision. Through the end of 2022, the bill is eligible to pass. (Save act)</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9</a:t>
            </a:fld>
            <a:endParaRPr lang="en-US"/>
          </a:p>
        </p:txBody>
      </p:sp>
    </p:spTree>
    <p:extLst>
      <p:ext uri="{BB962C8B-B14F-4D97-AF65-F5344CB8AC3E}">
        <p14:creationId xmlns:p14="http://schemas.microsoft.com/office/powerpoint/2010/main" val="15080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10</a:t>
            </a:fld>
            <a:endParaRPr lang="en-US"/>
          </a:p>
        </p:txBody>
      </p:sp>
    </p:spTree>
    <p:extLst>
      <p:ext uri="{BB962C8B-B14F-4D97-AF65-F5344CB8AC3E}">
        <p14:creationId xmlns:p14="http://schemas.microsoft.com/office/powerpoint/2010/main" val="340561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896C-1AD1-2347-7624-EE32563BE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1EF27D-B0D6-C9AD-45FE-A6615BAC34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6FFE2-4F90-0051-C132-356DA17BA213}"/>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0F1BF9A2-F9B0-FE53-5996-8CF5AAEE1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B1466-A3A1-2B69-E0E9-08425C790E2A}"/>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229294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3C6B-2F52-6A26-264A-B1A336D36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FB825D-2DD4-7CFB-B6B0-71CEF896C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C032D-3B9B-89DD-CD30-649509F7B636}"/>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E311FB6E-86FE-53F8-0E78-7A157D5F9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29C5-FB2A-352B-290C-709A974E41B2}"/>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264989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9EB3F-B81A-8148-D4BD-22EA95E8D6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87B3F-1360-8705-B3AB-30DA07400B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37BC5-F0F2-F2A4-A3E5-B5C31582CAE2}"/>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F2A82B44-4288-CD67-5AB9-DC76BCE2E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2C0FF-777F-FC30-CFA0-1C9272719D7A}"/>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14057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0D0B-92AC-0C81-5221-1D4BD9114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77CBB-DCAC-C21E-3476-478723013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371D-1B31-1976-9680-5DD8646B2B41}"/>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2EE3E467-54AA-10DB-9625-7EB5F78C5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3DDA2-0DCE-93BF-C202-135DB939C00C}"/>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166827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043F-5876-F30F-86F8-1628901D71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373A7-CD27-58A0-9898-93A86E79B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4413F-19A2-5CE7-E31A-2549F7F0C397}"/>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47425D96-F7F5-51DB-7808-4BF255156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BCA34-C664-D4AF-ECAE-4D40AC854022}"/>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290795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9CF3-382A-65F1-B321-7A44B0937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C6E9B-8E0F-2A49-8877-6435E66AB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E14D14-3B9C-F7F7-BEA3-623BB8441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2BF4C3-4591-9FAD-7AC6-796AE50AAE1D}"/>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6" name="Footer Placeholder 5">
            <a:extLst>
              <a:ext uri="{FF2B5EF4-FFF2-40B4-BE49-F238E27FC236}">
                <a16:creationId xmlns:a16="http://schemas.microsoft.com/office/drawing/2014/main" id="{4AFC2E6E-4175-2FC3-C481-532B0FA24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A87F4-03FB-8D4C-535C-6A34E29931C7}"/>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277944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98AD-27C0-3C49-5918-1383DA270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0CC73-F6A3-85B6-5395-84F282AC9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848EA0-6F3D-8FA3-0A87-025B773DA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FB07C-5F65-EC5B-2D81-B7032E3D7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C42C7-0349-F90B-F21E-A245D1A5D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9AF155-CAA0-F9D1-CA42-2CEA29E665B5}"/>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8" name="Footer Placeholder 7">
            <a:extLst>
              <a:ext uri="{FF2B5EF4-FFF2-40B4-BE49-F238E27FC236}">
                <a16:creationId xmlns:a16="http://schemas.microsoft.com/office/drawing/2014/main" id="{DC9C319B-21E6-CEA5-B283-8DECB194F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A443C-5571-7BD5-0F60-67FD420D1049}"/>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40708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87C9-B1FA-4783-6DEB-1A08C00DCD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99855-A39B-725F-8C03-5D112C957620}"/>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4" name="Footer Placeholder 3">
            <a:extLst>
              <a:ext uri="{FF2B5EF4-FFF2-40B4-BE49-F238E27FC236}">
                <a16:creationId xmlns:a16="http://schemas.microsoft.com/office/drawing/2014/main" id="{1566AB71-FFDE-9CA4-3C64-32A73B6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E097B-FE8A-7602-46B4-596D5A27BED1}"/>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102856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FE4F3-3A7A-B80F-8C72-BDE9981DC524}"/>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3" name="Footer Placeholder 2">
            <a:extLst>
              <a:ext uri="{FF2B5EF4-FFF2-40B4-BE49-F238E27FC236}">
                <a16:creationId xmlns:a16="http://schemas.microsoft.com/office/drawing/2014/main" id="{F2CF8F28-0790-0F33-84B6-BE005F4F1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5D8292-F3B3-8499-D479-BA6DD8675ED7}"/>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301498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8BE-210A-E538-60B2-EE163635F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F2F23-D7CA-4A46-3820-D63CBB655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B4286-169C-88D1-01AE-23B52B3C6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CE2E5-CF63-B03F-D19B-78CFD74A9508}"/>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6" name="Footer Placeholder 5">
            <a:extLst>
              <a:ext uri="{FF2B5EF4-FFF2-40B4-BE49-F238E27FC236}">
                <a16:creationId xmlns:a16="http://schemas.microsoft.com/office/drawing/2014/main" id="{47278E4C-CA2B-8396-847F-DBC53C1D8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3EE1D-972A-28F3-95A6-199A16084B63}"/>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405283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E2F0-43FF-48F5-3233-A554A51F7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02155-8B60-D2B6-CE36-EA5FA3692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C8D00-C852-4D88-3E2A-BD0F9EFF1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CEA3D-CC84-092B-37B4-F13774A24BFD}"/>
              </a:ext>
            </a:extLst>
          </p:cNvPr>
          <p:cNvSpPr>
            <a:spLocks noGrp="1"/>
          </p:cNvSpPr>
          <p:nvPr>
            <p:ph type="dt" sz="half" idx="10"/>
          </p:nvPr>
        </p:nvSpPr>
        <p:spPr/>
        <p:txBody>
          <a:bodyPr/>
          <a:lstStyle/>
          <a:p>
            <a:fld id="{40639820-8CF7-AC42-93F8-BE043D7DD77C}" type="datetimeFigureOut">
              <a:rPr lang="en-US" smtClean="0"/>
              <a:t>7/11/22</a:t>
            </a:fld>
            <a:endParaRPr lang="en-US"/>
          </a:p>
        </p:txBody>
      </p:sp>
      <p:sp>
        <p:nvSpPr>
          <p:cNvPr id="6" name="Footer Placeholder 5">
            <a:extLst>
              <a:ext uri="{FF2B5EF4-FFF2-40B4-BE49-F238E27FC236}">
                <a16:creationId xmlns:a16="http://schemas.microsoft.com/office/drawing/2014/main" id="{4F1BBCE1-1041-535D-9065-B1FE4CF86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FA798-0406-06FD-5F1D-73141CEF673D}"/>
              </a:ext>
            </a:extLst>
          </p:cNvPr>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136060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F0EFD-CA38-35E5-1FF8-5845AFCFB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256219-5B09-8AEE-76E1-5F817624E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56E8-C175-ECEE-CBAB-C73E9502C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39820-8CF7-AC42-93F8-BE043D7DD77C}" type="datetimeFigureOut">
              <a:rPr lang="en-US" smtClean="0"/>
              <a:t>7/11/22</a:t>
            </a:fld>
            <a:endParaRPr lang="en-US"/>
          </a:p>
        </p:txBody>
      </p:sp>
      <p:sp>
        <p:nvSpPr>
          <p:cNvPr id="5" name="Footer Placeholder 4">
            <a:extLst>
              <a:ext uri="{FF2B5EF4-FFF2-40B4-BE49-F238E27FC236}">
                <a16:creationId xmlns:a16="http://schemas.microsoft.com/office/drawing/2014/main" id="{6E31D20F-E4E7-624B-65DF-C3C408EC6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B408D-31F6-F9CE-F14E-BA307D79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61110-0969-614C-801A-99107B38B7C8}" type="slidenum">
              <a:rPr lang="en-US" smtClean="0"/>
              <a:t>‹#›</a:t>
            </a:fld>
            <a:endParaRPr lang="en-US"/>
          </a:p>
        </p:txBody>
      </p:sp>
    </p:spTree>
    <p:extLst>
      <p:ext uri="{BB962C8B-B14F-4D97-AF65-F5344CB8AC3E}">
        <p14:creationId xmlns:p14="http://schemas.microsoft.com/office/powerpoint/2010/main" val="342102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eports.oah.state.nc.us/ncac/title%2021%20-%20occupational%20licensing%20boards%20and%20commissions/chapter%2036%20-%20nursing/21%20ncac%2036%20.0809.html" TargetMode="External"/><Relationship Id="rId7" Type="http://schemas.openxmlformats.org/officeDocument/2006/relationships/hyperlink" Target="https://www.ncbon.com/board-information-election-qualifica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cbon.com/board-information-governance-board-members" TargetMode="External"/><Relationship Id="rId5" Type="http://schemas.openxmlformats.org/officeDocument/2006/relationships/hyperlink" Target="https://pubmed.ncbi.nlm.nih.gov/22320879/" TargetMode="External"/><Relationship Id="rId4" Type="http://schemas.openxmlformats.org/officeDocument/2006/relationships/hyperlink" Target="https://www.ncleg.net/EnactedLegislation/Statutes/HTML/ByArticle/Chapter_122C/Article_5.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anp.org/advocacy/north-carolin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thriveap.com/blog/whats-difference-between-nursing-boards-and-nursing-associations#:~:text=Unlike%20the%20BON%2C%20nursing%20associations,by%20members%20of%20the%20association" TargetMode="External"/><Relationship Id="rId5" Type="http://schemas.openxmlformats.org/officeDocument/2006/relationships/hyperlink" Target="https://ncnurses.org/advocacy/legislative/save-act/" TargetMode="External"/><Relationship Id="rId4" Type="http://schemas.openxmlformats.org/officeDocument/2006/relationships/hyperlink" Target="https://studycorgi.com/nursing-state-board-vs-professional-organiza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D416C-CF58-70E1-A395-DBF1E2A0207D}"/>
              </a:ext>
            </a:extLst>
          </p:cNvPr>
          <p:cNvSpPr>
            <a:spLocks noGrp="1"/>
          </p:cNvSpPr>
          <p:nvPr>
            <p:ph type="subTitle" idx="1"/>
          </p:nvPr>
        </p:nvSpPr>
        <p:spPr>
          <a:xfrm>
            <a:off x="1524000" y="500063"/>
            <a:ext cx="9144000" cy="6115050"/>
          </a:xfrm>
        </p:spPr>
        <p:txBody>
          <a:bodyPr>
            <a:normAutofit/>
          </a:bodyPr>
          <a:lstStyle/>
          <a:p>
            <a:r>
              <a:rPr lang="en-US" sz="1200" dirty="0">
                <a:latin typeface="Times New Roman" panose="02020603050405020304" pitchFamily="18" charset="0"/>
                <a:cs typeface="Times New Roman" panose="02020603050405020304" pitchFamily="18" charset="0"/>
              </a:rPr>
              <a:t>Nursing  profession</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Ritu</a:t>
            </a:r>
            <a:r>
              <a:rPr lang="en-US" sz="1200" dirty="0">
                <a:latin typeface="Times New Roman" panose="02020603050405020304" pitchFamily="18" charset="0"/>
                <a:cs typeface="Times New Roman" panose="02020603050405020304" pitchFamily="18" charset="0"/>
              </a:rPr>
              <a:t> Adhikari</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Department of Nursing, Walden University</a:t>
            </a:r>
          </a:p>
          <a:p>
            <a:r>
              <a:rPr lang="en-US" sz="1200" dirty="0">
                <a:latin typeface="Times New Roman" panose="02020603050405020304" pitchFamily="18" charset="0"/>
                <a:cs typeface="Times New Roman" panose="02020603050405020304" pitchFamily="18" charset="0"/>
              </a:rPr>
              <a:t>Professor:  </a:t>
            </a:r>
          </a:p>
          <a:p>
            <a:r>
              <a:rPr lang="en-US" sz="1200" dirty="0">
                <a:latin typeface="Times New Roman" panose="02020603050405020304" pitchFamily="18" charset="0"/>
                <a:cs typeface="Times New Roman" panose="02020603050405020304" pitchFamily="18" charset="0"/>
              </a:rPr>
              <a:t>Nursing 6262</a:t>
            </a:r>
          </a:p>
          <a:p>
            <a:r>
              <a:rPr lang="en-US" sz="1200" dirty="0">
                <a:latin typeface="Times New Roman" panose="02020603050405020304" pitchFamily="18" charset="0"/>
                <a:cs typeface="Times New Roman" panose="02020603050405020304" pitchFamily="18" charset="0"/>
              </a:rPr>
              <a:t>July 10, 2022</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8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BC5C-AE67-6771-3E6B-09E1819E0BA8}"/>
              </a:ext>
            </a:extLst>
          </p:cNvPr>
          <p:cNvSpPr>
            <a:spLocks noGrp="1"/>
          </p:cNvSpPr>
          <p:nvPr>
            <p:ph idx="1"/>
          </p:nvPr>
        </p:nvSpPr>
        <p:spPr>
          <a:xfrm>
            <a:off x="838200" y="0"/>
            <a:ext cx="10515600" cy="6176963"/>
          </a:xfrm>
        </p:spPr>
        <p:txBody>
          <a:bodyPr>
            <a:normAutofit fontScale="55000" lnSpcReduction="20000"/>
          </a:bodyPr>
          <a:lstStyle/>
          <a:p>
            <a:pPr marL="0" indent="0">
              <a:buNone/>
            </a:pPr>
            <a:r>
              <a:rPr lang="en-US" b="1" dirty="0"/>
              <a:t>				</a:t>
            </a:r>
          </a:p>
          <a:p>
            <a:pPr marL="0" indent="0">
              <a:buNone/>
            </a:pPr>
            <a:r>
              <a:rPr lang="en-US" sz="4500" b="1" dirty="0">
                <a:latin typeface="Times New Roman" panose="02020603050405020304" pitchFamily="18" charset="0"/>
                <a:cs typeface="Times New Roman" panose="02020603050405020304" pitchFamily="18" charset="0"/>
              </a:rPr>
              <a:t>					References</a:t>
            </a:r>
          </a:p>
          <a:p>
            <a:pPr marL="0" indent="0">
              <a:buNone/>
            </a:pPr>
            <a:endParaRPr lang="en-US" dirty="0"/>
          </a:p>
          <a:p>
            <a:pPr marL="0" indent="0">
              <a:buNone/>
            </a:pPr>
            <a:r>
              <a:rPr lang="en-US" sz="2900" dirty="0">
                <a:latin typeface="Times New Roman" panose="02020603050405020304" pitchFamily="18" charset="0"/>
                <a:cs typeface="Times New Roman" panose="02020603050405020304" pitchFamily="18" charset="0"/>
              </a:rPr>
              <a:t>Available reports.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3"/>
              </a:rPr>
              <a:t>http://reports.oah.state.nc.us/ncac/title%2021%20-%20occupational%20licensing%20boards%20and%20commissions/chapter%2036%20-%20nursing/21%20ncac%2036%20.0809.html</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Chapter 122C - Article 5.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4"/>
              </a:rPr>
              <a:t>https://www.ncleg.net/EnactedLegislation/Statutes/HTML/ByArticle/Chapter_122C/Article_5.html</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JH;, M. (n.d.). Role of professional organizations in advocating for the nursing profession. Online journal of issues in nursing.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5"/>
              </a:rPr>
              <a:t>https://pubmed.ncbi.nlm.nih.gov/22320879/</a:t>
            </a:r>
            <a:r>
              <a:rPr lang="en-US" sz="2900" dirty="0">
                <a:latin typeface="Times New Roman" panose="02020603050405020304" pitchFamily="18" charset="0"/>
                <a:cs typeface="Times New Roman" panose="02020603050405020304" pitchFamily="18" charset="0"/>
              </a:rPr>
              <a:t> </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Logic, S. (n.d.). Board members: North Carolina Board of Nursing. Board Members | North Carolina Board of Nursing. Retrieved July 11, 2022, from</a:t>
            </a:r>
          </a:p>
          <a:p>
            <a:pPr marL="0" indent="0">
              <a:buNone/>
            </a:pPr>
            <a:r>
              <a:rPr lang="en-US" sz="2900" u="sng" dirty="0">
                <a:latin typeface="Times New Roman" panose="02020603050405020304" pitchFamily="18" charset="0"/>
                <a:cs typeface="Times New Roman" panose="02020603050405020304" pitchFamily="18" charset="0"/>
                <a:hlinkClick r:id="rId6"/>
              </a:rPr>
              <a:t>https://www.ncbon.com/board-information-governance-board-members</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Logic, S. (n.d.). Qualifications: North Carolina Board of Nursing. Qualifications | North Carolina Board of Nursing. Retrieved July 11, 2022, from</a:t>
            </a:r>
          </a:p>
          <a:p>
            <a:pPr marL="0" indent="0">
              <a:buNone/>
            </a:pP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hlinkClick r:id="rId7"/>
              </a:rPr>
              <a:t>https://www.ncbon.com/board-information-election-qualifications</a:t>
            </a:r>
            <a:r>
              <a:rPr lang="en-US" sz="2900"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385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D529-D04A-D1D9-C83B-6AA46D7D415F}"/>
              </a:ext>
            </a:extLst>
          </p:cNvPr>
          <p:cNvSpPr>
            <a:spLocks noGrp="1"/>
          </p:cNvSpPr>
          <p:nvPr>
            <p:ph type="title"/>
          </p:nvPr>
        </p:nvSpPr>
        <p:spPr>
          <a:xfrm>
            <a:off x="838200" y="365126"/>
            <a:ext cx="10515600" cy="984704"/>
          </a:xfrm>
        </p:spPr>
        <p:txBody>
          <a:bodyPr/>
          <a:lstStyle/>
          <a:p>
            <a:r>
              <a:rPr lang="en-US" dirty="0"/>
              <a:t>		</a:t>
            </a:r>
            <a:r>
              <a:rPr lang="en-US" sz="2800" b="1" dirty="0">
                <a:latin typeface="Times New Roman" panose="02020603050405020304" pitchFamily="18" charset="0"/>
                <a:cs typeface="Times New Roman" panose="02020603050405020304" pitchFamily="18" charset="0"/>
              </a:rPr>
              <a:t>References Continued …</a:t>
            </a:r>
          </a:p>
        </p:txBody>
      </p:sp>
      <p:sp>
        <p:nvSpPr>
          <p:cNvPr id="3" name="Content Placeholder 2">
            <a:extLst>
              <a:ext uri="{FF2B5EF4-FFF2-40B4-BE49-F238E27FC236}">
                <a16:creationId xmlns:a16="http://schemas.microsoft.com/office/drawing/2014/main" id="{6FE62831-0014-C984-F4DE-A69E13A52406}"/>
              </a:ext>
            </a:extLst>
          </p:cNvPr>
          <p:cNvSpPr>
            <a:spLocks noGrp="1"/>
          </p:cNvSpPr>
          <p:nvPr>
            <p:ph idx="1"/>
          </p:nvPr>
        </p:nvSpPr>
        <p:spPr>
          <a:xfrm>
            <a:off x="838200" y="1349830"/>
            <a:ext cx="10515600" cy="5143044"/>
          </a:xfrm>
        </p:spPr>
        <p:txBody>
          <a:bodyPr>
            <a:normAutofit fontScale="70000" lnSpcReduction="20000"/>
          </a:bodyPr>
          <a:lstStyle/>
          <a:p>
            <a:pPr marL="0" indent="0">
              <a:buNone/>
            </a:pPr>
            <a:r>
              <a:rPr lang="en-US" sz="2900" dirty="0">
                <a:latin typeface="Times New Roman" panose="02020603050405020304" pitchFamily="18" charset="0"/>
                <a:cs typeface="Times New Roman" panose="02020603050405020304" pitchFamily="18" charset="0"/>
              </a:rPr>
              <a:t>North Carolina. American Association of Nurse Practitioners.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3"/>
              </a:rPr>
              <a:t>https://www.aanp.org/advocacy/north-carolina</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Nursing State Board vs. professional organizations: Free essay example. </a:t>
            </a:r>
            <a:r>
              <a:rPr lang="en-US" sz="2900" dirty="0" err="1">
                <a:latin typeface="Times New Roman" panose="02020603050405020304" pitchFamily="18" charset="0"/>
                <a:cs typeface="Times New Roman" panose="02020603050405020304" pitchFamily="18" charset="0"/>
              </a:rPr>
              <a:t>StudyCorgi.com</a:t>
            </a:r>
            <a:r>
              <a:rPr lang="en-US" sz="2900" dirty="0">
                <a:latin typeface="Times New Roman" panose="02020603050405020304" pitchFamily="18" charset="0"/>
                <a:cs typeface="Times New Roman" panose="02020603050405020304" pitchFamily="18" charset="0"/>
              </a:rPr>
              <a:t>. (2020, December 29). Retrieved July 11, 2022, from</a:t>
            </a:r>
          </a:p>
          <a:p>
            <a:pPr marL="0" indent="0">
              <a:buNone/>
            </a:pPr>
            <a:r>
              <a:rPr lang="en-US" sz="2900" u="sng" dirty="0">
                <a:latin typeface="Times New Roman" panose="02020603050405020304" pitchFamily="18" charset="0"/>
                <a:cs typeface="Times New Roman" panose="02020603050405020304" pitchFamily="18" charset="0"/>
                <a:hlinkClick r:id="rId4"/>
              </a:rPr>
              <a:t>https://studycorgi.com/nursing-state-board-vs-professional-organizations/</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Save act. North Carolina Nurses Association.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5"/>
              </a:rPr>
              <a:t>https://ncnurses.org/advocacy/legislative/save-act/</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What's the difference between Nursing Boards and nursing associations? </a:t>
            </a:r>
            <a:r>
              <a:rPr lang="en-US" sz="2900" dirty="0" err="1">
                <a:latin typeface="Times New Roman" panose="02020603050405020304" pitchFamily="18" charset="0"/>
                <a:cs typeface="Times New Roman" panose="02020603050405020304" pitchFamily="18" charset="0"/>
              </a:rPr>
              <a:t>ThriveAP</a:t>
            </a:r>
            <a:r>
              <a:rPr lang="en-US" sz="2900" dirty="0">
                <a:latin typeface="Times New Roman" panose="02020603050405020304" pitchFamily="18" charset="0"/>
                <a:cs typeface="Times New Roman" panose="02020603050405020304" pitchFamily="18" charset="0"/>
              </a:rPr>
              <a:t>. (n.d.). Retrieved July 11, 2022, from</a:t>
            </a:r>
          </a:p>
          <a:p>
            <a:pPr marL="0" indent="0">
              <a:buNone/>
            </a:pP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hlinkClick r:id="rId6"/>
              </a:rPr>
              <a:t>https://www.thriveap.com/blog/whats-difference-between-nursing-boards-and-nursing-associations#:~:text=Unlike%20the%20BON%2C%20nursing%20associations,by%20members%20of%20the%20association</a:t>
            </a:r>
            <a:r>
              <a:rPr lang="en-US" sz="29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23420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FA8D-46CE-0FA4-89D0-23DEC063FD5D}"/>
              </a:ext>
            </a:extLst>
          </p:cNvPr>
          <p:cNvSpPr>
            <a:spLocks noGrp="1"/>
          </p:cNvSpPr>
          <p:nvPr>
            <p:ph type="title"/>
          </p:nvPr>
        </p:nvSpPr>
        <p:spPr>
          <a:xfrm>
            <a:off x="838200" y="365126"/>
            <a:ext cx="10515600" cy="770948"/>
          </a:xfrm>
        </p:spPr>
        <p:txBody>
          <a:bodyPr>
            <a:normAutofit/>
          </a:bodyPr>
          <a:lstStyle/>
          <a:p>
            <a:r>
              <a:rPr lang="en-US" sz="1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E6E90B-F03C-111C-D4B6-CCF485E51C2D}"/>
              </a:ext>
            </a:extLst>
          </p:cNvPr>
          <p:cNvSpPr>
            <a:spLocks noGrp="1"/>
          </p:cNvSpPr>
          <p:nvPr>
            <p:ph idx="1"/>
          </p:nvPr>
        </p:nvSpPr>
        <p:spPr>
          <a:xfrm>
            <a:off x="838200" y="1136076"/>
            <a:ext cx="10348356" cy="4552206"/>
          </a:xfrm>
        </p:spPr>
        <p:txBody>
          <a:bodyPr>
            <a:normAutofit/>
          </a:bodyPr>
          <a:lstStyle/>
          <a:p>
            <a:r>
              <a:rPr lang="en-US" sz="2000" dirty="0">
                <a:latin typeface="Times New Roman" panose="02020603050405020304" pitchFamily="18" charset="0"/>
                <a:cs typeface="Times New Roman" panose="02020603050405020304" pitchFamily="18" charset="0"/>
              </a:rPr>
              <a:t>The Board of Nursing and professional nurse association play an important role in maintaining standards of nursing practice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Board of Nursing oversees administering the Nurse practice act and is responsible for protecting public</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national and international nursing associations across the country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Nursing Associations maintain a healthy profession via education, advocacy, and research</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33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1F7F-E37E-4ECA-7147-E38605D671B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Board of Nursing</a:t>
            </a:r>
          </a:p>
        </p:txBody>
      </p:sp>
      <p:sp>
        <p:nvSpPr>
          <p:cNvPr id="3" name="Content Placeholder 2">
            <a:extLst>
              <a:ext uri="{FF2B5EF4-FFF2-40B4-BE49-F238E27FC236}">
                <a16:creationId xmlns:a16="http://schemas.microsoft.com/office/drawing/2014/main" id="{64A0F4D6-D72C-A8CC-8E16-166F9F89AFF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Government agencies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Protection and promotion of public health</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Regulate nursing practice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Set minimal qualifications required by nurses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Policy development</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19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D3C1-B19E-06ED-0058-5C3CEF7800E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Professional Nursing association</a:t>
            </a:r>
            <a:r>
              <a:rPr lang="en-US" sz="2800" b="1" dirty="0">
                <a:effectLst/>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1DC17C-4050-0D7F-6416-686F4109402A}"/>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Private and take part in legislative process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Members are required to pay membership fee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United voice of Nurses, advocates for nurses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Continuing education to Nurses</a:t>
            </a:r>
          </a:p>
          <a:p>
            <a:endParaRPr lang="en-US" dirty="0"/>
          </a:p>
        </p:txBody>
      </p:sp>
    </p:spTree>
    <p:extLst>
      <p:ext uri="{BB962C8B-B14F-4D97-AF65-F5344CB8AC3E}">
        <p14:creationId xmlns:p14="http://schemas.microsoft.com/office/powerpoint/2010/main" val="213889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0CC9-6D49-3580-82A6-1DBEB2A13E6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North Carolina Board members</a:t>
            </a:r>
          </a:p>
        </p:txBody>
      </p:sp>
      <p:sp>
        <p:nvSpPr>
          <p:cNvPr id="3" name="Content Placeholder 2">
            <a:extLst>
              <a:ext uri="{FF2B5EF4-FFF2-40B4-BE49-F238E27FC236}">
                <a16:creationId xmlns:a16="http://schemas.microsoft.com/office/drawing/2014/main" id="{617887F1-8D03-8A1E-9159-350F4387D31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Consist of 14 members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Chairman: Arlene </a:t>
            </a:r>
            <a:r>
              <a:rPr lang="en-US" sz="2000" dirty="0" err="1">
                <a:latin typeface="Times New Roman" panose="02020603050405020304" pitchFamily="18" charset="0"/>
                <a:cs typeface="Times New Roman" panose="02020603050405020304" pitchFamily="18" charset="0"/>
              </a:rPr>
              <a:t>Imes</a:t>
            </a:r>
            <a:r>
              <a:rPr lang="en-US" sz="2000" dirty="0">
                <a:latin typeface="Times New Roman" panose="02020603050405020304" pitchFamily="18" charset="0"/>
                <a:cs typeface="Times New Roman" panose="02020603050405020304" pitchFamily="18" charset="0"/>
              </a:rPr>
              <a:t>, LPN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seats: elected nurse members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seats: public members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 be reelected for second term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99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C9AA-2368-69FB-9600-EF8CC59A182C}"/>
              </a:ext>
            </a:extLst>
          </p:cNvPr>
          <p:cNvSpPr>
            <a:spLocks noGrp="1"/>
          </p:cNvSpPr>
          <p:nvPr>
            <p:ph type="title"/>
          </p:nvPr>
        </p:nvSpPr>
        <p:spPr>
          <a:xfrm>
            <a:off x="838199" y="365125"/>
            <a:ext cx="11132127" cy="1325563"/>
          </a:xfrm>
        </p:spPr>
        <p:txBody>
          <a:bodyPr>
            <a:normAutofit/>
          </a:bodyPr>
          <a:lstStyle/>
          <a:p>
            <a:r>
              <a:rPr lang="en-US" sz="2800" b="1" dirty="0">
                <a:latin typeface="Times New Roman" panose="02020603050405020304" pitchFamily="18" charset="0"/>
                <a:cs typeface="Times New Roman" panose="02020603050405020304" pitchFamily="18" charset="0"/>
              </a:rPr>
              <a:t>Requirement to me a member in North Carolina</a:t>
            </a:r>
          </a:p>
        </p:txBody>
      </p:sp>
      <p:sp>
        <p:nvSpPr>
          <p:cNvPr id="3" name="Content Placeholder 2">
            <a:extLst>
              <a:ext uri="{FF2B5EF4-FFF2-40B4-BE49-F238E27FC236}">
                <a16:creationId xmlns:a16="http://schemas.microsoft.com/office/drawing/2014/main" id="{43876B07-A649-052D-57FC-C589ABB007C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Current NC license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NC as a primary state of residence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years’ experience in Nursing</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Should engage in a position that meets the criteria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20E0-69E9-BEF0-D5B0-04A3839455C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State regulation related to general nurse scope of practice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43300-28DD-E80A-74EF-2C612613835D}"/>
              </a:ext>
            </a:extLst>
          </p:cNvPr>
          <p:cNvSpPr>
            <a:spLocks noGrp="1"/>
          </p:cNvSpPr>
          <p:nvPr>
            <p:ph idx="1"/>
          </p:nvPr>
        </p:nvSpPr>
        <p:spPr>
          <a:xfrm>
            <a:off x="838200" y="1825624"/>
            <a:ext cx="10515600" cy="4803775"/>
          </a:xfrm>
        </p:spPr>
        <p:txBody>
          <a:bodyPr>
            <a:noAutofit/>
          </a:bodyPr>
          <a:lstStyle/>
          <a:p>
            <a:r>
              <a:rPr lang="en-US" sz="2000" dirty="0">
                <a:latin typeface="Times New Roman" panose="02020603050405020304" pitchFamily="18" charset="0"/>
                <a:cs typeface="Times New Roman" panose="02020603050405020304" pitchFamily="18" charset="0"/>
              </a:rPr>
              <a:t>Regulation: 122c-201, Declaration of policy under procedure for admission and discharge of clients.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Involuntary commitment to a facility for mentally ill, substance abuser and threat to self and others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Nurses can protect themselves and others via administering prescribed medication </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Full access to health care during Involuntary commitment time</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Financial burden to patent and family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Patient not wanting to seek medical care in future.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7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65C1-BC50-CF3D-2200-52D043887F8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State regulations related to APRNS scope of practice</a:t>
            </a:r>
            <a:r>
              <a:rPr lang="en-US" sz="2800" b="1" dirty="0">
                <a:effectLst/>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5AD48-FD18-06DE-49C6-DD6B798BF85B}"/>
              </a:ext>
            </a:extLst>
          </p:cNvPr>
          <p:cNvSpPr>
            <a:spLocks noGrp="1"/>
          </p:cNvSpPr>
          <p:nvPr>
            <p:ph idx="1"/>
          </p:nvPr>
        </p:nvSpPr>
        <p:spPr>
          <a:xfrm>
            <a:off x="838200" y="1469036"/>
            <a:ext cx="10515600" cy="5388964"/>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r>
              <a:rPr lang="en-US" sz="2000" dirty="0">
                <a:latin typeface="Times New Roman" panose="02020603050405020304" pitchFamily="18" charset="0"/>
                <a:cs typeface="Times New Roman" panose="02020603050405020304" pitchFamily="18" charset="0"/>
              </a:rPr>
              <a:t>Regulation: 21NCAC 36.0809 prescribing authority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Medication prescribed by NPs must be included in the CPA (collaborative practice agreement)</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Less autonomy for NPs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Restricted practice for APRNS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Less workforce resulting in less access and poor health outcomes.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Expensive due to higher rate of hospitalization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Both APRNS and Physicians signing the collaborative practice agreement need to be paid that can be costly for the facility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25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ED75-78E5-B37C-BF8D-7004032CBDE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Change to the regulations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14598-AAD3-A6C3-DCEF-7FDD1F91A4D2}"/>
              </a:ext>
            </a:extLst>
          </p:cNvPr>
          <p:cNvSpPr>
            <a:spLocks noGrp="1"/>
          </p:cNvSpPr>
          <p:nvPr>
            <p:ph idx="1"/>
          </p:nvPr>
        </p:nvSpPr>
        <p:spPr>
          <a:xfrm>
            <a:off x="838200" y="165258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No change to involuntary commitment law.</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Save Act to grant full authority to APRNs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1868</Words>
  <Application>Microsoft Macintosh PowerPoint</Application>
  <PresentationFormat>Widescreen</PresentationFormat>
  <Paragraphs>133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    Introduction</vt:lpstr>
      <vt:lpstr>Board of Nursing</vt:lpstr>
      <vt:lpstr>Professional Nursing association </vt:lpstr>
      <vt:lpstr>North Carolina Board members</vt:lpstr>
      <vt:lpstr>Requirement to me a member in North Carolina</vt:lpstr>
      <vt:lpstr>State regulation related to general nurse scope of practice </vt:lpstr>
      <vt:lpstr>State regulations related to APRNS scope of practice </vt:lpstr>
      <vt:lpstr>Change to the regulations </vt:lpstr>
      <vt:lpstr>PowerPoint Presentation</vt:lpstr>
      <vt:lpstr>  References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RITU.ADHIKARI@lc.cuny.edu</dc:creator>
  <cp:lastModifiedBy>RITU.ADHIKARI@lc.cuny.edu</cp:lastModifiedBy>
  <cp:revision>9</cp:revision>
  <dcterms:created xsi:type="dcterms:W3CDTF">2022-07-11T16:22:48Z</dcterms:created>
  <dcterms:modified xsi:type="dcterms:W3CDTF">2022-07-11T17:23:45Z</dcterms:modified>
</cp:coreProperties>
</file>