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884"/>
  </p:normalViewPr>
  <p:slideViewPr>
    <p:cSldViewPr snapToGrid="0">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FBA152-719C-4C45-A342-4F11A5D22CF9}"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20FA46A1-1AB2-4B70-8F08-714B3B04C8F3}">
      <dgm:prSet/>
      <dgm:spPr/>
      <dgm:t>
        <a:bodyPr/>
        <a:lstStyle/>
        <a:p>
          <a:r>
            <a:rPr lang="en-US"/>
            <a:t>First used by Peter Drucker (1996)</a:t>
          </a:r>
        </a:p>
      </dgm:t>
    </dgm:pt>
    <dgm:pt modelId="{E3CC3C55-BFCD-463A-83E0-C114464CDBC9}" type="parTrans" cxnId="{0FA60E88-5836-4710-B5C7-A3CBBF78A80C}">
      <dgm:prSet/>
      <dgm:spPr/>
      <dgm:t>
        <a:bodyPr/>
        <a:lstStyle/>
        <a:p>
          <a:endParaRPr lang="en-US"/>
        </a:p>
      </dgm:t>
    </dgm:pt>
    <dgm:pt modelId="{ED99C493-882C-4E5C-A4A1-4D986DC62683}" type="sibTrans" cxnId="{0FA60E88-5836-4710-B5C7-A3CBBF78A80C}">
      <dgm:prSet/>
      <dgm:spPr/>
      <dgm:t>
        <a:bodyPr/>
        <a:lstStyle/>
        <a:p>
          <a:endParaRPr lang="en-US"/>
        </a:p>
      </dgm:t>
    </dgm:pt>
    <dgm:pt modelId="{6257929F-FA25-4E4D-B069-84E0D7B7E98A}">
      <dgm:prSet/>
      <dgm:spPr/>
      <dgm:t>
        <a:bodyPr/>
        <a:lstStyle/>
        <a:p>
          <a:r>
            <a:rPr lang="en-US"/>
            <a:t>Advanced formal education, who can apply theoretical and analytical knowledge</a:t>
          </a:r>
        </a:p>
      </dgm:t>
    </dgm:pt>
    <dgm:pt modelId="{09E5DD61-4633-44FB-B129-A021A088E214}" type="parTrans" cxnId="{DD05BE0C-B69A-4F59-9193-19EC05F3A793}">
      <dgm:prSet/>
      <dgm:spPr/>
      <dgm:t>
        <a:bodyPr/>
        <a:lstStyle/>
        <a:p>
          <a:endParaRPr lang="en-US"/>
        </a:p>
      </dgm:t>
    </dgm:pt>
    <dgm:pt modelId="{CA07F348-BDCE-4A98-9B71-F5AF44A1ECDB}" type="sibTrans" cxnId="{DD05BE0C-B69A-4F59-9193-19EC05F3A793}">
      <dgm:prSet/>
      <dgm:spPr/>
      <dgm:t>
        <a:bodyPr/>
        <a:lstStyle/>
        <a:p>
          <a:endParaRPr lang="en-US"/>
        </a:p>
      </dgm:t>
    </dgm:pt>
    <dgm:pt modelId="{971C97B8-5299-4E49-B05D-0CDB6E685955}">
      <dgm:prSet/>
      <dgm:spPr/>
      <dgm:t>
        <a:bodyPr/>
        <a:lstStyle/>
        <a:p>
          <a:r>
            <a:rPr lang="en-US"/>
            <a:t>Gent (2007) describes three types of knowledge workers.</a:t>
          </a:r>
        </a:p>
      </dgm:t>
    </dgm:pt>
    <dgm:pt modelId="{2ED76011-7623-4365-BB25-C7D34E4327A5}" type="parTrans" cxnId="{922C36A0-E69E-45A1-AB6C-14AFC098EAB7}">
      <dgm:prSet/>
      <dgm:spPr/>
      <dgm:t>
        <a:bodyPr/>
        <a:lstStyle/>
        <a:p>
          <a:endParaRPr lang="en-US"/>
        </a:p>
      </dgm:t>
    </dgm:pt>
    <dgm:pt modelId="{190B6B0F-FC38-436C-B3B5-BFE4BE481BA8}" type="sibTrans" cxnId="{922C36A0-E69E-45A1-AB6C-14AFC098EAB7}">
      <dgm:prSet/>
      <dgm:spPr/>
      <dgm:t>
        <a:bodyPr/>
        <a:lstStyle/>
        <a:p>
          <a:endParaRPr lang="en-US"/>
        </a:p>
      </dgm:t>
    </dgm:pt>
    <dgm:pt modelId="{9F388C39-1F69-42B1-9661-DBCB6BA89930}">
      <dgm:prSet/>
      <dgm:spPr/>
      <dgm:t>
        <a:bodyPr/>
        <a:lstStyle/>
        <a:p>
          <a:r>
            <a:rPr lang="en-US"/>
            <a:t>Dixon (2012) describes knowledge workers should be capable of reading the situation and coming out with a plan. (McGonigle and Mastrian, 2022, P. 15-16).</a:t>
          </a:r>
        </a:p>
      </dgm:t>
    </dgm:pt>
    <dgm:pt modelId="{F7E389AE-D6FF-4F82-B7D8-41E0FFB8D547}" type="parTrans" cxnId="{5F4135B5-3614-4883-884B-3406E76EAD64}">
      <dgm:prSet/>
      <dgm:spPr/>
      <dgm:t>
        <a:bodyPr/>
        <a:lstStyle/>
        <a:p>
          <a:endParaRPr lang="en-US"/>
        </a:p>
      </dgm:t>
    </dgm:pt>
    <dgm:pt modelId="{B5E32C2B-5C9C-477E-B44C-2E7C27AC1608}" type="sibTrans" cxnId="{5F4135B5-3614-4883-884B-3406E76EAD64}">
      <dgm:prSet/>
      <dgm:spPr/>
      <dgm:t>
        <a:bodyPr/>
        <a:lstStyle/>
        <a:p>
          <a:endParaRPr lang="en-US"/>
        </a:p>
      </dgm:t>
    </dgm:pt>
    <dgm:pt modelId="{29DCDAD1-385D-4492-A751-69BE5536F473}" type="pres">
      <dgm:prSet presAssocID="{1AFBA152-719C-4C45-A342-4F11A5D22CF9}" presName="matrix" presStyleCnt="0">
        <dgm:presLayoutVars>
          <dgm:chMax val="1"/>
          <dgm:dir/>
          <dgm:resizeHandles val="exact"/>
        </dgm:presLayoutVars>
      </dgm:prSet>
      <dgm:spPr/>
    </dgm:pt>
    <dgm:pt modelId="{93F9416B-84DF-4C94-9177-A1626C9178CD}" type="pres">
      <dgm:prSet presAssocID="{1AFBA152-719C-4C45-A342-4F11A5D22CF9}" presName="diamond" presStyleLbl="bgShp" presStyleIdx="0" presStyleCnt="1"/>
      <dgm:spPr/>
    </dgm:pt>
    <dgm:pt modelId="{BDFEDA73-60AD-498E-B605-90FC5F44F70A}" type="pres">
      <dgm:prSet presAssocID="{1AFBA152-719C-4C45-A342-4F11A5D22CF9}" presName="quad1" presStyleLbl="node1" presStyleIdx="0" presStyleCnt="4">
        <dgm:presLayoutVars>
          <dgm:chMax val="0"/>
          <dgm:chPref val="0"/>
          <dgm:bulletEnabled val="1"/>
        </dgm:presLayoutVars>
      </dgm:prSet>
      <dgm:spPr/>
    </dgm:pt>
    <dgm:pt modelId="{53000C88-34C0-4BBC-9EF4-3C0D81CC1324}" type="pres">
      <dgm:prSet presAssocID="{1AFBA152-719C-4C45-A342-4F11A5D22CF9}" presName="quad2" presStyleLbl="node1" presStyleIdx="1" presStyleCnt="4">
        <dgm:presLayoutVars>
          <dgm:chMax val="0"/>
          <dgm:chPref val="0"/>
          <dgm:bulletEnabled val="1"/>
        </dgm:presLayoutVars>
      </dgm:prSet>
      <dgm:spPr/>
    </dgm:pt>
    <dgm:pt modelId="{BAFDDFF7-6394-446B-90BA-F3B756207ED9}" type="pres">
      <dgm:prSet presAssocID="{1AFBA152-719C-4C45-A342-4F11A5D22CF9}" presName="quad3" presStyleLbl="node1" presStyleIdx="2" presStyleCnt="4">
        <dgm:presLayoutVars>
          <dgm:chMax val="0"/>
          <dgm:chPref val="0"/>
          <dgm:bulletEnabled val="1"/>
        </dgm:presLayoutVars>
      </dgm:prSet>
      <dgm:spPr/>
    </dgm:pt>
    <dgm:pt modelId="{E51B1C83-9494-4BAA-9036-B75B2AA0BF85}" type="pres">
      <dgm:prSet presAssocID="{1AFBA152-719C-4C45-A342-4F11A5D22CF9}" presName="quad4" presStyleLbl="node1" presStyleIdx="3" presStyleCnt="4">
        <dgm:presLayoutVars>
          <dgm:chMax val="0"/>
          <dgm:chPref val="0"/>
          <dgm:bulletEnabled val="1"/>
        </dgm:presLayoutVars>
      </dgm:prSet>
      <dgm:spPr/>
    </dgm:pt>
  </dgm:ptLst>
  <dgm:cxnLst>
    <dgm:cxn modelId="{DD05BE0C-B69A-4F59-9193-19EC05F3A793}" srcId="{1AFBA152-719C-4C45-A342-4F11A5D22CF9}" destId="{6257929F-FA25-4E4D-B069-84E0D7B7E98A}" srcOrd="1" destOrd="0" parTransId="{09E5DD61-4633-44FB-B129-A021A088E214}" sibTransId="{CA07F348-BDCE-4A98-9B71-F5AF44A1ECDB}"/>
    <dgm:cxn modelId="{A0646116-2E63-4FF4-821C-076136EB5964}" type="presOf" srcId="{971C97B8-5299-4E49-B05D-0CDB6E685955}" destId="{BAFDDFF7-6394-446B-90BA-F3B756207ED9}" srcOrd="0" destOrd="0" presId="urn:microsoft.com/office/officeart/2005/8/layout/matrix3"/>
    <dgm:cxn modelId="{4E743636-74EA-4EF7-8C53-C9D9351BCC4D}" type="presOf" srcId="{20FA46A1-1AB2-4B70-8F08-714B3B04C8F3}" destId="{BDFEDA73-60AD-498E-B605-90FC5F44F70A}" srcOrd="0" destOrd="0" presId="urn:microsoft.com/office/officeart/2005/8/layout/matrix3"/>
    <dgm:cxn modelId="{0FA60E88-5836-4710-B5C7-A3CBBF78A80C}" srcId="{1AFBA152-719C-4C45-A342-4F11A5D22CF9}" destId="{20FA46A1-1AB2-4B70-8F08-714B3B04C8F3}" srcOrd="0" destOrd="0" parTransId="{E3CC3C55-BFCD-463A-83E0-C114464CDBC9}" sibTransId="{ED99C493-882C-4E5C-A4A1-4D986DC62683}"/>
    <dgm:cxn modelId="{C053499A-3D8B-40BF-9D09-8B4E5C6AA48F}" type="presOf" srcId="{1AFBA152-719C-4C45-A342-4F11A5D22CF9}" destId="{29DCDAD1-385D-4492-A751-69BE5536F473}" srcOrd="0" destOrd="0" presId="urn:microsoft.com/office/officeart/2005/8/layout/matrix3"/>
    <dgm:cxn modelId="{922C36A0-E69E-45A1-AB6C-14AFC098EAB7}" srcId="{1AFBA152-719C-4C45-A342-4F11A5D22CF9}" destId="{971C97B8-5299-4E49-B05D-0CDB6E685955}" srcOrd="2" destOrd="0" parTransId="{2ED76011-7623-4365-BB25-C7D34E4327A5}" sibTransId="{190B6B0F-FC38-436C-B3B5-BFE4BE481BA8}"/>
    <dgm:cxn modelId="{75376EB1-D5D6-42F6-A737-A6C1CE2C1CBB}" type="presOf" srcId="{6257929F-FA25-4E4D-B069-84E0D7B7E98A}" destId="{53000C88-34C0-4BBC-9EF4-3C0D81CC1324}" srcOrd="0" destOrd="0" presId="urn:microsoft.com/office/officeart/2005/8/layout/matrix3"/>
    <dgm:cxn modelId="{5F4135B5-3614-4883-884B-3406E76EAD64}" srcId="{1AFBA152-719C-4C45-A342-4F11A5D22CF9}" destId="{9F388C39-1F69-42B1-9661-DBCB6BA89930}" srcOrd="3" destOrd="0" parTransId="{F7E389AE-D6FF-4F82-B7D8-41E0FFB8D547}" sibTransId="{B5E32C2B-5C9C-477E-B44C-2E7C27AC1608}"/>
    <dgm:cxn modelId="{CE72CCCD-0C06-4A44-B505-FDF6BB7B462E}" type="presOf" srcId="{9F388C39-1F69-42B1-9661-DBCB6BA89930}" destId="{E51B1C83-9494-4BAA-9036-B75B2AA0BF85}" srcOrd="0" destOrd="0" presId="urn:microsoft.com/office/officeart/2005/8/layout/matrix3"/>
    <dgm:cxn modelId="{EF92B933-1806-44C4-B3CB-63314466341F}" type="presParOf" srcId="{29DCDAD1-385D-4492-A751-69BE5536F473}" destId="{93F9416B-84DF-4C94-9177-A1626C9178CD}" srcOrd="0" destOrd="0" presId="urn:microsoft.com/office/officeart/2005/8/layout/matrix3"/>
    <dgm:cxn modelId="{B33F1C1E-E257-4DE7-AB76-3A80E8FFB521}" type="presParOf" srcId="{29DCDAD1-385D-4492-A751-69BE5536F473}" destId="{BDFEDA73-60AD-498E-B605-90FC5F44F70A}" srcOrd="1" destOrd="0" presId="urn:microsoft.com/office/officeart/2005/8/layout/matrix3"/>
    <dgm:cxn modelId="{BC581AA7-708C-49F3-A3B9-6A6567DE0D81}" type="presParOf" srcId="{29DCDAD1-385D-4492-A751-69BE5536F473}" destId="{53000C88-34C0-4BBC-9EF4-3C0D81CC1324}" srcOrd="2" destOrd="0" presId="urn:microsoft.com/office/officeart/2005/8/layout/matrix3"/>
    <dgm:cxn modelId="{88B4C895-52DF-457D-9EFD-AD8A3751FC65}" type="presParOf" srcId="{29DCDAD1-385D-4492-A751-69BE5536F473}" destId="{BAFDDFF7-6394-446B-90BA-F3B756207ED9}" srcOrd="3" destOrd="0" presId="urn:microsoft.com/office/officeart/2005/8/layout/matrix3"/>
    <dgm:cxn modelId="{CEE39AC7-9222-4B56-9D82-749BB02B4484}" type="presParOf" srcId="{29DCDAD1-385D-4492-A751-69BE5536F473}" destId="{E51B1C83-9494-4BAA-9036-B75B2AA0BF8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534217-D3AB-41ED-86F8-EB399E7C779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169DF1C-80CC-4379-B3A8-427E294F64B9}">
      <dgm:prSet/>
      <dgm:spPr/>
      <dgm:t>
        <a:bodyPr/>
        <a:lstStyle/>
        <a:p>
          <a:r>
            <a:rPr lang="en-US"/>
            <a:t>According to ANA,</a:t>
          </a:r>
          <a:r>
            <a:rPr lang="en-US" b="1"/>
            <a:t> </a:t>
          </a:r>
          <a:r>
            <a:rPr lang="en-US"/>
            <a:t>Nursing informatics is “a specialty that integrates nursing, science, computer science and information science to manage and communicate data, information and knowledge in nursing practice” (ANA, 2001, Pg.17)</a:t>
          </a:r>
        </a:p>
      </dgm:t>
    </dgm:pt>
    <dgm:pt modelId="{71857FA7-D1D5-44FA-8671-140C52793722}" type="parTrans" cxnId="{BD420542-9792-443B-B714-A4E31741FBBE}">
      <dgm:prSet/>
      <dgm:spPr/>
      <dgm:t>
        <a:bodyPr/>
        <a:lstStyle/>
        <a:p>
          <a:endParaRPr lang="en-US"/>
        </a:p>
      </dgm:t>
    </dgm:pt>
    <dgm:pt modelId="{97D6CE2B-1201-4868-A1CA-1C6FCB09FAA0}" type="sibTrans" cxnId="{BD420542-9792-443B-B714-A4E31741FBBE}">
      <dgm:prSet/>
      <dgm:spPr/>
      <dgm:t>
        <a:bodyPr/>
        <a:lstStyle/>
        <a:p>
          <a:endParaRPr lang="en-US"/>
        </a:p>
      </dgm:t>
    </dgm:pt>
    <dgm:pt modelId="{517E46F7-A2F8-489A-9E6E-4270B2558034}">
      <dgm:prSet/>
      <dgm:spPr/>
      <dgm:t>
        <a:bodyPr/>
        <a:lstStyle/>
        <a:p>
          <a:r>
            <a:rPr lang="en-US"/>
            <a:t>Bridge the gap between technical and nursing practice</a:t>
          </a:r>
        </a:p>
      </dgm:t>
    </dgm:pt>
    <dgm:pt modelId="{69FFFFA6-697F-469E-A5C3-E7BD850322E6}" type="parTrans" cxnId="{E9B8D00B-926A-47A6-9AC1-A598CB05B225}">
      <dgm:prSet/>
      <dgm:spPr/>
      <dgm:t>
        <a:bodyPr/>
        <a:lstStyle/>
        <a:p>
          <a:endParaRPr lang="en-US"/>
        </a:p>
      </dgm:t>
    </dgm:pt>
    <dgm:pt modelId="{7CA3FBDD-6C3D-49C7-A09F-9FC8D9E6E259}" type="sibTrans" cxnId="{E9B8D00B-926A-47A6-9AC1-A598CB05B225}">
      <dgm:prSet/>
      <dgm:spPr/>
      <dgm:t>
        <a:bodyPr/>
        <a:lstStyle/>
        <a:p>
          <a:endParaRPr lang="en-US"/>
        </a:p>
      </dgm:t>
    </dgm:pt>
    <dgm:pt modelId="{C57FD9DF-3653-4FED-9839-0865DFC2E2B5}">
      <dgm:prSet/>
      <dgm:spPr/>
      <dgm:t>
        <a:bodyPr/>
        <a:lstStyle/>
        <a:p>
          <a:r>
            <a:rPr lang="en-US"/>
            <a:t>Less Chance of medical errors, more information about patients, better documentation, and better access to healthcare.</a:t>
          </a:r>
        </a:p>
      </dgm:t>
    </dgm:pt>
    <dgm:pt modelId="{E056336C-9858-4C5A-8B0B-7ACC41901054}" type="parTrans" cxnId="{CF25161B-D382-44CC-8F0B-7FDFF8EC67E7}">
      <dgm:prSet/>
      <dgm:spPr/>
      <dgm:t>
        <a:bodyPr/>
        <a:lstStyle/>
        <a:p>
          <a:endParaRPr lang="en-US"/>
        </a:p>
      </dgm:t>
    </dgm:pt>
    <dgm:pt modelId="{29917869-0EEE-4D4D-BA2D-9A25DAE4DCC0}" type="sibTrans" cxnId="{CF25161B-D382-44CC-8F0B-7FDFF8EC67E7}">
      <dgm:prSet/>
      <dgm:spPr/>
      <dgm:t>
        <a:bodyPr/>
        <a:lstStyle/>
        <a:p>
          <a:endParaRPr lang="en-US"/>
        </a:p>
      </dgm:t>
    </dgm:pt>
    <dgm:pt modelId="{71F49614-8D40-4E24-8378-2954E53F8438}">
      <dgm:prSet/>
      <dgm:spPr/>
      <dgm:t>
        <a:bodyPr/>
        <a:lstStyle/>
        <a:p>
          <a:r>
            <a:rPr lang="en-US"/>
            <a:t>Play a crucial role in managing, communicating, and interpreting data to improve patient care.</a:t>
          </a:r>
        </a:p>
      </dgm:t>
    </dgm:pt>
    <dgm:pt modelId="{A0AC3001-40BE-4331-B6C0-D1A11B8F9208}" type="parTrans" cxnId="{9968BD36-D4F6-4390-9D31-E3D2C5EDA1EB}">
      <dgm:prSet/>
      <dgm:spPr/>
      <dgm:t>
        <a:bodyPr/>
        <a:lstStyle/>
        <a:p>
          <a:endParaRPr lang="en-US"/>
        </a:p>
      </dgm:t>
    </dgm:pt>
    <dgm:pt modelId="{877B8B12-9C33-4BAC-9CF1-C487A7747173}" type="sibTrans" cxnId="{9968BD36-D4F6-4390-9D31-E3D2C5EDA1EB}">
      <dgm:prSet/>
      <dgm:spPr/>
      <dgm:t>
        <a:bodyPr/>
        <a:lstStyle/>
        <a:p>
          <a:endParaRPr lang="en-US"/>
        </a:p>
      </dgm:t>
    </dgm:pt>
    <dgm:pt modelId="{9B6B95ED-4199-4D36-806A-8DBD00E27394}" type="pres">
      <dgm:prSet presAssocID="{02534217-D3AB-41ED-86F8-EB399E7C779A}" presName="linear" presStyleCnt="0">
        <dgm:presLayoutVars>
          <dgm:animLvl val="lvl"/>
          <dgm:resizeHandles val="exact"/>
        </dgm:presLayoutVars>
      </dgm:prSet>
      <dgm:spPr/>
    </dgm:pt>
    <dgm:pt modelId="{677341AD-E6D0-4B2B-96AD-39F6D2050B63}" type="pres">
      <dgm:prSet presAssocID="{9169DF1C-80CC-4379-B3A8-427E294F64B9}" presName="parentText" presStyleLbl="node1" presStyleIdx="0" presStyleCnt="4">
        <dgm:presLayoutVars>
          <dgm:chMax val="0"/>
          <dgm:bulletEnabled val="1"/>
        </dgm:presLayoutVars>
      </dgm:prSet>
      <dgm:spPr/>
    </dgm:pt>
    <dgm:pt modelId="{F883F3C9-E226-449D-ACA0-5E6B89716130}" type="pres">
      <dgm:prSet presAssocID="{97D6CE2B-1201-4868-A1CA-1C6FCB09FAA0}" presName="spacer" presStyleCnt="0"/>
      <dgm:spPr/>
    </dgm:pt>
    <dgm:pt modelId="{B5B964BC-BAA9-4654-BFA1-9BEB19FCE175}" type="pres">
      <dgm:prSet presAssocID="{517E46F7-A2F8-489A-9E6E-4270B2558034}" presName="parentText" presStyleLbl="node1" presStyleIdx="1" presStyleCnt="4">
        <dgm:presLayoutVars>
          <dgm:chMax val="0"/>
          <dgm:bulletEnabled val="1"/>
        </dgm:presLayoutVars>
      </dgm:prSet>
      <dgm:spPr/>
    </dgm:pt>
    <dgm:pt modelId="{EF4E4D97-8E41-420B-847C-84777CB113BD}" type="pres">
      <dgm:prSet presAssocID="{7CA3FBDD-6C3D-49C7-A09F-9FC8D9E6E259}" presName="spacer" presStyleCnt="0"/>
      <dgm:spPr/>
    </dgm:pt>
    <dgm:pt modelId="{050AF27C-D5D2-46AA-905D-252982E06F46}" type="pres">
      <dgm:prSet presAssocID="{C57FD9DF-3653-4FED-9839-0865DFC2E2B5}" presName="parentText" presStyleLbl="node1" presStyleIdx="2" presStyleCnt="4">
        <dgm:presLayoutVars>
          <dgm:chMax val="0"/>
          <dgm:bulletEnabled val="1"/>
        </dgm:presLayoutVars>
      </dgm:prSet>
      <dgm:spPr/>
    </dgm:pt>
    <dgm:pt modelId="{1FF373BA-F63C-41CA-91FF-5E39872EF4D1}" type="pres">
      <dgm:prSet presAssocID="{29917869-0EEE-4D4D-BA2D-9A25DAE4DCC0}" presName="spacer" presStyleCnt="0"/>
      <dgm:spPr/>
    </dgm:pt>
    <dgm:pt modelId="{EDB5CB04-0AC9-4EE1-A134-F2413EF561E6}" type="pres">
      <dgm:prSet presAssocID="{71F49614-8D40-4E24-8378-2954E53F8438}" presName="parentText" presStyleLbl="node1" presStyleIdx="3" presStyleCnt="4">
        <dgm:presLayoutVars>
          <dgm:chMax val="0"/>
          <dgm:bulletEnabled val="1"/>
        </dgm:presLayoutVars>
      </dgm:prSet>
      <dgm:spPr/>
    </dgm:pt>
  </dgm:ptLst>
  <dgm:cxnLst>
    <dgm:cxn modelId="{E9B8D00B-926A-47A6-9AC1-A598CB05B225}" srcId="{02534217-D3AB-41ED-86F8-EB399E7C779A}" destId="{517E46F7-A2F8-489A-9E6E-4270B2558034}" srcOrd="1" destOrd="0" parTransId="{69FFFFA6-697F-469E-A5C3-E7BD850322E6}" sibTransId="{7CA3FBDD-6C3D-49C7-A09F-9FC8D9E6E259}"/>
    <dgm:cxn modelId="{CF25161B-D382-44CC-8F0B-7FDFF8EC67E7}" srcId="{02534217-D3AB-41ED-86F8-EB399E7C779A}" destId="{C57FD9DF-3653-4FED-9839-0865DFC2E2B5}" srcOrd="2" destOrd="0" parTransId="{E056336C-9858-4C5A-8B0B-7ACC41901054}" sibTransId="{29917869-0EEE-4D4D-BA2D-9A25DAE4DCC0}"/>
    <dgm:cxn modelId="{805E221F-1CFC-4BAF-A0F8-65160060D92D}" type="presOf" srcId="{9169DF1C-80CC-4379-B3A8-427E294F64B9}" destId="{677341AD-E6D0-4B2B-96AD-39F6D2050B63}" srcOrd="0" destOrd="0" presId="urn:microsoft.com/office/officeart/2005/8/layout/vList2"/>
    <dgm:cxn modelId="{9968BD36-D4F6-4390-9D31-E3D2C5EDA1EB}" srcId="{02534217-D3AB-41ED-86F8-EB399E7C779A}" destId="{71F49614-8D40-4E24-8378-2954E53F8438}" srcOrd="3" destOrd="0" parTransId="{A0AC3001-40BE-4331-B6C0-D1A11B8F9208}" sibTransId="{877B8B12-9C33-4BAC-9CF1-C487A7747173}"/>
    <dgm:cxn modelId="{BD420542-9792-443B-B714-A4E31741FBBE}" srcId="{02534217-D3AB-41ED-86F8-EB399E7C779A}" destId="{9169DF1C-80CC-4379-B3A8-427E294F64B9}" srcOrd="0" destOrd="0" parTransId="{71857FA7-D1D5-44FA-8671-140C52793722}" sibTransId="{97D6CE2B-1201-4868-A1CA-1C6FCB09FAA0}"/>
    <dgm:cxn modelId="{F662BE5F-58C3-43C8-8B18-0F636E1BE660}" type="presOf" srcId="{71F49614-8D40-4E24-8378-2954E53F8438}" destId="{EDB5CB04-0AC9-4EE1-A134-F2413EF561E6}" srcOrd="0" destOrd="0" presId="urn:microsoft.com/office/officeart/2005/8/layout/vList2"/>
    <dgm:cxn modelId="{8F45B079-35D0-4733-B3E3-51A072FF50AD}" type="presOf" srcId="{517E46F7-A2F8-489A-9E6E-4270B2558034}" destId="{B5B964BC-BAA9-4654-BFA1-9BEB19FCE175}" srcOrd="0" destOrd="0" presId="urn:microsoft.com/office/officeart/2005/8/layout/vList2"/>
    <dgm:cxn modelId="{6CF91FBA-CDC1-4445-AC3F-45696C6ABF94}" type="presOf" srcId="{02534217-D3AB-41ED-86F8-EB399E7C779A}" destId="{9B6B95ED-4199-4D36-806A-8DBD00E27394}" srcOrd="0" destOrd="0" presId="urn:microsoft.com/office/officeart/2005/8/layout/vList2"/>
    <dgm:cxn modelId="{587AB8BA-2D88-4691-99A7-66B0252F3B01}" type="presOf" srcId="{C57FD9DF-3653-4FED-9839-0865DFC2E2B5}" destId="{050AF27C-D5D2-46AA-905D-252982E06F46}" srcOrd="0" destOrd="0" presId="urn:microsoft.com/office/officeart/2005/8/layout/vList2"/>
    <dgm:cxn modelId="{D5D625E7-3A99-4AFE-8A5C-4799777A9A08}" type="presParOf" srcId="{9B6B95ED-4199-4D36-806A-8DBD00E27394}" destId="{677341AD-E6D0-4B2B-96AD-39F6D2050B63}" srcOrd="0" destOrd="0" presId="urn:microsoft.com/office/officeart/2005/8/layout/vList2"/>
    <dgm:cxn modelId="{FE5AA42C-731B-415F-92BD-3C2F5A3AD206}" type="presParOf" srcId="{9B6B95ED-4199-4D36-806A-8DBD00E27394}" destId="{F883F3C9-E226-449D-ACA0-5E6B89716130}" srcOrd="1" destOrd="0" presId="urn:microsoft.com/office/officeart/2005/8/layout/vList2"/>
    <dgm:cxn modelId="{E34C9B01-9959-48E0-A65B-7FD5945C6558}" type="presParOf" srcId="{9B6B95ED-4199-4D36-806A-8DBD00E27394}" destId="{B5B964BC-BAA9-4654-BFA1-9BEB19FCE175}" srcOrd="2" destOrd="0" presId="urn:microsoft.com/office/officeart/2005/8/layout/vList2"/>
    <dgm:cxn modelId="{E9C6574C-3C7F-4A73-BEA6-CE5B37BA44DD}" type="presParOf" srcId="{9B6B95ED-4199-4D36-806A-8DBD00E27394}" destId="{EF4E4D97-8E41-420B-847C-84777CB113BD}" srcOrd="3" destOrd="0" presId="urn:microsoft.com/office/officeart/2005/8/layout/vList2"/>
    <dgm:cxn modelId="{F3FB9201-BF91-4CB3-9DD1-809D6DB26487}" type="presParOf" srcId="{9B6B95ED-4199-4D36-806A-8DBD00E27394}" destId="{050AF27C-D5D2-46AA-905D-252982E06F46}" srcOrd="4" destOrd="0" presId="urn:microsoft.com/office/officeart/2005/8/layout/vList2"/>
    <dgm:cxn modelId="{3D2D145B-02CD-4F23-9064-0AEBAC3E9799}" type="presParOf" srcId="{9B6B95ED-4199-4D36-806A-8DBD00E27394}" destId="{1FF373BA-F63C-41CA-91FF-5E39872EF4D1}" srcOrd="5" destOrd="0" presId="urn:microsoft.com/office/officeart/2005/8/layout/vList2"/>
    <dgm:cxn modelId="{D1B93FAD-D403-421E-8F5D-39A69DB45880}" type="presParOf" srcId="{9B6B95ED-4199-4D36-806A-8DBD00E27394}" destId="{EDB5CB04-0AC9-4EE1-A134-F2413EF561E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7C5BF6-C8AD-4529-8DDC-A2C756680DB3}"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3BEF0B03-6278-4575-B456-A5C8D31E4C02}">
      <dgm:prSet/>
      <dgm:spPr/>
      <dgm:t>
        <a:bodyPr/>
        <a:lstStyle/>
        <a:p>
          <a:r>
            <a:rPr lang="en-US" dirty="0"/>
            <a:t>Knowledge worker skills identified by Hebda and Czar as data gatherer, information user, knowledge builder, and knowledge user.</a:t>
          </a:r>
        </a:p>
      </dgm:t>
    </dgm:pt>
    <dgm:pt modelId="{B7F2878A-3706-47E9-B291-2F9DFAA4D450}" type="parTrans" cxnId="{8D83DAE1-719C-4876-81AC-A391E5153B4B}">
      <dgm:prSet/>
      <dgm:spPr/>
      <dgm:t>
        <a:bodyPr/>
        <a:lstStyle/>
        <a:p>
          <a:endParaRPr lang="en-US"/>
        </a:p>
      </dgm:t>
    </dgm:pt>
    <dgm:pt modelId="{F2BC8FDD-0569-4DEE-8F00-FC18FA9223BB}" type="sibTrans" cxnId="{8D83DAE1-719C-4876-81AC-A391E5153B4B}">
      <dgm:prSet/>
      <dgm:spPr/>
      <dgm:t>
        <a:bodyPr/>
        <a:lstStyle/>
        <a:p>
          <a:endParaRPr lang="en-US"/>
        </a:p>
      </dgm:t>
    </dgm:pt>
    <dgm:pt modelId="{C21DC120-2A06-4379-8881-032E0E23B9E3}">
      <dgm:prSet/>
      <dgm:spPr/>
      <dgm:t>
        <a:bodyPr/>
        <a:lstStyle/>
        <a:p>
          <a:r>
            <a:rPr lang="en-US" dirty="0"/>
            <a:t>Nurse leaders should possess the above-mentioned skills as a knowledge worker</a:t>
          </a:r>
        </a:p>
      </dgm:t>
    </dgm:pt>
    <dgm:pt modelId="{76200AD3-1383-4DC7-BFA2-981C69FEE276}" type="parTrans" cxnId="{8FF1CEC0-9A8E-49CF-8970-964636147845}">
      <dgm:prSet/>
      <dgm:spPr/>
      <dgm:t>
        <a:bodyPr/>
        <a:lstStyle/>
        <a:p>
          <a:endParaRPr lang="en-US"/>
        </a:p>
      </dgm:t>
    </dgm:pt>
    <dgm:pt modelId="{1815B374-DED9-4D8E-BF43-1B7DB590B1E8}" type="sibTrans" cxnId="{8FF1CEC0-9A8E-49CF-8970-964636147845}">
      <dgm:prSet/>
      <dgm:spPr/>
      <dgm:t>
        <a:bodyPr/>
        <a:lstStyle/>
        <a:p>
          <a:endParaRPr lang="en-US"/>
        </a:p>
      </dgm:t>
    </dgm:pt>
    <dgm:pt modelId="{FB538A22-F375-49E1-9CA8-009E6A238F39}">
      <dgm:prSet/>
      <dgm:spPr/>
      <dgm:t>
        <a:bodyPr/>
        <a:lstStyle/>
        <a:p>
          <a:r>
            <a:rPr lang="en-US" dirty="0"/>
            <a:t>Nurse leaders should be equipped and updated with the new electronic data system.</a:t>
          </a:r>
        </a:p>
      </dgm:t>
    </dgm:pt>
    <dgm:pt modelId="{E55A5DCD-65C9-4BE5-B040-5407CFC3CC52}" type="parTrans" cxnId="{9F11E09F-E157-4BBA-9F5D-56584D10D59B}">
      <dgm:prSet/>
      <dgm:spPr/>
      <dgm:t>
        <a:bodyPr/>
        <a:lstStyle/>
        <a:p>
          <a:endParaRPr lang="en-US"/>
        </a:p>
      </dgm:t>
    </dgm:pt>
    <dgm:pt modelId="{2080D20A-2338-4CA2-9258-032EA13F1512}" type="sibTrans" cxnId="{9F11E09F-E157-4BBA-9F5D-56584D10D59B}">
      <dgm:prSet/>
      <dgm:spPr/>
      <dgm:t>
        <a:bodyPr/>
        <a:lstStyle/>
        <a:p>
          <a:endParaRPr lang="en-US"/>
        </a:p>
      </dgm:t>
    </dgm:pt>
    <dgm:pt modelId="{55D736BD-C02B-4719-8626-E08976EF1E19}" type="pres">
      <dgm:prSet presAssocID="{F77C5BF6-C8AD-4529-8DDC-A2C756680DB3}" presName="diagram" presStyleCnt="0">
        <dgm:presLayoutVars>
          <dgm:dir/>
          <dgm:resizeHandles val="exact"/>
        </dgm:presLayoutVars>
      </dgm:prSet>
      <dgm:spPr/>
    </dgm:pt>
    <dgm:pt modelId="{B2BAD0B7-0FDC-4163-AB7B-6DE428AE0CFE}" type="pres">
      <dgm:prSet presAssocID="{3BEF0B03-6278-4575-B456-A5C8D31E4C02}" presName="arrow" presStyleLbl="node1" presStyleIdx="0" presStyleCnt="3" custScaleX="238900">
        <dgm:presLayoutVars>
          <dgm:bulletEnabled val="1"/>
        </dgm:presLayoutVars>
      </dgm:prSet>
      <dgm:spPr/>
    </dgm:pt>
    <dgm:pt modelId="{2B21E9B5-AE12-43D6-99B6-A997C1E4AC0D}" type="pres">
      <dgm:prSet presAssocID="{C21DC120-2A06-4379-8881-032E0E23B9E3}" presName="arrow" presStyleLbl="node1" presStyleIdx="1" presStyleCnt="3" custScaleX="187240">
        <dgm:presLayoutVars>
          <dgm:bulletEnabled val="1"/>
        </dgm:presLayoutVars>
      </dgm:prSet>
      <dgm:spPr/>
    </dgm:pt>
    <dgm:pt modelId="{6AA63492-10A8-49C4-B8A2-BA48C625D961}" type="pres">
      <dgm:prSet presAssocID="{FB538A22-F375-49E1-9CA8-009E6A238F39}" presName="arrow" presStyleLbl="node1" presStyleIdx="2" presStyleCnt="3" custScaleX="207400">
        <dgm:presLayoutVars>
          <dgm:bulletEnabled val="1"/>
        </dgm:presLayoutVars>
      </dgm:prSet>
      <dgm:spPr/>
    </dgm:pt>
  </dgm:ptLst>
  <dgm:cxnLst>
    <dgm:cxn modelId="{5A81A507-4AA8-47C4-92E8-F112F9BE312C}" type="presOf" srcId="{F77C5BF6-C8AD-4529-8DDC-A2C756680DB3}" destId="{55D736BD-C02B-4719-8626-E08976EF1E19}" srcOrd="0" destOrd="0" presId="urn:microsoft.com/office/officeart/2005/8/layout/arrow5"/>
    <dgm:cxn modelId="{9F11E09F-E157-4BBA-9F5D-56584D10D59B}" srcId="{F77C5BF6-C8AD-4529-8DDC-A2C756680DB3}" destId="{FB538A22-F375-49E1-9CA8-009E6A238F39}" srcOrd="2" destOrd="0" parTransId="{E55A5DCD-65C9-4BE5-B040-5407CFC3CC52}" sibTransId="{2080D20A-2338-4CA2-9258-032EA13F1512}"/>
    <dgm:cxn modelId="{A9BDE5B9-AB61-432F-8C7F-235DD7983A34}" type="presOf" srcId="{FB538A22-F375-49E1-9CA8-009E6A238F39}" destId="{6AA63492-10A8-49C4-B8A2-BA48C625D961}" srcOrd="0" destOrd="0" presId="urn:microsoft.com/office/officeart/2005/8/layout/arrow5"/>
    <dgm:cxn modelId="{8FF1CEC0-9A8E-49CF-8970-964636147845}" srcId="{F77C5BF6-C8AD-4529-8DDC-A2C756680DB3}" destId="{C21DC120-2A06-4379-8881-032E0E23B9E3}" srcOrd="1" destOrd="0" parTransId="{76200AD3-1383-4DC7-BFA2-981C69FEE276}" sibTransId="{1815B374-DED9-4D8E-BF43-1B7DB590B1E8}"/>
    <dgm:cxn modelId="{170D3EDC-0063-4AB1-BBDE-EF08C1852367}" type="presOf" srcId="{C21DC120-2A06-4379-8881-032E0E23B9E3}" destId="{2B21E9B5-AE12-43D6-99B6-A997C1E4AC0D}" srcOrd="0" destOrd="0" presId="urn:microsoft.com/office/officeart/2005/8/layout/arrow5"/>
    <dgm:cxn modelId="{8D83DAE1-719C-4876-81AC-A391E5153B4B}" srcId="{F77C5BF6-C8AD-4529-8DDC-A2C756680DB3}" destId="{3BEF0B03-6278-4575-B456-A5C8D31E4C02}" srcOrd="0" destOrd="0" parTransId="{B7F2878A-3706-47E9-B291-2F9DFAA4D450}" sibTransId="{F2BC8FDD-0569-4DEE-8F00-FC18FA9223BB}"/>
    <dgm:cxn modelId="{AE1B5DF6-C4D8-4A16-809D-65F1C697C840}" type="presOf" srcId="{3BEF0B03-6278-4575-B456-A5C8D31E4C02}" destId="{B2BAD0B7-0FDC-4163-AB7B-6DE428AE0CFE}" srcOrd="0" destOrd="0" presId="urn:microsoft.com/office/officeart/2005/8/layout/arrow5"/>
    <dgm:cxn modelId="{EE40360C-B127-47A3-ACF3-E4BDEBA27717}" type="presParOf" srcId="{55D736BD-C02B-4719-8626-E08976EF1E19}" destId="{B2BAD0B7-0FDC-4163-AB7B-6DE428AE0CFE}" srcOrd="0" destOrd="0" presId="urn:microsoft.com/office/officeart/2005/8/layout/arrow5"/>
    <dgm:cxn modelId="{406DFAD7-DA4E-4439-85EC-B526A3337BAE}" type="presParOf" srcId="{55D736BD-C02B-4719-8626-E08976EF1E19}" destId="{2B21E9B5-AE12-43D6-99B6-A997C1E4AC0D}" srcOrd="1" destOrd="0" presId="urn:microsoft.com/office/officeart/2005/8/layout/arrow5"/>
    <dgm:cxn modelId="{A1851129-60A7-425E-A2DD-1BBF3FB389F9}" type="presParOf" srcId="{55D736BD-C02B-4719-8626-E08976EF1E19}" destId="{6AA63492-10A8-49C4-B8A2-BA48C625D961}" srcOrd="2"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81508F-C373-4E84-B8DD-13A5E762A68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08BB52-0EDD-48A2-BD27-9596549769F5}">
      <dgm:prSet custT="1"/>
      <dgm:spPr/>
      <dgm:t>
        <a:bodyPr/>
        <a:lstStyle/>
        <a:p>
          <a:r>
            <a:rPr lang="en-US" sz="1400" b="1" dirty="0"/>
            <a:t>Examination of data</a:t>
          </a:r>
          <a:r>
            <a:rPr lang="en-US" sz="1400" dirty="0"/>
            <a:t>:</a:t>
          </a:r>
        </a:p>
        <a:p>
          <a:r>
            <a:rPr lang="en-US" sz="1400" dirty="0"/>
            <a:t> Data was collected by the audit nurse via inspection of the foley, how was it positioned, dependent loops, the status of the seal, and many more to solve the CAUTI issue in the entire hospital.</a:t>
          </a:r>
        </a:p>
      </dgm:t>
    </dgm:pt>
    <dgm:pt modelId="{424853D9-59B3-4D0D-9607-EC92A2254CB8}" type="parTrans" cxnId="{A3183D4F-E825-4C95-B75D-669F42407213}">
      <dgm:prSet/>
      <dgm:spPr/>
      <dgm:t>
        <a:bodyPr/>
        <a:lstStyle/>
        <a:p>
          <a:endParaRPr lang="en-US"/>
        </a:p>
      </dgm:t>
    </dgm:pt>
    <dgm:pt modelId="{1A9FD446-B760-4AA2-97E0-8FA00696CBBB}" type="sibTrans" cxnId="{A3183D4F-E825-4C95-B75D-669F42407213}">
      <dgm:prSet/>
      <dgm:spPr/>
      <dgm:t>
        <a:bodyPr/>
        <a:lstStyle/>
        <a:p>
          <a:endParaRPr lang="en-US"/>
        </a:p>
      </dgm:t>
    </dgm:pt>
    <dgm:pt modelId="{BF07AA5D-9A37-45C8-BEFE-ADF9456D9549}">
      <dgm:prSet custT="1"/>
      <dgm:spPr/>
      <dgm:t>
        <a:bodyPr/>
        <a:lstStyle/>
        <a:p>
          <a:r>
            <a:rPr lang="en-US" sz="1400" b="1" dirty="0"/>
            <a:t>Knowledge derived from the data: </a:t>
          </a:r>
        </a:p>
        <a:p>
          <a:r>
            <a:rPr lang="en-US" sz="1400" dirty="0"/>
            <a:t>Collected data was converted into information and then into knowledge. Doing so appropriate interventions were created so that we can follow those interventions in the future to prevent further errors.</a:t>
          </a:r>
        </a:p>
      </dgm:t>
    </dgm:pt>
    <dgm:pt modelId="{1EA4977F-CBE1-4AC2-B28A-F43D551E6214}" type="parTrans" cxnId="{F0F782EC-9699-4035-9D78-81DF3641CC31}">
      <dgm:prSet/>
      <dgm:spPr/>
      <dgm:t>
        <a:bodyPr/>
        <a:lstStyle/>
        <a:p>
          <a:endParaRPr lang="en-US"/>
        </a:p>
      </dgm:t>
    </dgm:pt>
    <dgm:pt modelId="{67DF7E4D-E5DF-4A66-B95C-328D7F63D431}" type="sibTrans" cxnId="{F0F782EC-9699-4035-9D78-81DF3641CC31}">
      <dgm:prSet/>
      <dgm:spPr/>
      <dgm:t>
        <a:bodyPr/>
        <a:lstStyle/>
        <a:p>
          <a:endParaRPr lang="en-US"/>
        </a:p>
      </dgm:t>
    </dgm:pt>
    <dgm:pt modelId="{2BE21ACA-31A1-4AA2-A96E-71A1B4DCA08F}">
      <dgm:prSet custT="1"/>
      <dgm:spPr/>
      <dgm:t>
        <a:bodyPr/>
        <a:lstStyle/>
        <a:p>
          <a:r>
            <a:rPr lang="en-US" sz="1400" b="1" dirty="0"/>
            <a:t>How data is collected /accessed: </a:t>
          </a:r>
        </a:p>
        <a:p>
          <a:r>
            <a:rPr lang="en-US" sz="1400" dirty="0"/>
            <a:t>Continuously documenting Foley care by the primary care nurse and continuous auditing by the auditor data is collected. </a:t>
          </a:r>
        </a:p>
      </dgm:t>
    </dgm:pt>
    <dgm:pt modelId="{CEE9A15F-3BE0-4970-84BC-8D7214A2A611}" type="parTrans" cxnId="{6C524245-ABB1-46F9-B41E-306F5748D5A2}">
      <dgm:prSet/>
      <dgm:spPr/>
      <dgm:t>
        <a:bodyPr/>
        <a:lstStyle/>
        <a:p>
          <a:endParaRPr lang="en-US"/>
        </a:p>
      </dgm:t>
    </dgm:pt>
    <dgm:pt modelId="{17DD2394-D7A2-4B72-AE0B-DD6EE717A4FE}" type="sibTrans" cxnId="{6C524245-ABB1-46F9-B41E-306F5748D5A2}">
      <dgm:prSet/>
      <dgm:spPr/>
      <dgm:t>
        <a:bodyPr/>
        <a:lstStyle/>
        <a:p>
          <a:endParaRPr lang="en-US"/>
        </a:p>
      </dgm:t>
    </dgm:pt>
    <dgm:pt modelId="{43110ED9-913D-4A80-A373-71F531CD3483}" type="pres">
      <dgm:prSet presAssocID="{2781508F-C373-4E84-B8DD-13A5E762A685}" presName="root" presStyleCnt="0">
        <dgm:presLayoutVars>
          <dgm:dir/>
          <dgm:resizeHandles val="exact"/>
        </dgm:presLayoutVars>
      </dgm:prSet>
      <dgm:spPr/>
    </dgm:pt>
    <dgm:pt modelId="{92312284-8F8B-47C2-9561-60E2AD70F143}" type="pres">
      <dgm:prSet presAssocID="{4408BB52-0EDD-48A2-BD27-9596549769F5}" presName="compNode" presStyleCnt="0"/>
      <dgm:spPr/>
    </dgm:pt>
    <dgm:pt modelId="{C5726410-74DE-4459-9E2F-E3FB3A35C6DE}" type="pres">
      <dgm:prSet presAssocID="{4408BB52-0EDD-48A2-BD27-9596549769F5}" presName="iconRect" presStyleLbl="node1" presStyleIdx="0" presStyleCnt="3" custLinFactNeighborX="-58478" custLinFactNeighborY="3826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4540DA03-EBD7-4AFB-8AB0-194D75E96C88}" type="pres">
      <dgm:prSet presAssocID="{4408BB52-0EDD-48A2-BD27-9596549769F5}" presName="spaceRect" presStyleCnt="0"/>
      <dgm:spPr/>
    </dgm:pt>
    <dgm:pt modelId="{708AEC95-A40E-49F3-9163-1A784F8DDC1F}" type="pres">
      <dgm:prSet presAssocID="{4408BB52-0EDD-48A2-BD27-9596549769F5}" presName="textRect" presStyleLbl="revTx" presStyleIdx="0" presStyleCnt="3" custAng="0" custScaleX="143302" custScaleY="173758" custLinFactNeighborX="-91967" custLinFactNeighborY="28081">
        <dgm:presLayoutVars>
          <dgm:chMax val="1"/>
          <dgm:chPref val="1"/>
        </dgm:presLayoutVars>
      </dgm:prSet>
      <dgm:spPr/>
    </dgm:pt>
    <dgm:pt modelId="{AD1C9F6D-D382-4372-83B7-562B4636CA9A}" type="pres">
      <dgm:prSet presAssocID="{1A9FD446-B760-4AA2-97E0-8FA00696CBBB}" presName="sibTrans" presStyleCnt="0"/>
      <dgm:spPr/>
    </dgm:pt>
    <dgm:pt modelId="{A3DCDF1B-9A1E-4098-8F43-736F5F9018B7}" type="pres">
      <dgm:prSet presAssocID="{BF07AA5D-9A37-45C8-BEFE-ADF9456D9549}" presName="compNode" presStyleCnt="0"/>
      <dgm:spPr/>
    </dgm:pt>
    <dgm:pt modelId="{29FD5153-23BC-4671-935F-55B000174A26}" type="pres">
      <dgm:prSet presAssocID="{BF07AA5D-9A37-45C8-BEFE-ADF9456D9549}" presName="iconRect" presStyleLbl="node1" presStyleIdx="1" presStyleCnt="3" custScaleY="121163" custLinFactNeighborX="-15451" custLinFactNeighborY="63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0B817A02-F979-414D-8CCE-C8CB811272BA}" type="pres">
      <dgm:prSet presAssocID="{BF07AA5D-9A37-45C8-BEFE-ADF9456D9549}" presName="spaceRect" presStyleCnt="0"/>
      <dgm:spPr/>
    </dgm:pt>
    <dgm:pt modelId="{5EB9504A-CC1A-4939-8684-8251FF9D3CD4}" type="pres">
      <dgm:prSet presAssocID="{BF07AA5D-9A37-45C8-BEFE-ADF9456D9549}" presName="textRect" presStyleLbl="revTx" presStyleIdx="1" presStyleCnt="3" custScaleX="153654" custScaleY="149123" custLinFactNeighborX="718" custLinFactNeighborY="6756">
        <dgm:presLayoutVars>
          <dgm:chMax val="1"/>
          <dgm:chPref val="1"/>
        </dgm:presLayoutVars>
      </dgm:prSet>
      <dgm:spPr/>
    </dgm:pt>
    <dgm:pt modelId="{BC117B2E-AC62-42F8-B015-C0A2515182FF}" type="pres">
      <dgm:prSet presAssocID="{67DF7E4D-E5DF-4A66-B95C-328D7F63D431}" presName="sibTrans" presStyleCnt="0"/>
      <dgm:spPr/>
    </dgm:pt>
    <dgm:pt modelId="{9CF74713-D3E2-451E-AEB6-CBE2BC9A2A60}" type="pres">
      <dgm:prSet presAssocID="{2BE21ACA-31A1-4AA2-A96E-71A1B4DCA08F}" presName="compNode" presStyleCnt="0"/>
      <dgm:spPr/>
    </dgm:pt>
    <dgm:pt modelId="{C396D337-DF22-4580-AA1B-E23E9DA3575F}" type="pres">
      <dgm:prSet presAssocID="{2BE21ACA-31A1-4AA2-A96E-71A1B4DCA08F}" presName="iconRect" presStyleLbl="node1" presStyleIdx="2" presStyleCnt="3" custLinFactNeighborX="12534" custLinFactNeighborY="1076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82C25370-01AB-4515-8DA7-B61431564D29}" type="pres">
      <dgm:prSet presAssocID="{2BE21ACA-31A1-4AA2-A96E-71A1B4DCA08F}" presName="spaceRect" presStyleCnt="0"/>
      <dgm:spPr/>
    </dgm:pt>
    <dgm:pt modelId="{AF1334E4-4794-475D-A6D4-539C0F40D48C}" type="pres">
      <dgm:prSet presAssocID="{2BE21ACA-31A1-4AA2-A96E-71A1B4DCA08F}" presName="textRect" presStyleLbl="revTx" presStyleIdx="2" presStyleCnt="3" custScaleY="155724" custLinFactX="2421" custLinFactNeighborX="100000" custLinFactNeighborY="23068">
        <dgm:presLayoutVars>
          <dgm:chMax val="1"/>
          <dgm:chPref val="1"/>
        </dgm:presLayoutVars>
      </dgm:prSet>
      <dgm:spPr/>
    </dgm:pt>
  </dgm:ptLst>
  <dgm:cxnLst>
    <dgm:cxn modelId="{87920A2A-10FF-4550-A95F-C4FD6F40F6FD}" type="presOf" srcId="{4408BB52-0EDD-48A2-BD27-9596549769F5}" destId="{708AEC95-A40E-49F3-9163-1A784F8DDC1F}" srcOrd="0" destOrd="0" presId="urn:microsoft.com/office/officeart/2018/2/layout/IconLabelList"/>
    <dgm:cxn modelId="{6C524245-ABB1-46F9-B41E-306F5748D5A2}" srcId="{2781508F-C373-4E84-B8DD-13A5E762A685}" destId="{2BE21ACA-31A1-4AA2-A96E-71A1B4DCA08F}" srcOrd="2" destOrd="0" parTransId="{CEE9A15F-3BE0-4970-84BC-8D7214A2A611}" sibTransId="{17DD2394-D7A2-4B72-AE0B-DD6EE717A4FE}"/>
    <dgm:cxn modelId="{A3183D4F-E825-4C95-B75D-669F42407213}" srcId="{2781508F-C373-4E84-B8DD-13A5E762A685}" destId="{4408BB52-0EDD-48A2-BD27-9596549769F5}" srcOrd="0" destOrd="0" parTransId="{424853D9-59B3-4D0D-9607-EC92A2254CB8}" sibTransId="{1A9FD446-B760-4AA2-97E0-8FA00696CBBB}"/>
    <dgm:cxn modelId="{158F8498-4CCE-4FEB-8ABA-3A94F0D0DE60}" type="presOf" srcId="{2BE21ACA-31A1-4AA2-A96E-71A1B4DCA08F}" destId="{AF1334E4-4794-475D-A6D4-539C0F40D48C}" srcOrd="0" destOrd="0" presId="urn:microsoft.com/office/officeart/2018/2/layout/IconLabelList"/>
    <dgm:cxn modelId="{055052AD-F2F9-4C61-B455-AAA384560245}" type="presOf" srcId="{BF07AA5D-9A37-45C8-BEFE-ADF9456D9549}" destId="{5EB9504A-CC1A-4939-8684-8251FF9D3CD4}" srcOrd="0" destOrd="0" presId="urn:microsoft.com/office/officeart/2018/2/layout/IconLabelList"/>
    <dgm:cxn modelId="{D764BAB9-6E4D-4C2A-8610-E67AC5169B20}" type="presOf" srcId="{2781508F-C373-4E84-B8DD-13A5E762A685}" destId="{43110ED9-913D-4A80-A373-71F531CD3483}" srcOrd="0" destOrd="0" presId="urn:microsoft.com/office/officeart/2018/2/layout/IconLabelList"/>
    <dgm:cxn modelId="{F0F782EC-9699-4035-9D78-81DF3641CC31}" srcId="{2781508F-C373-4E84-B8DD-13A5E762A685}" destId="{BF07AA5D-9A37-45C8-BEFE-ADF9456D9549}" srcOrd="1" destOrd="0" parTransId="{1EA4977F-CBE1-4AC2-B28A-F43D551E6214}" sibTransId="{67DF7E4D-E5DF-4A66-B95C-328D7F63D431}"/>
    <dgm:cxn modelId="{51AEF7E5-A48A-44E9-97A0-F8926C49555E}" type="presParOf" srcId="{43110ED9-913D-4A80-A373-71F531CD3483}" destId="{92312284-8F8B-47C2-9561-60E2AD70F143}" srcOrd="0" destOrd="0" presId="urn:microsoft.com/office/officeart/2018/2/layout/IconLabelList"/>
    <dgm:cxn modelId="{0A790E13-A98A-46AD-B632-A8D6DA3665A0}" type="presParOf" srcId="{92312284-8F8B-47C2-9561-60E2AD70F143}" destId="{C5726410-74DE-4459-9E2F-E3FB3A35C6DE}" srcOrd="0" destOrd="0" presId="urn:microsoft.com/office/officeart/2018/2/layout/IconLabelList"/>
    <dgm:cxn modelId="{721EF7A0-15F5-47E8-B83D-C5E122B88713}" type="presParOf" srcId="{92312284-8F8B-47C2-9561-60E2AD70F143}" destId="{4540DA03-EBD7-4AFB-8AB0-194D75E96C88}" srcOrd="1" destOrd="0" presId="urn:microsoft.com/office/officeart/2018/2/layout/IconLabelList"/>
    <dgm:cxn modelId="{90B74F31-0888-432A-9254-E51D5CEB2CB4}" type="presParOf" srcId="{92312284-8F8B-47C2-9561-60E2AD70F143}" destId="{708AEC95-A40E-49F3-9163-1A784F8DDC1F}" srcOrd="2" destOrd="0" presId="urn:microsoft.com/office/officeart/2018/2/layout/IconLabelList"/>
    <dgm:cxn modelId="{B7F9FC99-B35E-4662-8B2E-F93646E30286}" type="presParOf" srcId="{43110ED9-913D-4A80-A373-71F531CD3483}" destId="{AD1C9F6D-D382-4372-83B7-562B4636CA9A}" srcOrd="1" destOrd="0" presId="urn:microsoft.com/office/officeart/2018/2/layout/IconLabelList"/>
    <dgm:cxn modelId="{5AEEA424-2079-4AFC-899A-679535632CFE}" type="presParOf" srcId="{43110ED9-913D-4A80-A373-71F531CD3483}" destId="{A3DCDF1B-9A1E-4098-8F43-736F5F9018B7}" srcOrd="2" destOrd="0" presId="urn:microsoft.com/office/officeart/2018/2/layout/IconLabelList"/>
    <dgm:cxn modelId="{410C1884-9A7B-4C4D-AFD0-9A986B84AC5F}" type="presParOf" srcId="{A3DCDF1B-9A1E-4098-8F43-736F5F9018B7}" destId="{29FD5153-23BC-4671-935F-55B000174A26}" srcOrd="0" destOrd="0" presId="urn:microsoft.com/office/officeart/2018/2/layout/IconLabelList"/>
    <dgm:cxn modelId="{6F1DA8E3-B835-400D-A5E6-850E605A74E3}" type="presParOf" srcId="{A3DCDF1B-9A1E-4098-8F43-736F5F9018B7}" destId="{0B817A02-F979-414D-8CCE-C8CB811272BA}" srcOrd="1" destOrd="0" presId="urn:microsoft.com/office/officeart/2018/2/layout/IconLabelList"/>
    <dgm:cxn modelId="{8CDD8E71-AAD1-4196-B40B-892D2A797F5E}" type="presParOf" srcId="{A3DCDF1B-9A1E-4098-8F43-736F5F9018B7}" destId="{5EB9504A-CC1A-4939-8684-8251FF9D3CD4}" srcOrd="2" destOrd="0" presId="urn:microsoft.com/office/officeart/2018/2/layout/IconLabelList"/>
    <dgm:cxn modelId="{61B68DBE-3D48-4B0A-94BD-513FD52C4182}" type="presParOf" srcId="{43110ED9-913D-4A80-A373-71F531CD3483}" destId="{BC117B2E-AC62-42F8-B015-C0A2515182FF}" srcOrd="3" destOrd="0" presId="urn:microsoft.com/office/officeart/2018/2/layout/IconLabelList"/>
    <dgm:cxn modelId="{0520DA2A-A19F-4B85-8F61-7DACBC874E1F}" type="presParOf" srcId="{43110ED9-913D-4A80-A373-71F531CD3483}" destId="{9CF74713-D3E2-451E-AEB6-CBE2BC9A2A60}" srcOrd="4" destOrd="0" presId="urn:microsoft.com/office/officeart/2018/2/layout/IconLabelList"/>
    <dgm:cxn modelId="{6825EB41-7002-45ED-8587-68E2C10108D8}" type="presParOf" srcId="{9CF74713-D3E2-451E-AEB6-CBE2BC9A2A60}" destId="{C396D337-DF22-4580-AA1B-E23E9DA3575F}" srcOrd="0" destOrd="0" presId="urn:microsoft.com/office/officeart/2018/2/layout/IconLabelList"/>
    <dgm:cxn modelId="{8B8C7373-69CA-48C8-A65E-F18D41DE7FFF}" type="presParOf" srcId="{9CF74713-D3E2-451E-AEB6-CBE2BC9A2A60}" destId="{82C25370-01AB-4515-8DA7-B61431564D29}" srcOrd="1" destOrd="0" presId="urn:microsoft.com/office/officeart/2018/2/layout/IconLabelList"/>
    <dgm:cxn modelId="{6E5141EF-729C-4023-BD7F-B8BACE7A79F0}" type="presParOf" srcId="{9CF74713-D3E2-451E-AEB6-CBE2BC9A2A60}" destId="{AF1334E4-4794-475D-A6D4-539C0F40D48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9416B-84DF-4C94-9177-A1626C9178CD}">
      <dsp:nvSpPr>
        <dsp:cNvPr id="0" name=""/>
        <dsp:cNvSpPr/>
      </dsp:nvSpPr>
      <dsp:spPr>
        <a:xfrm>
          <a:off x="379476" y="0"/>
          <a:ext cx="5504687" cy="55046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FEDA73-60AD-498E-B605-90FC5F44F70A}">
      <dsp:nvSpPr>
        <dsp:cNvPr id="0" name=""/>
        <dsp:cNvSpPr/>
      </dsp:nvSpPr>
      <dsp:spPr>
        <a:xfrm>
          <a:off x="902421" y="522945"/>
          <a:ext cx="2146828" cy="2146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First used by Peter Drucker (1996)</a:t>
          </a:r>
        </a:p>
      </dsp:txBody>
      <dsp:txXfrm>
        <a:off x="1007221" y="627745"/>
        <a:ext cx="1937228" cy="1937228"/>
      </dsp:txXfrm>
    </dsp:sp>
    <dsp:sp modelId="{53000C88-34C0-4BBC-9EF4-3C0D81CC1324}">
      <dsp:nvSpPr>
        <dsp:cNvPr id="0" name=""/>
        <dsp:cNvSpPr/>
      </dsp:nvSpPr>
      <dsp:spPr>
        <a:xfrm>
          <a:off x="3214390" y="522945"/>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Advanced formal education, who can apply theoretical and analytical knowledge</a:t>
          </a:r>
        </a:p>
      </dsp:txBody>
      <dsp:txXfrm>
        <a:off x="3319190" y="627745"/>
        <a:ext cx="1937228" cy="1937228"/>
      </dsp:txXfrm>
    </dsp:sp>
    <dsp:sp modelId="{BAFDDFF7-6394-446B-90BA-F3B756207ED9}">
      <dsp:nvSpPr>
        <dsp:cNvPr id="0" name=""/>
        <dsp:cNvSpPr/>
      </dsp:nvSpPr>
      <dsp:spPr>
        <a:xfrm>
          <a:off x="902421" y="2834914"/>
          <a:ext cx="2146828" cy="21468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Gent (2007) describes three types of knowledge workers.</a:t>
          </a:r>
        </a:p>
      </dsp:txBody>
      <dsp:txXfrm>
        <a:off x="1007221" y="2939714"/>
        <a:ext cx="1937228" cy="1937228"/>
      </dsp:txXfrm>
    </dsp:sp>
    <dsp:sp modelId="{E51B1C83-9494-4BAA-9036-B75B2AA0BF85}">
      <dsp:nvSpPr>
        <dsp:cNvPr id="0" name=""/>
        <dsp:cNvSpPr/>
      </dsp:nvSpPr>
      <dsp:spPr>
        <a:xfrm>
          <a:off x="3214390" y="2834914"/>
          <a:ext cx="2146828" cy="21468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Dixon (2012) describes knowledge workers should be capable of reading the situation and coming out with a plan. (McGonigle and Mastrian, 2022, P. 15-16).</a:t>
          </a:r>
        </a:p>
      </dsp:txBody>
      <dsp:txXfrm>
        <a:off x="3319190" y="2939714"/>
        <a:ext cx="1937228" cy="1937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341AD-E6D0-4B2B-96AD-39F6D2050B63}">
      <dsp:nvSpPr>
        <dsp:cNvPr id="0" name=""/>
        <dsp:cNvSpPr/>
      </dsp:nvSpPr>
      <dsp:spPr>
        <a:xfrm>
          <a:off x="0" y="105264"/>
          <a:ext cx="6263640" cy="12846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According to ANA,</a:t>
          </a:r>
          <a:r>
            <a:rPr lang="en-US" sz="1800" b="1" kern="1200"/>
            <a:t> </a:t>
          </a:r>
          <a:r>
            <a:rPr lang="en-US" sz="1800" kern="1200"/>
            <a:t>Nursing informatics is “a specialty that integrates nursing, science, computer science and information science to manage and communicate data, information and knowledge in nursing practice” (ANA, 2001, Pg.17)</a:t>
          </a:r>
        </a:p>
      </dsp:txBody>
      <dsp:txXfrm>
        <a:off x="62712" y="167976"/>
        <a:ext cx="6138216" cy="1159235"/>
      </dsp:txXfrm>
    </dsp:sp>
    <dsp:sp modelId="{B5B964BC-BAA9-4654-BFA1-9BEB19FCE175}">
      <dsp:nvSpPr>
        <dsp:cNvPr id="0" name=""/>
        <dsp:cNvSpPr/>
      </dsp:nvSpPr>
      <dsp:spPr>
        <a:xfrm>
          <a:off x="0" y="1441764"/>
          <a:ext cx="6263640" cy="128465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Bridge the gap between technical and nursing practice</a:t>
          </a:r>
        </a:p>
      </dsp:txBody>
      <dsp:txXfrm>
        <a:off x="62712" y="1504476"/>
        <a:ext cx="6138216" cy="1159235"/>
      </dsp:txXfrm>
    </dsp:sp>
    <dsp:sp modelId="{050AF27C-D5D2-46AA-905D-252982E06F46}">
      <dsp:nvSpPr>
        <dsp:cNvPr id="0" name=""/>
        <dsp:cNvSpPr/>
      </dsp:nvSpPr>
      <dsp:spPr>
        <a:xfrm>
          <a:off x="0" y="2778263"/>
          <a:ext cx="6263640" cy="128465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Less Chance of medical errors, more information about patients, better documentation, and better access to healthcare.</a:t>
          </a:r>
        </a:p>
      </dsp:txBody>
      <dsp:txXfrm>
        <a:off x="62712" y="2840975"/>
        <a:ext cx="6138216" cy="1159235"/>
      </dsp:txXfrm>
    </dsp:sp>
    <dsp:sp modelId="{EDB5CB04-0AC9-4EE1-A134-F2413EF561E6}">
      <dsp:nvSpPr>
        <dsp:cNvPr id="0" name=""/>
        <dsp:cNvSpPr/>
      </dsp:nvSpPr>
      <dsp:spPr>
        <a:xfrm>
          <a:off x="0" y="4114763"/>
          <a:ext cx="6263640" cy="12846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Play a crucial role in managing, communicating, and interpreting data to improve patient care.</a:t>
          </a:r>
        </a:p>
      </dsp:txBody>
      <dsp:txXfrm>
        <a:off x="62712" y="4177475"/>
        <a:ext cx="6138216" cy="1159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AD0B7-0FDC-4163-AB7B-6DE428AE0CFE}">
      <dsp:nvSpPr>
        <dsp:cNvPr id="0" name=""/>
        <dsp:cNvSpPr/>
      </dsp:nvSpPr>
      <dsp:spPr>
        <a:xfrm>
          <a:off x="1991599" y="269"/>
          <a:ext cx="6820167" cy="2854821"/>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Knowledge worker skills identified by Hebda and Czar as data gatherer, information user, knowledge builder, and knowledge user.</a:t>
          </a:r>
        </a:p>
      </dsp:txBody>
      <dsp:txXfrm>
        <a:off x="3696641" y="269"/>
        <a:ext cx="3410083" cy="2355227"/>
      </dsp:txXfrm>
    </dsp:sp>
    <dsp:sp modelId="{2B21E9B5-AE12-43D6-99B6-A997C1E4AC0D}">
      <dsp:nvSpPr>
        <dsp:cNvPr id="0" name=""/>
        <dsp:cNvSpPr/>
      </dsp:nvSpPr>
      <dsp:spPr>
        <a:xfrm rot="7200000">
          <a:off x="4380013" y="2859909"/>
          <a:ext cx="5345367" cy="2854821"/>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Nurse leaders should possess the above-mentioned skills as a knowledge worker</a:t>
          </a:r>
        </a:p>
      </dsp:txBody>
      <dsp:txXfrm rot="-5400000">
        <a:off x="6091414" y="3075877"/>
        <a:ext cx="2355227" cy="2672683"/>
      </dsp:txXfrm>
    </dsp:sp>
    <dsp:sp modelId="{6AA63492-10A8-49C4-B8A2-BA48C625D961}">
      <dsp:nvSpPr>
        <dsp:cNvPr id="0" name=""/>
        <dsp:cNvSpPr/>
      </dsp:nvSpPr>
      <dsp:spPr>
        <a:xfrm rot="14400000">
          <a:off x="790219" y="2859909"/>
          <a:ext cx="5920898" cy="2854821"/>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Nurse leaders should be equipped and updated with the new electronic data system.</a:t>
          </a:r>
        </a:p>
      </dsp:txBody>
      <dsp:txXfrm rot="5400000">
        <a:off x="2356724" y="2931993"/>
        <a:ext cx="2355227" cy="29604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26410-74DE-4459-9E2F-E3FB3A35C6DE}">
      <dsp:nvSpPr>
        <dsp:cNvPr id="0" name=""/>
        <dsp:cNvSpPr/>
      </dsp:nvSpPr>
      <dsp:spPr>
        <a:xfrm>
          <a:off x="822691" y="935194"/>
          <a:ext cx="918728" cy="9187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8AEC95-A40E-49F3-9163-1A784F8DDC1F}">
      <dsp:nvSpPr>
        <dsp:cNvPr id="0" name=""/>
        <dsp:cNvSpPr/>
      </dsp:nvSpPr>
      <dsp:spPr>
        <a:xfrm>
          <a:off x="0" y="2238989"/>
          <a:ext cx="2925682" cy="2919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t>Examination of data</a:t>
          </a:r>
          <a:r>
            <a:rPr lang="en-US" sz="1400" kern="1200" dirty="0"/>
            <a:t>:</a:t>
          </a:r>
        </a:p>
        <a:p>
          <a:pPr marL="0" lvl="0" indent="0" algn="ctr" defTabSz="622300">
            <a:lnSpc>
              <a:spcPct val="90000"/>
            </a:lnSpc>
            <a:spcBef>
              <a:spcPct val="0"/>
            </a:spcBef>
            <a:spcAft>
              <a:spcPct val="35000"/>
            </a:spcAft>
            <a:buNone/>
          </a:pPr>
          <a:r>
            <a:rPr lang="en-US" sz="1400" kern="1200" dirty="0"/>
            <a:t> Data was collected by the audit nurse via inspection of the foley, how was it positioned, dependent loops, the status of the seal, and many more to solve the CAUTI issue in the entire hospital.</a:t>
          </a:r>
        </a:p>
      </dsp:txBody>
      <dsp:txXfrm>
        <a:off x="0" y="2238989"/>
        <a:ext cx="2925682" cy="2919585"/>
      </dsp:txXfrm>
    </dsp:sp>
    <dsp:sp modelId="{29FD5153-23BC-4671-935F-55B000174A26}">
      <dsp:nvSpPr>
        <dsp:cNvPr id="0" name=""/>
        <dsp:cNvSpPr/>
      </dsp:nvSpPr>
      <dsp:spPr>
        <a:xfrm>
          <a:off x="4606633" y="613233"/>
          <a:ext cx="918728" cy="1113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B9504A-CC1A-4939-8684-8251FF9D3CD4}">
      <dsp:nvSpPr>
        <dsp:cNvPr id="0" name=""/>
        <dsp:cNvSpPr/>
      </dsp:nvSpPr>
      <dsp:spPr>
        <a:xfrm>
          <a:off x="3654094" y="2132377"/>
          <a:ext cx="3137030" cy="270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t>Knowledge derived from the data: </a:t>
          </a:r>
        </a:p>
        <a:p>
          <a:pPr marL="0" lvl="0" indent="0" algn="ctr" defTabSz="622300">
            <a:lnSpc>
              <a:spcPct val="90000"/>
            </a:lnSpc>
            <a:spcBef>
              <a:spcPct val="0"/>
            </a:spcBef>
            <a:spcAft>
              <a:spcPct val="35000"/>
            </a:spcAft>
            <a:buNone/>
          </a:pPr>
          <a:r>
            <a:rPr lang="en-US" sz="1400" kern="1200" dirty="0"/>
            <a:t>Collected data was converted into information and then into knowledge. Doing so appropriate interventions were created so that we can follow those interventions in the future to prevent further errors.</a:t>
          </a:r>
        </a:p>
      </dsp:txBody>
      <dsp:txXfrm>
        <a:off x="3654094" y="2132377"/>
        <a:ext cx="3137030" cy="2705550"/>
      </dsp:txXfrm>
    </dsp:sp>
    <dsp:sp modelId="{C396D337-DF22-4580-AA1B-E23E9DA3575F}">
      <dsp:nvSpPr>
        <dsp:cNvPr id="0" name=""/>
        <dsp:cNvSpPr/>
      </dsp:nvSpPr>
      <dsp:spPr>
        <a:xfrm>
          <a:off x="7810348" y="873566"/>
          <a:ext cx="918728" cy="9187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1334E4-4794-475D-A6D4-539C0F40D48C}">
      <dsp:nvSpPr>
        <dsp:cNvPr id="0" name=""/>
        <dsp:cNvSpPr/>
      </dsp:nvSpPr>
      <dsp:spPr>
        <a:xfrm>
          <a:off x="7490219" y="2088967"/>
          <a:ext cx="2041619" cy="282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t>How data is collected /accessed: </a:t>
          </a:r>
        </a:p>
        <a:p>
          <a:pPr marL="0" lvl="0" indent="0" algn="ctr" defTabSz="622300">
            <a:lnSpc>
              <a:spcPct val="90000"/>
            </a:lnSpc>
            <a:spcBef>
              <a:spcPct val="0"/>
            </a:spcBef>
            <a:spcAft>
              <a:spcPct val="35000"/>
            </a:spcAft>
            <a:buNone/>
          </a:pPr>
          <a:r>
            <a:rPr lang="en-US" sz="1400" kern="1200" dirty="0"/>
            <a:t>Continuously documenting Foley care by the primary care nurse and continuous auditing by the auditor data is collected. </a:t>
          </a:r>
        </a:p>
      </dsp:txBody>
      <dsp:txXfrm>
        <a:off x="7490219" y="2088967"/>
        <a:ext cx="2041619" cy="282531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55AAD-9460-5F4B-B885-6486241F6A16}" type="datetimeFigureOut">
              <a:rPr lang="en-US" smtClean="0"/>
              <a:t>6/15/23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7C6B7-14E3-FF4F-BA25-FB13D19B7EBB}" type="slidenum">
              <a:rPr lang="en-US" smtClean="0"/>
              <a:t>‹#›</a:t>
            </a:fld>
            <a:endParaRPr lang="en-US"/>
          </a:p>
        </p:txBody>
      </p:sp>
    </p:spTree>
    <p:extLst>
      <p:ext uri="{BB962C8B-B14F-4D97-AF65-F5344CB8AC3E}">
        <p14:creationId xmlns:p14="http://schemas.microsoft.com/office/powerpoint/2010/main" val="161469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The term knowledge worker was first used by Peter Drucker (1996) in his book and was defined as a worker with advanced formal education who can apply knowledge both theoretical and analytical. Gent (2007) describes three types of knowledge workers, knowledge consumers, knowledge brokers, and knowledge generators. According to Gent, as people’s situation, education, experience, and knowledge change, they transition between workers, consumers, and knowledge. Dixon (2012) states to be a knowledge workers, they are required to gain new knowledge every 4 or 5 years, they are constantly changing and interdependent they should be able to read the situation in front of them and come out with a plan of action.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McGonigle and Mastrian, 2022, P. 15-16).</a:t>
            </a:r>
            <a:r>
              <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 Nurses required advanced skills and information that are obtained from formal education, and they use their knowledge and skills to address their patient's health care needs. Due to rapidly developing new technology nurses are required to learn more technical skills and are learning more and more every day that have resulted in great healthcare outcomes, their clinical expertise and information management capacity is being developed making them capable to generate fresh ideas for the profession. Because of all these Nurses can be recognized as knowledge workers.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CC7C6B7-14E3-FF4F-BA25-FB13D19B7EBB}" type="slidenum">
              <a:rPr lang="en-US" smtClean="0"/>
              <a:t>3</a:t>
            </a:fld>
            <a:endParaRPr lang="en-US"/>
          </a:p>
        </p:txBody>
      </p:sp>
    </p:spTree>
    <p:extLst>
      <p:ext uri="{BB962C8B-B14F-4D97-AF65-F5344CB8AC3E}">
        <p14:creationId xmlns:p14="http://schemas.microsoft.com/office/powerpoint/2010/main" val="3154911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American Nursing Association defined Nursing informatics as “a specialty that integrates nursing, science, computer science and information science to manage and communicate data, information and knowledge in nursing practice” (ANA, 2001, Pg.17).  To bridge the gap between technical and clinical side these professionals work with a diverse group of collaborators or stakeholders round the clock focusing more on patient safety. (Admin,2022)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Because of various data systems and EHR, we can gather a lot of data in the hospitals for management and analysis (Sweeney, 2017). </a:t>
            </a:r>
            <a:r>
              <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Using many Electronic medical record system that is available there is less chance of medical errors as it provides information about allergy or medical interaction. Medical error costs close to $ 40 billion each year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How nursing informatics benefits quality outcomes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2021), </a:t>
            </a:r>
            <a:r>
              <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Informatics alert nurses so that they can avoid errors, which ultimately decreases costs. Along with this, documentation is better, and better access to health care information, and this is all possible due to informatics and Nurse Informaticists playing a crucial role in managing communicating and interpreting data to improve patient care.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CC7C6B7-14E3-FF4F-BA25-FB13D19B7EBB}" type="slidenum">
              <a:rPr lang="en-US" smtClean="0"/>
              <a:t>4</a:t>
            </a:fld>
            <a:endParaRPr lang="en-US"/>
          </a:p>
        </p:txBody>
      </p:sp>
    </p:spTree>
    <p:extLst>
      <p:ext uri="{BB962C8B-B14F-4D97-AF65-F5344CB8AC3E}">
        <p14:creationId xmlns:p14="http://schemas.microsoft.com/office/powerpoint/2010/main" val="2372312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Four specific knowledge worker skills identified by Hebda and Czar include data gathering skills, information user, knowledge builder, and knowledge user.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Conrad &amp; Sherrod)</a:t>
            </a:r>
            <a:r>
              <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 In order to tackle the electronic data system or be the champion of this rapidly developing new technology Nurse leaders should equip themselves with all the skills. Following this, they should approach the unit with excitement, education, and empowerment that helps the staff to identify ways to provide more effective and quality patient care. Nurses and Nurse leaders are on the frontline when it comes to delivering patient care, so leaders have a great influence on the quality and integration of technology into the healthcare field. Once Nurse leaders are equipped with the knowledge and work skills then they are capable of understanding and adapting to evolving healthcare technology.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CC7C6B7-14E3-FF4F-BA25-FB13D19B7EBB}" type="slidenum">
              <a:rPr lang="en-US" smtClean="0"/>
              <a:t>5</a:t>
            </a:fld>
            <a:endParaRPr lang="en-US"/>
          </a:p>
        </p:txBody>
      </p:sp>
    </p:spTree>
    <p:extLst>
      <p:ext uri="{BB962C8B-B14F-4D97-AF65-F5344CB8AC3E}">
        <p14:creationId xmlns:p14="http://schemas.microsoft.com/office/powerpoint/2010/main" val="386615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AD19-279A-ED4E-3C42-F7037D85BB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EC7F3-4C8A-5507-B83C-D9E18365F1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DD1ECA-9D09-0999-003F-AB2EBCA1BA9B}"/>
              </a:ext>
            </a:extLst>
          </p:cNvPr>
          <p:cNvSpPr>
            <a:spLocks noGrp="1"/>
          </p:cNvSpPr>
          <p:nvPr>
            <p:ph type="dt" sz="half" idx="10"/>
          </p:nvPr>
        </p:nvSpPr>
        <p:spPr/>
        <p:txBody>
          <a:bodyPr/>
          <a:lstStyle/>
          <a:p>
            <a:fld id="{7973A04A-FA3B-374E-A42C-293CFDACBB1D}" type="datetimeFigureOut">
              <a:rPr lang="en-US" smtClean="0"/>
              <a:t>6/15/23</a:t>
            </a:fld>
            <a:endParaRPr lang="en-US"/>
          </a:p>
        </p:txBody>
      </p:sp>
      <p:sp>
        <p:nvSpPr>
          <p:cNvPr id="5" name="Footer Placeholder 4">
            <a:extLst>
              <a:ext uri="{FF2B5EF4-FFF2-40B4-BE49-F238E27FC236}">
                <a16:creationId xmlns:a16="http://schemas.microsoft.com/office/drawing/2014/main" id="{6BC1C88B-D0CC-5368-B231-F3975D113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5B20F-91D0-953F-1F2C-7BCEA6CE459D}"/>
              </a:ext>
            </a:extLst>
          </p:cNvPr>
          <p:cNvSpPr>
            <a:spLocks noGrp="1"/>
          </p:cNvSpPr>
          <p:nvPr>
            <p:ph type="sldNum" sz="quarter" idx="12"/>
          </p:nvPr>
        </p:nvSpPr>
        <p:spPr/>
        <p:txBody>
          <a:bodyPr/>
          <a:lstStyle/>
          <a:p>
            <a:fld id="{3E993966-D503-D449-A8D1-A1A88D8AD0DB}" type="slidenum">
              <a:rPr lang="en-US" smtClean="0"/>
              <a:t>‹#›</a:t>
            </a:fld>
            <a:endParaRPr lang="en-US"/>
          </a:p>
        </p:txBody>
      </p:sp>
    </p:spTree>
    <p:extLst>
      <p:ext uri="{BB962C8B-B14F-4D97-AF65-F5344CB8AC3E}">
        <p14:creationId xmlns:p14="http://schemas.microsoft.com/office/powerpoint/2010/main" val="181466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A27F-CFE0-4391-A95C-410D994380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515823-4FC1-864F-EA2F-61C502934E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3010B-1CCA-E4D0-7025-D195128A1C1F}"/>
              </a:ext>
            </a:extLst>
          </p:cNvPr>
          <p:cNvSpPr>
            <a:spLocks noGrp="1"/>
          </p:cNvSpPr>
          <p:nvPr>
            <p:ph type="dt" sz="half" idx="10"/>
          </p:nvPr>
        </p:nvSpPr>
        <p:spPr/>
        <p:txBody>
          <a:bodyPr/>
          <a:lstStyle/>
          <a:p>
            <a:fld id="{7973A04A-FA3B-374E-A42C-293CFDACBB1D}" type="datetimeFigureOut">
              <a:rPr lang="en-US" smtClean="0"/>
              <a:t>6/15/23</a:t>
            </a:fld>
            <a:endParaRPr lang="en-US"/>
          </a:p>
        </p:txBody>
      </p:sp>
      <p:sp>
        <p:nvSpPr>
          <p:cNvPr id="5" name="Footer Placeholder 4">
            <a:extLst>
              <a:ext uri="{FF2B5EF4-FFF2-40B4-BE49-F238E27FC236}">
                <a16:creationId xmlns:a16="http://schemas.microsoft.com/office/drawing/2014/main" id="{C7D807DE-3454-FF0E-D065-13965AA9B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22B09-9694-A3EE-7064-F58AE8A3C564}"/>
              </a:ext>
            </a:extLst>
          </p:cNvPr>
          <p:cNvSpPr>
            <a:spLocks noGrp="1"/>
          </p:cNvSpPr>
          <p:nvPr>
            <p:ph type="sldNum" sz="quarter" idx="12"/>
          </p:nvPr>
        </p:nvSpPr>
        <p:spPr/>
        <p:txBody>
          <a:bodyPr/>
          <a:lstStyle/>
          <a:p>
            <a:fld id="{3E993966-D503-D449-A8D1-A1A88D8AD0DB}" type="slidenum">
              <a:rPr lang="en-US" smtClean="0"/>
              <a:t>‹#›</a:t>
            </a:fld>
            <a:endParaRPr lang="en-US"/>
          </a:p>
        </p:txBody>
      </p:sp>
    </p:spTree>
    <p:extLst>
      <p:ext uri="{BB962C8B-B14F-4D97-AF65-F5344CB8AC3E}">
        <p14:creationId xmlns:p14="http://schemas.microsoft.com/office/powerpoint/2010/main" val="350357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DF8E29-B6AD-8E31-D55C-E526C8CDFD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ACC8BB-815A-B81C-BC2C-E373974078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16689-0112-C2E7-512B-66B6299C7F72}"/>
              </a:ext>
            </a:extLst>
          </p:cNvPr>
          <p:cNvSpPr>
            <a:spLocks noGrp="1"/>
          </p:cNvSpPr>
          <p:nvPr>
            <p:ph type="dt" sz="half" idx="10"/>
          </p:nvPr>
        </p:nvSpPr>
        <p:spPr/>
        <p:txBody>
          <a:bodyPr/>
          <a:lstStyle/>
          <a:p>
            <a:fld id="{7973A04A-FA3B-374E-A42C-293CFDACBB1D}" type="datetimeFigureOut">
              <a:rPr lang="en-US" smtClean="0"/>
              <a:t>6/15/23</a:t>
            </a:fld>
            <a:endParaRPr lang="en-US"/>
          </a:p>
        </p:txBody>
      </p:sp>
      <p:sp>
        <p:nvSpPr>
          <p:cNvPr id="5" name="Footer Placeholder 4">
            <a:extLst>
              <a:ext uri="{FF2B5EF4-FFF2-40B4-BE49-F238E27FC236}">
                <a16:creationId xmlns:a16="http://schemas.microsoft.com/office/drawing/2014/main" id="{24AA4A30-FC47-E0D2-E7AB-8A8812B6C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FAA2C-95C8-F1A5-7E82-BE3EF889EBAE}"/>
              </a:ext>
            </a:extLst>
          </p:cNvPr>
          <p:cNvSpPr>
            <a:spLocks noGrp="1"/>
          </p:cNvSpPr>
          <p:nvPr>
            <p:ph type="sldNum" sz="quarter" idx="12"/>
          </p:nvPr>
        </p:nvSpPr>
        <p:spPr/>
        <p:txBody>
          <a:bodyPr/>
          <a:lstStyle/>
          <a:p>
            <a:fld id="{3E993966-D503-D449-A8D1-A1A88D8AD0DB}" type="slidenum">
              <a:rPr lang="en-US" smtClean="0"/>
              <a:t>‹#›</a:t>
            </a:fld>
            <a:endParaRPr lang="en-US"/>
          </a:p>
        </p:txBody>
      </p:sp>
    </p:spTree>
    <p:extLst>
      <p:ext uri="{BB962C8B-B14F-4D97-AF65-F5344CB8AC3E}">
        <p14:creationId xmlns:p14="http://schemas.microsoft.com/office/powerpoint/2010/main" val="31440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5A6C-B287-71F4-1690-AD7D7C3ED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1198DC-751F-EBC5-9FC1-D2EBCE8C0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A8212-363B-E581-ABC9-DBEE7A112FE1}"/>
              </a:ext>
            </a:extLst>
          </p:cNvPr>
          <p:cNvSpPr>
            <a:spLocks noGrp="1"/>
          </p:cNvSpPr>
          <p:nvPr>
            <p:ph type="dt" sz="half" idx="10"/>
          </p:nvPr>
        </p:nvSpPr>
        <p:spPr/>
        <p:txBody>
          <a:bodyPr/>
          <a:lstStyle/>
          <a:p>
            <a:fld id="{7973A04A-FA3B-374E-A42C-293CFDACBB1D}" type="datetimeFigureOut">
              <a:rPr lang="en-US" smtClean="0"/>
              <a:t>6/15/23</a:t>
            </a:fld>
            <a:endParaRPr lang="en-US"/>
          </a:p>
        </p:txBody>
      </p:sp>
      <p:sp>
        <p:nvSpPr>
          <p:cNvPr id="5" name="Footer Placeholder 4">
            <a:extLst>
              <a:ext uri="{FF2B5EF4-FFF2-40B4-BE49-F238E27FC236}">
                <a16:creationId xmlns:a16="http://schemas.microsoft.com/office/drawing/2014/main" id="{51195CCE-92BB-F700-D26A-254089B54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891B1-91C9-CCDB-6326-8DEAD7D95A50}"/>
              </a:ext>
            </a:extLst>
          </p:cNvPr>
          <p:cNvSpPr>
            <a:spLocks noGrp="1"/>
          </p:cNvSpPr>
          <p:nvPr>
            <p:ph type="sldNum" sz="quarter" idx="12"/>
          </p:nvPr>
        </p:nvSpPr>
        <p:spPr/>
        <p:txBody>
          <a:bodyPr/>
          <a:lstStyle/>
          <a:p>
            <a:fld id="{3E993966-D503-D449-A8D1-A1A88D8AD0DB}" type="slidenum">
              <a:rPr lang="en-US" smtClean="0"/>
              <a:t>‹#›</a:t>
            </a:fld>
            <a:endParaRPr lang="en-US"/>
          </a:p>
        </p:txBody>
      </p:sp>
    </p:spTree>
    <p:extLst>
      <p:ext uri="{BB962C8B-B14F-4D97-AF65-F5344CB8AC3E}">
        <p14:creationId xmlns:p14="http://schemas.microsoft.com/office/powerpoint/2010/main" val="297695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349A-3BD9-D78A-5DBF-4EB157AB58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CF52D8-46EE-A5EF-FFEC-3F4CF02D06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5C4C0-12C1-2E2B-D071-19CE12932AE4}"/>
              </a:ext>
            </a:extLst>
          </p:cNvPr>
          <p:cNvSpPr>
            <a:spLocks noGrp="1"/>
          </p:cNvSpPr>
          <p:nvPr>
            <p:ph type="dt" sz="half" idx="10"/>
          </p:nvPr>
        </p:nvSpPr>
        <p:spPr/>
        <p:txBody>
          <a:bodyPr/>
          <a:lstStyle/>
          <a:p>
            <a:fld id="{7973A04A-FA3B-374E-A42C-293CFDACBB1D}" type="datetimeFigureOut">
              <a:rPr lang="en-US" smtClean="0"/>
              <a:t>6/15/23</a:t>
            </a:fld>
            <a:endParaRPr lang="en-US"/>
          </a:p>
        </p:txBody>
      </p:sp>
      <p:sp>
        <p:nvSpPr>
          <p:cNvPr id="5" name="Footer Placeholder 4">
            <a:extLst>
              <a:ext uri="{FF2B5EF4-FFF2-40B4-BE49-F238E27FC236}">
                <a16:creationId xmlns:a16="http://schemas.microsoft.com/office/drawing/2014/main" id="{174F0410-FE11-0733-892F-FAD2E410D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524FC-1C04-8290-E7EC-9F58CF14CF8F}"/>
              </a:ext>
            </a:extLst>
          </p:cNvPr>
          <p:cNvSpPr>
            <a:spLocks noGrp="1"/>
          </p:cNvSpPr>
          <p:nvPr>
            <p:ph type="sldNum" sz="quarter" idx="12"/>
          </p:nvPr>
        </p:nvSpPr>
        <p:spPr/>
        <p:txBody>
          <a:bodyPr/>
          <a:lstStyle/>
          <a:p>
            <a:fld id="{3E993966-D503-D449-A8D1-A1A88D8AD0DB}" type="slidenum">
              <a:rPr lang="en-US" smtClean="0"/>
              <a:t>‹#›</a:t>
            </a:fld>
            <a:endParaRPr lang="en-US"/>
          </a:p>
        </p:txBody>
      </p:sp>
    </p:spTree>
    <p:extLst>
      <p:ext uri="{BB962C8B-B14F-4D97-AF65-F5344CB8AC3E}">
        <p14:creationId xmlns:p14="http://schemas.microsoft.com/office/powerpoint/2010/main" val="350382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BBCD-E3B3-9945-21B2-DA6AFB031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862E64-B0F6-A677-574F-F55153C84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5CB771-A67D-BFEC-11CA-CE55A4BD93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FF112B-60D0-C8BD-AD68-E39C17661A5B}"/>
              </a:ext>
            </a:extLst>
          </p:cNvPr>
          <p:cNvSpPr>
            <a:spLocks noGrp="1"/>
          </p:cNvSpPr>
          <p:nvPr>
            <p:ph type="dt" sz="half" idx="10"/>
          </p:nvPr>
        </p:nvSpPr>
        <p:spPr/>
        <p:txBody>
          <a:bodyPr/>
          <a:lstStyle/>
          <a:p>
            <a:fld id="{7973A04A-FA3B-374E-A42C-293CFDACBB1D}" type="datetimeFigureOut">
              <a:rPr lang="en-US" smtClean="0"/>
              <a:t>6/15/23</a:t>
            </a:fld>
            <a:endParaRPr lang="en-US"/>
          </a:p>
        </p:txBody>
      </p:sp>
      <p:sp>
        <p:nvSpPr>
          <p:cNvPr id="6" name="Footer Placeholder 5">
            <a:extLst>
              <a:ext uri="{FF2B5EF4-FFF2-40B4-BE49-F238E27FC236}">
                <a16:creationId xmlns:a16="http://schemas.microsoft.com/office/drawing/2014/main" id="{98035560-9583-1F6A-7F1F-845B32277F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6B096-27D7-ED61-55E1-D8E793DF7239}"/>
              </a:ext>
            </a:extLst>
          </p:cNvPr>
          <p:cNvSpPr>
            <a:spLocks noGrp="1"/>
          </p:cNvSpPr>
          <p:nvPr>
            <p:ph type="sldNum" sz="quarter" idx="12"/>
          </p:nvPr>
        </p:nvSpPr>
        <p:spPr/>
        <p:txBody>
          <a:bodyPr/>
          <a:lstStyle/>
          <a:p>
            <a:fld id="{3E993966-D503-D449-A8D1-A1A88D8AD0DB}" type="slidenum">
              <a:rPr lang="en-US" smtClean="0"/>
              <a:t>‹#›</a:t>
            </a:fld>
            <a:endParaRPr lang="en-US"/>
          </a:p>
        </p:txBody>
      </p:sp>
    </p:spTree>
    <p:extLst>
      <p:ext uri="{BB962C8B-B14F-4D97-AF65-F5344CB8AC3E}">
        <p14:creationId xmlns:p14="http://schemas.microsoft.com/office/powerpoint/2010/main" val="342655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327E-29CC-6EDB-8A02-4F2DE9AF9B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58B1A-891B-F131-337C-5FA363BBA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B8274A-D0F0-7803-7F3B-686EECD88B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3D4C61-0811-ECB2-A8AA-B0F33683E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5FAF2-2F5D-C067-A9E0-83F9D96592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E606E5-A828-8F87-7FAE-F922A23C7B72}"/>
              </a:ext>
            </a:extLst>
          </p:cNvPr>
          <p:cNvSpPr>
            <a:spLocks noGrp="1"/>
          </p:cNvSpPr>
          <p:nvPr>
            <p:ph type="dt" sz="half" idx="10"/>
          </p:nvPr>
        </p:nvSpPr>
        <p:spPr/>
        <p:txBody>
          <a:bodyPr/>
          <a:lstStyle/>
          <a:p>
            <a:fld id="{7973A04A-FA3B-374E-A42C-293CFDACBB1D}" type="datetimeFigureOut">
              <a:rPr lang="en-US" smtClean="0"/>
              <a:t>6/15/23</a:t>
            </a:fld>
            <a:endParaRPr lang="en-US"/>
          </a:p>
        </p:txBody>
      </p:sp>
      <p:sp>
        <p:nvSpPr>
          <p:cNvPr id="8" name="Footer Placeholder 7">
            <a:extLst>
              <a:ext uri="{FF2B5EF4-FFF2-40B4-BE49-F238E27FC236}">
                <a16:creationId xmlns:a16="http://schemas.microsoft.com/office/drawing/2014/main" id="{115FD8CF-FAC2-6D0D-9CCB-8DBCC6F0E7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291F5E-8FE1-C94E-BD43-42B1D4D1EAFE}"/>
              </a:ext>
            </a:extLst>
          </p:cNvPr>
          <p:cNvSpPr>
            <a:spLocks noGrp="1"/>
          </p:cNvSpPr>
          <p:nvPr>
            <p:ph type="sldNum" sz="quarter" idx="12"/>
          </p:nvPr>
        </p:nvSpPr>
        <p:spPr/>
        <p:txBody>
          <a:bodyPr/>
          <a:lstStyle/>
          <a:p>
            <a:fld id="{3E993966-D503-D449-A8D1-A1A88D8AD0DB}" type="slidenum">
              <a:rPr lang="en-US" smtClean="0"/>
              <a:t>‹#›</a:t>
            </a:fld>
            <a:endParaRPr lang="en-US"/>
          </a:p>
        </p:txBody>
      </p:sp>
    </p:spTree>
    <p:extLst>
      <p:ext uri="{BB962C8B-B14F-4D97-AF65-F5344CB8AC3E}">
        <p14:creationId xmlns:p14="http://schemas.microsoft.com/office/powerpoint/2010/main" val="154159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7CC4-B99D-1418-DB26-C697E82C43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362F3E-3090-F6F3-2F6E-11CCFB12BF6A}"/>
              </a:ext>
            </a:extLst>
          </p:cNvPr>
          <p:cNvSpPr>
            <a:spLocks noGrp="1"/>
          </p:cNvSpPr>
          <p:nvPr>
            <p:ph type="dt" sz="half" idx="10"/>
          </p:nvPr>
        </p:nvSpPr>
        <p:spPr/>
        <p:txBody>
          <a:bodyPr/>
          <a:lstStyle/>
          <a:p>
            <a:fld id="{7973A04A-FA3B-374E-A42C-293CFDACBB1D}" type="datetimeFigureOut">
              <a:rPr lang="en-US" smtClean="0"/>
              <a:t>6/15/23</a:t>
            </a:fld>
            <a:endParaRPr lang="en-US"/>
          </a:p>
        </p:txBody>
      </p:sp>
      <p:sp>
        <p:nvSpPr>
          <p:cNvPr id="4" name="Footer Placeholder 3">
            <a:extLst>
              <a:ext uri="{FF2B5EF4-FFF2-40B4-BE49-F238E27FC236}">
                <a16:creationId xmlns:a16="http://schemas.microsoft.com/office/drawing/2014/main" id="{28FD9933-CA33-683E-A456-E612E3090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1039F1-BF87-C7B5-03FA-F5576C4F031E}"/>
              </a:ext>
            </a:extLst>
          </p:cNvPr>
          <p:cNvSpPr>
            <a:spLocks noGrp="1"/>
          </p:cNvSpPr>
          <p:nvPr>
            <p:ph type="sldNum" sz="quarter" idx="12"/>
          </p:nvPr>
        </p:nvSpPr>
        <p:spPr/>
        <p:txBody>
          <a:bodyPr/>
          <a:lstStyle/>
          <a:p>
            <a:fld id="{3E993966-D503-D449-A8D1-A1A88D8AD0DB}" type="slidenum">
              <a:rPr lang="en-US" smtClean="0"/>
              <a:t>‹#›</a:t>
            </a:fld>
            <a:endParaRPr lang="en-US"/>
          </a:p>
        </p:txBody>
      </p:sp>
    </p:spTree>
    <p:extLst>
      <p:ext uri="{BB962C8B-B14F-4D97-AF65-F5344CB8AC3E}">
        <p14:creationId xmlns:p14="http://schemas.microsoft.com/office/powerpoint/2010/main" val="336593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779FC-342F-EE63-6CAD-D8A6732CFB97}"/>
              </a:ext>
            </a:extLst>
          </p:cNvPr>
          <p:cNvSpPr>
            <a:spLocks noGrp="1"/>
          </p:cNvSpPr>
          <p:nvPr>
            <p:ph type="dt" sz="half" idx="10"/>
          </p:nvPr>
        </p:nvSpPr>
        <p:spPr/>
        <p:txBody>
          <a:bodyPr/>
          <a:lstStyle/>
          <a:p>
            <a:fld id="{7973A04A-FA3B-374E-A42C-293CFDACBB1D}" type="datetimeFigureOut">
              <a:rPr lang="en-US" smtClean="0"/>
              <a:t>6/15/23</a:t>
            </a:fld>
            <a:endParaRPr lang="en-US"/>
          </a:p>
        </p:txBody>
      </p:sp>
      <p:sp>
        <p:nvSpPr>
          <p:cNvPr id="3" name="Footer Placeholder 2">
            <a:extLst>
              <a:ext uri="{FF2B5EF4-FFF2-40B4-BE49-F238E27FC236}">
                <a16:creationId xmlns:a16="http://schemas.microsoft.com/office/drawing/2014/main" id="{21D9CF4C-69ED-79D6-DA98-017CCFCD8F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833798-E9CC-DA8C-2749-9193E8C9E737}"/>
              </a:ext>
            </a:extLst>
          </p:cNvPr>
          <p:cNvSpPr>
            <a:spLocks noGrp="1"/>
          </p:cNvSpPr>
          <p:nvPr>
            <p:ph type="sldNum" sz="quarter" idx="12"/>
          </p:nvPr>
        </p:nvSpPr>
        <p:spPr/>
        <p:txBody>
          <a:bodyPr/>
          <a:lstStyle/>
          <a:p>
            <a:fld id="{3E993966-D503-D449-A8D1-A1A88D8AD0DB}" type="slidenum">
              <a:rPr lang="en-US" smtClean="0"/>
              <a:t>‹#›</a:t>
            </a:fld>
            <a:endParaRPr lang="en-US"/>
          </a:p>
        </p:txBody>
      </p:sp>
    </p:spTree>
    <p:extLst>
      <p:ext uri="{BB962C8B-B14F-4D97-AF65-F5344CB8AC3E}">
        <p14:creationId xmlns:p14="http://schemas.microsoft.com/office/powerpoint/2010/main" val="213942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DB0D3-A69B-E63D-B299-851B08D84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7A8C5A-99BF-BD50-C3DD-22C40A849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DAA877-F4AA-C13A-08B1-5C1378A48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0A8D0-019D-E09F-334A-83B92A62E801}"/>
              </a:ext>
            </a:extLst>
          </p:cNvPr>
          <p:cNvSpPr>
            <a:spLocks noGrp="1"/>
          </p:cNvSpPr>
          <p:nvPr>
            <p:ph type="dt" sz="half" idx="10"/>
          </p:nvPr>
        </p:nvSpPr>
        <p:spPr/>
        <p:txBody>
          <a:bodyPr/>
          <a:lstStyle/>
          <a:p>
            <a:fld id="{7973A04A-FA3B-374E-A42C-293CFDACBB1D}" type="datetimeFigureOut">
              <a:rPr lang="en-US" smtClean="0"/>
              <a:t>6/15/23</a:t>
            </a:fld>
            <a:endParaRPr lang="en-US"/>
          </a:p>
        </p:txBody>
      </p:sp>
      <p:sp>
        <p:nvSpPr>
          <p:cNvPr id="6" name="Footer Placeholder 5">
            <a:extLst>
              <a:ext uri="{FF2B5EF4-FFF2-40B4-BE49-F238E27FC236}">
                <a16:creationId xmlns:a16="http://schemas.microsoft.com/office/drawing/2014/main" id="{213895B1-FE50-EFA9-19E3-A3439BA175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4D1B4-BEB3-8F3C-E132-2556C08EE34B}"/>
              </a:ext>
            </a:extLst>
          </p:cNvPr>
          <p:cNvSpPr>
            <a:spLocks noGrp="1"/>
          </p:cNvSpPr>
          <p:nvPr>
            <p:ph type="sldNum" sz="quarter" idx="12"/>
          </p:nvPr>
        </p:nvSpPr>
        <p:spPr/>
        <p:txBody>
          <a:bodyPr/>
          <a:lstStyle/>
          <a:p>
            <a:fld id="{3E993966-D503-D449-A8D1-A1A88D8AD0DB}" type="slidenum">
              <a:rPr lang="en-US" smtClean="0"/>
              <a:t>‹#›</a:t>
            </a:fld>
            <a:endParaRPr lang="en-US"/>
          </a:p>
        </p:txBody>
      </p:sp>
    </p:spTree>
    <p:extLst>
      <p:ext uri="{BB962C8B-B14F-4D97-AF65-F5344CB8AC3E}">
        <p14:creationId xmlns:p14="http://schemas.microsoft.com/office/powerpoint/2010/main" val="23923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BADB4-560B-72D1-68FF-09FE13C39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CA6832-2BAF-9E93-EAE9-622CBB4B3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184912-412E-D92A-6C33-E70D2C42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5C3C5-FE4C-85D5-E1FC-88CBC1BA8A99}"/>
              </a:ext>
            </a:extLst>
          </p:cNvPr>
          <p:cNvSpPr>
            <a:spLocks noGrp="1"/>
          </p:cNvSpPr>
          <p:nvPr>
            <p:ph type="dt" sz="half" idx="10"/>
          </p:nvPr>
        </p:nvSpPr>
        <p:spPr/>
        <p:txBody>
          <a:bodyPr/>
          <a:lstStyle/>
          <a:p>
            <a:fld id="{7973A04A-FA3B-374E-A42C-293CFDACBB1D}" type="datetimeFigureOut">
              <a:rPr lang="en-US" smtClean="0"/>
              <a:t>6/15/23</a:t>
            </a:fld>
            <a:endParaRPr lang="en-US"/>
          </a:p>
        </p:txBody>
      </p:sp>
      <p:sp>
        <p:nvSpPr>
          <p:cNvPr id="6" name="Footer Placeholder 5">
            <a:extLst>
              <a:ext uri="{FF2B5EF4-FFF2-40B4-BE49-F238E27FC236}">
                <a16:creationId xmlns:a16="http://schemas.microsoft.com/office/drawing/2014/main" id="{B7C6F29F-3DD5-333A-DAE4-05F1B0FD8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1D059F-EA62-0226-CA08-E9008C259D79}"/>
              </a:ext>
            </a:extLst>
          </p:cNvPr>
          <p:cNvSpPr>
            <a:spLocks noGrp="1"/>
          </p:cNvSpPr>
          <p:nvPr>
            <p:ph type="sldNum" sz="quarter" idx="12"/>
          </p:nvPr>
        </p:nvSpPr>
        <p:spPr/>
        <p:txBody>
          <a:bodyPr/>
          <a:lstStyle/>
          <a:p>
            <a:fld id="{3E993966-D503-D449-A8D1-A1A88D8AD0DB}" type="slidenum">
              <a:rPr lang="en-US" smtClean="0"/>
              <a:t>‹#›</a:t>
            </a:fld>
            <a:endParaRPr lang="en-US"/>
          </a:p>
        </p:txBody>
      </p:sp>
    </p:spTree>
    <p:extLst>
      <p:ext uri="{BB962C8B-B14F-4D97-AF65-F5344CB8AC3E}">
        <p14:creationId xmlns:p14="http://schemas.microsoft.com/office/powerpoint/2010/main" val="245426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40DB09-F9EA-D4A1-AD0F-FBB9E1B1B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336AB6-1EB2-A750-15DB-8BB7B0AD8E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DE61D-54C1-9AF6-53DA-BB6FED324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3A04A-FA3B-374E-A42C-293CFDACBB1D}" type="datetimeFigureOut">
              <a:rPr lang="en-US" smtClean="0"/>
              <a:t>6/15/23</a:t>
            </a:fld>
            <a:endParaRPr lang="en-US"/>
          </a:p>
        </p:txBody>
      </p:sp>
      <p:sp>
        <p:nvSpPr>
          <p:cNvPr id="5" name="Footer Placeholder 4">
            <a:extLst>
              <a:ext uri="{FF2B5EF4-FFF2-40B4-BE49-F238E27FC236}">
                <a16:creationId xmlns:a16="http://schemas.microsoft.com/office/drawing/2014/main" id="{F813BDD0-9080-A06E-8FF1-4E8EA2F95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BFE26E-8824-9CB1-714E-E3F1673843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93966-D503-D449-A8D1-A1A88D8AD0DB}" type="slidenum">
              <a:rPr lang="en-US" smtClean="0"/>
              <a:t>‹#›</a:t>
            </a:fld>
            <a:endParaRPr lang="en-US"/>
          </a:p>
        </p:txBody>
      </p:sp>
    </p:spTree>
    <p:extLst>
      <p:ext uri="{BB962C8B-B14F-4D97-AF65-F5344CB8AC3E}">
        <p14:creationId xmlns:p14="http://schemas.microsoft.com/office/powerpoint/2010/main" val="3335154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hyperlink" Target="https://journals.lww.com/nursingmanagement/fulltext/2011/02000/Nurse_managers_as_knowledge_workers.14.aspx" TargetMode="External"/><Relationship Id="rId2" Type="http://schemas.openxmlformats.org/officeDocument/2006/relationships/hyperlink" Target="https://www.himss.org/resources/what-nursing-informatics" TargetMode="External"/><Relationship Id="rId1" Type="http://schemas.openxmlformats.org/officeDocument/2006/relationships/slideLayout" Target="../slideLayouts/slideLayout2.xml"/><Relationship Id="rId5" Type="http://schemas.openxmlformats.org/officeDocument/2006/relationships/hyperlink" Target="https://www.ebsco.com/products/ebscohost-research-platform" TargetMode="External"/><Relationship Id="rId4" Type="http://schemas.openxmlformats.org/officeDocument/2006/relationships/hyperlink" Target="https://www.healthstream.com/resource/blog/how-nursing-informatics-benefits-quality-outcom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4">
            <a:extLst>
              <a:ext uri="{FF2B5EF4-FFF2-40B4-BE49-F238E27FC236}">
                <a16:creationId xmlns:a16="http://schemas.microsoft.com/office/drawing/2014/main" id="{79EF0AA8-4D64-4C53-B384-57D2EF382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D2174A-BE50-D6EC-64AB-408C23B3A5C1}"/>
              </a:ext>
            </a:extLst>
          </p:cNvPr>
          <p:cNvSpPr>
            <a:spLocks noGrp="1"/>
          </p:cNvSpPr>
          <p:nvPr>
            <p:ph type="ctrTitle"/>
          </p:nvPr>
        </p:nvSpPr>
        <p:spPr>
          <a:xfrm>
            <a:off x="5799184" y="839537"/>
            <a:ext cx="6035040" cy="4394988"/>
          </a:xfrm>
        </p:spPr>
        <p:txBody>
          <a:bodyPr anchor="ctr">
            <a:normAutofit fontScale="90000"/>
          </a:bodyPr>
          <a:lstStyle/>
          <a:p>
            <a:br>
              <a:rPr lang="en-US" sz="2200" dirty="0"/>
            </a:br>
            <a:br>
              <a:rPr lang="en-US" sz="2200" dirty="0"/>
            </a:br>
            <a:br>
              <a:rPr lang="en-US" sz="2200" dirty="0"/>
            </a:br>
            <a:br>
              <a:rPr lang="en-US" sz="22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Transforming Nursing and Healthcare Through Technology</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Ritu Adhikari</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Department of Nursing, Walden University</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Professor: Cheryl Reilly</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NRSE-6051C-2/NURS-6051-2</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December 11, 2022</a:t>
            </a:r>
            <a:br>
              <a:rPr lang="en-US" sz="2000" dirty="0">
                <a:latin typeface="Times New Roman" panose="02020603050405020304" pitchFamily="18" charset="0"/>
                <a:cs typeface="Times New Roman" panose="02020603050405020304" pitchFamily="18" charset="0"/>
              </a:rPr>
            </a:br>
            <a:br>
              <a:rPr lang="en-US" sz="2200" dirty="0"/>
            </a:br>
            <a:br>
              <a:rPr lang="en-US" sz="2200" dirty="0"/>
            </a:br>
            <a:endParaRPr lang="en-US" sz="2200" dirty="0"/>
          </a:p>
        </p:txBody>
      </p:sp>
      <p:grpSp>
        <p:nvGrpSpPr>
          <p:cNvPr id="41" name="Group 36">
            <a:extLst>
              <a:ext uri="{FF2B5EF4-FFF2-40B4-BE49-F238E27FC236}">
                <a16:creationId xmlns:a16="http://schemas.microsoft.com/office/drawing/2014/main" id="{CAD19E66-9A79-42B6-9AA2-CC264BEC83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38" name="Freeform 6">
              <a:extLst>
                <a:ext uri="{FF2B5EF4-FFF2-40B4-BE49-F238E27FC236}">
                  <a16:creationId xmlns:a16="http://schemas.microsoft.com/office/drawing/2014/main" id="{DE739263-30CB-4935-9D21-618840D57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39" name="Freeform 6">
              <a:extLst>
                <a:ext uri="{FF2B5EF4-FFF2-40B4-BE49-F238E27FC236}">
                  <a16:creationId xmlns:a16="http://schemas.microsoft.com/office/drawing/2014/main" id="{A18249B2-7974-4616-94C1-414335D00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24" name="Picture 23">
            <a:extLst>
              <a:ext uri="{FF2B5EF4-FFF2-40B4-BE49-F238E27FC236}">
                <a16:creationId xmlns:a16="http://schemas.microsoft.com/office/drawing/2014/main" id="{A6437159-80B3-1FD0-F4E7-5A62570A131F}"/>
              </a:ext>
            </a:extLst>
          </p:cNvPr>
          <p:cNvPicPr>
            <a:picLocks noChangeAspect="1"/>
          </p:cNvPicPr>
          <p:nvPr/>
        </p:nvPicPr>
        <p:blipFill rotWithShape="1">
          <a:blip r:embed="rId2"/>
          <a:srcRect l="20699" r="32272"/>
          <a:stretch/>
        </p:blipFill>
        <p:spPr>
          <a:xfrm>
            <a:off x="1411171" y="850256"/>
            <a:ext cx="3503729" cy="5159225"/>
          </a:xfrm>
          <a:prstGeom prst="rect">
            <a:avLst/>
          </a:prstGeom>
        </p:spPr>
      </p:pic>
    </p:spTree>
    <p:extLst>
      <p:ext uri="{BB962C8B-B14F-4D97-AF65-F5344CB8AC3E}">
        <p14:creationId xmlns:p14="http://schemas.microsoft.com/office/powerpoint/2010/main" val="355409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D32FF1-E3F0-E9E5-C000-8D162B182A25}"/>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pPr algn="l"/>
            <a:r>
              <a:rPr lang="en-US" sz="4000" b="1" kern="1200">
                <a:solidFill>
                  <a:srgbClr val="FFFFFF"/>
                </a:solidFill>
                <a:effectLst/>
                <a:latin typeface="+mj-lt"/>
                <a:ea typeface="+mj-ea"/>
                <a:cs typeface="+mj-cs"/>
              </a:rPr>
              <a:t>Objectives</a:t>
            </a:r>
            <a:br>
              <a:rPr lang="en-US" sz="4000" kern="1200">
                <a:solidFill>
                  <a:srgbClr val="FFFFFF"/>
                </a:solidFill>
                <a:effectLst/>
                <a:latin typeface="+mj-lt"/>
                <a:ea typeface="+mj-ea"/>
                <a:cs typeface="+mj-cs"/>
              </a:rPr>
            </a:br>
            <a:endParaRPr lang="en-US" sz="4000" kern="1200">
              <a:solidFill>
                <a:srgbClr val="FFFFFF"/>
              </a:solidFill>
              <a:latin typeface="+mj-lt"/>
              <a:ea typeface="+mj-ea"/>
              <a:cs typeface="+mj-cs"/>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19742304-746E-CFC7-623E-5CDF76F6EFC1}"/>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marL="285750" marR="0" indent="-228600" algn="l">
              <a:spcBef>
                <a:spcPts val="0"/>
              </a:spcBef>
              <a:spcAft>
                <a:spcPts val="0"/>
              </a:spcAft>
              <a:buFont typeface="Arial" panose="020B0604020202020204" pitchFamily="34" charset="0"/>
              <a:buChar char="•"/>
            </a:pPr>
            <a:r>
              <a:rPr lang="en-US" dirty="0">
                <a:solidFill>
                  <a:srgbClr val="FEFFFF"/>
                </a:solidFill>
                <a:effectLst/>
              </a:rPr>
              <a:t>Concept of  a Knowledge </a:t>
            </a:r>
            <a:r>
              <a:rPr lang="en-US" dirty="0">
                <a:solidFill>
                  <a:srgbClr val="FEFFFF"/>
                </a:solidFill>
              </a:rPr>
              <a:t>W</a:t>
            </a:r>
            <a:r>
              <a:rPr lang="en-US" dirty="0">
                <a:solidFill>
                  <a:srgbClr val="FEFFFF"/>
                </a:solidFill>
                <a:effectLst/>
              </a:rPr>
              <a:t>orker</a:t>
            </a:r>
          </a:p>
          <a:p>
            <a:pPr marL="57150" marR="0" algn="l">
              <a:spcBef>
                <a:spcPts val="0"/>
              </a:spcBef>
              <a:spcAft>
                <a:spcPts val="0"/>
              </a:spcAft>
            </a:pPr>
            <a:endParaRPr lang="en-US" dirty="0">
              <a:solidFill>
                <a:srgbClr val="FEFFFF"/>
              </a:solidFill>
              <a:effectLst/>
            </a:endParaRPr>
          </a:p>
          <a:p>
            <a:pPr marL="285750" marR="0" indent="-228600" algn="l">
              <a:spcBef>
                <a:spcPts val="0"/>
              </a:spcBef>
              <a:spcAft>
                <a:spcPts val="0"/>
              </a:spcAft>
              <a:buFont typeface="Arial" panose="020B0604020202020204" pitchFamily="34" charset="0"/>
              <a:buChar char="•"/>
            </a:pPr>
            <a:r>
              <a:rPr lang="en-US" dirty="0">
                <a:solidFill>
                  <a:srgbClr val="FEFFFF"/>
                </a:solidFill>
                <a:effectLst/>
              </a:rPr>
              <a:t>What is Nursing informatics </a:t>
            </a:r>
          </a:p>
          <a:p>
            <a:pPr marL="57150" marR="0" algn="l">
              <a:spcBef>
                <a:spcPts val="0"/>
              </a:spcBef>
              <a:spcAft>
                <a:spcPts val="0"/>
              </a:spcAft>
            </a:pPr>
            <a:endParaRPr lang="en-US" dirty="0">
              <a:solidFill>
                <a:srgbClr val="FEFFFF"/>
              </a:solidFill>
              <a:effectLst/>
            </a:endParaRPr>
          </a:p>
          <a:p>
            <a:pPr marL="285750" marR="0" indent="-228600" algn="l">
              <a:spcBef>
                <a:spcPts val="0"/>
              </a:spcBef>
              <a:spcAft>
                <a:spcPts val="0"/>
              </a:spcAft>
              <a:buFont typeface="Arial" panose="020B0604020202020204" pitchFamily="34" charset="0"/>
              <a:buChar char="•"/>
            </a:pPr>
            <a:r>
              <a:rPr lang="en-US" dirty="0">
                <a:solidFill>
                  <a:srgbClr val="FEFFFF"/>
                </a:solidFill>
                <a:effectLst/>
              </a:rPr>
              <a:t>Role of Nurse leader as a knowledge worker</a:t>
            </a:r>
          </a:p>
          <a:p>
            <a:pPr marL="57150" marR="0" algn="l">
              <a:spcBef>
                <a:spcPts val="0"/>
              </a:spcBef>
              <a:spcAft>
                <a:spcPts val="0"/>
              </a:spcAft>
            </a:pPr>
            <a:endParaRPr lang="en-US" dirty="0">
              <a:solidFill>
                <a:srgbClr val="FEFFFF"/>
              </a:solidFill>
              <a:effectLst/>
            </a:endParaRPr>
          </a:p>
          <a:p>
            <a:pPr marL="285750" marR="0" indent="-228600" algn="l">
              <a:spcBef>
                <a:spcPts val="0"/>
              </a:spcBef>
              <a:spcAft>
                <a:spcPts val="0"/>
              </a:spcAft>
              <a:buFont typeface="Arial" panose="020B0604020202020204" pitchFamily="34" charset="0"/>
              <a:buChar char="•"/>
              <a:tabLst>
                <a:tab pos="2000250" algn="l"/>
              </a:tabLst>
            </a:pPr>
            <a:r>
              <a:rPr lang="en-US" dirty="0">
                <a:solidFill>
                  <a:srgbClr val="FEFFFF"/>
                </a:solidFill>
                <a:effectLst/>
              </a:rPr>
              <a:t>Explanation of the role</a:t>
            </a:r>
          </a:p>
          <a:p>
            <a:pPr marL="57150" marR="0" algn="l">
              <a:spcBef>
                <a:spcPts val="0"/>
              </a:spcBef>
              <a:spcAft>
                <a:spcPts val="0"/>
              </a:spcAft>
              <a:tabLst>
                <a:tab pos="2000250" algn="l"/>
              </a:tabLst>
            </a:pPr>
            <a:endParaRPr lang="en-US" dirty="0">
              <a:solidFill>
                <a:srgbClr val="FEFFFF"/>
              </a:solidFill>
              <a:effectLst/>
            </a:endParaRPr>
          </a:p>
          <a:p>
            <a:pPr marL="285750" marR="0" indent="-228600" algn="l">
              <a:spcBef>
                <a:spcPts val="0"/>
              </a:spcBef>
              <a:spcAft>
                <a:spcPts val="0"/>
              </a:spcAft>
              <a:buFont typeface="Arial" panose="020B0604020202020204" pitchFamily="34" charset="0"/>
              <a:buChar char="•"/>
            </a:pPr>
            <a:r>
              <a:rPr lang="en-US" dirty="0">
                <a:solidFill>
                  <a:srgbClr val="FEFFFF"/>
                </a:solidFill>
                <a:effectLst/>
              </a:rPr>
              <a:t>The hypothetical scenario presented in the discussion board</a:t>
            </a:r>
          </a:p>
          <a:p>
            <a:pPr indent="-228600" algn="l">
              <a:buFont typeface="Arial" panose="020B0604020202020204" pitchFamily="34" charset="0"/>
              <a:buChar char="•"/>
            </a:pPr>
            <a:endParaRPr lang="en-US" dirty="0">
              <a:solidFill>
                <a:srgbClr val="FEFFFF"/>
              </a:solidFill>
            </a:endParaRPr>
          </a:p>
        </p:txBody>
      </p:sp>
    </p:spTree>
    <p:extLst>
      <p:ext uri="{BB962C8B-B14F-4D97-AF65-F5344CB8AC3E}">
        <p14:creationId xmlns:p14="http://schemas.microsoft.com/office/powerpoint/2010/main" val="227758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EB0C80-0B32-C8D8-A7F5-612DF1469A66}"/>
              </a:ext>
            </a:extLst>
          </p:cNvPr>
          <p:cNvSpPr>
            <a:spLocks noGrp="1"/>
          </p:cNvSpPr>
          <p:nvPr>
            <p:ph type="title"/>
          </p:nvPr>
        </p:nvSpPr>
        <p:spPr>
          <a:xfrm>
            <a:off x="524741" y="620392"/>
            <a:ext cx="3808268" cy="5504688"/>
          </a:xfrm>
        </p:spPr>
        <p:txBody>
          <a:bodyPr>
            <a:normAutofit/>
          </a:bodyPr>
          <a:lstStyle/>
          <a:p>
            <a:r>
              <a:rPr lang="en-US" sz="5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Knowledge worker</a:t>
            </a:r>
            <a:br>
              <a:rPr lang="en-US" sz="5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5600" dirty="0">
              <a:solidFill>
                <a:schemeClr val="bg1"/>
              </a:solidFill>
            </a:endParaRPr>
          </a:p>
        </p:txBody>
      </p:sp>
      <p:graphicFrame>
        <p:nvGraphicFramePr>
          <p:cNvPr id="5" name="Content Placeholder 2">
            <a:extLst>
              <a:ext uri="{FF2B5EF4-FFF2-40B4-BE49-F238E27FC236}">
                <a16:creationId xmlns:a16="http://schemas.microsoft.com/office/drawing/2014/main" id="{95465B34-29F5-B870-09E7-57D8873076C2}"/>
              </a:ext>
            </a:extLst>
          </p:cNvPr>
          <p:cNvGraphicFramePr>
            <a:graphicFrameLocks noGrp="1"/>
          </p:cNvGraphicFramePr>
          <p:nvPr>
            <p:ph idx="1"/>
            <p:extLst>
              <p:ext uri="{D42A27DB-BD31-4B8C-83A1-F6EECF244321}">
                <p14:modId xmlns:p14="http://schemas.microsoft.com/office/powerpoint/2010/main" val="8977061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90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30B480-E549-EBEE-C5B8-6B95543931EA}"/>
              </a:ext>
            </a:extLst>
          </p:cNvPr>
          <p:cNvSpPr>
            <a:spLocks noGrp="1"/>
          </p:cNvSpPr>
          <p:nvPr>
            <p:ph type="title"/>
          </p:nvPr>
        </p:nvSpPr>
        <p:spPr>
          <a:xfrm>
            <a:off x="524741" y="620392"/>
            <a:ext cx="3808268" cy="5504688"/>
          </a:xfrm>
        </p:spPr>
        <p:txBody>
          <a:bodyPr>
            <a:normAutofit/>
          </a:bodyPr>
          <a:lstStyle/>
          <a:p>
            <a:r>
              <a:rPr lang="en-US" sz="56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Nursing informatics</a:t>
            </a:r>
            <a:br>
              <a:rPr lang="en-US" sz="5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5600">
              <a:solidFill>
                <a:schemeClr val="bg1"/>
              </a:solidFill>
            </a:endParaRPr>
          </a:p>
        </p:txBody>
      </p:sp>
      <p:graphicFrame>
        <p:nvGraphicFramePr>
          <p:cNvPr id="7" name="Content Placeholder 2">
            <a:extLst>
              <a:ext uri="{FF2B5EF4-FFF2-40B4-BE49-F238E27FC236}">
                <a16:creationId xmlns:a16="http://schemas.microsoft.com/office/drawing/2014/main" id="{E972F18D-952E-A3DE-66FD-8C8411E2DB61}"/>
              </a:ext>
            </a:extLst>
          </p:cNvPr>
          <p:cNvGraphicFramePr>
            <a:graphicFrameLocks noGrp="1"/>
          </p:cNvGraphicFramePr>
          <p:nvPr>
            <p:ph idx="1"/>
            <p:extLst>
              <p:ext uri="{D42A27DB-BD31-4B8C-83A1-F6EECF244321}">
                <p14:modId xmlns:p14="http://schemas.microsoft.com/office/powerpoint/2010/main" val="415428947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358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67D1-208C-A647-77B0-F88453EA10BF}"/>
              </a:ext>
            </a:extLst>
          </p:cNvPr>
          <p:cNvSpPr>
            <a:spLocks noGrp="1"/>
          </p:cNvSpPr>
          <p:nvPr>
            <p:ph type="title"/>
          </p:nvPr>
        </p:nvSpPr>
        <p:spPr>
          <a:xfrm>
            <a:off x="838200" y="365126"/>
            <a:ext cx="10515600" cy="1264892"/>
          </a:xfrm>
        </p:spPr>
        <p:txBody>
          <a:bodyPr/>
          <a:lstStyle/>
          <a:p>
            <a:r>
              <a:rPr lang="en-US" sz="2400" b="1"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Role of Nurse leader as a knowledge worker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4329904E-2740-A6FC-0A55-A4F35D09BD27}"/>
              </a:ext>
            </a:extLst>
          </p:cNvPr>
          <p:cNvGraphicFramePr>
            <a:graphicFrameLocks noGrp="1"/>
          </p:cNvGraphicFramePr>
          <p:nvPr>
            <p:ph idx="1"/>
            <p:extLst>
              <p:ext uri="{D42A27DB-BD31-4B8C-83A1-F6EECF244321}">
                <p14:modId xmlns:p14="http://schemas.microsoft.com/office/powerpoint/2010/main" val="331764063"/>
              </p:ext>
            </p:extLst>
          </p:nvPr>
        </p:nvGraphicFramePr>
        <p:xfrm>
          <a:off x="838200" y="1143000"/>
          <a:ext cx="105156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058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1D3071-4867-82D7-ABC9-B7A11CE0973B}"/>
              </a:ext>
            </a:extLst>
          </p:cNvPr>
          <p:cNvSpPr>
            <a:spLocks noGrp="1"/>
          </p:cNvSpPr>
          <p:nvPr>
            <p:ph type="title"/>
          </p:nvPr>
        </p:nvSpPr>
        <p:spPr>
          <a:xfrm>
            <a:off x="934872" y="982272"/>
            <a:ext cx="3388419" cy="4560970"/>
          </a:xfrm>
        </p:spPr>
        <p:txBody>
          <a:bodyPr>
            <a:normAutofit/>
          </a:bodyPr>
          <a:lstStyle/>
          <a:p>
            <a:pPr marL="0" marR="0">
              <a:spcBef>
                <a:spcPts val="0"/>
              </a:spcBef>
              <a:spcAft>
                <a:spcPts val="0"/>
              </a:spcAft>
            </a:pPr>
            <a:r>
              <a:rPr lang="en-US" sz="40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Role of Nurses leaders as knowledge workers </a:t>
            </a:r>
            <a:r>
              <a:rPr lang="en-US" sz="2800" b="1" dirty="0" err="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contd</a:t>
            </a:r>
            <a:r>
              <a:rPr lang="en-US" sz="2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2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dirty="0">
              <a:solidFill>
                <a:srgbClr val="FFFFFF"/>
              </a:solidFill>
            </a:endParaRP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A337B4B-9E54-76D6-04BE-8EAE80D3C2A6}"/>
              </a:ext>
            </a:extLst>
          </p:cNvPr>
          <p:cNvSpPr>
            <a:spLocks noGrp="1"/>
          </p:cNvSpPr>
          <p:nvPr>
            <p:ph idx="1"/>
          </p:nvPr>
        </p:nvSpPr>
        <p:spPr>
          <a:xfrm>
            <a:off x="5255164" y="1810810"/>
            <a:ext cx="5948831" cy="4334629"/>
          </a:xfrm>
        </p:spPr>
        <p:txBody>
          <a:bodyPr anchor="ctr">
            <a:normAutofit fontScale="92500" lnSpcReduction="10000"/>
          </a:bodyPr>
          <a:lstStyle/>
          <a:p>
            <a:pPr marL="1943100" lvl="4" indent="-342900">
              <a:spcBef>
                <a:spcPts val="0"/>
              </a:spcBef>
            </a:pPr>
            <a:r>
              <a:rPr lang="en-US" sz="2000" dirty="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Information user:</a:t>
            </a:r>
          </a:p>
          <a:p>
            <a:pPr marL="1600200" lvl="4" indent="0">
              <a:spcBef>
                <a:spcPts val="0"/>
              </a:spcBef>
              <a:buNone/>
            </a:pPr>
            <a:r>
              <a:rPr lang="en-US" sz="2000" dirty="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As Information users, they are constantly accessing a variety of sources</a:t>
            </a:r>
          </a:p>
          <a:p>
            <a:pPr marL="1600200" lvl="4" indent="0">
              <a:spcBef>
                <a:spcPts val="0"/>
              </a:spcBef>
              <a:buNone/>
            </a:pPr>
            <a:endParaRPr lang="en-US" sz="2000" dirty="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943100" lvl="4" indent="-342900">
              <a:spcBef>
                <a:spcPts val="0"/>
              </a:spcBef>
            </a:pPr>
            <a:r>
              <a:rPr lang="en-US" sz="2000" dirty="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Data Gatherer:</a:t>
            </a:r>
          </a:p>
          <a:p>
            <a:pPr marL="1600200" lvl="4" indent="0">
              <a:spcBef>
                <a:spcPts val="0"/>
              </a:spcBef>
              <a:buNone/>
            </a:pPr>
            <a:r>
              <a:rPr lang="en-US" sz="2000" dirty="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Once the information is accessed, the collecting information process starts.</a:t>
            </a:r>
          </a:p>
          <a:p>
            <a:pPr marL="1600200" lvl="4" indent="0">
              <a:spcBef>
                <a:spcPts val="0"/>
              </a:spcBef>
              <a:buNone/>
            </a:pPr>
            <a:endParaRPr lang="en-US" sz="2000" dirty="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943100" lvl="4" indent="-342900">
              <a:spcBef>
                <a:spcPts val="0"/>
              </a:spcBef>
            </a:pPr>
            <a:r>
              <a:rPr lang="en-US" sz="2000" dirty="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Knowledge user:</a:t>
            </a:r>
            <a:endParaRPr lang="en-US" sz="2000" dirty="0">
              <a:solidFill>
                <a:srgbClr val="FEFFFF"/>
              </a:solidFill>
              <a:latin typeface="Calibri" panose="020F0502020204030204" pitchFamily="34" charset="0"/>
              <a:ea typeface="Calibri" panose="020F0502020204030204" pitchFamily="34" charset="0"/>
              <a:cs typeface="Times New Roman" panose="02020603050405020304" pitchFamily="18" charset="0"/>
            </a:endParaRPr>
          </a:p>
          <a:p>
            <a:pPr marL="1600200" lvl="4" indent="0">
              <a:spcBef>
                <a:spcPts val="0"/>
              </a:spcBef>
              <a:buNone/>
            </a:pPr>
            <a:r>
              <a:rPr lang="en-US" sz="2000" dirty="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Information collected is used as knowledge to make decisions based on information.</a:t>
            </a:r>
          </a:p>
          <a:p>
            <a:pPr marL="1600200" lvl="4" indent="0">
              <a:spcBef>
                <a:spcPts val="0"/>
              </a:spcBef>
              <a:buNone/>
            </a:pPr>
            <a:endParaRPr lang="en-US" sz="2000" dirty="0">
              <a:solidFill>
                <a:srgbClr val="FEFFFF"/>
              </a:solidFill>
              <a:latin typeface="Calibri" panose="020F0502020204030204" pitchFamily="34" charset="0"/>
              <a:ea typeface="Calibri" panose="020F0502020204030204" pitchFamily="34" charset="0"/>
              <a:cs typeface="Times New Roman" panose="02020603050405020304" pitchFamily="18" charset="0"/>
            </a:endParaRPr>
          </a:p>
          <a:p>
            <a:pPr marL="1943100" lvl="4" indent="-342900">
              <a:spcBef>
                <a:spcPts val="0"/>
              </a:spcBef>
            </a:pPr>
            <a:r>
              <a:rPr lang="en-US" sz="2000" dirty="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Knowledge builder:</a:t>
            </a:r>
            <a:endParaRPr lang="en-US" sz="2000" dirty="0">
              <a:solidFill>
                <a:srgbClr val="FEFFFF"/>
              </a:solidFill>
              <a:latin typeface="Calibri" panose="020F0502020204030204" pitchFamily="34" charset="0"/>
              <a:ea typeface="Calibri" panose="020F0502020204030204" pitchFamily="34" charset="0"/>
              <a:cs typeface="Times New Roman" panose="02020603050405020304" pitchFamily="18" charset="0"/>
            </a:endParaRPr>
          </a:p>
          <a:p>
            <a:pPr marL="1600200" lvl="4" indent="0">
              <a:spcBef>
                <a:spcPts val="0"/>
              </a:spcBef>
              <a:buNone/>
            </a:pPr>
            <a:r>
              <a:rPr lang="en-US" sz="2000" dirty="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They will be the knowledge builder when they appropriately use knowledge to solve the issue.</a:t>
            </a:r>
            <a:endParaRPr lang="en-US" sz="20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000" dirty="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FEFFFF"/>
              </a:solidFill>
            </a:endParaRPr>
          </a:p>
        </p:txBody>
      </p:sp>
    </p:spTree>
    <p:extLst>
      <p:ext uri="{BB962C8B-B14F-4D97-AF65-F5344CB8AC3E}">
        <p14:creationId xmlns:p14="http://schemas.microsoft.com/office/powerpoint/2010/main" val="67241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3FC68-3F0E-FBDB-C075-28E84247689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Scenario</a:t>
            </a:r>
          </a:p>
        </p:txBody>
      </p:sp>
      <p:sp>
        <p:nvSpPr>
          <p:cNvPr id="3" name="Content Placeholder 2">
            <a:extLst>
              <a:ext uri="{FF2B5EF4-FFF2-40B4-BE49-F238E27FC236}">
                <a16:creationId xmlns:a16="http://schemas.microsoft.com/office/drawing/2014/main" id="{B132F42B-5394-6637-9762-3167ACEBFF8F}"/>
              </a:ext>
            </a:extLst>
          </p:cNvPr>
          <p:cNvSpPr>
            <a:spLocks noGrp="1"/>
          </p:cNvSpPr>
          <p:nvPr>
            <p:ph idx="1"/>
          </p:nvPr>
        </p:nvSpPr>
        <p:spPr>
          <a:xfrm>
            <a:off x="4810259" y="649480"/>
            <a:ext cx="6555347" cy="5546047"/>
          </a:xfrm>
        </p:spPr>
        <p:txBody>
          <a:bodyPr anchor="ctr">
            <a:normAutofit/>
          </a:bodyPr>
          <a:lstStyle/>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urinary catheter audit tool was created on our unit based on rising CAUTI rates in the unit, therefore CAUTI auditors are supposed to audit at least 3 patients each month, so I was doing the audit where we have to do some questionnaires with yes or no answers, if the answer is yes, it means we are doing everything right and if our answer is no, we are not doing it right and the chance of getting CAUTI is high on that patient.  Once no is selected the primary nurse and auditor will get an alert. My answer to one of the questions was no, then I and the primary nurse got an alert that said the patient is a high risk of getting a CAUTI, following this I immediately educate the nurse and gave constructive feedback. I told her what she was not doing right, and she immediately went to the patient's room and fixed it. I agree with Glenda, what she has mentioned in the discussion board response is that nurses and practitioners should step up and tackle the issue of CAUTI. I think it’s a common responsibility of everyone on the unit, we should follow all the guidelines to prevent CAUTI to reduce patient suffering and reduce hospital costs.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61215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90DC3-BDC4-3331-5EDA-76C64709CD01}"/>
              </a:ext>
            </a:extLst>
          </p:cNvPr>
          <p:cNvSpPr>
            <a:spLocks noGrp="1"/>
          </p:cNvSpPr>
          <p:nvPr>
            <p:ph type="title"/>
          </p:nvPr>
        </p:nvSpPr>
        <p:spPr>
          <a:xfrm>
            <a:off x="1188069" y="381936"/>
            <a:ext cx="9356106" cy="967238"/>
          </a:xfrm>
        </p:spPr>
        <p:txBody>
          <a:bodyPr anchor="t">
            <a:normAutofit/>
          </a:bodyPr>
          <a:lstStyle/>
          <a:p>
            <a:r>
              <a:rPr lang="en-US" sz="3200" b="1" dirty="0"/>
              <a:t>Scenario Discussion</a:t>
            </a:r>
          </a:p>
        </p:txBody>
      </p:sp>
      <p:grpSp>
        <p:nvGrpSpPr>
          <p:cNvPr id="17"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B00451F6-86B9-E7E6-00A8-06930F8CD1B5}"/>
              </a:ext>
            </a:extLst>
          </p:cNvPr>
          <p:cNvGraphicFramePr>
            <a:graphicFrameLocks noGrp="1"/>
          </p:cNvGraphicFramePr>
          <p:nvPr>
            <p:ph idx="1"/>
            <p:extLst>
              <p:ext uri="{D42A27DB-BD31-4B8C-83A1-F6EECF244321}">
                <p14:modId xmlns:p14="http://schemas.microsoft.com/office/powerpoint/2010/main" val="2894429396"/>
              </p:ext>
            </p:extLst>
          </p:nvPr>
        </p:nvGraphicFramePr>
        <p:xfrm>
          <a:off x="1188062" y="949431"/>
          <a:ext cx="9531839" cy="5270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78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93DFB-F021-EB02-8B06-56A4CCD29D6E}"/>
              </a:ext>
            </a:extLst>
          </p:cNvPr>
          <p:cNvSpPr>
            <a:spLocks noGrp="1"/>
          </p:cNvSpPr>
          <p:nvPr>
            <p:ph type="title"/>
          </p:nvPr>
        </p:nvSpPr>
        <p:spPr>
          <a:xfrm>
            <a:off x="838200" y="588168"/>
            <a:ext cx="10515600" cy="1325563"/>
          </a:xfrm>
        </p:spPr>
        <p:txBody>
          <a:bodyPr>
            <a:normAutofit/>
          </a:bodyPr>
          <a:lstStyle/>
          <a:p>
            <a:pPr algn="ctr"/>
            <a:r>
              <a:rPr lang="en-US" sz="4600">
                <a:solidFill>
                  <a:srgbClr val="FFFFFF"/>
                </a:solidFill>
              </a:rPr>
              <a:t>References</a:t>
            </a:r>
          </a:p>
        </p:txBody>
      </p:sp>
      <p:sp>
        <p:nvSpPr>
          <p:cNvPr id="3" name="Content Placeholder 2">
            <a:extLst>
              <a:ext uri="{FF2B5EF4-FFF2-40B4-BE49-F238E27FC236}">
                <a16:creationId xmlns:a16="http://schemas.microsoft.com/office/drawing/2014/main" id="{2A07DAD5-20DD-D02F-7EE5-A8A3B3267B52}"/>
              </a:ext>
            </a:extLst>
          </p:cNvPr>
          <p:cNvSpPr>
            <a:spLocks noGrp="1"/>
          </p:cNvSpPr>
          <p:nvPr>
            <p:ph idx="1"/>
          </p:nvPr>
        </p:nvSpPr>
        <p:spPr>
          <a:xfrm>
            <a:off x="838200" y="2391568"/>
            <a:ext cx="11099800" cy="4466432"/>
          </a:xfrm>
        </p:spPr>
        <p:txBody>
          <a:bodyPr anchor="ctr">
            <a:normAutofit/>
          </a:bodyPr>
          <a:lstStyle/>
          <a:p>
            <a:pPr marL="0" marR="0" indent="0">
              <a:spcBef>
                <a:spcPts val="0"/>
              </a:spcBef>
              <a:spcAft>
                <a:spcPts val="0"/>
              </a:spcAft>
              <a:buNone/>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Admin. (2022, June 29). </a:t>
            </a:r>
            <a:r>
              <a:rPr lang="en-US" sz="1300" i="1" dirty="0">
                <a:effectLst/>
                <a:latin typeface="Times New Roman" panose="02020603050405020304" pitchFamily="18" charset="0"/>
                <a:ea typeface="Calibri" panose="020F0502020204030204" pitchFamily="34" charset="0"/>
                <a:cs typeface="Times New Roman" panose="02020603050405020304" pitchFamily="18" charset="0"/>
              </a:rPr>
              <a:t>What is Nursing Informatics?</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HIMSS. Retrieved December 11, 2022, from </a:t>
            </a:r>
            <a:r>
              <a:rPr lang="en-US" sz="1300" u="sng"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https://www.himss.org/resources/what-nursing-informatics</a:t>
            </a:r>
            <a:endParaRPr lang="en-US" sz="13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3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American Nurses Association. (2001). Scope and Standards of Nursing Informatics Practice. Washington, DC: American Nurses Publishing.</a:t>
            </a:r>
          </a:p>
          <a:p>
            <a:pPr marL="0" marR="0" indent="0">
              <a:spcBef>
                <a:spcPts val="0"/>
              </a:spcBef>
              <a:spcAft>
                <a:spcPts val="0"/>
              </a:spcAft>
              <a:buNone/>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buNone/>
            </a:pPr>
            <a:r>
              <a:rPr lang="en-US" sz="1300" dirty="0" err="1">
                <a:effectLst/>
                <a:latin typeface="Times New Roman" panose="02020603050405020304" pitchFamily="18" charset="0"/>
                <a:ea typeface="Times New Roman" panose="02020603050405020304" pitchFamily="18" charset="0"/>
              </a:rPr>
              <a:t>Conrrad</a:t>
            </a:r>
            <a:r>
              <a:rPr lang="en-US" sz="1300" dirty="0">
                <a:effectLst/>
                <a:latin typeface="Times New Roman" panose="02020603050405020304" pitchFamily="18" charset="0"/>
                <a:ea typeface="Times New Roman" panose="02020603050405020304" pitchFamily="18" charset="0"/>
              </a:rPr>
              <a:t>, S., &amp; Sherrod, D. (n.d.). </a:t>
            </a:r>
            <a:r>
              <a:rPr lang="en-US" sz="1300" i="1" dirty="0">
                <a:effectLst/>
                <a:latin typeface="Times New Roman" panose="02020603050405020304" pitchFamily="18" charset="0"/>
                <a:ea typeface="Times New Roman" panose="02020603050405020304" pitchFamily="18" charset="0"/>
              </a:rPr>
              <a:t>Nurse managers as Knowledge Workers : Nursing Management</a:t>
            </a:r>
            <a:r>
              <a:rPr lang="en-US" sz="1300" dirty="0">
                <a:effectLst/>
                <a:latin typeface="Times New Roman" panose="02020603050405020304" pitchFamily="18" charset="0"/>
                <a:ea typeface="Times New Roman" panose="02020603050405020304" pitchFamily="18" charset="0"/>
              </a:rPr>
              <a:t>. Nurse managers as knowledge worker. Retrieved December 8, 2022, from   </a:t>
            </a:r>
            <a:r>
              <a:rPr lang="en-US" sz="1300" u="sng" dirty="0">
                <a:effectLst/>
                <a:latin typeface="Times New Roman" panose="02020603050405020304" pitchFamily="18" charset="0"/>
                <a:ea typeface="Times New Roman" panose="02020603050405020304" pitchFamily="18" charset="0"/>
                <a:hlinkClick r:id="rId3"/>
              </a:rPr>
              <a:t>https://journals.lww.com/nursingmanagement/fulltext/2011/02000/Nurse_managers_as_knowledge_workers.14.aspx</a:t>
            </a:r>
            <a:r>
              <a:rPr lang="en-US" sz="13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buNone/>
            </a:pPr>
            <a:r>
              <a:rPr lang="en-US" sz="1300" i="1" dirty="0">
                <a:effectLst/>
                <a:latin typeface="Times New Roman" panose="02020603050405020304" pitchFamily="18" charset="0"/>
                <a:ea typeface="Times New Roman" panose="02020603050405020304" pitchFamily="18" charset="0"/>
              </a:rPr>
              <a:t>How nursing informatics benefits quality outcomes</a:t>
            </a:r>
            <a:r>
              <a:rPr lang="en-US" sz="1300" dirty="0">
                <a:effectLst/>
                <a:latin typeface="Times New Roman" panose="02020603050405020304" pitchFamily="18" charset="0"/>
                <a:ea typeface="Times New Roman" panose="02020603050405020304" pitchFamily="18" charset="0"/>
              </a:rPr>
              <a:t>. Default. (2021, April 1). Retrieved December 8, 2022, from </a:t>
            </a:r>
            <a:r>
              <a:rPr lang="en-US" sz="1300" u="sng" dirty="0">
                <a:effectLst/>
                <a:latin typeface="Times New Roman" panose="02020603050405020304" pitchFamily="18" charset="0"/>
                <a:ea typeface="Times New Roman" panose="02020603050405020304" pitchFamily="18" charset="0"/>
                <a:hlinkClick r:id="rId4"/>
              </a:rPr>
              <a:t>https://www.healthstream.com/resource/blog/how-nursing-informatics-benefits-quality-outcomes</a:t>
            </a:r>
            <a:r>
              <a:rPr lang="en-US" sz="1300" dirty="0">
                <a:effectLst/>
                <a:latin typeface="Times New Roman" panose="02020603050405020304" pitchFamily="18" charset="0"/>
                <a:ea typeface="Times New Roman" panose="02020603050405020304" pitchFamily="18" charset="0"/>
              </a:rPr>
              <a:t>  </a:t>
            </a:r>
          </a:p>
          <a:p>
            <a:pPr marL="0" marR="0" indent="0">
              <a:buNone/>
            </a:pPr>
            <a:endParaRPr lang="en-US" sz="1300" dirty="0">
              <a:effectLst/>
              <a:latin typeface="Times New Roman" panose="02020603050405020304" pitchFamily="18" charset="0"/>
              <a:ea typeface="Times New Roman" panose="02020603050405020304" pitchFamily="18" charset="0"/>
            </a:endParaRPr>
          </a:p>
          <a:p>
            <a:pPr marL="0" marR="0" indent="0">
              <a:buNone/>
            </a:pPr>
            <a:r>
              <a:rPr lang="en-US" sz="1300" dirty="0">
                <a:effectLst/>
                <a:latin typeface="Times New Roman" panose="02020603050405020304" pitchFamily="18" charset="0"/>
                <a:ea typeface="Times New Roman" panose="02020603050405020304" pitchFamily="18" charset="0"/>
              </a:rPr>
              <a:t>McGonigle, D., &amp; Mastrian, K. (2022). Nursing Science an of Knowledge. In </a:t>
            </a:r>
            <a:r>
              <a:rPr lang="en-US" sz="1300" i="1" dirty="0">
                <a:effectLst/>
                <a:latin typeface="Times New Roman" panose="02020603050405020304" pitchFamily="18" charset="0"/>
                <a:ea typeface="Times New Roman" panose="02020603050405020304" pitchFamily="18" charset="0"/>
              </a:rPr>
              <a:t>Nursing Informatics and the foundation of knowledge</a:t>
            </a:r>
            <a:r>
              <a:rPr lang="en-US" sz="1300" dirty="0">
                <a:effectLst/>
                <a:latin typeface="Times New Roman" panose="02020603050405020304" pitchFamily="18" charset="0"/>
                <a:ea typeface="Times New Roman" panose="02020603050405020304" pitchFamily="18" charset="0"/>
              </a:rPr>
              <a:t> (pp. 15–16). essay, Jones &amp; Bartlett Learning. </a:t>
            </a:r>
          </a:p>
          <a:p>
            <a:pPr marL="0" marR="0" indent="0">
              <a:buNone/>
            </a:pPr>
            <a:endParaRPr lang="en-US" sz="1300" dirty="0">
              <a:effectLst/>
              <a:latin typeface="Times New Roman" panose="02020603050405020304" pitchFamily="18" charset="0"/>
              <a:ea typeface="Times New Roman" panose="02020603050405020304" pitchFamily="18" charset="0"/>
            </a:endParaRPr>
          </a:p>
          <a:p>
            <a:pPr marL="0" marR="0" indent="0">
              <a:buNone/>
            </a:pPr>
            <a:r>
              <a:rPr lang="en-US" sz="1300" dirty="0">
                <a:effectLst/>
                <a:latin typeface="Times New Roman" panose="02020603050405020304" pitchFamily="18" charset="0"/>
                <a:ea typeface="Times New Roman" panose="02020603050405020304" pitchFamily="18" charset="0"/>
              </a:rPr>
              <a:t> Sweeney, </a:t>
            </a:r>
            <a:r>
              <a:rPr lang="en-US" sz="1300" dirty="0" err="1">
                <a:effectLst/>
                <a:latin typeface="Times New Roman" panose="02020603050405020304" pitchFamily="18" charset="0"/>
                <a:ea typeface="Times New Roman" panose="02020603050405020304" pitchFamily="18" charset="0"/>
              </a:rPr>
              <a:t>julianne</a:t>
            </a:r>
            <a:r>
              <a:rPr lang="en-US" sz="1300" dirty="0">
                <a:effectLst/>
                <a:latin typeface="Times New Roman" panose="02020603050405020304" pitchFamily="18" charset="0"/>
                <a:ea typeface="Times New Roman" panose="02020603050405020304" pitchFamily="18" charset="0"/>
              </a:rPr>
              <a:t>. (2017). </a:t>
            </a:r>
            <a:r>
              <a:rPr lang="en-US" sz="1300" i="1" dirty="0">
                <a:effectLst/>
                <a:latin typeface="Times New Roman" panose="02020603050405020304" pitchFamily="18" charset="0"/>
                <a:ea typeface="Times New Roman" panose="02020603050405020304" pitchFamily="18" charset="0"/>
              </a:rPr>
              <a:t>Healthcare Informatics</a:t>
            </a:r>
            <a:r>
              <a:rPr lang="en-US" sz="1300" dirty="0">
                <a:effectLst/>
                <a:latin typeface="Times New Roman" panose="02020603050405020304" pitchFamily="18" charset="0"/>
                <a:ea typeface="Times New Roman" panose="02020603050405020304" pitchFamily="18" charset="0"/>
              </a:rPr>
              <a:t>. EBSCO Information Services, Inc. | www.ebsco.com. Retrieved December 10, 2022, from </a:t>
            </a:r>
          </a:p>
          <a:p>
            <a:pPr marL="0" marR="0" indent="0">
              <a:buNone/>
            </a:pPr>
            <a:r>
              <a:rPr lang="en-US" sz="1300" u="sng" dirty="0">
                <a:effectLst/>
                <a:latin typeface="Times New Roman" panose="02020603050405020304" pitchFamily="18" charset="0"/>
                <a:ea typeface="Times New Roman" panose="02020603050405020304" pitchFamily="18" charset="0"/>
                <a:hlinkClick r:id="rId5"/>
              </a:rPr>
              <a:t>https://www.ebsco.com/products/ebscohost-research-platform</a:t>
            </a:r>
            <a:r>
              <a:rPr lang="en-US" sz="13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03130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1531</Words>
  <Application>Microsoft Macintosh PowerPoint</Application>
  <PresentationFormat>Widescreen</PresentationFormat>
  <Paragraphs>67</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    Transforming Nursing and Healthcare Through Technology  Ritu Adhikari  Department of Nursing, Walden University  Professor: Cheryl Reilly  NRSE-6051C-2/NURS-6051-2   December 11, 2022   </vt:lpstr>
      <vt:lpstr>Objectives </vt:lpstr>
      <vt:lpstr>Knowledge worker </vt:lpstr>
      <vt:lpstr>Nursing informatics </vt:lpstr>
      <vt:lpstr>Role of Nurse leader as a knowledge worker </vt:lpstr>
      <vt:lpstr>  Role of Nurses leaders as knowledge workers contd … </vt:lpstr>
      <vt:lpstr>Scenario</vt:lpstr>
      <vt:lpstr>Scenario Discussion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 </dc:title>
  <dc:creator>RITU.ADHIKARI@lc.cuny.edu</dc:creator>
  <cp:lastModifiedBy>RITU.ADHIKARI@lc.cuny.edu</cp:lastModifiedBy>
  <cp:revision>8</cp:revision>
  <dcterms:created xsi:type="dcterms:W3CDTF">2022-12-11T22:50:35Z</dcterms:created>
  <dcterms:modified xsi:type="dcterms:W3CDTF">2023-06-15T16:28:14Z</dcterms:modified>
</cp:coreProperties>
</file>