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2" r:id="rId1"/>
  </p:sldMasterIdLst>
  <p:notesMasterIdLst>
    <p:notesMasterId r:id="rId16"/>
  </p:notes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4"/>
    <p:restoredTop sz="95738"/>
  </p:normalViewPr>
  <p:slideViewPr>
    <p:cSldViewPr snapToGrid="0">
      <p:cViewPr varScale="1">
        <p:scale>
          <a:sx n="109" d="100"/>
          <a:sy n="109"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D8687-4448-0B41-A841-4550392B7131}" type="datetimeFigureOut">
              <a:rPr lang="en-US" smtClean="0"/>
              <a:t>6/15/23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EA5A7B-1268-2542-A8C7-127E7B6FB2EF}" type="slidenum">
              <a:rPr lang="en-US" smtClean="0"/>
              <a:t>‹#›</a:t>
            </a:fld>
            <a:endParaRPr lang="en-US"/>
          </a:p>
        </p:txBody>
      </p:sp>
    </p:spTree>
    <p:extLst>
      <p:ext uri="{BB962C8B-B14F-4D97-AF65-F5344CB8AC3E}">
        <p14:creationId xmlns:p14="http://schemas.microsoft.com/office/powerpoint/2010/main" val="3377558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12121"/>
                </a:solidFill>
                <a:effectLst/>
                <a:latin typeface="Cambria" panose="02040503050406030204" pitchFamily="18" charset="0"/>
                <a:ea typeface="Times New Roman" panose="02020603050405020304" pitchFamily="18" charset="0"/>
              </a:rPr>
              <a:t>Hospitals are constantly looking for measures to prevent falls, they employ many “guidelines” for preventing falls such as identifying high-risk patients and using clinical judgment to decide which fall prevention strategies to use, this has led to a lot of confusion and lack of clarity on the right and the best approach to fall prevention which is also promoting labor-intensive approach and time consuming into the standard of care, On top of all this, there is an increased risk for the patient because of the cognitive burden of patient care.  </a:t>
            </a:r>
            <a:r>
              <a:rPr lang="en-US" sz="1200" dirty="0">
                <a:effectLst/>
                <a:latin typeface="Times New Roman" panose="02020603050405020304" pitchFamily="18" charset="0"/>
                <a:ea typeface="Times New Roman" panose="02020603050405020304" pitchFamily="18" charset="0"/>
              </a:rPr>
              <a:t>(</a:t>
            </a:r>
            <a:r>
              <a:rPr lang="en-US" sz="1200" dirty="0" err="1">
                <a:effectLst/>
                <a:latin typeface="Times New Roman" panose="02020603050405020304" pitchFamily="18" charset="0"/>
                <a:ea typeface="Times New Roman" panose="02020603050405020304" pitchFamily="18" charset="0"/>
              </a:rPr>
              <a:t>LeLaurin</a:t>
            </a:r>
            <a:r>
              <a:rPr lang="en-US" sz="1200" dirty="0">
                <a:effectLst/>
                <a:latin typeface="Times New Roman" panose="02020603050405020304" pitchFamily="18" charset="0"/>
                <a:ea typeface="Times New Roman" panose="02020603050405020304" pitchFamily="18" charset="0"/>
              </a:rPr>
              <a:t> &amp; </a:t>
            </a:r>
            <a:r>
              <a:rPr lang="en-US" sz="1200" dirty="0" err="1">
                <a:effectLst/>
                <a:latin typeface="Times New Roman" panose="02020603050405020304" pitchFamily="18" charset="0"/>
                <a:ea typeface="Times New Roman" panose="02020603050405020304" pitchFamily="18" charset="0"/>
              </a:rPr>
              <a:t>Shorr</a:t>
            </a:r>
            <a:r>
              <a:rPr lang="en-US" sz="1200" dirty="0">
                <a:effectLst/>
                <a:latin typeface="Times New Roman" panose="02020603050405020304" pitchFamily="18" charset="0"/>
                <a:ea typeface="Times New Roman" panose="02020603050405020304" pitchFamily="18" charset="0"/>
              </a:rPr>
              <a:t>, 2019) </a:t>
            </a:r>
          </a:p>
          <a:p>
            <a:endParaRPr lang="en-US" dirty="0"/>
          </a:p>
        </p:txBody>
      </p:sp>
      <p:sp>
        <p:nvSpPr>
          <p:cNvPr id="4" name="Slide Number Placeholder 3"/>
          <p:cNvSpPr>
            <a:spLocks noGrp="1"/>
          </p:cNvSpPr>
          <p:nvPr>
            <p:ph type="sldNum" sz="quarter" idx="5"/>
          </p:nvPr>
        </p:nvSpPr>
        <p:spPr/>
        <p:txBody>
          <a:bodyPr/>
          <a:lstStyle/>
          <a:p>
            <a:fld id="{C1EA5A7B-1268-2542-A8C7-127E7B6FB2EF}" type="slidenum">
              <a:rPr lang="en-US" smtClean="0"/>
              <a:t>3</a:t>
            </a:fld>
            <a:endParaRPr lang="en-US"/>
          </a:p>
        </p:txBody>
      </p:sp>
    </p:spTree>
    <p:extLst>
      <p:ext uri="{BB962C8B-B14F-4D97-AF65-F5344CB8AC3E}">
        <p14:creationId xmlns:p14="http://schemas.microsoft.com/office/powerpoint/2010/main" val="44096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we need standard fall prevention guidelines developed from a literature search performed using databases such as Medline, </a:t>
            </a:r>
            <a:r>
              <a:rPr lang="en-US" sz="1800" dirty="0" err="1">
                <a:effectLst/>
                <a:latin typeface="Times New Roman" panose="02020603050405020304" pitchFamily="18" charset="0"/>
                <a:ea typeface="Times New Roman" panose="02020603050405020304" pitchFamily="18" charset="0"/>
              </a:rPr>
              <a:t>Cinahl</a:t>
            </a:r>
            <a:r>
              <a:rPr lang="en-US" sz="1800" dirty="0">
                <a:effectLst/>
                <a:latin typeface="Times New Roman" panose="02020603050405020304" pitchFamily="18" charset="0"/>
                <a:ea typeface="Times New Roman" panose="02020603050405020304" pitchFamily="18" charset="0"/>
              </a:rPr>
              <a:t>, Cochrane, PubMed Science Direct, and Embase, Once the literature search is completed, the data analysis has to be done using systematic review and Meta-analysis. (Ki et al., 2021) To do all this a PICOT question has to be developed because </a:t>
            </a:r>
            <a:r>
              <a:rPr lang="en-US" sz="1800" dirty="0">
                <a:solidFill>
                  <a:srgbClr val="232323"/>
                </a:solidFill>
                <a:effectLst/>
                <a:latin typeface="Fira Sans" panose="020B0503050000020004" pitchFamily="34" charset="0"/>
                <a:ea typeface="Times New Roman" panose="02020603050405020304" pitchFamily="18" charset="0"/>
              </a:rPr>
              <a:t>this will assist the researcher to identify clinical issue components of a clinical issue consistently and in a systematic way guiding the search for the evidence. </a:t>
            </a:r>
            <a:r>
              <a:rPr lang="en-US" sz="1800" dirty="0">
                <a:effectLst/>
                <a:latin typeface="Times New Roman" panose="02020603050405020304" pitchFamily="18" charset="0"/>
                <a:ea typeface="Times New Roman" panose="02020603050405020304" pitchFamily="18" charset="0"/>
              </a:rPr>
              <a:t>(Stillwell et al., 2010)</a:t>
            </a:r>
          </a:p>
          <a:p>
            <a:endParaRPr lang="en-US" dirty="0"/>
          </a:p>
        </p:txBody>
      </p:sp>
      <p:sp>
        <p:nvSpPr>
          <p:cNvPr id="4" name="Slide Number Placeholder 3"/>
          <p:cNvSpPr>
            <a:spLocks noGrp="1"/>
          </p:cNvSpPr>
          <p:nvPr>
            <p:ph type="sldNum" sz="quarter" idx="5"/>
          </p:nvPr>
        </p:nvSpPr>
        <p:spPr/>
        <p:txBody>
          <a:bodyPr/>
          <a:lstStyle/>
          <a:p>
            <a:fld id="{C1EA5A7B-1268-2542-A8C7-127E7B6FB2EF}" type="slidenum">
              <a:rPr lang="en-US" smtClean="0"/>
              <a:t>4</a:t>
            </a:fld>
            <a:endParaRPr lang="en-US"/>
          </a:p>
        </p:txBody>
      </p:sp>
    </p:spTree>
    <p:extLst>
      <p:ext uri="{BB962C8B-B14F-4D97-AF65-F5344CB8AC3E}">
        <p14:creationId xmlns:p14="http://schemas.microsoft.com/office/powerpoint/2010/main" val="2205363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an elderly inpatient hospital (P), Following “no pass Zone” practice (I), no pass means all the staff should answer the call bell, they should not pass the room with the call bell on, they have to answer and help if can, if not assure the patient that helps is on the way and notify the Nurse. Compared to not following no pass zone (C), reduce patient falls (O), over a period of 6 months (T).  In order to develop a PICOT question I had to first find the reason why I am doing this research, I have seen and heard a lot of hospital falls leading to disability and death mostly in the elderly population which compel me to develop some solid strategies using the highest level of research. Once I have an issue I started using keywords such as hospital falls, elderly population falls risk, inpatient falls to get more articles. I also narrowed my search result by checking the last 5 years box, peer-reviewed and evidence-based articles. After that, I began reviewing the result to see if I have the needed information to answer my question and then if they provide the best evidence. </a:t>
            </a: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an elderly inpatient hospital (P), Following “no pass Zone” practice (I), no pass means all the staff should answer the call bell, they should not pass the room with the call bell on they have to answer and help if can, if not assure the patient that helps is on the way and notify the Nurse. Compared to not following no pass zone (C), reduce patient falls (O), over a period of 6 months (T).  In order to develop a PICOT question I had to first find the reason why I am doing this research, I have seen and heard a lot of hospital falls leading to disability and death mostly in the elderly population which compel me to develop some solid strategies using the highest level of research. Once I have an issue I started using keywords such as hospital falls, elderly population falls risk, inpatient falls to get more articles. I also narrowed my search result by checking the last 5 years box, peer-reviewed and evidence-based articles. After that, I began reviewing the result to see if I have the needed information to answer my question and then if they provide the best evidence. </a:t>
            </a: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In an elderly inpatient hospital (P), Following “no pass Zone” practice (I), no pass means all the staff should answer the call bell, they should not pass the room with the call bell on they have to answer and help if can, if not assure the patient that helps is on the way and notify the Nurse. Compared to not following no pass zone (C), reduce patient falls (O), over a period of 6 months (T).  In order to develop a PICOT question I had to first find the reason why I am doing this research, I have seen and heard a lot of hospital falls leading to disability and death mostly in the elderly population which compel me to develop some solid strategies using the highest level of research. Once I have an issue I started using keywords such as hospital falls, elderly population falls risk, inpatient falls to get more articles. I also narrowed my search result by checking the last 5 years box, peer-reviewed and evidence-based articles. After that, I began reviewing the result to see if I have the needed information to answer my question and then if they provide the best evidence. </a:t>
            </a: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800" dirty="0">
                <a:solidFill>
                  <a:srgbClr val="232323"/>
                </a:solidFill>
                <a:effectLst/>
                <a:latin typeface="Fira Sans" panose="020B0503050000020004" pitchFamily="34" charset="0"/>
                <a:ea typeface="Times New Roman" panose="02020603050405020304" pitchFamily="18" charset="0"/>
              </a:rPr>
              <a:t>In case of my Clinical issue of interest, Inpatient falls among the elderly population,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an elderly inpatient hospital (P), Following “no pass Zone” practice (I), no pass means all the staff should answer the call bell, they should not pass the room with the call bell on they have to answer and help if can, if not assure the patient that helps is on the way and notify the Nurse. Compared to not following no pass zone (C), reduce patient falls (O), over a period of 6 months (T).  In order to develop a PICOT question I had to first find the reason why I am doing this research, I have seen and heard a lot of hospital falls leading to disability and death mostly in the elderly population which compel me to develop some solid strategies using the highest level of research. Once I have an issue I started using keywords such as hospital falls, elderly population falls risk, inpatient falls to get more articles. I also narrowed my search result by checking the last 5 years box, peer-reviewed and evidence-based articles. After that, I began reviewing the result to see if I have the needed information to answer my question and then if they provide the best evidence. </a:t>
            </a:r>
          </a:p>
          <a:p>
            <a:pPr marL="0" marR="0">
              <a:lnSpc>
                <a:spcPct val="20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1EA5A7B-1268-2542-A8C7-127E7B6FB2EF}" type="slidenum">
              <a:rPr lang="en-US" smtClean="0"/>
              <a:t>5</a:t>
            </a:fld>
            <a:endParaRPr lang="en-US"/>
          </a:p>
        </p:txBody>
      </p:sp>
    </p:spTree>
    <p:extLst>
      <p:ext uri="{BB962C8B-B14F-4D97-AF65-F5344CB8AC3E}">
        <p14:creationId xmlns:p14="http://schemas.microsoft.com/office/powerpoint/2010/main" val="2198109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 four research databases I used are Medline, </a:t>
            </a:r>
            <a:r>
              <a:rPr lang="en-US" sz="1800" dirty="0" err="1">
                <a:effectLst/>
                <a:latin typeface="Times New Roman" panose="02020603050405020304" pitchFamily="18" charset="0"/>
                <a:ea typeface="Times New Roman" panose="02020603050405020304" pitchFamily="18" charset="0"/>
              </a:rPr>
              <a:t>Cinahl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Pubmed</a:t>
            </a:r>
            <a:r>
              <a:rPr lang="en-US" sz="1800" dirty="0">
                <a:effectLst/>
                <a:latin typeface="Times New Roman" panose="02020603050405020304" pitchFamily="18" charset="0"/>
                <a:ea typeface="Times New Roman" panose="02020603050405020304" pitchFamily="18" charset="0"/>
              </a:rPr>
              <a:t> and Science Direct. This database allow me to choose the type of article, change the time to last 5 years, and I was able to use Boolean operators that allow me to advance my search. Because of Boolean operators, I was able to combine keywords and phrases such as inpatient falls and elderly, strategies for fall prevention, and on top of this I use the PICOT format to maximize the search effectiveness. </a:t>
            </a:r>
          </a:p>
          <a:p>
            <a:endParaRPr lang="en-US" dirty="0"/>
          </a:p>
        </p:txBody>
      </p:sp>
      <p:sp>
        <p:nvSpPr>
          <p:cNvPr id="4" name="Slide Number Placeholder 3"/>
          <p:cNvSpPr>
            <a:spLocks noGrp="1"/>
          </p:cNvSpPr>
          <p:nvPr>
            <p:ph type="sldNum" sz="quarter" idx="5"/>
          </p:nvPr>
        </p:nvSpPr>
        <p:spPr/>
        <p:txBody>
          <a:bodyPr/>
          <a:lstStyle/>
          <a:p>
            <a:fld id="{C1EA5A7B-1268-2542-A8C7-127E7B6FB2EF}" type="slidenum">
              <a:rPr lang="en-US" smtClean="0"/>
              <a:t>6</a:t>
            </a:fld>
            <a:endParaRPr lang="en-US"/>
          </a:p>
        </p:txBody>
      </p:sp>
    </p:spTree>
    <p:extLst>
      <p:ext uri="{BB962C8B-B14F-4D97-AF65-F5344CB8AC3E}">
        <p14:creationId xmlns:p14="http://schemas.microsoft.com/office/powerpoint/2010/main" val="2546516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Healthcare decisions should be made based on the best research evidence. Reviewing articles will play a crucial role in making the decision and reviewing can be done via Systematic review as it focuses on identifying evaluating and summarizing the findings from all the studies on a clinical issue making evidence available to decision-makers. </a:t>
            </a:r>
            <a:r>
              <a:rPr lang="en-US" sz="1800" dirty="0">
                <a:solidFill>
                  <a:srgbClr val="333333"/>
                </a:solidFill>
                <a:effectLst/>
                <a:latin typeface="Arial" panose="020B0604020202020204" pitchFamily="34" charset="0"/>
                <a:ea typeface="Times New Roman" panose="02020603050405020304" pitchFamily="18" charset="0"/>
              </a:rPr>
              <a:t>Systematic reviews are the highest levels of evidence that reduce and refine a high volume of data into one document and then summarize the evidence for supporting clinical decisions. Systematic reviews address treatment and diagnosis questions, whereas meta-analysis is a type of systematic review focusing on reviewing and selecting quantitative research. </a:t>
            </a: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Academic guides: Evidence-based research: Evidence types</a:t>
            </a:r>
            <a:r>
              <a:rPr lang="en-US" sz="18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C1EA5A7B-1268-2542-A8C7-127E7B6FB2EF}" type="slidenum">
              <a:rPr lang="en-US" smtClean="0"/>
              <a:t>11</a:t>
            </a:fld>
            <a:endParaRPr lang="en-US"/>
          </a:p>
        </p:txBody>
      </p:sp>
    </p:spTree>
    <p:extLst>
      <p:ext uri="{BB962C8B-B14F-4D97-AF65-F5344CB8AC3E}">
        <p14:creationId xmlns:p14="http://schemas.microsoft.com/office/powerpoint/2010/main" val="4170767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6/15/23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0160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6/15/23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5291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6/15/23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6547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6/15/23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9087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6/15/23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9725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6/15/23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4696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6/15/23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4533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6/15/23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22192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6/15/23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31303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6/15/23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16421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6/15/23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4670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6/15/23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47999833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pubmed.ncbi.nlm.nih.gov/3127713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cbi.nlm.nih.gov/pmc/articles/PMC6446937/" TargetMode="External"/><Relationship Id="rId2" Type="http://schemas.openxmlformats.org/officeDocument/2006/relationships/hyperlink" Target="https://pubmed.ncbi.nlm.nih.gov/34072495/"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cademicguides.waldenu.edu/az.php?s=19981" TargetMode="External"/><Relationship Id="rId2" Type="http://schemas.openxmlformats.org/officeDocument/2006/relationships/hyperlink" Target="https://access.ovid.com/custom/redirector/index.html?dest=https://go.openathens.net/redirector/waldenu.edu?url=http://ovidsp.ovid.com/ovidweb.cgi?T=JS&amp;CSC=Y&amp;NEWS=N&amp;PAGE=fulltext&amp;AN=00000446-201003000-00028&amp;LSLINK=80&amp;D=ovf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cademicguides.waldenu.edu/library/healthevidence/types#s-lg-box-152065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bsco.com/products/ebscohost-research-platfor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ebsco.com/products/ebscohost-research-platfor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mir.org/2020/3/e1625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31494C-BAA4-6F83-258E-E36932DC590E}"/>
              </a:ext>
            </a:extLst>
          </p:cNvPr>
          <p:cNvSpPr>
            <a:spLocks noGrp="1"/>
          </p:cNvSpPr>
          <p:nvPr>
            <p:ph idx="1"/>
          </p:nvPr>
        </p:nvSpPr>
        <p:spPr/>
        <p:txBody>
          <a:bodyPr/>
          <a:lstStyle/>
          <a:p>
            <a:pPr marL="228600" indent="0">
              <a:buNone/>
            </a:pPr>
            <a:r>
              <a:rPr lang="en-US" dirty="0"/>
              <a:t>			Walden University</a:t>
            </a:r>
          </a:p>
          <a:p>
            <a:pPr marL="228600" indent="0">
              <a:buNone/>
            </a:pPr>
            <a:r>
              <a:rPr lang="en-US" dirty="0"/>
              <a:t>			Professor: Dr Linda S </a:t>
            </a:r>
            <a:r>
              <a:rPr lang="en-US" dirty="0" err="1"/>
              <a:t>Johanson</a:t>
            </a:r>
            <a:endParaRPr lang="en-US" dirty="0"/>
          </a:p>
          <a:p>
            <a:pPr marL="228600" indent="0">
              <a:buNone/>
            </a:pPr>
            <a:r>
              <a:rPr lang="en-US" dirty="0"/>
              <a:t>			NRSE-(6052C-1/NURS-6052-1)</a:t>
            </a:r>
          </a:p>
          <a:p>
            <a:pPr marL="228600" indent="0">
              <a:buNone/>
            </a:pPr>
            <a:r>
              <a:rPr lang="en-US" dirty="0"/>
              <a:t>			</a:t>
            </a:r>
            <a:r>
              <a:rPr lang="en-US" dirty="0" err="1"/>
              <a:t>Ritu</a:t>
            </a:r>
            <a:r>
              <a:rPr lang="en-US" dirty="0"/>
              <a:t> Adhikari</a:t>
            </a:r>
          </a:p>
          <a:p>
            <a:pPr marL="228600" indent="0">
              <a:buNone/>
            </a:pPr>
            <a:r>
              <a:rPr lang="en-US" dirty="0"/>
              <a:t>			04/02/2023</a:t>
            </a:r>
          </a:p>
          <a:p>
            <a:endParaRPr lang="en-US" dirty="0"/>
          </a:p>
        </p:txBody>
      </p:sp>
    </p:spTree>
    <p:extLst>
      <p:ext uri="{BB962C8B-B14F-4D97-AF65-F5344CB8AC3E}">
        <p14:creationId xmlns:p14="http://schemas.microsoft.com/office/powerpoint/2010/main" val="411961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5D09-BC40-DD11-F9C6-6A44FFDAEA3A}"/>
              </a:ext>
            </a:extLst>
          </p:cNvPr>
          <p:cNvSpPr>
            <a:spLocks noGrp="1"/>
          </p:cNvSpPr>
          <p:nvPr>
            <p:ph type="title"/>
          </p:nvPr>
        </p:nvSpPr>
        <p:spPr/>
        <p:txBody>
          <a:bodyPr/>
          <a:lstStyle/>
          <a:p>
            <a:r>
              <a:rPr lang="en-US" dirty="0"/>
              <a:t>Four peer-reviewed articles</a:t>
            </a:r>
          </a:p>
        </p:txBody>
      </p:sp>
      <p:sp>
        <p:nvSpPr>
          <p:cNvPr id="3" name="Content Placeholder 2">
            <a:extLst>
              <a:ext uri="{FF2B5EF4-FFF2-40B4-BE49-F238E27FC236}">
                <a16:creationId xmlns:a16="http://schemas.microsoft.com/office/drawing/2014/main" id="{BB97E766-7242-B528-13A0-853A8F30186C}"/>
              </a:ext>
            </a:extLst>
          </p:cNvPr>
          <p:cNvSpPr>
            <a:spLocks noGrp="1"/>
          </p:cNvSpPr>
          <p:nvPr>
            <p:ph idx="1"/>
          </p:nvPr>
        </p:nvSpPr>
        <p:spPr>
          <a:xfrm>
            <a:off x="838200" y="2006600"/>
            <a:ext cx="10515600" cy="3998306"/>
          </a:xfrm>
        </p:spPr>
        <p:txBody>
          <a:bodyPr>
            <a:normAutofit/>
          </a:bodyPr>
          <a:lstStyle/>
          <a:p>
            <a:pPr marL="0" marR="0" indent="0">
              <a:buNone/>
            </a:pPr>
            <a:r>
              <a:rPr lang="en-US" sz="2400" dirty="0">
                <a:effectLst/>
                <a:latin typeface="Times New Roman" panose="02020603050405020304" pitchFamily="18" charset="0"/>
                <a:ea typeface="Times New Roman" panose="02020603050405020304" pitchFamily="18" charset="0"/>
              </a:rPr>
              <a:t>Thomas, E., Battaglia, G., Patti, A., </a:t>
            </a:r>
            <a:r>
              <a:rPr lang="en-US" sz="2400" dirty="0" err="1">
                <a:effectLst/>
                <a:latin typeface="Times New Roman" panose="02020603050405020304" pitchFamily="18" charset="0"/>
                <a:ea typeface="Times New Roman" panose="02020603050405020304" pitchFamily="18" charset="0"/>
              </a:rPr>
              <a:t>Brusa</a:t>
            </a:r>
            <a:r>
              <a:rPr lang="en-US" sz="2400" dirty="0">
                <a:effectLst/>
                <a:latin typeface="Times New Roman" panose="02020603050405020304" pitchFamily="18" charset="0"/>
                <a:ea typeface="Times New Roman" panose="02020603050405020304" pitchFamily="18" charset="0"/>
              </a:rPr>
              <a:t>, J., Leonardi, V., Palma, A., &amp; </a:t>
            </a:r>
            <a:r>
              <a:rPr lang="en-US" sz="2400" dirty="0" err="1">
                <a:effectLst/>
                <a:latin typeface="Times New Roman" panose="02020603050405020304" pitchFamily="18" charset="0"/>
                <a:ea typeface="Times New Roman" panose="02020603050405020304" pitchFamily="18" charset="0"/>
              </a:rPr>
              <a:t>Bellafiore</a:t>
            </a:r>
            <a:r>
              <a:rPr lang="en-US" sz="2400" dirty="0">
                <a:effectLst/>
                <a:latin typeface="Times New Roman" panose="02020603050405020304" pitchFamily="18" charset="0"/>
                <a:ea typeface="Times New Roman" panose="02020603050405020304" pitchFamily="18" charset="0"/>
              </a:rPr>
              <a:t>, M. (2019, July). </a:t>
            </a:r>
            <a:r>
              <a:rPr lang="en-US" sz="2400" i="1" dirty="0">
                <a:effectLst/>
                <a:latin typeface="Times New Roman" panose="02020603050405020304" pitchFamily="18" charset="0"/>
                <a:ea typeface="Times New Roman" panose="02020603050405020304" pitchFamily="18" charset="0"/>
              </a:rPr>
              <a:t>Physical activity programs for balance and fall prevention in elderly: A systematic review</a:t>
            </a:r>
            <a:r>
              <a:rPr lang="en-US" sz="2400" dirty="0">
                <a:effectLst/>
                <a:latin typeface="Times New Roman" panose="02020603050405020304" pitchFamily="18" charset="0"/>
                <a:ea typeface="Times New Roman" panose="02020603050405020304" pitchFamily="18" charset="0"/>
              </a:rPr>
              <a:t>. Medicine. Retrieved April 1, 2023, from </a:t>
            </a:r>
          </a:p>
          <a:p>
            <a:pPr marL="0" marR="0" indent="0">
              <a:buNone/>
            </a:pPr>
            <a:r>
              <a:rPr lang="en-US" sz="2400" u="sng" dirty="0">
                <a:solidFill>
                  <a:srgbClr val="0000FF"/>
                </a:solidFill>
                <a:effectLst/>
                <a:latin typeface="Times New Roman" panose="02020603050405020304" pitchFamily="18" charset="0"/>
                <a:ea typeface="Times New Roman" panose="02020603050405020304" pitchFamily="18" charset="0"/>
                <a:hlinkClick r:id="rId2"/>
              </a:rPr>
              <a:t>https://pubmed.ncbi.nlm.nih.gov/31277132/</a:t>
            </a:r>
            <a:r>
              <a:rPr lang="en-US" sz="2400" dirty="0">
                <a:effectLst/>
                <a:latin typeface="Times New Roman" panose="02020603050405020304" pitchFamily="18" charset="0"/>
                <a:ea typeface="Times New Roman" panose="02020603050405020304" pitchFamily="18" charset="0"/>
              </a:rPr>
              <a:t> </a:t>
            </a:r>
          </a:p>
          <a:p>
            <a:pPr marL="360045" marR="0" indent="-360045"/>
            <a:r>
              <a:rPr lang="en-US" sz="2400" b="1" dirty="0">
                <a:effectLst/>
                <a:latin typeface="Times New Roman" panose="02020603050405020304" pitchFamily="18" charset="0"/>
                <a:ea typeface="Times New Roman" panose="02020603050405020304" pitchFamily="18" charset="0"/>
              </a:rPr>
              <a:t>Database</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Pubmed</a:t>
            </a:r>
            <a:endParaRPr lang="en-US" sz="2400" dirty="0">
              <a:effectLst/>
              <a:latin typeface="Times New Roman" panose="02020603050405020304" pitchFamily="18" charset="0"/>
              <a:ea typeface="Times New Roman" panose="02020603050405020304" pitchFamily="18" charset="0"/>
            </a:endParaRPr>
          </a:p>
          <a:p>
            <a:pPr marL="360045" marR="0" indent="-360045"/>
            <a:r>
              <a:rPr lang="en-US" sz="2400" b="1" dirty="0">
                <a:effectLst/>
                <a:latin typeface="Times New Roman" panose="02020603050405020304" pitchFamily="18" charset="0"/>
                <a:ea typeface="Times New Roman" panose="02020603050405020304" pitchFamily="18" charset="0"/>
              </a:rPr>
              <a:t>Level of evidence</a:t>
            </a:r>
          </a:p>
          <a:p>
            <a:pPr marL="360045" marR="0" indent="-360045"/>
            <a:r>
              <a:rPr lang="en-US" sz="2400" b="1" dirty="0">
                <a:effectLst/>
                <a:latin typeface="Times New Roman" panose="02020603050405020304" pitchFamily="18" charset="0"/>
                <a:ea typeface="Times New Roman" panose="02020603050405020304" pitchFamily="18" charset="0"/>
              </a:rPr>
              <a:t>Level 1: </a:t>
            </a:r>
            <a:r>
              <a:rPr lang="en-US" sz="2400" dirty="0">
                <a:effectLst/>
                <a:latin typeface="Times New Roman" panose="02020603050405020304" pitchFamily="18" charset="0"/>
                <a:ea typeface="Times New Roman" panose="02020603050405020304" pitchFamily="18" charset="0"/>
              </a:rPr>
              <a:t>Randomized controlled trial using systematic review was performed. Physical activity and balance in elderly healthy &gt; 65 years analysis was done</a:t>
            </a:r>
          </a:p>
          <a:p>
            <a:endParaRPr lang="en-US" dirty="0"/>
          </a:p>
        </p:txBody>
      </p:sp>
    </p:spTree>
    <p:extLst>
      <p:ext uri="{BB962C8B-B14F-4D97-AF65-F5344CB8AC3E}">
        <p14:creationId xmlns:p14="http://schemas.microsoft.com/office/powerpoint/2010/main" val="905018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AD02-AE9A-16BD-5FDA-194B376D1189}"/>
              </a:ext>
            </a:extLst>
          </p:cNvPr>
          <p:cNvSpPr>
            <a:spLocks noGrp="1"/>
          </p:cNvSpPr>
          <p:nvPr>
            <p:ph type="title"/>
          </p:nvPr>
        </p:nvSpPr>
        <p:spPr>
          <a:xfrm>
            <a:off x="838200" y="791206"/>
            <a:ext cx="10515600" cy="1092679"/>
          </a:xfrm>
        </p:spPr>
        <p:txBody>
          <a:bodyPr>
            <a:normAutofit fontScale="90000"/>
          </a:bodyPr>
          <a:lstStyle/>
          <a:p>
            <a:r>
              <a:rPr lang="en-US" sz="8000" dirty="0">
                <a:effectLst/>
                <a:latin typeface="Times New Roman" panose="02020603050405020304" pitchFamily="18" charset="0"/>
                <a:ea typeface="Times New Roman" panose="02020603050405020304" pitchFamily="18" charset="0"/>
              </a:rPr>
              <a:t>Conclusion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F81E5C2-7ECB-F892-B8AD-AF5CC6F97CC4}"/>
              </a:ext>
            </a:extLst>
          </p:cNvPr>
          <p:cNvSpPr>
            <a:spLocks noGrp="1"/>
          </p:cNvSpPr>
          <p:nvPr>
            <p:ph idx="1"/>
          </p:nvPr>
        </p:nvSpPr>
        <p:spPr/>
        <p:txBody>
          <a:bodyPr/>
          <a:lstStyle/>
          <a:p>
            <a:pPr marL="228600" indent="0">
              <a:buNone/>
            </a:pPr>
            <a:r>
              <a:rPr lang="en-US" dirty="0"/>
              <a:t>The decision should be made on the best research evidence</a:t>
            </a:r>
          </a:p>
          <a:p>
            <a:pPr marL="228600" indent="0">
              <a:buNone/>
            </a:pPr>
            <a:r>
              <a:rPr lang="en-US" dirty="0"/>
              <a:t>Reviewing articles plays a crucial role</a:t>
            </a:r>
          </a:p>
          <a:p>
            <a:pPr marL="228600" indent="0">
              <a:buNone/>
            </a:pPr>
            <a:r>
              <a:rPr lang="en-US" dirty="0"/>
              <a:t>Importance of Systematic Review and Meta-analysis for supporting clinical evidence</a:t>
            </a:r>
          </a:p>
          <a:p>
            <a:endParaRPr lang="en-US" dirty="0"/>
          </a:p>
        </p:txBody>
      </p:sp>
    </p:spTree>
    <p:extLst>
      <p:ext uri="{BB962C8B-B14F-4D97-AF65-F5344CB8AC3E}">
        <p14:creationId xmlns:p14="http://schemas.microsoft.com/office/powerpoint/2010/main" val="2659020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19CA-C757-827D-77F8-660752E9B5E4}"/>
              </a:ext>
            </a:extLst>
          </p:cNvPr>
          <p:cNvSpPr>
            <a:spLocks noGrp="1"/>
          </p:cNvSpPr>
          <p:nvPr>
            <p:ph type="title"/>
          </p:nvPr>
        </p:nvSpPr>
        <p:spPr/>
        <p:txBody>
          <a:bodyPr>
            <a:normAutofit fontScale="90000"/>
          </a:bodyPr>
          <a:lstStyle/>
          <a:p>
            <a:r>
              <a:rPr lang="en-US" dirty="0"/>
              <a:t>References</a:t>
            </a:r>
            <a:br>
              <a:rPr lang="en-US" dirty="0"/>
            </a:br>
            <a:endParaRPr lang="en-US" dirty="0"/>
          </a:p>
        </p:txBody>
      </p:sp>
      <p:sp>
        <p:nvSpPr>
          <p:cNvPr id="3" name="Content Placeholder 2">
            <a:extLst>
              <a:ext uri="{FF2B5EF4-FFF2-40B4-BE49-F238E27FC236}">
                <a16:creationId xmlns:a16="http://schemas.microsoft.com/office/drawing/2014/main" id="{DB8720BF-54C3-A36E-C3D4-30B5EE136D9F}"/>
              </a:ext>
            </a:extLst>
          </p:cNvPr>
          <p:cNvSpPr>
            <a:spLocks noGrp="1"/>
          </p:cNvSpPr>
          <p:nvPr>
            <p:ph idx="1"/>
          </p:nvPr>
        </p:nvSpPr>
        <p:spPr>
          <a:xfrm>
            <a:off x="838200" y="1520328"/>
            <a:ext cx="10515600" cy="4656635"/>
          </a:xfrm>
        </p:spPr>
        <p:txBody>
          <a:bodyPr/>
          <a:lstStyle/>
          <a:p>
            <a:pPr marL="0" marR="0" indent="0">
              <a:buNone/>
            </a:pPr>
            <a:r>
              <a:rPr lang="en-US" sz="2000" dirty="0">
                <a:effectLst/>
                <a:latin typeface="Times New Roman" panose="02020603050405020304" pitchFamily="18" charset="0"/>
                <a:ea typeface="Times New Roman" panose="02020603050405020304" pitchFamily="18" charset="0"/>
              </a:rPr>
              <a:t>Ki, E. J., Kim, G. M., &amp; Lim, J. Y. (2021, May 29). </a:t>
            </a:r>
            <a:r>
              <a:rPr lang="en-US" sz="2000" i="1" dirty="0">
                <a:effectLst/>
                <a:latin typeface="Times New Roman" panose="02020603050405020304" pitchFamily="18" charset="0"/>
                <a:ea typeface="Times New Roman" panose="02020603050405020304" pitchFamily="18" charset="0"/>
              </a:rPr>
              <a:t>A systematic review and meta-analysis of fall prevention programs for pediatric inpatients</a:t>
            </a:r>
            <a:r>
              <a:rPr lang="en-US" sz="2000" dirty="0">
                <a:effectLst/>
                <a:latin typeface="Times New Roman" panose="02020603050405020304" pitchFamily="18" charset="0"/>
                <a:ea typeface="Times New Roman" panose="02020603050405020304" pitchFamily="18" charset="0"/>
              </a:rPr>
              <a:t>. International journal of environmental research and public health. Retrieved March 31, 2023, from </a:t>
            </a:r>
          </a:p>
          <a:p>
            <a:pPr marL="0" marR="0" indent="0">
              <a:buNone/>
            </a:pPr>
            <a:r>
              <a:rPr lang="en-US" sz="2000" u="sng" dirty="0">
                <a:solidFill>
                  <a:srgbClr val="0000FF"/>
                </a:solidFill>
                <a:effectLst/>
                <a:latin typeface="Times New Roman" panose="02020603050405020304" pitchFamily="18" charset="0"/>
                <a:ea typeface="Times New Roman" panose="02020603050405020304" pitchFamily="18" charset="0"/>
                <a:hlinkClick r:id="rId2"/>
              </a:rPr>
              <a:t>https://pubmed.ncbi.nlm.nih.gov/34072495/</a:t>
            </a:r>
            <a:r>
              <a:rPr lang="en-US" sz="2000" dirty="0">
                <a:effectLst/>
                <a:latin typeface="Times New Roman" panose="02020603050405020304" pitchFamily="18" charset="0"/>
                <a:ea typeface="Times New Roman" panose="02020603050405020304" pitchFamily="18" charset="0"/>
              </a:rPr>
              <a:t> </a:t>
            </a:r>
          </a:p>
          <a:p>
            <a:pPr marL="0" marR="0" indent="0">
              <a:buNone/>
            </a:pPr>
            <a:r>
              <a:rPr lang="en-US" sz="2000" dirty="0">
                <a:effectLst/>
                <a:latin typeface="Times New Roman" panose="02020603050405020304" pitchFamily="18" charset="0"/>
                <a:ea typeface="Times New Roman" panose="02020603050405020304" pitchFamily="18" charset="0"/>
              </a:rPr>
              <a:t> </a:t>
            </a:r>
          </a:p>
          <a:p>
            <a:pPr marL="0" marR="0" indent="0">
              <a:buNone/>
            </a:pPr>
            <a:r>
              <a:rPr lang="en-US" sz="2000" dirty="0" err="1">
                <a:effectLst/>
                <a:latin typeface="Times New Roman" panose="02020603050405020304" pitchFamily="18" charset="0"/>
                <a:ea typeface="Times New Roman" panose="02020603050405020304" pitchFamily="18" charset="0"/>
              </a:rPr>
              <a:t>LeLaurin</a:t>
            </a:r>
            <a:r>
              <a:rPr lang="en-US" sz="2000" dirty="0">
                <a:effectLst/>
                <a:latin typeface="Times New Roman" panose="02020603050405020304" pitchFamily="18" charset="0"/>
                <a:ea typeface="Times New Roman" panose="02020603050405020304" pitchFamily="18" charset="0"/>
              </a:rPr>
              <a:t>, J. H., &amp; </a:t>
            </a:r>
            <a:r>
              <a:rPr lang="en-US" sz="2000" dirty="0" err="1">
                <a:effectLst/>
                <a:latin typeface="Times New Roman" panose="02020603050405020304" pitchFamily="18" charset="0"/>
                <a:ea typeface="Times New Roman" panose="02020603050405020304" pitchFamily="18" charset="0"/>
              </a:rPr>
              <a:t>Shorr</a:t>
            </a:r>
            <a:r>
              <a:rPr lang="en-US" sz="2000" dirty="0">
                <a:effectLst/>
                <a:latin typeface="Times New Roman" panose="02020603050405020304" pitchFamily="18" charset="0"/>
                <a:ea typeface="Times New Roman" panose="02020603050405020304" pitchFamily="18" charset="0"/>
              </a:rPr>
              <a:t>, R. I. (2019, May). </a:t>
            </a:r>
            <a:r>
              <a:rPr lang="en-US" sz="2000" i="1" dirty="0">
                <a:effectLst/>
                <a:latin typeface="Times New Roman" panose="02020603050405020304" pitchFamily="18" charset="0"/>
                <a:ea typeface="Times New Roman" panose="02020603050405020304" pitchFamily="18" charset="0"/>
              </a:rPr>
              <a:t>Preventing falls in hospitalized patients: State of the science</a:t>
            </a:r>
            <a:r>
              <a:rPr lang="en-US" sz="2000" dirty="0">
                <a:effectLst/>
                <a:latin typeface="Times New Roman" panose="02020603050405020304" pitchFamily="18" charset="0"/>
                <a:ea typeface="Times New Roman" panose="02020603050405020304" pitchFamily="18" charset="0"/>
              </a:rPr>
              <a:t>. Clinics in geriatric medicine. Retrieved March 30, 2023, from </a:t>
            </a:r>
          </a:p>
          <a:p>
            <a:pPr marL="0" marR="0" indent="0">
              <a:buNone/>
            </a:pPr>
            <a:r>
              <a:rPr lang="en-US" sz="2000" u="sng" dirty="0">
                <a:solidFill>
                  <a:srgbClr val="0000FF"/>
                </a:solidFill>
                <a:effectLst/>
                <a:latin typeface="Times New Roman" panose="02020603050405020304" pitchFamily="18" charset="0"/>
                <a:ea typeface="Times New Roman" panose="02020603050405020304" pitchFamily="18" charset="0"/>
                <a:hlinkClick r:id="rId3"/>
              </a:rPr>
              <a:t>https://www.ncbi.nlm.nih.gov/pmc/articles/PMC6446937/</a:t>
            </a:r>
            <a:r>
              <a:rPr lang="en-US" sz="20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3170318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0ED2-8F02-27A4-8263-91D3621E1013}"/>
              </a:ext>
            </a:extLst>
          </p:cNvPr>
          <p:cNvSpPr>
            <a:spLocks noGrp="1"/>
          </p:cNvSpPr>
          <p:nvPr>
            <p:ph type="title"/>
          </p:nvPr>
        </p:nvSpPr>
        <p:spPr/>
        <p:txBody>
          <a:bodyPr/>
          <a:lstStyle/>
          <a:p>
            <a:r>
              <a:rPr lang="en-US" dirty="0" err="1"/>
              <a:t>Refrences</a:t>
            </a:r>
            <a:r>
              <a:rPr lang="en-US" dirty="0"/>
              <a:t> cont..</a:t>
            </a:r>
          </a:p>
        </p:txBody>
      </p:sp>
      <p:sp>
        <p:nvSpPr>
          <p:cNvPr id="3" name="Content Placeholder 2">
            <a:extLst>
              <a:ext uri="{FF2B5EF4-FFF2-40B4-BE49-F238E27FC236}">
                <a16:creationId xmlns:a16="http://schemas.microsoft.com/office/drawing/2014/main" id="{F8B07A98-B799-9314-EDE1-7F7995E6BF75}"/>
              </a:ext>
            </a:extLst>
          </p:cNvPr>
          <p:cNvSpPr>
            <a:spLocks noGrp="1"/>
          </p:cNvSpPr>
          <p:nvPr>
            <p:ph idx="1"/>
          </p:nvPr>
        </p:nvSpPr>
        <p:spPr/>
        <p:txBody>
          <a:bodyPr>
            <a:normAutofit/>
          </a:bodyPr>
          <a:lstStyle/>
          <a:p>
            <a:pPr marL="466725" marR="0" indent="0">
              <a:spcBef>
                <a:spcPts val="0"/>
              </a:spcBef>
              <a:spcAft>
                <a:spcPts val="0"/>
              </a:spcAft>
              <a:buNone/>
            </a:pPr>
            <a:r>
              <a:rPr lang="en-US" sz="2400" dirty="0">
                <a:solidFill>
                  <a:srgbClr val="2D3B45"/>
                </a:solidFill>
                <a:effectLst/>
                <a:latin typeface="Lato" panose="020F0502020204030203" pitchFamily="34" charset="0"/>
                <a:ea typeface="Times New Roman" panose="02020603050405020304" pitchFamily="18" charset="0"/>
              </a:rPr>
              <a:t>Stillwell, S. B., Fineout-Overholt, E., Melnyk, B. M., &amp; Williamson, K. M. (2010). </a:t>
            </a:r>
            <a:r>
              <a:rPr lang="en-US" sz="2400" u="sng" dirty="0">
                <a:solidFill>
                  <a:srgbClr val="000000"/>
                </a:solidFill>
                <a:effectLst/>
                <a:latin typeface="Lato" panose="020F0502020204030203" pitchFamily="34" charset="0"/>
                <a:ea typeface="Times New Roman" panose="02020603050405020304" pitchFamily="18" charset="0"/>
                <a:hlinkClick r:id="rId2"/>
              </a:rPr>
              <a:t>Evidence-based practice, step by step: Asking the clinical question: A key step in evidence-based practice.Links to an external site.</a:t>
            </a:r>
            <a:r>
              <a:rPr lang="en-US" sz="2400" dirty="0">
                <a:solidFill>
                  <a:srgbClr val="2D3B45"/>
                </a:solidFill>
                <a:effectLst/>
                <a:latin typeface="Lato" panose="020F0502020204030203" pitchFamily="34" charset="0"/>
                <a:ea typeface="Times New Roman" panose="02020603050405020304" pitchFamily="18" charset="0"/>
              </a:rPr>
              <a:t> </a:t>
            </a:r>
            <a:r>
              <a:rPr lang="en-US" sz="2400" i="1" dirty="0">
                <a:solidFill>
                  <a:srgbClr val="2D3B45"/>
                </a:solidFill>
                <a:effectLst/>
                <a:latin typeface="Lato" panose="020F0502020204030203" pitchFamily="34" charset="0"/>
                <a:ea typeface="Times New Roman" panose="02020603050405020304" pitchFamily="18" charset="0"/>
              </a:rPr>
              <a:t>American Journal of Nursing, 110</a:t>
            </a:r>
            <a:r>
              <a:rPr lang="en-US" sz="2400" dirty="0">
                <a:solidFill>
                  <a:srgbClr val="2D3B45"/>
                </a:solidFill>
                <a:effectLst/>
                <a:latin typeface="Lato" panose="020F0502020204030203" pitchFamily="34" charset="0"/>
                <a:ea typeface="Times New Roman" panose="02020603050405020304" pitchFamily="18" charset="0"/>
              </a:rPr>
              <a:t>(3), 58–61.</a:t>
            </a:r>
            <a:endParaRPr lang="en-US" sz="2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24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400" dirty="0">
                <a:solidFill>
                  <a:srgbClr val="2D3B45"/>
                </a:solidFill>
                <a:effectLst/>
                <a:latin typeface="Lato" panose="020F0502020204030203" pitchFamily="34" charset="0"/>
                <a:ea typeface="Times New Roman" panose="02020603050405020304" pitchFamily="18" charset="0"/>
              </a:rPr>
              <a:t>Walden University Library. (n.d.-a).</a:t>
            </a:r>
            <a:r>
              <a:rPr lang="en-US" sz="2400" i="1" dirty="0">
                <a:solidFill>
                  <a:srgbClr val="2D3B45"/>
                </a:solidFill>
                <a:effectLst/>
                <a:latin typeface="Lato" panose="020F0502020204030203" pitchFamily="34" charset="0"/>
                <a:ea typeface="Times New Roman" panose="02020603050405020304" pitchFamily="18" charset="0"/>
              </a:rPr>
              <a:t> </a:t>
            </a:r>
            <a:r>
              <a:rPr lang="en-US" sz="2400" i="1" u="sng" dirty="0">
                <a:solidFill>
                  <a:srgbClr val="0000FF"/>
                </a:solidFill>
                <a:effectLst/>
                <a:latin typeface="Lato" panose="020F0502020204030203" pitchFamily="34" charset="0"/>
                <a:ea typeface="Times New Roman" panose="02020603050405020304" pitchFamily="18" charset="0"/>
                <a:hlinkClick r:id="rId3"/>
              </a:rPr>
              <a:t>Databases A-Z: NursingLinks to an external site.</a:t>
            </a:r>
            <a:r>
              <a:rPr lang="en-US" sz="2400" i="1" dirty="0">
                <a:solidFill>
                  <a:srgbClr val="2D3B45"/>
                </a:solidFill>
                <a:effectLst/>
                <a:latin typeface="Lato" panose="020F0502020204030203" pitchFamily="34" charset="0"/>
                <a:ea typeface="Times New Roman" panose="02020603050405020304" pitchFamily="18" charset="0"/>
              </a:rPr>
              <a:t>.</a:t>
            </a:r>
            <a:r>
              <a:rPr lang="en-US" sz="2400" dirty="0">
                <a:solidFill>
                  <a:srgbClr val="2D3B45"/>
                </a:solidFill>
                <a:effectLst/>
                <a:latin typeface="Lato" panose="020F0502020204030203" pitchFamily="34" charset="0"/>
                <a:ea typeface="Times New Roman" panose="02020603050405020304" pitchFamily="18" charset="0"/>
              </a:rPr>
              <a:t> Retrieved September 6, 2019, from https://</a:t>
            </a:r>
            <a:r>
              <a:rPr lang="en-US" sz="2400" dirty="0" err="1">
                <a:solidFill>
                  <a:srgbClr val="2D3B45"/>
                </a:solidFill>
                <a:effectLst/>
                <a:latin typeface="Lato" panose="020F0502020204030203" pitchFamily="34" charset="0"/>
                <a:ea typeface="Times New Roman" panose="02020603050405020304" pitchFamily="18" charset="0"/>
              </a:rPr>
              <a:t>academicguides.waldenu.edu</a:t>
            </a:r>
            <a:r>
              <a:rPr lang="en-US" sz="2400" dirty="0">
                <a:solidFill>
                  <a:srgbClr val="2D3B45"/>
                </a:solidFill>
                <a:effectLst/>
                <a:latin typeface="Lato" panose="020F0502020204030203" pitchFamily="34" charset="0"/>
                <a:ea typeface="Times New Roman" panose="02020603050405020304" pitchFamily="18" charset="0"/>
              </a:rPr>
              <a:t>/</a:t>
            </a:r>
            <a:r>
              <a:rPr lang="en-US" sz="2400" dirty="0" err="1">
                <a:solidFill>
                  <a:srgbClr val="2D3B45"/>
                </a:solidFill>
                <a:effectLst/>
                <a:latin typeface="Lato" panose="020F0502020204030203" pitchFamily="34" charset="0"/>
                <a:ea typeface="Times New Roman" panose="02020603050405020304" pitchFamily="18" charset="0"/>
              </a:rPr>
              <a:t>az.php?s</a:t>
            </a:r>
            <a:r>
              <a:rPr lang="en-US" sz="2400" dirty="0">
                <a:solidFill>
                  <a:srgbClr val="2D3B45"/>
                </a:solidFill>
                <a:effectLst/>
                <a:latin typeface="Lato" panose="020F0502020204030203" pitchFamily="34" charset="0"/>
                <a:ea typeface="Times New Roman" panose="02020603050405020304" pitchFamily="18" charset="0"/>
              </a:rPr>
              <a:t>=19981</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43824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1D79-1583-A096-8498-5EC4F4C687DB}"/>
              </a:ext>
            </a:extLst>
          </p:cNvPr>
          <p:cNvSpPr>
            <a:spLocks noGrp="1"/>
          </p:cNvSpPr>
          <p:nvPr>
            <p:ph type="title"/>
          </p:nvPr>
        </p:nvSpPr>
        <p:spPr/>
        <p:txBody>
          <a:bodyPr/>
          <a:lstStyle/>
          <a:p>
            <a:r>
              <a:rPr lang="en-US" dirty="0" err="1"/>
              <a:t>Refrences</a:t>
            </a:r>
            <a:r>
              <a:rPr lang="en-US" dirty="0"/>
              <a:t> cont..</a:t>
            </a:r>
          </a:p>
        </p:txBody>
      </p:sp>
      <p:sp>
        <p:nvSpPr>
          <p:cNvPr id="3" name="Content Placeholder 2">
            <a:extLst>
              <a:ext uri="{FF2B5EF4-FFF2-40B4-BE49-F238E27FC236}">
                <a16:creationId xmlns:a16="http://schemas.microsoft.com/office/drawing/2014/main" id="{2B92B399-1284-2E6F-1F77-8C3C83BFE86A}"/>
              </a:ext>
            </a:extLst>
          </p:cNvPr>
          <p:cNvSpPr>
            <a:spLocks noGrp="1"/>
          </p:cNvSpPr>
          <p:nvPr>
            <p:ph idx="1"/>
          </p:nvPr>
        </p:nvSpPr>
        <p:spPr/>
        <p:txBody>
          <a:bodyPr/>
          <a:lstStyle/>
          <a:p>
            <a:pPr marL="0" marR="0" indent="0">
              <a:spcBef>
                <a:spcPts val="0"/>
              </a:spcBef>
              <a:spcAft>
                <a:spcPts val="0"/>
              </a:spcAft>
              <a:buNone/>
            </a:pPr>
            <a:r>
              <a:rPr lang="en-US" dirty="0">
                <a:effectLst/>
                <a:latin typeface="Times New Roman" panose="02020603050405020304" pitchFamily="18" charset="0"/>
                <a:ea typeface="Times New Roman" panose="02020603050405020304" pitchFamily="18" charset="0"/>
              </a:rPr>
              <a:t>Walden University Library. (n.d.-</a:t>
            </a:r>
            <a:r>
              <a:rPr lang="en-US" dirty="0" err="1">
                <a:effectLst/>
                <a:latin typeface="Times New Roman" panose="02020603050405020304" pitchFamily="18" charset="0"/>
                <a:ea typeface="Times New Roman" panose="02020603050405020304" pitchFamily="18" charset="0"/>
              </a:rPr>
              <a:t>i</a:t>
            </a:r>
            <a:r>
              <a:rPr lang="en-US" dirty="0">
                <a:effectLst/>
                <a:latin typeface="Times New Roman" panose="02020603050405020304" pitchFamily="18" charset="0"/>
                <a:ea typeface="Times New Roman" panose="02020603050405020304" pitchFamily="18" charset="0"/>
              </a:rPr>
              <a:t>). </a:t>
            </a:r>
            <a:r>
              <a:rPr lang="en-US" i="1" dirty="0">
                <a:solidFill>
                  <a:srgbClr val="0000FF"/>
                </a:solidFill>
                <a:effectLst/>
                <a:latin typeface="Times New Roman" panose="02020603050405020304" pitchFamily="18" charset="0"/>
                <a:ea typeface="Times New Roman" panose="02020603050405020304" pitchFamily="18" charset="0"/>
                <a:hlinkClick r:id="rId2"/>
              </a:rPr>
              <a:t>Systematic review.</a:t>
            </a:r>
            <a:r>
              <a:rPr lang="en-US" dirty="0">
                <a:solidFill>
                  <a:srgbClr val="0000FF"/>
                </a:solidFill>
                <a:effectLst/>
                <a:latin typeface="Times New Roman" panose="02020603050405020304" pitchFamily="18" charset="0"/>
                <a:ea typeface="Times New Roman" panose="02020603050405020304" pitchFamily="18" charset="0"/>
                <a:hlinkClick r:id="rId2"/>
              </a:rPr>
              <a:t>Links to an external site.</a:t>
            </a:r>
            <a:r>
              <a:rPr lang="en-US" dirty="0">
                <a:effectLst/>
                <a:latin typeface="Times New Roman" panose="02020603050405020304" pitchFamily="18" charset="0"/>
                <a:ea typeface="Times New Roman" panose="02020603050405020304" pitchFamily="18" charset="0"/>
              </a:rPr>
              <a:t> Retrieved January 22, 2020, from https://</a:t>
            </a:r>
            <a:r>
              <a:rPr lang="en-US" dirty="0" err="1">
                <a:effectLst/>
                <a:latin typeface="Times New Roman" panose="02020603050405020304" pitchFamily="18" charset="0"/>
                <a:ea typeface="Times New Roman" panose="02020603050405020304" pitchFamily="18" charset="0"/>
              </a:rPr>
              <a:t>academicguides.waldenu.edu</a:t>
            </a:r>
            <a:r>
              <a:rPr lang="en-US" dirty="0">
                <a:effectLst/>
                <a:latin typeface="Times New Roman" panose="02020603050405020304" pitchFamily="18" charset="0"/>
                <a:ea typeface="Times New Roman" panose="02020603050405020304" pitchFamily="18" charset="0"/>
              </a:rPr>
              <a:t>/library/</a:t>
            </a:r>
            <a:r>
              <a:rPr lang="en-US" dirty="0" err="1">
                <a:effectLst/>
                <a:latin typeface="Times New Roman" panose="02020603050405020304" pitchFamily="18" charset="0"/>
                <a:ea typeface="Times New Roman" panose="02020603050405020304" pitchFamily="18" charset="0"/>
              </a:rPr>
              <a:t>healthevidence</a:t>
            </a:r>
            <a:r>
              <a:rPr lang="en-US" dirty="0">
                <a:effectLst/>
                <a:latin typeface="Times New Roman" panose="02020603050405020304" pitchFamily="18" charset="0"/>
                <a:ea typeface="Times New Roman" panose="02020603050405020304" pitchFamily="18" charset="0"/>
              </a:rPr>
              <a:t>/types#s-lg-box-1520654</a:t>
            </a:r>
          </a:p>
          <a:p>
            <a:pPr marL="0" marR="0" indent="0">
              <a:spcBef>
                <a:spcPts val="0"/>
              </a:spcBef>
              <a:spcAft>
                <a:spcPts val="0"/>
              </a:spcAft>
              <a:buNone/>
            </a:pPr>
            <a:endParaRPr lang="en-US"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83584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Oval 149">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icture of an electromagnetic radiation">
            <a:extLst>
              <a:ext uri="{FF2B5EF4-FFF2-40B4-BE49-F238E27FC236}">
                <a16:creationId xmlns:a16="http://schemas.microsoft.com/office/drawing/2014/main" id="{ECEFD6B7-58F5-72E6-58A9-1FE32CCCB8E4}"/>
              </a:ext>
            </a:extLst>
          </p:cNvPr>
          <p:cNvPicPr>
            <a:picLocks noChangeAspect="1"/>
          </p:cNvPicPr>
          <p:nvPr/>
        </p:nvPicPr>
        <p:blipFill rotWithShape="1">
          <a:blip r:embed="rId2">
            <a:alphaModFix amt="20000"/>
          </a:blip>
          <a:srcRect t="8981" r="-1" b="7041"/>
          <a:stretch/>
        </p:blipFill>
        <p:spPr>
          <a:xfrm>
            <a:off x="77723" y="80968"/>
            <a:ext cx="12188952" cy="6857990"/>
          </a:xfrm>
          <a:prstGeom prst="rect">
            <a:avLst/>
          </a:prstGeom>
        </p:spPr>
      </p:pic>
      <p:sp>
        <p:nvSpPr>
          <p:cNvPr id="2" name="Title 1">
            <a:extLst>
              <a:ext uri="{FF2B5EF4-FFF2-40B4-BE49-F238E27FC236}">
                <a16:creationId xmlns:a16="http://schemas.microsoft.com/office/drawing/2014/main" id="{501EDB09-0D1E-6563-FF27-481F9B93A8A8}"/>
              </a:ext>
            </a:extLst>
          </p:cNvPr>
          <p:cNvSpPr>
            <a:spLocks noGrp="1"/>
          </p:cNvSpPr>
          <p:nvPr>
            <p:ph type="ctrTitle"/>
          </p:nvPr>
        </p:nvSpPr>
        <p:spPr>
          <a:xfrm>
            <a:off x="1524000" y="433137"/>
            <a:ext cx="9144000" cy="3076826"/>
          </a:xfrm>
        </p:spPr>
        <p:txBody>
          <a:bodyPr>
            <a:normAutofit/>
          </a:bodyPr>
          <a:lstStyle/>
          <a:p>
            <a:r>
              <a:rPr lang="en-US" sz="8000" dirty="0">
                <a:solidFill>
                  <a:srgbClr val="FFFFFF"/>
                </a:solidFill>
                <a:latin typeface="Times New Roman" panose="02020603050405020304" pitchFamily="18" charset="0"/>
                <a:cs typeface="Times New Roman" panose="02020603050405020304" pitchFamily="18" charset="0"/>
              </a:rPr>
              <a:t>Clinical Issue of Interest</a:t>
            </a:r>
            <a:br>
              <a:rPr lang="en-US"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3F7B7144-6ED3-51E5-CF88-1C3230E4925B}"/>
              </a:ext>
            </a:extLst>
          </p:cNvPr>
          <p:cNvSpPr>
            <a:spLocks noGrp="1"/>
          </p:cNvSpPr>
          <p:nvPr>
            <p:ph type="subTitle" idx="1"/>
          </p:nvPr>
        </p:nvSpPr>
        <p:spPr>
          <a:xfrm>
            <a:off x="1524000" y="3602038"/>
            <a:ext cx="9144000" cy="1655762"/>
          </a:xfrm>
        </p:spPr>
        <p:txBody>
          <a:bodyPr>
            <a:noAutofit/>
          </a:bodyPr>
          <a:lstStyle/>
          <a:p>
            <a:r>
              <a:rPr lang="en-US" sz="4000" dirty="0">
                <a:solidFill>
                  <a:srgbClr val="FFFFFF"/>
                </a:solidFill>
                <a:latin typeface="Times New Roman" panose="02020603050405020304" pitchFamily="18" charset="0"/>
                <a:cs typeface="Times New Roman" panose="02020603050405020304" pitchFamily="18" charset="0"/>
              </a:rPr>
              <a:t>Inpatient Falls in Elderly population</a:t>
            </a:r>
          </a:p>
        </p:txBody>
      </p:sp>
    </p:spTree>
    <p:extLst>
      <p:ext uri="{BB962C8B-B14F-4D97-AF65-F5344CB8AC3E}">
        <p14:creationId xmlns:p14="http://schemas.microsoft.com/office/powerpoint/2010/main" val="41483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8D4B-7331-A0AD-C271-CCD77AED87D7}"/>
              </a:ext>
            </a:extLst>
          </p:cNvPr>
          <p:cNvSpPr>
            <a:spLocks noGrp="1"/>
          </p:cNvSpPr>
          <p:nvPr>
            <p:ph type="title"/>
          </p:nvPr>
        </p:nvSpPr>
        <p:spPr>
          <a:xfrm>
            <a:off x="838200" y="681038"/>
            <a:ext cx="10515600" cy="1257932"/>
          </a:xfrm>
        </p:spPr>
        <p:txBody>
          <a:bodyPr/>
          <a:lstStyle/>
          <a:p>
            <a:r>
              <a:rPr lang="en-US" dirty="0"/>
              <a:t>Introduction</a:t>
            </a:r>
          </a:p>
        </p:txBody>
      </p:sp>
      <p:sp>
        <p:nvSpPr>
          <p:cNvPr id="3" name="Content Placeholder 2">
            <a:extLst>
              <a:ext uri="{FF2B5EF4-FFF2-40B4-BE49-F238E27FC236}">
                <a16:creationId xmlns:a16="http://schemas.microsoft.com/office/drawing/2014/main" id="{4FBBE2E7-AE31-44EC-47B1-75A25D327021}"/>
              </a:ext>
            </a:extLst>
          </p:cNvPr>
          <p:cNvSpPr>
            <a:spLocks noGrp="1"/>
          </p:cNvSpPr>
          <p:nvPr>
            <p:ph idx="1"/>
          </p:nvPr>
        </p:nvSpPr>
        <p:spPr>
          <a:xfrm>
            <a:off x="838200" y="1333041"/>
            <a:ext cx="10515600" cy="4425281"/>
          </a:xfrm>
        </p:spPr>
        <p:txBody>
          <a:bodyPr>
            <a:normAutofit/>
          </a:bodyPr>
          <a:lstStyle/>
          <a:p>
            <a:pPr marL="228600" indent="0">
              <a:buNone/>
            </a:pPr>
            <a:endParaRPr lang="en-US" sz="1800" dirty="0">
              <a:solidFill>
                <a:srgbClr val="212121"/>
              </a:solidFill>
              <a:effectLst/>
              <a:latin typeface="Cambria" panose="02040503050406030204" pitchFamily="18" charset="0"/>
              <a:ea typeface="Times New Roman" panose="02020603050405020304" pitchFamily="18" charset="0"/>
            </a:endParaRPr>
          </a:p>
          <a:p>
            <a:r>
              <a:rPr lang="en-US" dirty="0">
                <a:solidFill>
                  <a:srgbClr val="212121"/>
                </a:solidFill>
                <a:latin typeface="Cambria" panose="02040503050406030204" pitchFamily="18" charset="0"/>
                <a:ea typeface="Times New Roman" panose="02020603050405020304" pitchFamily="18" charset="0"/>
              </a:rPr>
              <a:t>Guidelines for preventing falls implemented by many hospitals</a:t>
            </a:r>
          </a:p>
          <a:p>
            <a:r>
              <a:rPr lang="en-US" dirty="0">
                <a:solidFill>
                  <a:srgbClr val="212121"/>
                </a:solidFill>
                <a:latin typeface="Cambria" panose="02040503050406030204" pitchFamily="18" charset="0"/>
                <a:ea typeface="Times New Roman" panose="02020603050405020304" pitchFamily="18" charset="0"/>
              </a:rPr>
              <a:t>Identifying high-risk patients and using Clinical judgment for preventing falls</a:t>
            </a:r>
          </a:p>
          <a:p>
            <a:r>
              <a:rPr lang="en-US" dirty="0">
                <a:solidFill>
                  <a:srgbClr val="212121"/>
                </a:solidFill>
                <a:latin typeface="Cambria" panose="02040503050406030204" pitchFamily="18" charset="0"/>
                <a:ea typeface="Times New Roman" panose="02020603050405020304" pitchFamily="18" charset="0"/>
              </a:rPr>
              <a:t>A lot of confusion and a lack of clarity</a:t>
            </a:r>
          </a:p>
          <a:p>
            <a:r>
              <a:rPr lang="en-US" dirty="0">
                <a:solidFill>
                  <a:srgbClr val="212121"/>
                </a:solidFill>
                <a:latin typeface="Cambria" panose="02040503050406030204" pitchFamily="18" charset="0"/>
                <a:ea typeface="Times New Roman" panose="02020603050405020304" pitchFamily="18" charset="0"/>
              </a:rPr>
              <a:t>Labor-intensive and time-consuming</a:t>
            </a:r>
          </a:p>
          <a:p>
            <a:r>
              <a:rPr lang="en-US" dirty="0">
                <a:solidFill>
                  <a:srgbClr val="212121"/>
                </a:solidFill>
                <a:latin typeface="Cambria" panose="02040503050406030204" pitchFamily="18" charset="0"/>
                <a:ea typeface="Times New Roman" panose="02020603050405020304" pitchFamily="18" charset="0"/>
              </a:rPr>
              <a:t>Increased risk for patients because of the cognitive burden of patient care</a:t>
            </a:r>
          </a:p>
          <a:p>
            <a:endParaRPr lang="en-US" dirty="0">
              <a:solidFill>
                <a:srgbClr val="212121"/>
              </a:solidFill>
              <a:latin typeface="Cambria" panose="02040503050406030204" pitchFamily="18" charset="0"/>
              <a:ea typeface="Times New Roman" panose="02020603050405020304" pitchFamily="18" charset="0"/>
            </a:endParaRPr>
          </a:p>
          <a:p>
            <a:endParaRPr lang="en-US" sz="1800" dirty="0">
              <a:solidFill>
                <a:srgbClr val="212121"/>
              </a:solidFill>
              <a:effectLst/>
              <a:latin typeface="Cambria" panose="02040503050406030204" pitchFamily="18" charset="0"/>
              <a:ea typeface="Times New Roman" panose="02020603050405020304" pitchFamily="18" charset="0"/>
            </a:endParaRPr>
          </a:p>
          <a:p>
            <a:endParaRPr lang="en-US" sz="1800" dirty="0">
              <a:solidFill>
                <a:srgbClr val="212121"/>
              </a:solidFill>
              <a:latin typeface="Cambria" panose="020405030504060302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79344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0E32-62ED-77F8-E1C3-39CEE46270AF}"/>
              </a:ext>
            </a:extLst>
          </p:cNvPr>
          <p:cNvSpPr>
            <a:spLocks noGrp="1"/>
          </p:cNvSpPr>
          <p:nvPr>
            <p:ph type="title"/>
          </p:nvPr>
        </p:nvSpPr>
        <p:spPr/>
        <p:txBody>
          <a:bodyPr>
            <a:normAutofit fontScale="90000"/>
          </a:bodyPr>
          <a:lstStyle/>
          <a:p>
            <a:br>
              <a:rPr lang="en-US" dirty="0"/>
            </a:br>
            <a:r>
              <a:rPr lang="en-US" dirty="0"/>
              <a:t>Purpose </a:t>
            </a:r>
            <a:br>
              <a:rPr lang="en-US" dirty="0"/>
            </a:br>
            <a:endParaRPr lang="en-US" dirty="0"/>
          </a:p>
        </p:txBody>
      </p:sp>
      <p:sp>
        <p:nvSpPr>
          <p:cNvPr id="3" name="Content Placeholder 2">
            <a:extLst>
              <a:ext uri="{FF2B5EF4-FFF2-40B4-BE49-F238E27FC236}">
                <a16:creationId xmlns:a16="http://schemas.microsoft.com/office/drawing/2014/main" id="{ED47A3B3-AC0D-F99E-CA4E-16A643F47747}"/>
              </a:ext>
            </a:extLst>
          </p:cNvPr>
          <p:cNvSpPr>
            <a:spLocks noGrp="1"/>
          </p:cNvSpPr>
          <p:nvPr>
            <p:ph idx="1"/>
          </p:nvPr>
        </p:nvSpPr>
        <p:spPr>
          <a:xfrm>
            <a:off x="915318" y="1729648"/>
            <a:ext cx="10515600" cy="3819354"/>
          </a:xfrm>
        </p:spPr>
        <p:txBody>
          <a:bodyPr>
            <a:normAutofit/>
          </a:bodyPr>
          <a:lstStyle/>
          <a:p>
            <a:endParaRPr lang="en-US" dirty="0"/>
          </a:p>
          <a:p>
            <a:r>
              <a:rPr lang="en-US" dirty="0"/>
              <a:t>Develop standard fall prevention guidelines from a literature search</a:t>
            </a:r>
          </a:p>
          <a:p>
            <a:r>
              <a:rPr lang="en-US" dirty="0"/>
              <a:t>A systematic review and Meta-analysis</a:t>
            </a:r>
          </a:p>
          <a:p>
            <a:r>
              <a:rPr lang="en-US" dirty="0"/>
              <a:t>PICOT question formation</a:t>
            </a:r>
          </a:p>
          <a:p>
            <a:pPr marL="228600" indent="0">
              <a:buNone/>
            </a:pPr>
            <a:endParaRPr lang="en-US" dirty="0"/>
          </a:p>
        </p:txBody>
      </p:sp>
    </p:spTree>
    <p:extLst>
      <p:ext uri="{BB962C8B-B14F-4D97-AF65-F5344CB8AC3E}">
        <p14:creationId xmlns:p14="http://schemas.microsoft.com/office/powerpoint/2010/main" val="853324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127B0-0154-05AA-AC3E-81C50EF38089}"/>
              </a:ext>
            </a:extLst>
          </p:cNvPr>
          <p:cNvSpPr>
            <a:spLocks noGrp="1"/>
          </p:cNvSpPr>
          <p:nvPr>
            <p:ph type="title"/>
          </p:nvPr>
        </p:nvSpPr>
        <p:spPr>
          <a:xfrm>
            <a:off x="838199" y="515784"/>
            <a:ext cx="10515600" cy="1325563"/>
          </a:xfrm>
        </p:spPr>
        <p:txBody>
          <a:bodyPr>
            <a:normAutofit/>
          </a:bodyPr>
          <a:lstStyle/>
          <a:p>
            <a:r>
              <a:rPr lang="en-US" sz="3600" dirty="0">
                <a:latin typeface="Times New Roman" panose="02020603050405020304" pitchFamily="18" charset="0"/>
                <a:cs typeface="Times New Roman" panose="02020603050405020304" pitchFamily="18" charset="0"/>
              </a:rPr>
              <a:t>PICOT Question and how it was developed</a:t>
            </a:r>
          </a:p>
        </p:txBody>
      </p:sp>
      <p:sp>
        <p:nvSpPr>
          <p:cNvPr id="3" name="Content Placeholder 2">
            <a:extLst>
              <a:ext uri="{FF2B5EF4-FFF2-40B4-BE49-F238E27FC236}">
                <a16:creationId xmlns:a16="http://schemas.microsoft.com/office/drawing/2014/main" id="{7BE7EA2C-3CAC-32FF-8B4F-03BB2B97FEA1}"/>
              </a:ext>
            </a:extLst>
          </p:cNvPr>
          <p:cNvSpPr>
            <a:spLocks noGrp="1"/>
          </p:cNvSpPr>
          <p:nvPr>
            <p:ph idx="1"/>
          </p:nvPr>
        </p:nvSpPr>
        <p:spPr>
          <a:xfrm>
            <a:off x="683046" y="1509312"/>
            <a:ext cx="10670753" cy="4957590"/>
          </a:xfrm>
        </p:spPr>
        <p:txBody>
          <a:bodyPr>
            <a:normAutofit/>
          </a:bodyPr>
          <a:lstStyle/>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an elderly inpatient hospital (P), </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Following “no pass Zone” practice (I), </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Compared to not following no pass zone (C), </a:t>
            </a:r>
          </a:p>
          <a:p>
            <a:r>
              <a:rPr lang="en-US" sz="2400" dirty="0">
                <a:latin typeface="Times New Roman" panose="02020603050405020304" pitchFamily="18" charset="0"/>
                <a:ea typeface="Times New Roman" panose="02020603050405020304" pitchFamily="18" charset="0"/>
                <a:cs typeface="Times New Roman" panose="02020603050405020304" pitchFamily="18" charset="0"/>
              </a:rPr>
              <a:t>R</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educe patient falls (O), </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over a period of 6 months (T)</a:t>
            </a:r>
          </a:p>
          <a:p>
            <a:pPr marL="228600" indent="0">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Find a reason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for research</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indent="0">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Using Keywords</a:t>
            </a:r>
          </a:p>
          <a:p>
            <a:pPr marL="228600" indent="0">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Narrowing search result</a:t>
            </a:r>
          </a:p>
          <a:p>
            <a:pPr marL="228600" indent="0">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Review to see if there is best evidence to support the research</a:t>
            </a:r>
          </a:p>
          <a:p>
            <a:pPr marL="228600" indent="0">
              <a:buNone/>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72711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D2C8-0154-4AC8-8CB3-37EADA95A803}"/>
              </a:ext>
            </a:extLst>
          </p:cNvPr>
          <p:cNvSpPr>
            <a:spLocks noGrp="1"/>
          </p:cNvSpPr>
          <p:nvPr>
            <p:ph type="title"/>
          </p:nvPr>
        </p:nvSpPr>
        <p:spPr>
          <a:xfrm>
            <a:off x="838200" y="484743"/>
            <a:ext cx="10515600" cy="1839816"/>
          </a:xfrm>
        </p:spPr>
        <p:txBody>
          <a:bodyPr>
            <a:normAutofit/>
          </a:bodyPr>
          <a:lstStyle/>
          <a:p>
            <a:r>
              <a:rPr lang="en-US" dirty="0"/>
              <a:t>Research databases used</a:t>
            </a:r>
          </a:p>
        </p:txBody>
      </p:sp>
      <p:sp>
        <p:nvSpPr>
          <p:cNvPr id="3" name="Content Placeholder 2">
            <a:extLst>
              <a:ext uri="{FF2B5EF4-FFF2-40B4-BE49-F238E27FC236}">
                <a16:creationId xmlns:a16="http://schemas.microsoft.com/office/drawing/2014/main" id="{8FF0530F-E8E1-FC61-5636-349A10EC2D22}"/>
              </a:ext>
            </a:extLst>
          </p:cNvPr>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Medline</a:t>
            </a:r>
          </a:p>
          <a:p>
            <a:r>
              <a:rPr lang="en-US" sz="4000" dirty="0" err="1">
                <a:latin typeface="Times New Roman" panose="02020603050405020304" pitchFamily="18" charset="0"/>
                <a:cs typeface="Times New Roman" panose="02020603050405020304" pitchFamily="18" charset="0"/>
              </a:rPr>
              <a:t>Cinahl</a:t>
            </a:r>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Pub med</a:t>
            </a:r>
          </a:p>
          <a:p>
            <a:r>
              <a:rPr lang="en-US" sz="4000" dirty="0">
                <a:latin typeface="Times New Roman" panose="02020603050405020304" pitchFamily="18" charset="0"/>
                <a:cs typeface="Times New Roman" panose="02020603050405020304" pitchFamily="18" charset="0"/>
              </a:rPr>
              <a:t>Science Direct</a:t>
            </a:r>
          </a:p>
        </p:txBody>
      </p:sp>
    </p:spTree>
    <p:extLst>
      <p:ext uri="{BB962C8B-B14F-4D97-AF65-F5344CB8AC3E}">
        <p14:creationId xmlns:p14="http://schemas.microsoft.com/office/powerpoint/2010/main" val="626844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CE3CA-65DF-5238-CBF3-A47C96F78910}"/>
              </a:ext>
            </a:extLst>
          </p:cNvPr>
          <p:cNvSpPr>
            <a:spLocks noGrp="1"/>
          </p:cNvSpPr>
          <p:nvPr>
            <p:ph type="title"/>
          </p:nvPr>
        </p:nvSpPr>
        <p:spPr/>
        <p:txBody>
          <a:bodyPr>
            <a:normAutofit fontScale="90000"/>
          </a:bodyPr>
          <a:lstStyle/>
          <a:p>
            <a:r>
              <a:rPr lang="en-US" sz="5400" b="1" dirty="0">
                <a:effectLst/>
                <a:latin typeface="Times New Roman" panose="02020603050405020304" pitchFamily="18" charset="0"/>
                <a:ea typeface="Times New Roman" panose="02020603050405020304" pitchFamily="18" charset="0"/>
              </a:rPr>
              <a:t>Four peer-reviewed articles </a:t>
            </a:r>
            <a:br>
              <a:rPr lang="en-US" sz="54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380BAE9-9970-0781-DAAD-DDAD6892C0B0}"/>
              </a:ext>
            </a:extLst>
          </p:cNvPr>
          <p:cNvSpPr>
            <a:spLocks noGrp="1"/>
          </p:cNvSpPr>
          <p:nvPr>
            <p:ph idx="1"/>
          </p:nvPr>
        </p:nvSpPr>
        <p:spPr>
          <a:xfrm>
            <a:off x="838200" y="1636295"/>
            <a:ext cx="10515600" cy="4540668"/>
          </a:xfrm>
        </p:spPr>
        <p:txBody>
          <a:bodyPr>
            <a:normAutofit fontScale="62500" lnSpcReduction="20000"/>
          </a:bodyPr>
          <a:lstStyle/>
          <a:p>
            <a:pPr marL="0" marR="0" indent="0">
              <a:buNone/>
            </a:pPr>
            <a:r>
              <a:rPr lang="en-US" sz="3100" dirty="0">
                <a:effectLst/>
                <a:latin typeface="Times New Roman" panose="02020603050405020304" pitchFamily="18" charset="0"/>
                <a:ea typeface="Times New Roman" panose="02020603050405020304" pitchFamily="18" charset="0"/>
              </a:rPr>
              <a:t>A, D., LM, </a:t>
            </a:r>
            <a:r>
              <a:rPr lang="en-US" sz="3100" dirty="0" err="1">
                <a:effectLst/>
                <a:latin typeface="Times New Roman" panose="02020603050405020304" pitchFamily="18" charset="0"/>
                <a:ea typeface="Times New Roman" panose="02020603050405020304" pitchFamily="18" charset="0"/>
              </a:rPr>
              <a:t>felix</a:t>
            </a:r>
            <a:r>
              <a:rPr lang="en-US" sz="3100" dirty="0">
                <a:effectLst/>
                <a:latin typeface="Times New Roman" panose="02020603050405020304" pitchFamily="18" charset="0"/>
                <a:ea typeface="Times New Roman" panose="02020603050405020304" pitchFamily="18" charset="0"/>
              </a:rPr>
              <a:t>, BE, K., CC, L., A, L., DC, M., &amp; J, R. (2020, February 17). </a:t>
            </a:r>
            <a:r>
              <a:rPr lang="en-US" sz="3100" i="1" dirty="0">
                <a:effectLst/>
                <a:latin typeface="Times New Roman" panose="02020603050405020304" pitchFamily="18" charset="0"/>
                <a:ea typeface="Times New Roman" panose="02020603050405020304" pitchFamily="18" charset="0"/>
              </a:rPr>
              <a:t>Shock-absorbing flooring for fall-related injury prevention in older adults and staff in hospitals and care homes: the SAFEST systematic review.</a:t>
            </a:r>
            <a:r>
              <a:rPr lang="en-US" sz="3100" dirty="0">
                <a:effectLst/>
                <a:latin typeface="Times New Roman" panose="02020603050405020304" pitchFamily="18" charset="0"/>
                <a:ea typeface="Times New Roman" panose="02020603050405020304" pitchFamily="18" charset="0"/>
              </a:rPr>
              <a:t> EBSCO Information Services, Inc. | </a:t>
            </a:r>
            <a:r>
              <a:rPr lang="en-US" sz="3100" dirty="0" err="1">
                <a:effectLst/>
                <a:latin typeface="Times New Roman" panose="02020603050405020304" pitchFamily="18" charset="0"/>
                <a:ea typeface="Times New Roman" panose="02020603050405020304" pitchFamily="18" charset="0"/>
              </a:rPr>
              <a:t>www.ebsco.com</a:t>
            </a:r>
            <a:r>
              <a:rPr lang="en-US" sz="3100" dirty="0">
                <a:effectLst/>
                <a:latin typeface="Times New Roman" panose="02020603050405020304" pitchFamily="18" charset="0"/>
                <a:ea typeface="Times New Roman" panose="02020603050405020304" pitchFamily="18" charset="0"/>
              </a:rPr>
              <a:t>. Retrieved March 31, 2023, from </a:t>
            </a:r>
          </a:p>
          <a:p>
            <a:pPr marL="0" marR="0" indent="0">
              <a:buNone/>
            </a:pPr>
            <a:r>
              <a:rPr lang="en-US" sz="3100" u="sng" dirty="0">
                <a:solidFill>
                  <a:srgbClr val="0000FF"/>
                </a:solidFill>
                <a:effectLst/>
                <a:latin typeface="Times New Roman" panose="02020603050405020304" pitchFamily="18" charset="0"/>
                <a:ea typeface="Times New Roman" panose="02020603050405020304" pitchFamily="18" charset="0"/>
                <a:hlinkClick r:id="rId2"/>
              </a:rPr>
              <a:t>https://www.ebsco.com/products/ebscohost-research-platform</a:t>
            </a:r>
            <a:r>
              <a:rPr lang="en-US" sz="3100" dirty="0">
                <a:effectLst/>
                <a:latin typeface="Times New Roman" panose="02020603050405020304" pitchFamily="18" charset="0"/>
                <a:ea typeface="Times New Roman" panose="02020603050405020304" pitchFamily="18" charset="0"/>
              </a:rPr>
              <a:t> </a:t>
            </a:r>
          </a:p>
          <a:p>
            <a:pPr marL="360045" marR="0" indent="-360045"/>
            <a:r>
              <a:rPr lang="en-US" sz="3100" b="1" dirty="0">
                <a:effectLst/>
                <a:latin typeface="Times New Roman" panose="02020603050405020304" pitchFamily="18" charset="0"/>
                <a:ea typeface="Times New Roman" panose="02020603050405020304" pitchFamily="18" charset="0"/>
              </a:rPr>
              <a:t>Database: </a:t>
            </a:r>
            <a:r>
              <a:rPr lang="en-US" sz="3100" dirty="0">
                <a:effectLst/>
                <a:latin typeface="Times New Roman" panose="02020603050405020304" pitchFamily="18" charset="0"/>
                <a:ea typeface="Times New Roman" panose="02020603050405020304" pitchFamily="18" charset="0"/>
              </a:rPr>
              <a:t>Medline</a:t>
            </a:r>
          </a:p>
          <a:p>
            <a:pPr marL="360045" marR="0" indent="-360045"/>
            <a:r>
              <a:rPr lang="en-US" sz="3100" b="1" dirty="0">
                <a:effectLst/>
                <a:latin typeface="Times New Roman" panose="02020603050405020304" pitchFamily="18" charset="0"/>
                <a:ea typeface="Times New Roman" panose="02020603050405020304" pitchFamily="18" charset="0"/>
              </a:rPr>
              <a:t>Level of evidence</a:t>
            </a:r>
            <a:endParaRPr lang="en-US" sz="3100" dirty="0">
              <a:effectLst/>
              <a:latin typeface="Times New Roman" panose="02020603050405020304" pitchFamily="18" charset="0"/>
              <a:ea typeface="Times New Roman" panose="02020603050405020304" pitchFamily="18" charset="0"/>
            </a:endParaRPr>
          </a:p>
          <a:p>
            <a:pPr marL="360045" marR="0" indent="-360045"/>
            <a:r>
              <a:rPr lang="en-US" sz="3100" b="1" dirty="0">
                <a:effectLst/>
                <a:latin typeface="Times New Roman" panose="02020603050405020304" pitchFamily="18" charset="0"/>
                <a:ea typeface="Times New Roman" panose="02020603050405020304" pitchFamily="18" charset="0"/>
              </a:rPr>
              <a:t>Level 1</a:t>
            </a:r>
            <a:r>
              <a:rPr lang="en-US" sz="3100" dirty="0">
                <a:effectLst/>
                <a:latin typeface="Times New Roman" panose="02020603050405020304" pitchFamily="18" charset="0"/>
                <a:ea typeface="Times New Roman" panose="02020603050405020304" pitchFamily="18" charset="0"/>
              </a:rPr>
              <a:t>: Extensive search using an electronic database such as Medline, </a:t>
            </a:r>
            <a:r>
              <a:rPr lang="en-US" sz="3100" dirty="0" err="1">
                <a:effectLst/>
                <a:latin typeface="Times New Roman" panose="02020603050405020304" pitchFamily="18" charset="0"/>
                <a:ea typeface="Times New Roman" panose="02020603050405020304" pitchFamily="18" charset="0"/>
              </a:rPr>
              <a:t>Cinahl</a:t>
            </a:r>
            <a:r>
              <a:rPr lang="en-US" sz="3100" dirty="0">
                <a:effectLst/>
                <a:latin typeface="Times New Roman" panose="02020603050405020304" pitchFamily="18" charset="0"/>
                <a:ea typeface="Times New Roman" panose="02020603050405020304" pitchFamily="18" charset="0"/>
              </a:rPr>
              <a:t>, </a:t>
            </a:r>
            <a:r>
              <a:rPr lang="en-US" sz="3100" dirty="0" err="1">
                <a:effectLst/>
                <a:latin typeface="Times New Roman" panose="02020603050405020304" pitchFamily="18" charset="0"/>
                <a:ea typeface="Times New Roman" panose="02020603050405020304" pitchFamily="18" charset="0"/>
              </a:rPr>
              <a:t>Ageline</a:t>
            </a:r>
            <a:r>
              <a:rPr lang="en-US" sz="3100" dirty="0">
                <a:effectLst/>
                <a:latin typeface="Times New Roman" panose="02020603050405020304" pitchFamily="18" charset="0"/>
                <a:ea typeface="Times New Roman" panose="02020603050405020304" pitchFamily="18" charset="0"/>
              </a:rPr>
              <a:t>, Web of science, economic evaluation, NHS, and Scopus was conducted.</a:t>
            </a:r>
          </a:p>
          <a:p>
            <a:pPr marL="360045" marR="0" indent="-360045"/>
            <a:r>
              <a:rPr lang="en-US" sz="3100" dirty="0">
                <a:effectLst/>
                <a:latin typeface="Times New Roman" panose="02020603050405020304" pitchFamily="18" charset="0"/>
                <a:ea typeface="Times New Roman" panose="02020603050405020304" pitchFamily="18" charset="0"/>
              </a:rPr>
              <a:t> Qualitative evidence was used.</a:t>
            </a:r>
          </a:p>
          <a:p>
            <a:pPr marL="360045" marR="0" indent="-360045"/>
            <a:r>
              <a:rPr lang="en-US" sz="3100" dirty="0">
                <a:effectLst/>
                <a:latin typeface="Times New Roman" panose="02020603050405020304" pitchFamily="18" charset="0"/>
                <a:ea typeface="Times New Roman" panose="02020603050405020304" pitchFamily="18" charset="0"/>
              </a:rPr>
              <a:t> Randomized as well as non-randomized studies were performed </a:t>
            </a:r>
          </a:p>
          <a:p>
            <a:pPr marL="360045" marR="0" indent="-360045"/>
            <a:r>
              <a:rPr lang="en-US" sz="3100" dirty="0">
                <a:effectLst/>
                <a:latin typeface="Times New Roman" panose="02020603050405020304" pitchFamily="18" charset="0"/>
                <a:ea typeface="Times New Roman" panose="02020603050405020304" pitchFamily="18" charset="0"/>
              </a:rPr>
              <a:t>Systematic and Meta-Analysis reporting guidelines were followed.</a:t>
            </a:r>
          </a:p>
          <a:p>
            <a:pPr marL="360045" marR="0" indent="-360045"/>
            <a:r>
              <a:rPr lang="en-US" sz="31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775979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09F7-6611-18EC-658E-3C0A0805B1D4}"/>
              </a:ext>
            </a:extLst>
          </p:cNvPr>
          <p:cNvSpPr>
            <a:spLocks noGrp="1"/>
          </p:cNvSpPr>
          <p:nvPr>
            <p:ph type="title"/>
          </p:nvPr>
        </p:nvSpPr>
        <p:spPr/>
        <p:txBody>
          <a:bodyPr/>
          <a:lstStyle/>
          <a:p>
            <a:r>
              <a:rPr lang="en-US" dirty="0"/>
              <a:t>Four peer-reviewed articles</a:t>
            </a:r>
          </a:p>
        </p:txBody>
      </p:sp>
      <p:sp>
        <p:nvSpPr>
          <p:cNvPr id="3" name="Content Placeholder 2">
            <a:extLst>
              <a:ext uri="{FF2B5EF4-FFF2-40B4-BE49-F238E27FC236}">
                <a16:creationId xmlns:a16="http://schemas.microsoft.com/office/drawing/2014/main" id="{F376D2FF-EAAE-04DE-A677-E857F80EA5DE}"/>
              </a:ext>
            </a:extLst>
          </p:cNvPr>
          <p:cNvSpPr>
            <a:spLocks noGrp="1"/>
          </p:cNvSpPr>
          <p:nvPr>
            <p:ph idx="1"/>
          </p:nvPr>
        </p:nvSpPr>
        <p:spPr>
          <a:xfrm>
            <a:off x="838200" y="1837134"/>
            <a:ext cx="10515600" cy="3998306"/>
          </a:xfrm>
        </p:spPr>
        <p:txBody>
          <a:bodyPr/>
          <a:lstStyle/>
          <a:p>
            <a:pPr marL="0" marR="0" indent="0">
              <a:buNone/>
            </a:pPr>
            <a:r>
              <a:rPr lang="en-US" sz="2000" dirty="0">
                <a:effectLst/>
                <a:latin typeface="Times New Roman" panose="02020603050405020304" pitchFamily="18" charset="0"/>
                <a:ea typeface="Times New Roman" panose="02020603050405020304" pitchFamily="18" charset="0"/>
              </a:rPr>
              <a:t>Greenberg, R. M., Goodheart, V., Jacoby, J. L., </a:t>
            </a:r>
            <a:r>
              <a:rPr lang="en-US" sz="2000" dirty="0" err="1">
                <a:effectLst/>
                <a:latin typeface="Times New Roman" panose="02020603050405020304" pitchFamily="18" charset="0"/>
                <a:ea typeface="Times New Roman" panose="02020603050405020304" pitchFamily="18" charset="0"/>
              </a:rPr>
              <a:t>Barraco</a:t>
            </a:r>
            <a:r>
              <a:rPr lang="en-US" sz="2000" dirty="0">
                <a:effectLst/>
                <a:latin typeface="Times New Roman" panose="02020603050405020304" pitchFamily="18" charset="0"/>
                <a:ea typeface="Times New Roman" panose="02020603050405020304" pitchFamily="18" charset="0"/>
              </a:rPr>
              <a:t>, R. D., Crowley, L. M., Day, R., </a:t>
            </a:r>
            <a:r>
              <a:rPr lang="en-US" sz="2000" dirty="0" err="1">
                <a:effectLst/>
                <a:latin typeface="Times New Roman" panose="02020603050405020304" pitchFamily="18" charset="0"/>
                <a:ea typeface="Times New Roman" panose="02020603050405020304" pitchFamily="18" charset="0"/>
              </a:rPr>
              <a:t>Youngdahl</a:t>
            </a:r>
            <a:r>
              <a:rPr lang="en-US" sz="2000" dirty="0">
                <a:effectLst/>
                <a:latin typeface="Times New Roman" panose="02020603050405020304" pitchFamily="18" charset="0"/>
                <a:ea typeface="Times New Roman" panose="02020603050405020304" pitchFamily="18" charset="0"/>
              </a:rPr>
              <a:t>, A., Collins, D., </a:t>
            </a:r>
            <a:r>
              <a:rPr lang="en-US" sz="2000" dirty="0" err="1">
                <a:effectLst/>
                <a:latin typeface="Times New Roman" panose="02020603050405020304" pitchFamily="18" charset="0"/>
                <a:ea typeface="Times New Roman" panose="02020603050405020304" pitchFamily="18" charset="0"/>
              </a:rPr>
              <a:t>Surmaitis</a:t>
            </a:r>
            <a:r>
              <a:rPr lang="en-US" sz="2000" dirty="0">
                <a:effectLst/>
                <a:latin typeface="Times New Roman" panose="02020603050405020304" pitchFamily="18" charset="0"/>
                <a:ea typeface="Times New Roman" panose="02020603050405020304" pitchFamily="18" charset="0"/>
              </a:rPr>
              <a:t>, R. M., </a:t>
            </a:r>
            <a:r>
              <a:rPr lang="en-US" sz="2000" dirty="0" err="1">
                <a:effectLst/>
                <a:latin typeface="Times New Roman" panose="02020603050405020304" pitchFamily="18" charset="0"/>
                <a:ea typeface="Times New Roman" panose="02020603050405020304" pitchFamily="18" charset="0"/>
              </a:rPr>
              <a:t>Macfarlan</a:t>
            </a:r>
            <a:r>
              <a:rPr lang="en-US" sz="2000" dirty="0">
                <a:effectLst/>
                <a:latin typeface="Times New Roman" panose="02020603050405020304" pitchFamily="18" charset="0"/>
                <a:ea typeface="Times New Roman" panose="02020603050405020304" pitchFamily="18" charset="0"/>
              </a:rPr>
              <a:t>, J. E., &amp; Kane, B. G. (2020, July). </a:t>
            </a:r>
            <a:r>
              <a:rPr lang="en-US" sz="2000" i="1" dirty="0">
                <a:effectLst/>
                <a:latin typeface="Times New Roman" panose="02020603050405020304" pitchFamily="18" charset="0"/>
                <a:ea typeface="Times New Roman" panose="02020603050405020304" pitchFamily="18" charset="0"/>
              </a:rPr>
              <a:t>Emergency Department Stopping Elderly Accidents, Deaths and Injuries (ED STEADI) Program.</a:t>
            </a:r>
            <a:r>
              <a:rPr lang="en-US" sz="2000" dirty="0">
                <a:effectLst/>
                <a:latin typeface="Times New Roman" panose="02020603050405020304" pitchFamily="18" charset="0"/>
                <a:ea typeface="Times New Roman" panose="02020603050405020304" pitchFamily="18" charset="0"/>
              </a:rPr>
              <a:t> EBSCO Information Services, Inc. | </a:t>
            </a:r>
            <a:r>
              <a:rPr lang="en-US" sz="2000" dirty="0" err="1">
                <a:effectLst/>
                <a:latin typeface="Times New Roman" panose="02020603050405020304" pitchFamily="18" charset="0"/>
                <a:ea typeface="Times New Roman" panose="02020603050405020304" pitchFamily="18" charset="0"/>
              </a:rPr>
              <a:t>www.ebsco.com</a:t>
            </a:r>
            <a:r>
              <a:rPr lang="en-US" sz="2000" dirty="0">
                <a:effectLst/>
                <a:latin typeface="Times New Roman" panose="02020603050405020304" pitchFamily="18" charset="0"/>
                <a:ea typeface="Times New Roman" panose="02020603050405020304" pitchFamily="18" charset="0"/>
              </a:rPr>
              <a:t>. Retrieved April 1, 2023, from</a:t>
            </a:r>
          </a:p>
          <a:p>
            <a:pPr marL="0" marR="0" indent="0">
              <a:buNone/>
            </a:pPr>
            <a:r>
              <a:rPr lang="en-US" sz="2000" dirty="0">
                <a:effectLst/>
                <a:latin typeface="Times New Roman" panose="02020603050405020304" pitchFamily="18" charset="0"/>
                <a:ea typeface="Times New Roman" panose="02020603050405020304" pitchFamily="18" charset="0"/>
              </a:rPr>
              <a:t> </a:t>
            </a:r>
            <a:r>
              <a:rPr lang="en-US" sz="2000" u="sng" dirty="0">
                <a:solidFill>
                  <a:srgbClr val="0000FF"/>
                </a:solidFill>
                <a:effectLst/>
                <a:latin typeface="Times New Roman" panose="02020603050405020304" pitchFamily="18" charset="0"/>
                <a:ea typeface="Times New Roman" panose="02020603050405020304" pitchFamily="18" charset="0"/>
                <a:hlinkClick r:id="rId2"/>
              </a:rPr>
              <a:t>https://www.ebsco.com/products/ebscohost-research-platform</a:t>
            </a:r>
            <a:r>
              <a:rPr lang="en-US" sz="2000" dirty="0">
                <a:effectLst/>
                <a:latin typeface="Times New Roman" panose="02020603050405020304" pitchFamily="18" charset="0"/>
                <a:ea typeface="Times New Roman" panose="02020603050405020304" pitchFamily="18" charset="0"/>
              </a:rPr>
              <a:t> </a:t>
            </a:r>
          </a:p>
          <a:p>
            <a:pPr marL="360045" marR="0" indent="-360045"/>
            <a:r>
              <a:rPr lang="en-US" sz="2000" b="1" dirty="0">
                <a:effectLst/>
                <a:latin typeface="Times New Roman" panose="02020603050405020304" pitchFamily="18" charset="0"/>
                <a:ea typeface="Times New Roman" panose="02020603050405020304" pitchFamily="18" charset="0"/>
              </a:rPr>
              <a:t>Database: </a:t>
            </a:r>
            <a:r>
              <a:rPr lang="en-US" sz="2000" dirty="0" err="1">
                <a:effectLst/>
                <a:latin typeface="Times New Roman" panose="02020603050405020304" pitchFamily="18" charset="0"/>
                <a:ea typeface="Times New Roman" panose="02020603050405020304" pitchFamily="18" charset="0"/>
              </a:rPr>
              <a:t>Cinahl</a:t>
            </a:r>
            <a:r>
              <a:rPr lang="en-US" sz="2000" dirty="0">
                <a:effectLst/>
                <a:latin typeface="Times New Roman" panose="02020603050405020304" pitchFamily="18" charset="0"/>
                <a:ea typeface="Times New Roman" panose="02020603050405020304" pitchFamily="18" charset="0"/>
              </a:rPr>
              <a:t> plus</a:t>
            </a:r>
          </a:p>
          <a:p>
            <a:pPr marL="360045" marR="0" indent="-360045"/>
            <a:r>
              <a:rPr lang="en-US" sz="2000" b="1" dirty="0">
                <a:effectLst/>
                <a:latin typeface="Times New Roman" panose="02020603050405020304" pitchFamily="18" charset="0"/>
                <a:ea typeface="Times New Roman" panose="02020603050405020304" pitchFamily="18" charset="0"/>
              </a:rPr>
              <a:t>Level of evidence: </a:t>
            </a:r>
          </a:p>
          <a:p>
            <a:pPr marL="360045" marR="0" indent="-360045"/>
            <a:r>
              <a:rPr lang="en-US" sz="2000" b="1" dirty="0">
                <a:effectLst/>
                <a:latin typeface="Times New Roman" panose="02020603050405020304" pitchFamily="18" charset="0"/>
                <a:ea typeface="Times New Roman" panose="02020603050405020304" pitchFamily="18" charset="0"/>
              </a:rPr>
              <a:t>Level 2</a:t>
            </a:r>
            <a:r>
              <a:rPr lang="en-US" sz="2000" dirty="0">
                <a:effectLst/>
                <a:latin typeface="Times New Roman" panose="02020603050405020304" pitchFamily="18" charset="0"/>
                <a:ea typeface="Times New Roman" panose="02020603050405020304" pitchFamily="18" charset="0"/>
              </a:rPr>
              <a:t>: Randomized controlled trial among 200 subjects was conducted, where 184 patients were analyzed.</a:t>
            </a:r>
          </a:p>
          <a:p>
            <a:endParaRPr lang="en-US" dirty="0"/>
          </a:p>
        </p:txBody>
      </p:sp>
    </p:spTree>
    <p:extLst>
      <p:ext uri="{BB962C8B-B14F-4D97-AF65-F5344CB8AC3E}">
        <p14:creationId xmlns:p14="http://schemas.microsoft.com/office/powerpoint/2010/main" val="3974903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065C-132E-B759-0E5D-81B36A5A413A}"/>
              </a:ext>
            </a:extLst>
          </p:cNvPr>
          <p:cNvSpPr>
            <a:spLocks noGrp="1"/>
          </p:cNvSpPr>
          <p:nvPr>
            <p:ph type="title"/>
          </p:nvPr>
        </p:nvSpPr>
        <p:spPr/>
        <p:txBody>
          <a:bodyPr/>
          <a:lstStyle/>
          <a:p>
            <a:r>
              <a:rPr lang="en-US" dirty="0"/>
              <a:t>Four peer-reviewed articles</a:t>
            </a:r>
          </a:p>
        </p:txBody>
      </p:sp>
      <p:sp>
        <p:nvSpPr>
          <p:cNvPr id="3" name="Content Placeholder 2">
            <a:extLst>
              <a:ext uri="{FF2B5EF4-FFF2-40B4-BE49-F238E27FC236}">
                <a16:creationId xmlns:a16="http://schemas.microsoft.com/office/drawing/2014/main" id="{01CD9565-8531-70FF-89CF-A3BBADFC697E}"/>
              </a:ext>
            </a:extLst>
          </p:cNvPr>
          <p:cNvSpPr>
            <a:spLocks noGrp="1"/>
          </p:cNvSpPr>
          <p:nvPr>
            <p:ph idx="1"/>
          </p:nvPr>
        </p:nvSpPr>
        <p:spPr>
          <a:xfrm>
            <a:off x="838200" y="1925269"/>
            <a:ext cx="10515600" cy="3998306"/>
          </a:xfrm>
        </p:spPr>
        <p:txBody>
          <a:bodyPr>
            <a:normAutofit fontScale="92500"/>
          </a:bodyPr>
          <a:lstStyle/>
          <a:p>
            <a:pPr marL="0" marR="0" indent="0">
              <a:buNone/>
            </a:pPr>
            <a:r>
              <a:rPr lang="en-US" sz="2400" dirty="0">
                <a:effectLst/>
                <a:latin typeface="Times New Roman" panose="02020603050405020304" pitchFamily="18" charset="0"/>
                <a:ea typeface="Times New Roman" panose="02020603050405020304" pitchFamily="18" charset="0"/>
              </a:rPr>
              <a:t>Ali1, H., &amp; Li2, H. (2020, March). </a:t>
            </a:r>
            <a:r>
              <a:rPr lang="en-US" sz="2400" i="1" dirty="0">
                <a:effectLst/>
                <a:latin typeface="Times New Roman" panose="02020603050405020304" pitchFamily="18" charset="0"/>
                <a:ea typeface="Times New Roman" panose="02020603050405020304" pitchFamily="18" charset="0"/>
              </a:rPr>
              <a:t>Use of notification and Communication Technology (call light systems) in nursing homes: Observational study</a:t>
            </a:r>
            <a:r>
              <a:rPr lang="en-US" sz="2400" dirty="0">
                <a:effectLst/>
                <a:latin typeface="Times New Roman" panose="02020603050405020304" pitchFamily="18" charset="0"/>
                <a:ea typeface="Times New Roman" panose="02020603050405020304" pitchFamily="18" charset="0"/>
              </a:rPr>
              <a:t>. Journal of Medical Internet Research. Retrieved April 1, 2023, from</a:t>
            </a:r>
          </a:p>
          <a:p>
            <a:pPr marL="0" marR="0" indent="0">
              <a:buNone/>
            </a:pPr>
            <a:r>
              <a:rPr lang="en-US" sz="2400" dirty="0">
                <a:effectLst/>
                <a:latin typeface="Times New Roman" panose="02020603050405020304" pitchFamily="18" charset="0"/>
                <a:ea typeface="Times New Roman" panose="02020603050405020304" pitchFamily="18" charset="0"/>
              </a:rPr>
              <a:t> </a:t>
            </a:r>
            <a:r>
              <a:rPr lang="en-US" sz="2400" u="sng" dirty="0">
                <a:solidFill>
                  <a:srgbClr val="0000FF"/>
                </a:solidFill>
                <a:effectLst/>
                <a:latin typeface="Times New Roman" panose="02020603050405020304" pitchFamily="18" charset="0"/>
                <a:ea typeface="Times New Roman" panose="02020603050405020304" pitchFamily="18" charset="0"/>
                <a:hlinkClick r:id="rId2"/>
              </a:rPr>
              <a:t>https://www.jmir.org/2020/3/e16252/</a:t>
            </a:r>
            <a:r>
              <a:rPr lang="en-US" sz="2400" dirty="0">
                <a:effectLst/>
                <a:latin typeface="Times New Roman" panose="02020603050405020304" pitchFamily="18" charset="0"/>
                <a:ea typeface="Times New Roman" panose="02020603050405020304" pitchFamily="18" charset="0"/>
              </a:rPr>
              <a:t> </a:t>
            </a:r>
          </a:p>
          <a:p>
            <a:pPr marL="360045" marR="0" indent="-360045"/>
            <a:r>
              <a:rPr lang="en-US" sz="2400" b="1" dirty="0">
                <a:effectLst/>
                <a:latin typeface="Times New Roman" panose="02020603050405020304" pitchFamily="18" charset="0"/>
                <a:ea typeface="Times New Roman" panose="02020603050405020304" pitchFamily="18" charset="0"/>
              </a:rPr>
              <a:t>Database: </a:t>
            </a:r>
            <a:r>
              <a:rPr lang="en-US" sz="2400" dirty="0">
                <a:effectLst/>
                <a:latin typeface="Times New Roman" panose="02020603050405020304" pitchFamily="18" charset="0"/>
                <a:ea typeface="Times New Roman" panose="02020603050405020304" pitchFamily="18" charset="0"/>
              </a:rPr>
              <a:t>Science Direct</a:t>
            </a:r>
          </a:p>
          <a:p>
            <a:pPr marL="360045" marR="0" indent="-360045"/>
            <a:r>
              <a:rPr lang="en-US" sz="2400" b="1" dirty="0">
                <a:effectLst/>
                <a:latin typeface="Times New Roman" panose="02020603050405020304" pitchFamily="18" charset="0"/>
                <a:ea typeface="Times New Roman" panose="02020603050405020304" pitchFamily="18" charset="0"/>
              </a:rPr>
              <a:t>Level of evidence: </a:t>
            </a:r>
          </a:p>
          <a:p>
            <a:pPr marL="360045" marR="0" indent="-360045"/>
            <a:r>
              <a:rPr lang="en-US" sz="2400" b="1" dirty="0">
                <a:effectLst/>
                <a:latin typeface="Times New Roman" panose="02020603050405020304" pitchFamily="18" charset="0"/>
                <a:ea typeface="Times New Roman" panose="02020603050405020304" pitchFamily="18" charset="0"/>
              </a:rPr>
              <a:t>Level 4: </a:t>
            </a:r>
            <a:r>
              <a:rPr lang="en-US" sz="2400" dirty="0">
                <a:effectLst/>
                <a:latin typeface="Times New Roman" panose="02020603050405020304" pitchFamily="18" charset="0"/>
                <a:ea typeface="Times New Roman" panose="02020603050405020304" pitchFamily="18" charset="0"/>
              </a:rPr>
              <a:t>Evidence obtained from cohort studies, the study was conducted in skilled nursing homes with similar nursing units where residents and staff were observed on how they use and respond, and following this task analysis was done. </a:t>
            </a:r>
          </a:p>
          <a:p>
            <a:endParaRPr lang="en-US" dirty="0"/>
          </a:p>
        </p:txBody>
      </p:sp>
    </p:spTree>
    <p:extLst>
      <p:ext uri="{BB962C8B-B14F-4D97-AF65-F5344CB8AC3E}">
        <p14:creationId xmlns:p14="http://schemas.microsoft.com/office/powerpoint/2010/main" val="1110655871"/>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92</TotalTime>
  <Words>2332</Words>
  <Application>Microsoft Macintosh PowerPoint</Application>
  <PresentationFormat>Widescreen</PresentationFormat>
  <Paragraphs>100</Paragraphs>
  <Slides>14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Avenir Next LT Pro</vt:lpstr>
      <vt:lpstr>Calibri</vt:lpstr>
      <vt:lpstr>Cambria</vt:lpstr>
      <vt:lpstr>Fira Sans</vt:lpstr>
      <vt:lpstr>Lato</vt:lpstr>
      <vt:lpstr>Sabon Next LT</vt:lpstr>
      <vt:lpstr>Times New Roman</vt:lpstr>
      <vt:lpstr>Wingdings</vt:lpstr>
      <vt:lpstr>LuminousVTI</vt:lpstr>
      <vt:lpstr>PowerPoint Presentation</vt:lpstr>
      <vt:lpstr>Clinical Issue of Interest </vt:lpstr>
      <vt:lpstr>Introduction</vt:lpstr>
      <vt:lpstr> Purpose  </vt:lpstr>
      <vt:lpstr>PICOT Question and how it was developed</vt:lpstr>
      <vt:lpstr>Research databases used</vt:lpstr>
      <vt:lpstr>Four peer-reviewed articles  </vt:lpstr>
      <vt:lpstr>Four peer-reviewed articles</vt:lpstr>
      <vt:lpstr>Four peer-reviewed articles</vt:lpstr>
      <vt:lpstr>Four peer-reviewed articles</vt:lpstr>
      <vt:lpstr>Conclusion </vt:lpstr>
      <vt:lpstr>References </vt:lpstr>
      <vt:lpstr>Refrences cont..</vt:lpstr>
      <vt:lpstr>Refrences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Issue of Interest </dc:title>
  <dc:creator>RITU.ADHIKARI@lc.cuny.edu</dc:creator>
  <cp:lastModifiedBy>RITU.ADHIKARI@lc.cuny.edu</cp:lastModifiedBy>
  <cp:revision>8</cp:revision>
  <dcterms:created xsi:type="dcterms:W3CDTF">2023-04-02T20:21:25Z</dcterms:created>
  <dcterms:modified xsi:type="dcterms:W3CDTF">2023-06-15T17:08:09Z</dcterms:modified>
</cp:coreProperties>
</file>