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884"/>
  </p:normalViewPr>
  <p:slideViewPr>
    <p:cSldViewPr snapToGrid="0">
      <p:cViewPr varScale="1">
        <p:scale>
          <a:sx n="116" d="100"/>
          <a:sy n="116" d="100"/>
        </p:scale>
        <p:origin x="4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8/7/25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8/7/25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cbi.nlm.nih.gov/pmc/articles/PMC7400042/" TargetMode="External"/><Relationship Id="rId2" Type="http://schemas.openxmlformats.org/officeDocument/2006/relationships/hyperlink" Target="https://demigos.com/blog-post/clinical-decision-support-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jmir.org/2020/10/e2201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E8277-E876-271B-5E5C-86982A2486FD}"/>
              </a:ext>
            </a:extLst>
          </p:cNvPr>
          <p:cNvSpPr>
            <a:spLocks noGrp="1"/>
          </p:cNvSpPr>
          <p:nvPr>
            <p:ph type="ctrTitle"/>
          </p:nvPr>
        </p:nvSpPr>
        <p:spPr>
          <a:xfrm>
            <a:off x="2434441" y="356260"/>
            <a:ext cx="8620411" cy="2987470"/>
          </a:xfrm>
        </p:spPr>
        <p:txBody>
          <a:bodyPr>
            <a:normAutofit fontScale="90000"/>
          </a:bodyPr>
          <a:lstStyle/>
          <a:p>
            <a:pPr marL="0" marR="0">
              <a:spcBef>
                <a:spcPts val="0"/>
              </a:spcBef>
              <a:spcAft>
                <a:spcPts val="0"/>
              </a:spcAft>
            </a:pP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b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Informatics in Nursing and Healthcare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NURS: 6401</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Walden university</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err="1">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Ritu</a:t>
            </a: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Adhikari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r>
              <a:rPr lang="en-US" sz="18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rPr>
              <a:t>Date: 09/17/2023</a:t>
            </a:r>
            <a:br>
              <a:rPr lang="en-US" sz="1800" dirty="0">
                <a:effectLst/>
                <a:latin typeface="Times New Roman" panose="02020603050405020304" pitchFamily="18" charset="0"/>
                <a:ea typeface="Times New Roman" panose="02020603050405020304" pitchFamily="18" charset="0"/>
              </a:rPr>
            </a:br>
            <a:endParaRPr lang="en-US" dirty="0"/>
          </a:p>
        </p:txBody>
      </p:sp>
    </p:spTree>
    <p:extLst>
      <p:ext uri="{BB962C8B-B14F-4D97-AF65-F5344CB8AC3E}">
        <p14:creationId xmlns:p14="http://schemas.microsoft.com/office/powerpoint/2010/main" val="1935967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03DC-77FE-DE8D-0686-DBF1BD17F6CE}"/>
              </a:ext>
            </a:extLst>
          </p:cNvPr>
          <p:cNvSpPr>
            <a:spLocks noGrp="1"/>
          </p:cNvSpPr>
          <p:nvPr>
            <p:ph type="title"/>
          </p:nvPr>
        </p:nvSpPr>
        <p:spPr/>
        <p:txBody>
          <a:bodyPr>
            <a:normAutofit/>
          </a:bodyPr>
          <a:lstStyle/>
          <a:p>
            <a:r>
              <a:rPr lang="en-US" sz="2400" b="1" dirty="0">
                <a:solidFill>
                  <a:srgbClr val="000000"/>
                </a:solidFill>
                <a:effectLst/>
                <a:latin typeface="Times New Roman" panose="02020603050405020304" pitchFamily="18" charset="0"/>
                <a:ea typeface="Times New Roman" panose="02020603050405020304" pitchFamily="18" charset="0"/>
              </a:rPr>
              <a:t>Overriding an alert</a:t>
            </a:r>
            <a:br>
              <a:rPr lang="en-US" sz="2400" dirty="0">
                <a:effectLst/>
                <a:latin typeface="Times New Roman" panose="02020603050405020304" pitchFamily="18" charset="0"/>
                <a:ea typeface="Times New Roman" panose="02020603050405020304" pitchFamily="18" charset="0"/>
              </a:rPr>
            </a:br>
            <a:endParaRPr lang="en-US" sz="2400" dirty="0"/>
          </a:p>
        </p:txBody>
      </p:sp>
      <p:sp>
        <p:nvSpPr>
          <p:cNvPr id="3" name="Content Placeholder 2">
            <a:extLst>
              <a:ext uri="{FF2B5EF4-FFF2-40B4-BE49-F238E27FC236}">
                <a16:creationId xmlns:a16="http://schemas.microsoft.com/office/drawing/2014/main" id="{59D290BE-5A96-88AF-CD11-9593E3DA089F}"/>
              </a:ext>
            </a:extLst>
          </p:cNvPr>
          <p:cNvSpPr>
            <a:spLocks noGrp="1"/>
          </p:cNvSpPr>
          <p:nvPr>
            <p:ph idx="1"/>
          </p:nvPr>
        </p:nvSpPr>
        <p:spPr/>
        <p:txBody>
          <a:bodyPr/>
          <a:lstStyle/>
          <a:p>
            <a:pPr marL="0" indent="0">
              <a:buNone/>
            </a:pPr>
            <a:r>
              <a:rPr lang="en-US" dirty="0">
                <a:solidFill>
                  <a:srgbClr val="212121"/>
                </a:solidFill>
                <a:effectLst/>
                <a:latin typeface="Times New Roman" panose="02020603050405020304" pitchFamily="18" charset="0"/>
                <a:ea typeface="Times New Roman" panose="02020603050405020304" pitchFamily="18" charset="0"/>
              </a:rPr>
              <a:t>Overriding alert is appropriate if the reasons reported by the providers are acceptable according to their study’s framework and if it is verified based on the review of relevant guidelines. For instance, if there is a dose alert displayed after a drug was prescribed, the reason for override can be “will adjust the dose”, “will monitor as recommended”, or “Patient had previously tolerated”. Afterward, this will be checked by a multidisciplinary group and verified in the chart review. </a:t>
            </a:r>
            <a:r>
              <a:rPr lang="en-US" dirty="0">
                <a:solidFill>
                  <a:srgbClr val="000000"/>
                </a:solidFill>
                <a:effectLst/>
                <a:latin typeface="Times New Roman" panose="02020603050405020304" pitchFamily="18" charset="0"/>
                <a:ea typeface="Times New Roman" panose="02020603050405020304" pitchFamily="18" charset="0"/>
              </a:rPr>
              <a:t>(Poly et al., 2020)</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41039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B7C47-7EE2-DDB4-EAAD-5807C08FE5C2}"/>
              </a:ext>
            </a:extLst>
          </p:cNvPr>
          <p:cNvSpPr>
            <a:spLocks noGrp="1"/>
          </p:cNvSpPr>
          <p:nvPr>
            <p:ph type="title"/>
          </p:nvPr>
        </p:nvSpPr>
        <p:spPr/>
        <p:txBody>
          <a:bodyPr>
            <a:normAutofit fontScale="90000"/>
          </a:bodyPr>
          <a:lstStyle/>
          <a:p>
            <a:pPr marL="0" marR="0">
              <a:lnSpc>
                <a:spcPct val="200000"/>
              </a:lnSpc>
              <a:spcBef>
                <a:spcPts val="0"/>
              </a:spcBef>
              <a:spcAft>
                <a:spcPts val="1200"/>
              </a:spcAft>
            </a:pPr>
            <a:r>
              <a:rPr lang="en-US" sz="2700" b="1" dirty="0">
                <a:solidFill>
                  <a:srgbClr val="000000"/>
                </a:solidFill>
                <a:effectLst/>
                <a:latin typeface="Times New Roman" panose="02020603050405020304" pitchFamily="18" charset="0"/>
                <a:ea typeface="Times New Roman" panose="02020603050405020304" pitchFamily="18" charset="0"/>
              </a:rPr>
              <a:t>Monitor compliance</a:t>
            </a:r>
            <a:br>
              <a:rPr lang="en-US" sz="1800" dirty="0">
                <a:effectLst/>
                <a:latin typeface="Times New Roman" panose="02020603050405020304" pitchFamily="18" charset="0"/>
                <a:ea typeface="Times New Roman" panose="02020603050405020304" pitchFamily="18" charset="0"/>
              </a:rPr>
            </a:br>
            <a:r>
              <a:rPr lang="en-US" sz="1800" dirty="0">
                <a:solidFill>
                  <a:srgbClr val="000000"/>
                </a:solidFill>
                <a:effectLst/>
                <a:latin typeface="Times New Roman" panose="02020603050405020304" pitchFamily="18" charset="0"/>
                <a:ea typeface="Times New Roman" panose="02020603050405020304" pitchFamily="18" charset="0"/>
              </a:rPr>
              <a:t>. </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EC40E36-F4E0-17E0-1F8D-4FB869167C83}"/>
              </a:ext>
            </a:extLst>
          </p:cNvPr>
          <p:cNvSpPr>
            <a:spLocks noGrp="1"/>
          </p:cNvSpPr>
          <p:nvPr>
            <p:ph idx="1"/>
          </p:nvPr>
        </p:nvSpPr>
        <p:spPr/>
        <p:txBody>
          <a:bodyPr/>
          <a:lstStyle/>
          <a:p>
            <a:pPr marL="0" marR="0" indent="0">
              <a:lnSpc>
                <a:spcPct val="200000"/>
              </a:lnSpc>
              <a:spcBef>
                <a:spcPts val="0"/>
              </a:spcBef>
              <a:spcAft>
                <a:spcPts val="1200"/>
              </a:spcAft>
              <a:buNone/>
            </a:pPr>
            <a:r>
              <a:rPr lang="en-US" dirty="0">
                <a:solidFill>
                  <a:srgbClr val="000000"/>
                </a:solidFill>
                <a:effectLst/>
                <a:latin typeface="Times New Roman" panose="02020603050405020304" pitchFamily="18" charset="0"/>
                <a:ea typeface="Times New Roman" panose="02020603050405020304" pitchFamily="18" charset="0"/>
              </a:rPr>
              <a:t>Compliance can be monitored through policy reviews, compliance management software, and audits. </a:t>
            </a:r>
            <a:endParaRPr lang="en-US"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5944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9C1B-5C15-0626-9F65-516267C74184}"/>
              </a:ext>
            </a:extLst>
          </p:cNvPr>
          <p:cNvSpPr>
            <a:spLocks noGrp="1"/>
          </p:cNvSpPr>
          <p:nvPr>
            <p:ph type="title"/>
          </p:nvPr>
        </p:nvSpPr>
        <p:spPr/>
        <p:txBody>
          <a:bodyPr>
            <a:normAutofit fontScale="90000"/>
          </a:bodyPr>
          <a:lstStyle/>
          <a:p>
            <a:r>
              <a:rPr lang="en-US" sz="2700" b="1" dirty="0">
                <a:solidFill>
                  <a:srgbClr val="000000"/>
                </a:solidFill>
                <a:effectLst/>
                <a:latin typeface="Times New Roman" panose="02020603050405020304" pitchFamily="18" charset="0"/>
                <a:ea typeface="Times New Roman" panose="02020603050405020304" pitchFamily="18" charset="0"/>
              </a:rPr>
              <a:t>Factors that contribute to continuous override</a:t>
            </a:r>
            <a:br>
              <a:rPr lang="en-US" sz="32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C57DDE8-2F7C-2817-B4F9-6B1DEF3401C3}"/>
              </a:ext>
            </a:extLst>
          </p:cNvPr>
          <p:cNvSpPr>
            <a:spLocks noGrp="1"/>
          </p:cNvSpPr>
          <p:nvPr>
            <p:ph idx="1"/>
          </p:nvPr>
        </p:nvSpPr>
        <p:spPr/>
        <p:txBody>
          <a:bodyPr>
            <a:normAutofit fontScale="77500" lnSpcReduction="20000"/>
          </a:bodyPr>
          <a:lstStyle/>
          <a:p>
            <a:pPr marL="0" marR="0" indent="0">
              <a:lnSpc>
                <a:spcPct val="200000"/>
              </a:lnSpc>
              <a:spcBef>
                <a:spcPts val="0"/>
              </a:spcBef>
              <a:spcAft>
                <a:spcPts val="1200"/>
              </a:spcAft>
              <a:buNone/>
            </a:pPr>
            <a:r>
              <a:rPr lang="en-US" sz="2200" dirty="0">
                <a:solidFill>
                  <a:srgbClr val="000000"/>
                </a:solidFill>
                <a:effectLst/>
                <a:latin typeface="Times New Roman" panose="02020603050405020304" pitchFamily="18" charset="0"/>
                <a:ea typeface="Times New Roman" panose="02020603050405020304" pitchFamily="18" charset="0"/>
              </a:rPr>
              <a:t>The factor for the continuous override is when the provider override saying “will monitor as recommended “and orders the medication, saying that he/she will monitor for adverse reaction, then when it comes to Nursing she has to override again saying “will notify the provider” resulting in continuous override. I think in this case override is necessary as it alerts us that we need to watch for any reaction after administering the medications. </a:t>
            </a:r>
            <a:endParaRPr lang="en-US" sz="2200" dirty="0">
              <a:effectLst/>
              <a:latin typeface="Times New Roman" panose="02020603050405020304" pitchFamily="18" charset="0"/>
              <a:ea typeface="Times New Roman" panose="02020603050405020304" pitchFamily="18" charset="0"/>
            </a:endParaRPr>
          </a:p>
          <a:p>
            <a:pPr marL="0" marR="0" indent="0">
              <a:lnSpc>
                <a:spcPct val="200000"/>
              </a:lnSpc>
              <a:spcBef>
                <a:spcPts val="0"/>
              </a:spcBef>
              <a:spcAft>
                <a:spcPts val="1200"/>
              </a:spcAft>
              <a:buNone/>
            </a:pPr>
            <a:r>
              <a:rPr lang="en-US" sz="2200" b="1" dirty="0">
                <a:effectLst/>
                <a:latin typeface="Times New Roman" panose="02020603050405020304" pitchFamily="18" charset="0"/>
                <a:ea typeface="Times New Roman" panose="02020603050405020304" pitchFamily="18" charset="0"/>
              </a:rPr>
              <a:t> </a:t>
            </a:r>
            <a:endParaRPr lang="en-US" sz="22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22975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0DBD1-1599-E6CE-BBDC-6DE1A54590CD}"/>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81FDA9E5-D0A7-B864-A53D-59B0901A70A3}"/>
              </a:ext>
            </a:extLst>
          </p:cNvPr>
          <p:cNvSpPr>
            <a:spLocks noGrp="1"/>
          </p:cNvSpPr>
          <p:nvPr>
            <p:ph idx="1"/>
          </p:nvPr>
        </p:nvSpPr>
        <p:spPr>
          <a:xfrm>
            <a:off x="1451579" y="2015732"/>
            <a:ext cx="9603275" cy="4037749"/>
          </a:xfrm>
        </p:spPr>
        <p:txBody>
          <a:bodyPr>
            <a:normAutofit fontScale="70000" lnSpcReduction="20000"/>
          </a:bodyPr>
          <a:lstStyle/>
          <a:p>
            <a:pPr marL="0" marR="0" indent="0">
              <a:lnSpc>
                <a:spcPct val="200000"/>
              </a:lnSpc>
              <a:spcBef>
                <a:spcPts val="0"/>
              </a:spcBef>
              <a:spcAft>
                <a:spcPts val="1200"/>
              </a:spcAft>
              <a:buNone/>
            </a:pPr>
            <a:r>
              <a:rPr lang="en-US" sz="2400" b="1" dirty="0">
                <a:solidFill>
                  <a:srgbClr val="212121"/>
                </a:solidFill>
                <a:effectLst/>
                <a:latin typeface="Times New Roman" panose="02020603050405020304" pitchFamily="18" charset="0"/>
                <a:ea typeface="Times New Roman" panose="02020603050405020304" pitchFamily="18" charset="0"/>
              </a:rPr>
              <a:t>The clinical decision support system based on evidence-based principles is a game changer in today's health care. It has played a significant role from enhancing patient safety by reducing medication errors to providing quality care via appropriate and timely clinical management reducing costs and workflow improvement. Despite all the benefits CDSS also comes with potential harm such as Alert fatigue, therefore continuous research is essential to optimize alert frequencies and types to increase clinical outcomes. Reevaluation of override rates should be done for reduction after implementation is done to decrease alert fatigue.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5252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005E-6A58-BA43-5A36-27CD86D0C4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7F5B1BB9-78AE-3E46-1170-41B0D2EA7AE8}"/>
              </a:ext>
            </a:extLst>
          </p:cNvPr>
          <p:cNvSpPr>
            <a:spLocks noGrp="1"/>
          </p:cNvSpPr>
          <p:nvPr>
            <p:ph idx="1"/>
          </p:nvPr>
        </p:nvSpPr>
        <p:spPr>
          <a:xfrm>
            <a:off x="1451579" y="1853754"/>
            <a:ext cx="9603275" cy="4199727"/>
          </a:xfrm>
        </p:spPr>
        <p:txBody>
          <a:bodyPr>
            <a:normAutofit fontScale="47500" lnSpcReduction="20000"/>
          </a:bodyPr>
          <a:lstStyle/>
          <a:p>
            <a:pPr marL="0" marR="0" indent="0">
              <a:lnSpc>
                <a:spcPct val="200000"/>
              </a:lnSpc>
              <a:buNone/>
            </a:pPr>
            <a:r>
              <a:rPr lang="en-US" sz="3400" i="1" dirty="0">
                <a:effectLst/>
                <a:latin typeface="Times New Roman" panose="02020603050405020304" pitchFamily="18" charset="0"/>
                <a:ea typeface="Times New Roman" panose="02020603050405020304" pitchFamily="18" charset="0"/>
              </a:rPr>
              <a:t>How to implement a clinical decision support system</a:t>
            </a:r>
            <a:r>
              <a:rPr lang="en-US" sz="3400" dirty="0">
                <a:effectLst/>
                <a:latin typeface="Times New Roman" panose="02020603050405020304" pitchFamily="18" charset="0"/>
                <a:ea typeface="Times New Roman" panose="02020603050405020304" pitchFamily="18" charset="0"/>
              </a:rPr>
              <a:t>. </a:t>
            </a:r>
            <a:r>
              <a:rPr lang="en-US" sz="3400" dirty="0" err="1">
                <a:effectLst/>
                <a:latin typeface="Times New Roman" panose="02020603050405020304" pitchFamily="18" charset="0"/>
                <a:ea typeface="Times New Roman" panose="02020603050405020304" pitchFamily="18" charset="0"/>
              </a:rPr>
              <a:t>Demigos</a:t>
            </a:r>
            <a:r>
              <a:rPr lang="en-US" sz="3400" dirty="0">
                <a:effectLst/>
                <a:latin typeface="Times New Roman" panose="02020603050405020304" pitchFamily="18" charset="0"/>
                <a:ea typeface="Times New Roman" panose="02020603050405020304" pitchFamily="18" charset="0"/>
              </a:rPr>
              <a:t>. (2021a, August 26). </a:t>
            </a:r>
          </a:p>
          <a:p>
            <a:pPr marL="0" marR="0" indent="0">
              <a:lnSpc>
                <a:spcPct val="200000"/>
              </a:lnSpc>
              <a:buNone/>
            </a:pPr>
            <a:r>
              <a:rPr lang="en-US" sz="3400" u="sng" dirty="0">
                <a:solidFill>
                  <a:srgbClr val="0000FF"/>
                </a:solidFill>
                <a:effectLst/>
                <a:latin typeface="Times New Roman" panose="02020603050405020304" pitchFamily="18" charset="0"/>
                <a:ea typeface="Times New Roman" panose="02020603050405020304" pitchFamily="18" charset="0"/>
                <a:hlinkClick r:id="rId2"/>
              </a:rPr>
              <a:t>https://demigos.com/blog-post/clinical-decision-support-system/</a:t>
            </a: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Poly, T. N., Islam, M. M., Yang, H.-C., &amp; Li, Y.-C. J. (2020, July 20). </a:t>
            </a:r>
            <a:r>
              <a:rPr lang="en-US" sz="3400" i="1" dirty="0">
                <a:effectLst/>
                <a:latin typeface="Times New Roman" panose="02020603050405020304" pitchFamily="18" charset="0"/>
                <a:ea typeface="Times New Roman" panose="02020603050405020304" pitchFamily="18" charset="0"/>
              </a:rPr>
              <a:t>Appropriateness of overridden alerts in Computerized Physician Order Entry: Systematic Review</a:t>
            </a:r>
            <a:r>
              <a:rPr lang="en-US" sz="3400" dirty="0">
                <a:effectLst/>
                <a:latin typeface="Times New Roman" panose="02020603050405020304" pitchFamily="18" charset="0"/>
                <a:ea typeface="Times New Roman" panose="02020603050405020304" pitchFamily="18" charset="0"/>
              </a:rPr>
              <a:t>. JMIR medical informatics.</a:t>
            </a:r>
          </a:p>
          <a:p>
            <a:pPr marL="0" marR="0" indent="0">
              <a:lnSpc>
                <a:spcPct val="200000"/>
              </a:lnSpc>
              <a:buNone/>
            </a:pPr>
            <a:r>
              <a:rPr lang="en-US" sz="3400" dirty="0">
                <a:effectLst/>
                <a:latin typeface="Times New Roman" panose="02020603050405020304" pitchFamily="18" charset="0"/>
                <a:ea typeface="Times New Roman" panose="02020603050405020304" pitchFamily="18" charset="0"/>
              </a:rPr>
              <a:t> </a:t>
            </a:r>
            <a:r>
              <a:rPr lang="en-US" sz="3400" u="sng" dirty="0">
                <a:solidFill>
                  <a:srgbClr val="0000FF"/>
                </a:solidFill>
                <a:effectLst/>
                <a:latin typeface="Times New Roman" panose="02020603050405020304" pitchFamily="18" charset="0"/>
                <a:ea typeface="Times New Roman" panose="02020603050405020304" pitchFamily="18" charset="0"/>
                <a:hlinkClick r:id="rId3"/>
              </a:rPr>
              <a:t>https://www.ncbi.nlm.nih.gov/pmc/articles/PMC7400042/</a:t>
            </a:r>
            <a:r>
              <a:rPr lang="en-US" sz="3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3400" i="1" dirty="0">
                <a:effectLst/>
                <a:latin typeface="Times New Roman" panose="02020603050405020304" pitchFamily="18" charset="0"/>
                <a:ea typeface="Times New Roman" panose="02020603050405020304" pitchFamily="18" charset="0"/>
              </a:rPr>
              <a:t> </a:t>
            </a:r>
            <a:endParaRPr lang="en-US" sz="3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9064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ADCA-6EF6-57AB-CEBB-9F660620767D}"/>
              </a:ext>
            </a:extLst>
          </p:cNvPr>
          <p:cNvSpPr>
            <a:spLocks noGrp="1"/>
          </p:cNvSpPr>
          <p:nvPr>
            <p:ph type="title"/>
          </p:nvPr>
        </p:nvSpPr>
        <p:spPr>
          <a:xfrm>
            <a:off x="1451579" y="966497"/>
            <a:ext cx="9603275" cy="1049235"/>
          </a:xfrm>
        </p:spPr>
        <p:txBody>
          <a:bodyPr/>
          <a:lstStyle/>
          <a:p>
            <a:r>
              <a:rPr lang="en-US" dirty="0"/>
              <a:t>References cont..</a:t>
            </a:r>
          </a:p>
        </p:txBody>
      </p:sp>
      <p:sp>
        <p:nvSpPr>
          <p:cNvPr id="3" name="Content Placeholder 2">
            <a:extLst>
              <a:ext uri="{FF2B5EF4-FFF2-40B4-BE49-F238E27FC236}">
                <a16:creationId xmlns:a16="http://schemas.microsoft.com/office/drawing/2014/main" id="{BF196854-6FC9-35FC-B9D0-C18DABF689F0}"/>
              </a:ext>
            </a:extLst>
          </p:cNvPr>
          <p:cNvSpPr>
            <a:spLocks noGrp="1"/>
          </p:cNvSpPr>
          <p:nvPr>
            <p:ph idx="1"/>
          </p:nvPr>
        </p:nvSpPr>
        <p:spPr>
          <a:xfrm>
            <a:off x="1451579" y="2015732"/>
            <a:ext cx="9603275" cy="4135686"/>
          </a:xfrm>
        </p:spPr>
        <p:txBody>
          <a:bodyPr>
            <a:normAutofit fontScale="70000" lnSpcReduction="20000"/>
          </a:bodyPr>
          <a:lstStyle/>
          <a:p>
            <a:pPr marL="0" marR="0" indent="0">
              <a:lnSpc>
                <a:spcPct val="200000"/>
              </a:lnSpc>
              <a:buNone/>
            </a:pPr>
            <a:r>
              <a:rPr lang="en-US" sz="1800" i="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Wan1, P. K., Satybaldy2, A., Huang1, L., Holtskog3, H., &amp; Nowostawski2, M. (2020, October). </a:t>
            </a:r>
            <a:r>
              <a:rPr lang="en-US" sz="2400" i="1" dirty="0">
                <a:effectLst/>
                <a:latin typeface="Times New Roman" panose="02020603050405020304" pitchFamily="18" charset="0"/>
                <a:ea typeface="Times New Roman" panose="02020603050405020304" pitchFamily="18" charset="0"/>
              </a:rPr>
              <a:t>Reducing alert fatigue by sharing low-level alerts with patients and enhancing collaborative decision making using blockchain technology: Scoping Review and proposed framework (</a:t>
            </a:r>
            <a:r>
              <a:rPr lang="en-US" sz="2400" i="1" dirty="0" err="1">
                <a:effectLst/>
                <a:latin typeface="Times New Roman" panose="02020603050405020304" pitchFamily="18" charset="0"/>
                <a:ea typeface="Times New Roman" panose="02020603050405020304" pitchFamily="18" charset="0"/>
              </a:rPr>
              <a:t>MedAlert</a:t>
            </a:r>
            <a:r>
              <a:rPr lang="en-US" sz="2400" i="1" dirty="0">
                <a:effectLst/>
                <a:latin typeface="Times New Roman" panose="02020603050405020304" pitchFamily="18" charset="0"/>
                <a:ea typeface="Times New Roman" panose="02020603050405020304" pitchFamily="18" charset="0"/>
              </a:rPr>
              <a:t>)</a:t>
            </a:r>
            <a:r>
              <a:rPr lang="en-US" sz="2400" dirty="0">
                <a:effectLst/>
                <a:latin typeface="Times New Roman" panose="02020603050405020304" pitchFamily="18" charset="0"/>
                <a:ea typeface="Times New Roman" panose="02020603050405020304" pitchFamily="18" charset="0"/>
              </a:rPr>
              <a:t>. Journal of Medical Internet Research. </a:t>
            </a:r>
          </a:p>
          <a:p>
            <a:pPr marL="0" marR="0" indent="0">
              <a:lnSpc>
                <a:spcPct val="200000"/>
              </a:lnSpc>
              <a:buNone/>
            </a:pPr>
            <a:r>
              <a:rPr lang="en-US" sz="2400" u="sng" dirty="0">
                <a:solidFill>
                  <a:srgbClr val="0000FF"/>
                </a:solidFill>
                <a:effectLst/>
                <a:latin typeface="Times New Roman" panose="02020603050405020304" pitchFamily="18" charset="0"/>
                <a:ea typeface="Times New Roman" panose="02020603050405020304" pitchFamily="18" charset="0"/>
                <a:hlinkClick r:id="rId2"/>
              </a:rPr>
              <a:t>https://www.jmir.org/2020/10/e22013/</a:t>
            </a: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buNone/>
            </a:pPr>
            <a:r>
              <a:rPr lang="en-US" sz="2400" dirty="0">
                <a:effectLst/>
                <a:latin typeface="Times New Roman" panose="02020603050405020304" pitchFamily="18" charset="0"/>
                <a:ea typeface="Times New Roman" panose="02020603050405020304" pitchFamily="18" charset="0"/>
              </a:rPr>
              <a:t> </a:t>
            </a:r>
          </a:p>
          <a:p>
            <a:pPr marL="0" marR="0" indent="0">
              <a:lnSpc>
                <a:spcPct val="20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45090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235D19-476C-380E-96D3-13283B4BF6C1}"/>
              </a:ext>
            </a:extLst>
          </p:cNvPr>
          <p:cNvSpPr>
            <a:spLocks noGrp="1"/>
          </p:cNvSpPr>
          <p:nvPr>
            <p:ph idx="1"/>
          </p:nvPr>
        </p:nvSpPr>
        <p:spPr>
          <a:xfrm>
            <a:off x="1451579" y="0"/>
            <a:ext cx="9603275" cy="5563518"/>
          </a:xfrm>
        </p:spPr>
        <p:txBody>
          <a:bodyPr>
            <a:normAutofit fontScale="77500" lnSpcReduction="20000"/>
          </a:bodyPr>
          <a:lstStyle/>
          <a:p>
            <a:pPr algn="l"/>
            <a:r>
              <a:rPr lang="en-US" sz="1700" b="1" i="0" dirty="0">
                <a:solidFill>
                  <a:srgbClr val="273540"/>
                </a:solidFill>
                <a:effectLst/>
                <a:latin typeface="Times New Roman" panose="02020603050405020304" pitchFamily="18" charset="0"/>
                <a:cs typeface="Times New Roman" panose="02020603050405020304" pitchFamily="18" charset="0"/>
              </a:rPr>
              <a:t>Part 1: Literature Review Matrix</a:t>
            </a:r>
            <a:endParaRPr lang="en-US" sz="1700" b="0" i="0" dirty="0">
              <a:solidFill>
                <a:srgbClr val="273540"/>
              </a:solidFill>
              <a:effectLst/>
              <a:latin typeface="Times New Roman" panose="02020603050405020304" pitchFamily="18" charset="0"/>
              <a:cs typeface="Times New Roman" panose="02020603050405020304" pitchFamily="18" charset="0"/>
            </a:endParaRPr>
          </a:p>
          <a:p>
            <a:pPr algn="l"/>
            <a:r>
              <a:rPr lang="en-US" sz="1700" b="0" i="0" dirty="0">
                <a:solidFill>
                  <a:srgbClr val="273540"/>
                </a:solidFill>
                <a:effectLst/>
                <a:latin typeface="Times New Roman" panose="02020603050405020304" pitchFamily="18" charset="0"/>
                <a:cs typeface="Times New Roman" panose="02020603050405020304" pitchFamily="18" charset="0"/>
              </a:rPr>
              <a:t>Submit your completed Literature Review Matrix that contains the four research articles you researched and reviewed.</a:t>
            </a:r>
          </a:p>
          <a:p>
            <a:pPr algn="l"/>
            <a:r>
              <a:rPr lang="en-US" sz="1700" b="1" i="0" dirty="0">
                <a:solidFill>
                  <a:srgbClr val="273540"/>
                </a:solidFill>
                <a:effectLst/>
                <a:latin typeface="Times New Roman" panose="02020603050405020304" pitchFamily="18" charset="0"/>
                <a:cs typeface="Times New Roman" panose="02020603050405020304" pitchFamily="18" charset="0"/>
              </a:rPr>
              <a:t>Part 2: Clinical Decision Support (CDS) Recommendation</a:t>
            </a:r>
            <a:endParaRPr lang="en-US" sz="1700" b="0" i="0" dirty="0">
              <a:solidFill>
                <a:srgbClr val="273540"/>
              </a:solidFill>
              <a:effectLst/>
              <a:latin typeface="Times New Roman" panose="02020603050405020304" pitchFamily="18" charset="0"/>
              <a:cs typeface="Times New Roman" panose="02020603050405020304" pitchFamily="18" charset="0"/>
            </a:endParaRPr>
          </a:p>
          <a:p>
            <a:pPr algn="l"/>
            <a:r>
              <a:rPr lang="en-US" sz="1700" b="0" i="0" dirty="0">
                <a:solidFill>
                  <a:srgbClr val="273540"/>
                </a:solidFill>
                <a:effectLst/>
                <a:latin typeface="Times New Roman" panose="02020603050405020304" pitchFamily="18" charset="0"/>
                <a:cs typeface="Times New Roman" panose="02020603050405020304" pitchFamily="18" charset="0"/>
              </a:rPr>
              <a:t>Develop a 10- to 12-slide PowerPoint presentation in which you present your research and data to support your clinical decision support (CDS) recommendation for quality improvement.</a:t>
            </a:r>
          </a:p>
          <a:p>
            <a:pPr algn="l"/>
            <a:r>
              <a:rPr lang="en-US" sz="1700" b="0" i="0" dirty="0">
                <a:solidFill>
                  <a:srgbClr val="273540"/>
                </a:solidFill>
                <a:effectLst/>
                <a:latin typeface="Times New Roman" panose="02020603050405020304" pitchFamily="18" charset="0"/>
                <a:cs typeface="Times New Roman" panose="02020603050405020304" pitchFamily="18" charset="0"/>
              </a:rPr>
              <a:t>Based on your research, address the following in your presentation:</a:t>
            </a:r>
          </a:p>
          <a:p>
            <a:pPr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Synthesize your findings from your four articles, focusing on applicable models and/or theories relevant to CDS, quality improvement in your workplace, and on applicable evidence-based practice in nursing.</a:t>
            </a:r>
          </a:p>
          <a:p>
            <a:pPr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Recommend CDS or information to consider in clinical decision making and explain your rationale for the recommendation. Be specific.</a:t>
            </a:r>
          </a:p>
          <a:p>
            <a:pPr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Justify your recommendation. Be specific and provide examples.</a:t>
            </a:r>
          </a:p>
          <a:p>
            <a:pPr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Recommend how you would address possible limitations or challenges, including:</a:t>
            </a:r>
          </a:p>
          <a:p>
            <a:pPr marL="742950" lvl="1" indent="-285750"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Explain how you would avoid alert fatigue.</a:t>
            </a:r>
          </a:p>
          <a:p>
            <a:pPr marL="742950" lvl="1" indent="-285750"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Explain under what conditions you would allow an override to an alert.</a:t>
            </a:r>
          </a:p>
          <a:p>
            <a:pPr marL="742950" lvl="1" indent="-285750"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Explain how you would monitor compliance.</a:t>
            </a:r>
          </a:p>
          <a:p>
            <a:pPr marL="742950" lvl="1" indent="-285750"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Identify factors that might contribute to continuous overrides.</a:t>
            </a:r>
          </a:p>
          <a:p>
            <a:pPr marL="742950" lvl="1" indent="-285750"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Justify conditions under which an override may be necessary.</a:t>
            </a:r>
          </a:p>
          <a:p>
            <a:pPr algn="l">
              <a:buFont typeface="Arial" panose="020B0604020202020204" pitchFamily="34" charset="0"/>
              <a:buChar char="•"/>
            </a:pPr>
            <a:r>
              <a:rPr lang="en-US" sz="1700" b="0" i="0" dirty="0">
                <a:solidFill>
                  <a:srgbClr val="273540"/>
                </a:solidFill>
                <a:effectLst/>
                <a:latin typeface="Times New Roman" panose="02020603050405020304" pitchFamily="18" charset="0"/>
                <a:cs typeface="Times New Roman" panose="02020603050405020304" pitchFamily="18" charset="0"/>
              </a:rPr>
              <a:t>Provide references in APA style at the end of your presentation—the reference slide or slides do not count toward your assignment total.</a:t>
            </a:r>
          </a:p>
          <a:p>
            <a:endParaRPr lang="en-US" dirty="0"/>
          </a:p>
        </p:txBody>
      </p:sp>
    </p:spTree>
    <p:extLst>
      <p:ext uri="{BB962C8B-B14F-4D97-AF65-F5344CB8AC3E}">
        <p14:creationId xmlns:p14="http://schemas.microsoft.com/office/powerpoint/2010/main" val="1498496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67798-97D2-231A-FC6C-3436CB951FF1}"/>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Introduction:</a:t>
            </a:r>
            <a:br>
              <a:rPr lang="en-US" sz="2400" dirty="0">
                <a:effectLst/>
                <a:highlight>
                  <a:srgbClr val="00FF00"/>
                </a:highlight>
                <a:latin typeface="Times New Roman" panose="02020603050405020304" pitchFamily="18" charset="0"/>
                <a:ea typeface="Times New Roman" panose="02020603050405020304" pitchFamily="18" charset="0"/>
              </a:rPr>
            </a:br>
            <a:endParaRPr lang="en-US" sz="2400" dirty="0">
              <a:highlight>
                <a:srgbClr val="00FF00"/>
              </a:highlight>
            </a:endParaRPr>
          </a:p>
        </p:txBody>
      </p:sp>
      <p:sp>
        <p:nvSpPr>
          <p:cNvPr id="3" name="Content Placeholder 2">
            <a:extLst>
              <a:ext uri="{FF2B5EF4-FFF2-40B4-BE49-F238E27FC236}">
                <a16:creationId xmlns:a16="http://schemas.microsoft.com/office/drawing/2014/main" id="{39D46110-8C03-6E00-42B9-66F822601591}"/>
              </a:ext>
            </a:extLst>
          </p:cNvPr>
          <p:cNvSpPr>
            <a:spLocks noGrp="1"/>
          </p:cNvSpPr>
          <p:nvPr>
            <p:ph idx="1"/>
          </p:nvPr>
        </p:nvSpPr>
        <p:spPr>
          <a:xfrm>
            <a:off x="1451579" y="2015732"/>
            <a:ext cx="9603275" cy="2651271"/>
          </a:xfrm>
        </p:spPr>
        <p:txBody>
          <a:bodyPr/>
          <a:lstStyle/>
          <a:p>
            <a:pPr marL="0" marR="0" indent="0">
              <a:lnSpc>
                <a:spcPct val="200000"/>
              </a:lnSpc>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This PowerPoint presentation presents findings from the research submitted under part one and data to support Clinical decisions support for quality improvement. Along with the pros of CDS we also present some potential harms that come with this amazing tool. </a:t>
            </a:r>
          </a:p>
          <a:p>
            <a:pPr marL="0" marR="0" indent="0">
              <a:lnSpc>
                <a:spcPct val="200000"/>
              </a:lnSpc>
              <a:spcBef>
                <a:spcPts val="0"/>
              </a:spcBef>
              <a:spcAft>
                <a:spcPts val="0"/>
              </a:spcAft>
              <a:buNone/>
            </a:pPr>
            <a:r>
              <a:rPr lang="en-US" sz="1800" b="1" dirty="0">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5887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BC0CB-ED0B-1D93-9A67-BAFEEA5C7742}"/>
              </a:ext>
            </a:extLst>
          </p:cNvPr>
          <p:cNvSpPr>
            <a:spLocks noGrp="1"/>
          </p:cNvSpPr>
          <p:nvPr>
            <p:ph type="title"/>
          </p:nvPr>
        </p:nvSpPr>
        <p:spPr>
          <a:xfrm>
            <a:off x="1888177" y="804520"/>
            <a:ext cx="9166677" cy="763024"/>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rPr>
              <a:t>Findings from four articles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FC1C284-0B78-A4DB-80B7-DAADF6D32FD0}"/>
              </a:ext>
            </a:extLst>
          </p:cNvPr>
          <p:cNvSpPr>
            <a:spLocks noGrp="1"/>
          </p:cNvSpPr>
          <p:nvPr>
            <p:ph idx="1"/>
          </p:nvPr>
        </p:nvSpPr>
        <p:spPr>
          <a:xfrm>
            <a:off x="1451579" y="1853754"/>
            <a:ext cx="9603276" cy="4072033"/>
          </a:xfrm>
        </p:spPr>
        <p:txBody>
          <a:bodyPr>
            <a:noAutofit/>
          </a:bodyPr>
          <a:lstStyle/>
          <a:p>
            <a:pPr marL="457200" lvl="1" indent="0">
              <a:buNone/>
            </a:pPr>
            <a:r>
              <a:rPr lang="en-US" sz="2200" dirty="0">
                <a:effectLst/>
                <a:latin typeface="Times New Roman" panose="02020603050405020304" pitchFamily="18" charset="0"/>
                <a:ea typeface="Times New Roman" panose="02020603050405020304" pitchFamily="18" charset="0"/>
              </a:rPr>
              <a:t>The four articles presented were successful in portraying an evidence-based Clinical Decision Support system as a tool to improve healthcare delivery. Patient experience used as evidence in clinical decision support systems has shown to be effective in making clinical decisions. There were some gaps in the development of an effective Clinical decision support system and that was because of the exclusion of evidence-based ideas. Effective CDS for design and implementation is always sustained by evidence-based principles. Guidance on CDS is provided by the “Five Rights” and Guide checklist which are evidence-based innovations to design CDS for the improvement of population health.</a:t>
            </a:r>
            <a:r>
              <a:rPr lang="en-US" sz="2200" dirty="0">
                <a:effectLst/>
              </a:rPr>
              <a:t> </a:t>
            </a:r>
            <a:endParaRPr lang="en-US" sz="2200" dirty="0"/>
          </a:p>
        </p:txBody>
      </p:sp>
    </p:spTree>
    <p:extLst>
      <p:ext uri="{BB962C8B-B14F-4D97-AF65-F5344CB8AC3E}">
        <p14:creationId xmlns:p14="http://schemas.microsoft.com/office/powerpoint/2010/main" val="71252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D29B-50E1-140F-B1B5-F7D99876421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E979CA8-7A90-1CE7-E521-4AAD46F52E2F}"/>
              </a:ext>
            </a:extLst>
          </p:cNvPr>
          <p:cNvSpPr>
            <a:spLocks noGrp="1"/>
          </p:cNvSpPr>
          <p:nvPr>
            <p:ph idx="1"/>
          </p:nvPr>
        </p:nvSpPr>
        <p:spPr>
          <a:xfrm>
            <a:off x="1365661" y="1853754"/>
            <a:ext cx="9689193" cy="4199727"/>
          </a:xfrm>
        </p:spPr>
        <p:txBody>
          <a:bodyPr>
            <a:normAutofit fontScale="32500" lnSpcReduction="20000"/>
          </a:bodyPr>
          <a:lstStyle/>
          <a:p>
            <a:pPr marL="0" marR="0" indent="0">
              <a:lnSpc>
                <a:spcPct val="200000"/>
              </a:lnSpc>
              <a:spcBef>
                <a:spcPts val="0"/>
              </a:spcBef>
              <a:spcAft>
                <a:spcPts val="0"/>
              </a:spcAft>
              <a:buNone/>
            </a:pPr>
            <a:r>
              <a:rPr lang="en-US" sz="4500" dirty="0">
                <a:effectLst/>
                <a:latin typeface="Times New Roman" panose="02020603050405020304" pitchFamily="18" charset="0"/>
                <a:ea typeface="Times New Roman" panose="02020603050405020304" pitchFamily="18" charset="0"/>
              </a:rPr>
              <a:t>The REAIM framework that has outcome measures is most relevant in real work implementation along with the translation of evidence-based research findings into practice. </a:t>
            </a:r>
          </a:p>
          <a:p>
            <a:pPr marL="0" marR="0" indent="0">
              <a:lnSpc>
                <a:spcPct val="200000"/>
              </a:lnSpc>
              <a:spcBef>
                <a:spcPts val="0"/>
              </a:spcBef>
              <a:spcAft>
                <a:spcPts val="0"/>
              </a:spcAft>
              <a:buNone/>
            </a:pPr>
            <a:r>
              <a:rPr lang="en-US" sz="4500" dirty="0">
                <a:solidFill>
                  <a:srgbClr val="202124"/>
                </a:solidFill>
                <a:effectLst/>
                <a:latin typeface="Times New Roman" panose="02020603050405020304" pitchFamily="18" charset="0"/>
                <a:ea typeface="Times New Roman" panose="02020603050405020304" pitchFamily="18" charset="0"/>
              </a:rPr>
              <a:t>We use CDS tools in our unit all the time, some of them include order sets for stroke patients and they have different Orde sets for different types of strokes with recommendations. We also have databases that provide us with information that is relevant to patients and alerts us about potentially dangerous situations. This has helped with quality improvement in my workplace because we are a level one stroke center and we get stroke patient all the time as we all know “TIME IS BRAIN” Every second is crucial, therefore these CDS tools helps us save time and provide quality care as the orders set, recommendations that we included in the order sets are evidence-based. </a:t>
            </a:r>
            <a:endParaRPr lang="en-US" sz="45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491987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8B71D-5CA0-3150-234E-B7066C29EF9B}"/>
              </a:ext>
            </a:extLst>
          </p:cNvPr>
          <p:cNvSpPr>
            <a:spLocks noGrp="1"/>
          </p:cNvSpPr>
          <p:nvPr>
            <p:ph type="title"/>
          </p:nvPr>
        </p:nvSpPr>
        <p:spPr>
          <a:xfrm>
            <a:off x="1451579" y="804520"/>
            <a:ext cx="9603275" cy="1059906"/>
          </a:xfrm>
        </p:spPr>
        <p:txBody>
          <a:bodyPr>
            <a:normAutofit fontScale="90000"/>
          </a:bodyPr>
          <a:lstStyle/>
          <a:p>
            <a:pPr marL="0" marR="0">
              <a:lnSpc>
                <a:spcPct val="200000"/>
              </a:lnSpc>
              <a:spcBef>
                <a:spcPts val="0"/>
              </a:spcBef>
              <a:spcAft>
                <a:spcPts val="0"/>
              </a:spcAft>
            </a:pPr>
            <a:r>
              <a:rPr lang="en-US" sz="1800" dirty="0">
                <a:solidFill>
                  <a:srgbClr val="202124"/>
                </a:solidFill>
                <a:effectLst/>
                <a:latin typeface="Times New Roman" panose="02020603050405020304" pitchFamily="18" charset="0"/>
                <a:ea typeface="Times New Roman" panose="02020603050405020304" pitchFamily="18" charset="0"/>
              </a:rPr>
              <a:t> </a:t>
            </a:r>
            <a:r>
              <a:rPr lang="en-US" sz="1800" b="1" dirty="0">
                <a:solidFill>
                  <a:srgbClr val="202124"/>
                </a:solidFill>
                <a:effectLst/>
                <a:latin typeface="Times New Roman" panose="02020603050405020304" pitchFamily="18" charset="0"/>
                <a:ea typeface="Times New Roman" panose="02020603050405020304" pitchFamily="18" charset="0"/>
              </a:rPr>
              <a:t> </a:t>
            </a:r>
            <a:r>
              <a:rPr lang="en-US" sz="2700" b="1" dirty="0">
                <a:solidFill>
                  <a:srgbClr val="202124"/>
                </a:solidFill>
                <a:effectLst/>
                <a:latin typeface="Times New Roman" panose="02020603050405020304" pitchFamily="18" charset="0"/>
                <a:ea typeface="Times New Roman" panose="02020603050405020304" pitchFamily="18" charset="0"/>
              </a:rPr>
              <a:t>CDS Recommendation</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C5A1713-25D4-2237-2AE5-5EF77C506B35}"/>
              </a:ext>
            </a:extLst>
          </p:cNvPr>
          <p:cNvSpPr>
            <a:spLocks noGrp="1"/>
          </p:cNvSpPr>
          <p:nvPr>
            <p:ph idx="1"/>
          </p:nvPr>
        </p:nvSpPr>
        <p:spPr>
          <a:xfrm>
            <a:off x="1451579" y="1864426"/>
            <a:ext cx="9603275" cy="4189054"/>
          </a:xfrm>
        </p:spPr>
        <p:txBody>
          <a:bodyPr>
            <a:normAutofit/>
          </a:bodyPr>
          <a:lstStyle/>
          <a:p>
            <a:pPr marL="0" indent="0">
              <a:buNone/>
            </a:pPr>
            <a:r>
              <a:rPr lang="en-US" dirty="0">
                <a:solidFill>
                  <a:srgbClr val="202124"/>
                </a:solidFill>
                <a:effectLst/>
                <a:latin typeface="Times New Roman" panose="02020603050405020304" pitchFamily="18" charset="0"/>
                <a:ea typeface="Times New Roman" panose="02020603050405020304" pitchFamily="18" charset="0"/>
              </a:rPr>
              <a:t>I would always recommend CDS in clinical decision-making. According to </a:t>
            </a:r>
            <a:r>
              <a:rPr lang="en-US" dirty="0" err="1">
                <a:solidFill>
                  <a:srgbClr val="202124"/>
                </a:solidFill>
                <a:effectLst/>
                <a:latin typeface="Times New Roman" panose="02020603050405020304" pitchFamily="18" charset="0"/>
                <a:ea typeface="Times New Roman" panose="02020603050405020304" pitchFamily="18" charset="0"/>
              </a:rPr>
              <a:t>Demigos.com</a:t>
            </a:r>
            <a:r>
              <a:rPr lang="en-US" dirty="0">
                <a:solidFill>
                  <a:srgbClr val="202124"/>
                </a:solidFill>
                <a:effectLst/>
                <a:latin typeface="Times New Roman" panose="02020603050405020304" pitchFamily="18" charset="0"/>
                <a:ea typeface="Times New Roman" panose="02020603050405020304" pitchFamily="18" charset="0"/>
              </a:rPr>
              <a:t>, A study shows that from $1.2 billion in 2020, the global CDSS market to expand to 1.8 billion by 2025. CDS creates a real, tangible value for both patients and providers. The idea behind implementing CDS is It can be overwhelming for the providers to deal with the amount of data and knowledge every day and CDS can offer support to find, process, and deliver information quickly at the right time. </a:t>
            </a:r>
            <a:r>
              <a:rPr lang="en-US" dirty="0">
                <a:solidFill>
                  <a:srgbClr val="3F3F4B"/>
                </a:solidFill>
                <a:effectLst/>
                <a:latin typeface="Times New Roman" panose="02020603050405020304" pitchFamily="18" charset="0"/>
                <a:ea typeface="Times New Roman" panose="02020603050405020304" pitchFamily="18" charset="0"/>
              </a:rPr>
              <a:t>CDS can enhance the diagnostic process, prevent medical errors, and improve quality care. We do a lot of scans on our unit and sometimes</a:t>
            </a:r>
            <a:endParaRPr lang="en-US" dirty="0"/>
          </a:p>
        </p:txBody>
      </p:sp>
    </p:spTree>
    <p:extLst>
      <p:ext uri="{BB962C8B-B14F-4D97-AF65-F5344CB8AC3E}">
        <p14:creationId xmlns:p14="http://schemas.microsoft.com/office/powerpoint/2010/main" val="356513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E4AEC-5696-86FE-B7E2-C99AC29082F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CEB9A73B-2B51-7923-805F-9D346595E95E}"/>
              </a:ext>
            </a:extLst>
          </p:cNvPr>
          <p:cNvSpPr>
            <a:spLocks noGrp="1"/>
          </p:cNvSpPr>
          <p:nvPr>
            <p:ph idx="1"/>
          </p:nvPr>
        </p:nvSpPr>
        <p:spPr/>
        <p:txBody>
          <a:bodyPr/>
          <a:lstStyle/>
          <a:p>
            <a:pPr marL="0" indent="0">
              <a:buNone/>
            </a:pPr>
            <a:r>
              <a:rPr lang="en-US" sz="2000" dirty="0">
                <a:solidFill>
                  <a:srgbClr val="3F3F4B"/>
                </a:solidFill>
                <a:effectLst/>
                <a:latin typeface="Times New Roman" panose="02020603050405020304" pitchFamily="18" charset="0"/>
                <a:ea typeface="Times New Roman" panose="02020603050405020304" pitchFamily="18" charset="0"/>
              </a:rPr>
              <a:t>we have to do it because we don’t have any other way to find out what is going on with the patient and this can lead to exposure to a lot of radiation mainly via CT scans and can be costly to patients. In this case, CDS can be a lifesaver as it helps compare a patient's symptoms with a database of previous cases and we can apply the same principle to other expensive tests. This way the hospitals also don’t have to pay extra hours for some pointless jobs. 75 % of medical errors that occur in medical facilities are caused by distraction. </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i="1" dirty="0">
                <a:solidFill>
                  <a:srgbClr val="000000"/>
                </a:solidFill>
                <a:effectLst/>
                <a:latin typeface="Times New Roman" panose="02020603050405020304" pitchFamily="18" charset="0"/>
                <a:ea typeface="Times New Roman" panose="02020603050405020304" pitchFamily="18" charset="0"/>
              </a:rPr>
              <a:t>How to implement a clinical decision support system</a:t>
            </a:r>
            <a:r>
              <a:rPr lang="en-US" sz="2000" dirty="0">
                <a:solidFill>
                  <a:srgbClr val="000000"/>
                </a:solidFill>
                <a:effectLst/>
                <a:latin typeface="Times New Roman" panose="02020603050405020304" pitchFamily="18" charset="0"/>
                <a:ea typeface="Times New Roman" panose="02020603050405020304" pitchFamily="18" charset="0"/>
              </a:rPr>
              <a:t> 2021) This can be prevented by generating alerts at the right time and automating the order process. </a:t>
            </a:r>
            <a:endParaRPr lang="en-US" sz="20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239292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CB29A-CA38-9A69-0078-38C53F062C89}"/>
              </a:ext>
            </a:extLst>
          </p:cNvPr>
          <p:cNvSpPr>
            <a:spLocks noGrp="1"/>
          </p:cNvSpPr>
          <p:nvPr>
            <p:ph type="title"/>
          </p:nvPr>
        </p:nvSpPr>
        <p:spPr/>
        <p:txBody>
          <a:bodyPr/>
          <a:lstStyle/>
          <a:p>
            <a:r>
              <a:rPr lang="en-US" sz="2400" b="1" spc="10" dirty="0">
                <a:solidFill>
                  <a:srgbClr val="3F3F4B"/>
                </a:solidFill>
                <a:effectLst/>
                <a:latin typeface="Times New Roman" panose="02020603050405020304" pitchFamily="18" charset="0"/>
                <a:ea typeface="Times New Roman" panose="02020603050405020304" pitchFamily="18" charset="0"/>
              </a:rPr>
              <a:t>Alert Fatigue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DDB31F0-393C-3788-0E69-BF0B357DED94}"/>
              </a:ext>
            </a:extLst>
          </p:cNvPr>
          <p:cNvSpPr>
            <a:spLocks noGrp="1"/>
          </p:cNvSpPr>
          <p:nvPr>
            <p:ph idx="1"/>
          </p:nvPr>
        </p:nvSpPr>
        <p:spPr/>
        <p:txBody>
          <a:bodyPr/>
          <a:lstStyle/>
          <a:p>
            <a:pPr marL="0" indent="0">
              <a:buNone/>
            </a:pPr>
            <a:r>
              <a:rPr lang="en-US" sz="2400" spc="10" dirty="0">
                <a:solidFill>
                  <a:srgbClr val="3F3F4B"/>
                </a:solidFill>
                <a:effectLst/>
                <a:latin typeface="Times New Roman" panose="02020603050405020304" pitchFamily="18" charset="0"/>
                <a:ea typeface="Times New Roman" panose="02020603050405020304" pitchFamily="18" charset="0"/>
              </a:rPr>
              <a:t>CDS helps clinical personnel in decision-making via alerts but sometimes this high volume of alerts from every direction can result in fatigue among clinical personnel. Alert Fatigue can be time-consuming, can take a lot of mental energy, and can make clinicians less responsive to crucial alerts resulting in medication errors</a:t>
            </a:r>
            <a:r>
              <a:rPr lang="en-US" sz="2400" b="1" spc="10" dirty="0">
                <a:solidFill>
                  <a:srgbClr val="3F3F4B"/>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23063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5848-58F0-6586-A11C-21529A74A976}"/>
              </a:ext>
            </a:extLst>
          </p:cNvPr>
          <p:cNvSpPr>
            <a:spLocks noGrp="1"/>
          </p:cNvSpPr>
          <p:nvPr>
            <p:ph type="title"/>
          </p:nvPr>
        </p:nvSpPr>
        <p:spPr/>
        <p:txBody>
          <a:bodyPr/>
          <a:lstStyle/>
          <a:p>
            <a:r>
              <a:rPr lang="en-US" sz="2400" b="1" spc="10" dirty="0">
                <a:solidFill>
                  <a:srgbClr val="3F3F4B"/>
                </a:solidFill>
                <a:effectLst/>
                <a:latin typeface="Times New Roman" panose="02020603050405020304" pitchFamily="18" charset="0"/>
                <a:ea typeface="Times New Roman" panose="02020603050405020304" pitchFamily="18" charset="0"/>
              </a:rPr>
              <a:t>Avoiding alert Fatigue: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6CDCBA4-5C06-5653-47BC-88C60E3BCCC1}"/>
              </a:ext>
            </a:extLst>
          </p:cNvPr>
          <p:cNvSpPr>
            <a:spLocks noGrp="1"/>
          </p:cNvSpPr>
          <p:nvPr>
            <p:ph idx="1"/>
          </p:nvPr>
        </p:nvSpPr>
        <p:spPr/>
        <p:txBody>
          <a:bodyPr>
            <a:normAutofit/>
          </a:bodyPr>
          <a:lstStyle/>
          <a:p>
            <a:pPr marL="0" indent="0">
              <a:buNone/>
            </a:pPr>
            <a:r>
              <a:rPr lang="en-US" spc="10" dirty="0">
                <a:solidFill>
                  <a:srgbClr val="3F3F4B"/>
                </a:solidFill>
                <a:effectLst/>
                <a:latin typeface="Times New Roman" panose="02020603050405020304" pitchFamily="18" charset="0"/>
                <a:ea typeface="Times New Roman" panose="02020603050405020304" pitchFamily="18" charset="0"/>
              </a:rPr>
              <a:t>Setting alerts according to severity/alert priority and customizing alerts to notify healthcare providers in a certain way so that they can differentiate between different alert types can help with alert fatigue. Making sure the hospital has sufficient on-call workers that way not too many alerts will fall on one person. Shifting alerts such as time-depending drug interaction alerts to other medical staff such as pharmacists and nurses can help providers with alert Fatigue. (</a:t>
            </a:r>
            <a:r>
              <a:rPr lang="en-US" dirty="0">
                <a:effectLst/>
                <a:latin typeface="Times New Roman" panose="02020603050405020304" pitchFamily="18" charset="0"/>
                <a:ea typeface="Times New Roman" panose="02020603050405020304" pitchFamily="18" charset="0"/>
              </a:rPr>
              <a:t>Wan1 et al., 2020) </a:t>
            </a:r>
            <a:r>
              <a:rPr lang="en-US" dirty="0">
                <a:solidFill>
                  <a:srgbClr val="212121"/>
                </a:solidFill>
                <a:effectLst/>
                <a:latin typeface="Times New Roman" panose="02020603050405020304" pitchFamily="18" charset="0"/>
                <a:ea typeface="Times New Roman" panose="02020603050405020304" pitchFamily="18" charset="0"/>
              </a:rPr>
              <a:t>Alerts frequently overridden can be revised if not important so that the system can be updated to decrease alert fatigue</a:t>
            </a:r>
            <a:r>
              <a:rPr lang="en-US" dirty="0">
                <a:solidFill>
                  <a:srgbClr val="212121"/>
                </a:solidFill>
                <a:latin typeface="Times New Roman" panose="02020603050405020304" pitchFamily="18" charset="0"/>
                <a:ea typeface="Times New Roman" panose="02020603050405020304" pitchFamily="18" charset="0"/>
              </a:rPr>
              <a:t>.</a:t>
            </a:r>
            <a:endParaRPr lang="en-US" dirty="0"/>
          </a:p>
        </p:txBody>
      </p:sp>
    </p:spTree>
    <p:extLst>
      <p:ext uri="{BB962C8B-B14F-4D97-AF65-F5344CB8AC3E}">
        <p14:creationId xmlns:p14="http://schemas.microsoft.com/office/powerpoint/2010/main" val="166837826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1484</Words>
  <Application>Microsoft Macintosh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Times New Roman</vt:lpstr>
      <vt:lpstr>Gallery</vt:lpstr>
      <vt:lpstr>      Informatics in Nursing and Healthcare    NURS: 6401   Walden university   Ritu Adhikari    Date: 09/17/2023 </vt:lpstr>
      <vt:lpstr>PowerPoint Presentation</vt:lpstr>
      <vt:lpstr>Introduction: </vt:lpstr>
      <vt:lpstr>Findings from four articles </vt:lpstr>
      <vt:lpstr>Cont..</vt:lpstr>
      <vt:lpstr>  CDS Recommendation  </vt:lpstr>
      <vt:lpstr>Cont..</vt:lpstr>
      <vt:lpstr>Alert Fatigue </vt:lpstr>
      <vt:lpstr>Avoiding alert Fatigue: </vt:lpstr>
      <vt:lpstr>Overriding an alert </vt:lpstr>
      <vt:lpstr>Monitor compliance .  </vt:lpstr>
      <vt:lpstr>Factors that contribute to continuous override </vt:lpstr>
      <vt:lpstr>Conclusion</vt:lpstr>
      <vt:lpstr>References</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Informatics in Nursing and Healthcare    NURS: 6401   Walden university   Ritu Adhikari    Date: 09/17/2023 </dc:title>
  <dc:creator>RITU.ADHIKARI@lc.cuny.edu</dc:creator>
  <cp:lastModifiedBy>RITU.ADHIKARI@lc.cuny.edu</cp:lastModifiedBy>
  <cp:revision>3</cp:revision>
  <dcterms:created xsi:type="dcterms:W3CDTF">2023-09-18T02:49:49Z</dcterms:created>
  <dcterms:modified xsi:type="dcterms:W3CDTF">2025-08-07T16:14:07Z</dcterms:modified>
</cp:coreProperties>
</file>