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09"/>
  </p:normalViewPr>
  <p:slideViewPr>
    <p:cSldViewPr snapToGrid="0">
      <p:cViewPr varScale="1">
        <p:scale>
          <a:sx n="90" d="100"/>
          <a:sy n="90" d="100"/>
        </p:scale>
        <p:origin x="232"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0C7DE-C365-0F4C-A022-21E6F8802503}" type="datetimeFigureOut">
              <a:rPr lang="en-US" smtClean="0"/>
              <a:t>12/10/23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80838-EBB5-C341-8EB1-E9DC4B500CE3}" type="slidenum">
              <a:rPr lang="en-US" smtClean="0"/>
              <a:t>‹#›</a:t>
            </a:fld>
            <a:endParaRPr lang="en-US"/>
          </a:p>
        </p:txBody>
      </p:sp>
    </p:spTree>
    <p:extLst>
      <p:ext uri="{BB962C8B-B14F-4D97-AF65-F5344CB8AC3E}">
        <p14:creationId xmlns:p14="http://schemas.microsoft.com/office/powerpoint/2010/main" val="1902223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D077C9-A6E2-644F-A3A9-F4C2C7549F69}" type="datetime1">
              <a:rPr lang="en-US" smtClean="0"/>
              <a:t>12/10/23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AED03-CF38-E346-9DFF-44BADA29AE05}" type="datetime1">
              <a:rPr lang="en-US" smtClean="0"/>
              <a:t>12/10/23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A878B-DED9-3B4E-B152-7F62D296CCC0}" type="datetime1">
              <a:rPr lang="en-US" smtClean="0"/>
              <a:t>12/10/23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E2C04-8DBB-A742-866A-8B599D26B945}" type="datetime1">
              <a:rPr lang="en-US" smtClean="0"/>
              <a:t>12/10/23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E26074-25C3-3349-8927-211058CC02C6}" type="datetime1">
              <a:rPr lang="en-US" smtClean="0"/>
              <a:t>12/10/23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F1393D-3BB2-5244-96F1-97087739872B}" type="datetime1">
              <a:rPr lang="en-US" smtClean="0"/>
              <a:t>12/10/23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6C207-09B4-9744-B835-B978AED639CD}" type="datetime1">
              <a:rPr lang="en-US" smtClean="0"/>
              <a:t>12/10/23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9C219D-33FE-5F4D-AF25-F0887AF96B17}" type="datetime1">
              <a:rPr lang="en-US" smtClean="0"/>
              <a:t>12/10/23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B9A52-B861-A946-BD66-0DBD19892C91}" type="datetime1">
              <a:rPr lang="en-US" smtClean="0"/>
              <a:t>12/10/23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4AB34-C934-7A42-AA6D-A23BFD3F41D2}" type="datetime1">
              <a:rPr lang="en-US" smtClean="0"/>
              <a:t>12/10/23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8B05B40-7FF0-C446-9FD1-2C78DBB584E1}" type="datetime1">
              <a:rPr lang="en-US" smtClean="0"/>
              <a:t>12/10/23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C8EC4DD-839E-2B47-88C1-DFD90277D998}" type="datetime1">
              <a:rPr lang="en-US" smtClean="0"/>
              <a:t>12/10/23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23341&amp;picture=caribbean-beach"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dnsstuff.com/how-important-database-healthcare" TargetMode="External"/><Relationship Id="rId2" Type="http://schemas.openxmlformats.org/officeDocument/2006/relationships/hyperlink" Target="https://www.sciencedirect.com/science/article/pii/S1472029916302181" TargetMode="External"/><Relationship Id="rId1" Type="http://schemas.openxmlformats.org/officeDocument/2006/relationships/slideLayout" Target="../slideLayouts/slideLayout2.xml"/><Relationship Id="rId4" Type="http://schemas.openxmlformats.org/officeDocument/2006/relationships/hyperlink" Target="https://www.geeksforgeeks.org/difference-between-open-source-database-and-commercial-databas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cockroachlabs.com/blog/history-of-databases-distributed-sql/" TargetMode="External"/><Relationship Id="rId2" Type="http://schemas.openxmlformats.org/officeDocument/2006/relationships/hyperlink" Target="https://www.linkedin.com/pulse/evolution-data-models-database-yogesh-hitashi#:~:text=The%20chronological%20order%20of%20the,object%2Drelational%2C%20web%2Denabl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solvaria.com/the-evolution-of-database-management-how-managed-services-are-shaping-the-future/" TargetMode="External"/><Relationship Id="rId2" Type="http://schemas.openxmlformats.org/officeDocument/2006/relationships/hyperlink" Target="https://planergy.com/blog/flat-file/#:~:text=Flat%20file%20databases%20were%20developed,comma%20to%20delimit%20the%20fiel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5901B94-9B3C-2730-6ACF-5F6D8094AE01}"/>
              </a:ext>
            </a:extLst>
          </p:cNvPr>
          <p:cNvSpPr>
            <a:spLocks noGrp="1"/>
          </p:cNvSpPr>
          <p:nvPr>
            <p:ph type="title"/>
          </p:nvPr>
        </p:nvSpPr>
        <p:spPr>
          <a:xfrm>
            <a:off x="1" y="271478"/>
            <a:ext cx="4981738" cy="4486256"/>
          </a:xfrm>
        </p:spPr>
        <p:txBody>
          <a:bodyPr>
            <a:normAutofit/>
          </a:bodyPr>
          <a:lstStyle/>
          <a:p>
            <a:r>
              <a:rPr lang="en-US" sz="2800" dirty="0">
                <a:solidFill>
                  <a:schemeClr val="accent5"/>
                </a:solidFill>
                <a:latin typeface="Times New Roman" panose="02020603050405020304" pitchFamily="18" charset="0"/>
                <a:cs typeface="Times New Roman" panose="02020603050405020304" pitchFamily="18" charset="0"/>
              </a:rPr>
              <a:t>Info and Knowledge MANAGEMENT</a:t>
            </a:r>
          </a:p>
        </p:txBody>
      </p:sp>
      <p:sp>
        <p:nvSpPr>
          <p:cNvPr id="17" name="Rectangle 16">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6A50F9BB-CAC5-EB1B-BED6-A5BFB75B2D13}"/>
              </a:ext>
            </a:extLst>
          </p:cNvPr>
          <p:cNvSpPr>
            <a:spLocks noGrp="1"/>
          </p:cNvSpPr>
          <p:nvPr>
            <p:ph idx="1"/>
          </p:nvPr>
        </p:nvSpPr>
        <p:spPr>
          <a:xfrm>
            <a:off x="0" y="1628794"/>
            <a:ext cx="4978106" cy="4486256"/>
          </a:xfrm>
        </p:spPr>
        <p:txBody>
          <a:bodyPr>
            <a:normAutofit fontScale="70000" lnSpcReduction="20000"/>
          </a:bodyPr>
          <a:lstStyle/>
          <a:p>
            <a:pPr marR="0" indent="0">
              <a:spcBef>
                <a:spcPts val="0"/>
              </a:spcBef>
              <a:spcAft>
                <a:spcPts val="0"/>
              </a:spcAft>
              <a:buNone/>
            </a:pPr>
            <a:br>
              <a:rPr lang="en-US" sz="2400" dirty="0">
                <a:effectLst/>
                <a:latin typeface="Times New Roman" panose="02020603050405020304" pitchFamily="18" charset="0"/>
                <a:ea typeface="Times New Roman" panose="02020603050405020304" pitchFamily="18" charset="0"/>
              </a:rPr>
            </a:b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br>
              <a:rPr lang="en-US" sz="2400" dirty="0">
                <a:effectLst/>
                <a:latin typeface="Times New Roman" panose="02020603050405020304" pitchFamily="18" charset="0"/>
                <a:ea typeface="Times New Roman" panose="02020603050405020304" pitchFamily="18" charset="0"/>
              </a:rPr>
            </a:br>
            <a:r>
              <a:rPr lang="en-US" sz="3300" dirty="0">
                <a:ln>
                  <a:noFill/>
                </a:ln>
                <a:solidFill>
                  <a:schemeClr val="accent3"/>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NURS: 6412</a:t>
            </a:r>
            <a:br>
              <a:rPr lang="en-US" sz="330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300" dirty="0">
                <a:ln>
                  <a:noFill/>
                </a:ln>
                <a:solidFill>
                  <a:schemeClr val="accent3"/>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330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300" dirty="0">
                <a:ln>
                  <a:noFill/>
                </a:ln>
                <a:solidFill>
                  <a:schemeClr val="accent3"/>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Walden university</a:t>
            </a:r>
            <a:br>
              <a:rPr lang="en-US" sz="330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300" dirty="0">
                <a:ln>
                  <a:noFill/>
                </a:ln>
                <a:solidFill>
                  <a:schemeClr val="accent3"/>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330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300" dirty="0" err="1">
                <a:ln>
                  <a:noFill/>
                </a:ln>
                <a:solidFill>
                  <a:schemeClr val="accent3"/>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Ritu</a:t>
            </a:r>
            <a:r>
              <a:rPr lang="en-US" sz="3300" dirty="0">
                <a:ln>
                  <a:noFill/>
                </a:ln>
                <a:solidFill>
                  <a:schemeClr val="accent3"/>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 Adhikari </a:t>
            </a:r>
            <a:br>
              <a:rPr lang="en-US" sz="330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300" dirty="0">
                <a:ln>
                  <a:noFill/>
                </a:ln>
                <a:solidFill>
                  <a:schemeClr val="accent3"/>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330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300" dirty="0">
                <a:ln>
                  <a:noFill/>
                </a:ln>
                <a:solidFill>
                  <a:schemeClr val="accent3"/>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Date: 12/10/2023</a:t>
            </a:r>
            <a:b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3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33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p>
        </p:txBody>
      </p:sp>
      <p:grpSp>
        <p:nvGrpSpPr>
          <p:cNvPr id="19" name="Group 18">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0" name="Rectangle 19">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A palm tree and a beach&#10;&#10;Description automatically generated">
            <a:extLst>
              <a:ext uri="{FF2B5EF4-FFF2-40B4-BE49-F238E27FC236}">
                <a16:creationId xmlns:a16="http://schemas.microsoft.com/office/drawing/2014/main" id="{DC7A13ED-B50D-408B-45B8-920C422DD4F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755"/>
          <a:stretch/>
        </p:blipFill>
        <p:spPr>
          <a:xfrm>
            <a:off x="6093926" y="1116345"/>
            <a:ext cx="4821551" cy="3866172"/>
          </a:xfrm>
          <a:prstGeom prst="rect">
            <a:avLst/>
          </a:prstGeom>
        </p:spPr>
      </p:pic>
      <p:pic>
        <p:nvPicPr>
          <p:cNvPr id="23" name="Picture 22">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54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717C-12C6-9DF0-A3E7-7078CBC399E8}"/>
              </a:ext>
            </a:extLst>
          </p:cNvPr>
          <p:cNvSpPr>
            <a:spLocks noGrp="1"/>
          </p:cNvSpPr>
          <p:nvPr>
            <p:ph type="title"/>
          </p:nvPr>
        </p:nvSpPr>
        <p:spPr>
          <a:xfrm>
            <a:off x="1113692" y="890954"/>
            <a:ext cx="9941162" cy="257908"/>
          </a:xfrm>
        </p:spPr>
        <p:txBody>
          <a:bodyPr>
            <a:normAutofit fontScale="90000"/>
          </a:bodyPr>
          <a:lstStyle/>
          <a:p>
            <a:r>
              <a:rPr lang="en-US" sz="2800" dirty="0">
                <a:solidFill>
                  <a:schemeClr val="accent3"/>
                </a:solidFill>
                <a:latin typeface="Times New Roman" panose="02020603050405020304" pitchFamily="18" charset="0"/>
                <a:cs typeface="Times New Roman" panose="02020603050405020304" pitchFamily="18" charset="0"/>
              </a:rPr>
              <a:t>Open-source database and commercial database</a:t>
            </a:r>
          </a:p>
        </p:txBody>
      </p:sp>
      <p:sp>
        <p:nvSpPr>
          <p:cNvPr id="3" name="Content Placeholder 2">
            <a:extLst>
              <a:ext uri="{FF2B5EF4-FFF2-40B4-BE49-F238E27FC236}">
                <a16:creationId xmlns:a16="http://schemas.microsoft.com/office/drawing/2014/main" id="{362020DF-670F-800F-6B70-72BDE2ABCE14}"/>
              </a:ext>
            </a:extLst>
          </p:cNvPr>
          <p:cNvSpPr>
            <a:spLocks noGrp="1"/>
          </p:cNvSpPr>
          <p:nvPr>
            <p:ph idx="1"/>
          </p:nvPr>
        </p:nvSpPr>
        <p:spPr>
          <a:xfrm>
            <a:off x="1113692" y="2039814"/>
            <a:ext cx="9941162" cy="3426531"/>
          </a:xfrm>
        </p:spPr>
        <p:txBody>
          <a:bodyPr/>
          <a:lstStyle/>
          <a:p>
            <a:pPr marL="0" indent="0">
              <a:buNone/>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Open-source database: Open-source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databases are the ones that can be viewed by anyone, they are free to download, and end users get only limited technical support examples are MYSQL,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Postgre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SQL, and Mango DB. They are considered a better option for smaller organizations with limited budgets and are the preferred, more secure Database.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GeeksforGeeks</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2023)</a:t>
            </a:r>
          </a:p>
          <a:p>
            <a:pPr marL="0" indent="0">
              <a:buNone/>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Commercial database: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They are created for only commercial purposes, technical support is provided, and are not free. Software vendors such as Oracle, IBM, and DB2 provide these databases.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GeeksforGeeks</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2023)</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4165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94F4-1538-8769-6231-192EE4996F2B}"/>
              </a:ext>
            </a:extLst>
          </p:cNvPr>
          <p:cNvSpPr>
            <a:spLocks noGrp="1"/>
          </p:cNvSpPr>
          <p:nvPr>
            <p:ph type="title"/>
          </p:nvPr>
        </p:nvSpPr>
        <p:spPr>
          <a:xfrm>
            <a:off x="1312985" y="281355"/>
            <a:ext cx="9741869" cy="1406768"/>
          </a:xfrm>
        </p:spPr>
        <p:txBody>
          <a:bodyPr>
            <a:normAutofit/>
          </a:bodyPr>
          <a:lstStyle/>
          <a:p>
            <a:r>
              <a:rPr lang="en-US" sz="2800" dirty="0">
                <a:solidFill>
                  <a:schemeClr val="accent3"/>
                </a:solidFill>
                <a:latin typeface="Times New Roman" panose="02020603050405020304" pitchFamily="18" charset="0"/>
                <a:cs typeface="Times New Roman" panose="02020603050405020304" pitchFamily="18" charset="0"/>
              </a:rPr>
              <a:t>Open-source database and commercial database cont..</a:t>
            </a:r>
            <a:endParaRPr lang="en-US" sz="2800" dirty="0"/>
          </a:p>
        </p:txBody>
      </p:sp>
      <p:sp>
        <p:nvSpPr>
          <p:cNvPr id="3" name="Content Placeholder 2">
            <a:extLst>
              <a:ext uri="{FF2B5EF4-FFF2-40B4-BE49-F238E27FC236}">
                <a16:creationId xmlns:a16="http://schemas.microsoft.com/office/drawing/2014/main" id="{380CA326-A967-7EB6-55E7-BD9E04572FCA}"/>
              </a:ext>
            </a:extLst>
          </p:cNvPr>
          <p:cNvSpPr>
            <a:spLocks noGrp="1"/>
          </p:cNvSpPr>
          <p:nvPr>
            <p:ph idx="1"/>
          </p:nvPr>
        </p:nvSpPr>
        <p:spPr/>
        <p:txBody>
          <a:bodyPr>
            <a:normAutofit/>
          </a:bodyPr>
          <a:lstStyle/>
          <a:p>
            <a:pPr marL="0" marR="0" indent="0">
              <a:lnSpc>
                <a:spcPct val="200000"/>
              </a:lnSpc>
              <a:spcBef>
                <a:spcPts val="0"/>
              </a:spcBef>
              <a:spcAft>
                <a:spcPts val="1575"/>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depends on the need of any organization because open source can be good for small organizations with small budgets and commercial can be good for larger organizations requiring high-level support and features. Both Open source and Commercial database have their pros and cons but when we must consider a better one, we can choose open source because the source code quality is better, more preferred, cost-effective, and more secure.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35077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E38E-D5B6-451A-0AA7-C9749F5B7C52}"/>
              </a:ext>
            </a:extLst>
          </p:cNvPr>
          <p:cNvSpPr>
            <a:spLocks noGrp="1"/>
          </p:cNvSpPr>
          <p:nvPr>
            <p:ph type="title"/>
          </p:nvPr>
        </p:nvSpPr>
        <p:spPr/>
        <p:txBody>
          <a:bodyPr>
            <a:normAutofit fontScale="90000"/>
          </a:bodyPr>
          <a:lstStyle/>
          <a:p>
            <a:r>
              <a:rPr lang="en-US" sz="2800" b="1"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Open-source database: Benefits and Challenges </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0AB3A84-9FAF-AB80-FC73-2FC2590948FD}"/>
              </a:ext>
            </a:extLst>
          </p:cNvPr>
          <p:cNvSpPr>
            <a:spLocks noGrp="1"/>
          </p:cNvSpPr>
          <p:nvPr>
            <p:ph idx="1"/>
          </p:nvPr>
        </p:nvSpPr>
        <p:spPr>
          <a:xfrm>
            <a:off x="1451579" y="1853754"/>
            <a:ext cx="9603275" cy="4199727"/>
          </a:xfrm>
        </p:spPr>
        <p:txBody>
          <a:bodyPr>
            <a:normAutofit/>
          </a:bodyPr>
          <a:lstStyle/>
          <a:p>
            <a:pPr marL="0" marR="0" indent="0">
              <a:lnSpc>
                <a:spcPct val="20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Benefits: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Free of cost and no licensing fees.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database can be customized and modified by developers because of the availability of source code.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Improvement and bug fixes can be done due to a higher volume of users.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Security vulnerabilities are detected and fixed easily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1575"/>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Large volumes of data can be handled as these data are scalable.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GeeksforGeeks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28721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835A-2EFC-BC7D-E9E3-A283B88BB04E}"/>
              </a:ext>
            </a:extLst>
          </p:cNvPr>
          <p:cNvSpPr>
            <a:spLocks noGrp="1"/>
          </p:cNvSpPr>
          <p:nvPr>
            <p:ph type="title"/>
          </p:nvPr>
        </p:nvSpPr>
        <p:spPr/>
        <p:txBody>
          <a:bodyPr/>
          <a:lstStyle/>
          <a:p>
            <a:r>
              <a:rPr lang="en-US" dirty="0">
                <a:solidFill>
                  <a:schemeClr val="accent3"/>
                </a:solidFill>
                <a:latin typeface="Times New Roman" panose="02020603050405020304" pitchFamily="18" charset="0"/>
                <a:cs typeface="Times New Roman" panose="02020603050405020304" pitchFamily="18" charset="0"/>
              </a:rPr>
              <a:t>Open -source database</a:t>
            </a:r>
          </a:p>
        </p:txBody>
      </p:sp>
      <p:sp>
        <p:nvSpPr>
          <p:cNvPr id="3" name="Content Placeholder 2">
            <a:extLst>
              <a:ext uri="{FF2B5EF4-FFF2-40B4-BE49-F238E27FC236}">
                <a16:creationId xmlns:a16="http://schemas.microsoft.com/office/drawing/2014/main" id="{53977259-2239-65DB-66FA-F9AC25139939}"/>
              </a:ext>
            </a:extLst>
          </p:cNvPr>
          <p:cNvSpPr>
            <a:spLocks noGrp="1"/>
          </p:cNvSpPr>
          <p:nvPr>
            <p:ph idx="1"/>
          </p:nvPr>
        </p:nvSpPr>
        <p:spPr>
          <a:xfrm>
            <a:off x="1451579" y="2015732"/>
            <a:ext cx="9603275" cy="3529283"/>
          </a:xfrm>
        </p:spPr>
        <p:txBody>
          <a:bodyPr>
            <a:normAutofit/>
          </a:bodyPr>
          <a:lstStyle/>
          <a:p>
            <a:pPr marL="0" marR="0" indent="0">
              <a:lnSpc>
                <a:spcPct val="200000"/>
              </a:lnSpc>
              <a:spcBef>
                <a:spcPts val="0"/>
              </a:spcBef>
              <a:spcAft>
                <a:spcPts val="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Challenges:</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Less technical support due to the high volume of users.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Can be complex to set up and configure for not experienced users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1575"/>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Less features such as advanced analytics and reporting tools compared to commercial databases</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GeeksforGeeks</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2023)</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033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7FB0-D8A1-F635-3429-4B7B355B92DF}"/>
              </a:ext>
            </a:extLst>
          </p:cNvPr>
          <p:cNvSpPr>
            <a:spLocks noGrp="1"/>
          </p:cNvSpPr>
          <p:nvPr>
            <p:ph type="title"/>
          </p:nvPr>
        </p:nvSpPr>
        <p:spPr>
          <a:xfrm>
            <a:off x="1451579" y="304801"/>
            <a:ext cx="9603275" cy="1172307"/>
          </a:xfrm>
        </p:spPr>
        <p:txBody>
          <a:bodyPr>
            <a:normAutofit fontScale="90000"/>
          </a:bodyPr>
          <a:lstStyle/>
          <a:p>
            <a:r>
              <a:rPr lang="en-US" sz="3100" b="1"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Commercial database: Benefits and Challenges</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8BB3A8A-3774-6F58-D2EB-227A5F42401E}"/>
              </a:ext>
            </a:extLst>
          </p:cNvPr>
          <p:cNvSpPr>
            <a:spLocks noGrp="1"/>
          </p:cNvSpPr>
          <p:nvPr>
            <p:ph idx="1"/>
          </p:nvPr>
        </p:nvSpPr>
        <p:spPr>
          <a:xfrm>
            <a:off x="1451579" y="1805354"/>
            <a:ext cx="9603275" cy="4501661"/>
          </a:xfrm>
        </p:spPr>
        <p:txBody>
          <a:bodyPr>
            <a:normAutofit fontScale="62500" lnSpcReduction="20000"/>
          </a:bodyPr>
          <a:lstStyle/>
          <a:p>
            <a:pPr marL="0" marR="0" indent="0">
              <a:lnSpc>
                <a:spcPct val="200000"/>
              </a:lnSpc>
              <a:spcBef>
                <a:spcPts val="0"/>
              </a:spcBef>
              <a:spcAft>
                <a:spcPts val="0"/>
              </a:spcAft>
              <a:buNone/>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Benefits:</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Technical support guaranteed by professionals</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More features such as reporting, advanced analytics, and data visualization tools than open-source databases. </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Protection against cyber threats as Security features are built into Commercial databases.</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1575"/>
              </a:spcAft>
            </a:pPr>
            <a:r>
              <a:rPr lang="en-US"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 be integrated with existing systems as they are designed to work with other enterprise software.</a:t>
            </a: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2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GeeksforGeeks</a:t>
            </a:r>
            <a:r>
              <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2023)</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Challenges:</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Highly expensive requiring maintenance costs and licensing fees.</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Hard to switch to another database as these databases are completely dependent on the vendor.</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1575"/>
              </a:spcAft>
            </a:pPr>
            <a:r>
              <a:rPr lang="en-US"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Not being customizable when compared to open-source databases that be a con for any organization with specific requirements.</a:t>
            </a: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2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GeeksforGeeks</a:t>
            </a:r>
            <a:r>
              <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9333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FB30-CF97-A4DD-BEB6-F28162025194}"/>
              </a:ext>
            </a:extLst>
          </p:cNvPr>
          <p:cNvSpPr>
            <a:spLocks noGrp="1"/>
          </p:cNvSpPr>
          <p:nvPr>
            <p:ph type="title"/>
          </p:nvPr>
        </p:nvSpPr>
        <p:spPr/>
        <p:txBody>
          <a:bodyPr>
            <a:normAutofit fontScale="90000"/>
          </a:bodyPr>
          <a:lstStyle/>
          <a:p>
            <a:r>
              <a:rPr lang="en-US" sz="31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Database as the foundation for health-related information system</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E3E69FA-CB6C-91C1-BAFD-43EA3F0EBCBC}"/>
              </a:ext>
            </a:extLst>
          </p:cNvPr>
          <p:cNvSpPr>
            <a:spLocks noGrp="1"/>
          </p:cNvSpPr>
          <p:nvPr>
            <p:ph idx="1"/>
          </p:nvPr>
        </p:nvSpPr>
        <p:spPr/>
        <p:txBody>
          <a:bodyPr>
            <a:normAutofit fontScale="77500" lnSpcReduction="20000"/>
          </a:bodyPr>
          <a:lstStyle/>
          <a:p>
            <a:pPr marL="0" marR="0" indent="0">
              <a:lnSpc>
                <a:spcPct val="200000"/>
              </a:lnSpc>
              <a:spcBef>
                <a:spcPts val="0"/>
              </a:spcBef>
              <a:spcAft>
                <a:spcPts val="1200"/>
              </a:spcAft>
              <a:buNone/>
            </a:pPr>
            <a:r>
              <a:rPr lang="en-US" sz="2100" b="1"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Health-related databases are crucial for patient information collection because high efficiency can be </a:t>
            </a:r>
            <a:r>
              <a:rPr lang="en-US" sz="21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achieved due to data processing giving Healthcare personnel relevant information with a click of a button that will ultimately improve quality care. </a:t>
            </a:r>
            <a:r>
              <a:rPr lang="en-US" sz="21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Health care providers need to access health information quickly without any errors and databases play an important role in achieving this goal from individual processes to large scale. Databases provide a system for organizing, managing, and storing critical health statistics such as patient identification, billing, lab results, finances, and many more and this information is easily available to providers but remains confidential to the public. </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4200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E702-9933-D50F-DE24-CB702A9B44DE}"/>
              </a:ext>
            </a:extLst>
          </p:cNvPr>
          <p:cNvSpPr>
            <a:spLocks noGrp="1"/>
          </p:cNvSpPr>
          <p:nvPr>
            <p:ph type="title"/>
          </p:nvPr>
        </p:nvSpPr>
        <p:spPr>
          <a:xfrm>
            <a:off x="1451579" y="586155"/>
            <a:ext cx="9603275" cy="1267600"/>
          </a:xfrm>
        </p:spPr>
        <p:txBody>
          <a:bodyPr/>
          <a:lstStyle/>
          <a:p>
            <a:r>
              <a:rPr lang="en-US" sz="32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Database as the foundation for health-related information system</a:t>
            </a:r>
            <a:endParaRPr lang="en-US" dirty="0"/>
          </a:p>
        </p:txBody>
      </p:sp>
      <p:sp>
        <p:nvSpPr>
          <p:cNvPr id="3" name="Content Placeholder 2">
            <a:extLst>
              <a:ext uri="{FF2B5EF4-FFF2-40B4-BE49-F238E27FC236}">
                <a16:creationId xmlns:a16="http://schemas.microsoft.com/office/drawing/2014/main" id="{FCF9DA1B-BE78-936B-50EF-487D35F0F187}"/>
              </a:ext>
            </a:extLst>
          </p:cNvPr>
          <p:cNvSpPr>
            <a:spLocks noGrp="1"/>
          </p:cNvSpPr>
          <p:nvPr>
            <p:ph idx="1"/>
          </p:nvPr>
        </p:nvSpPr>
        <p:spPr>
          <a:xfrm>
            <a:off x="1451579" y="2015732"/>
            <a:ext cx="9603275" cy="4256113"/>
          </a:xfrm>
        </p:spPr>
        <p:txBody>
          <a:bodyPr>
            <a:normAutofit fontScale="55000" lnSpcReduction="20000"/>
          </a:bodyPr>
          <a:lstStyle/>
          <a:p>
            <a:pPr marL="0" marR="0">
              <a:lnSpc>
                <a:spcPct val="200000"/>
              </a:lnSpc>
              <a:spcBef>
                <a:spcPts val="0"/>
              </a:spcBef>
              <a:spcAft>
                <a:spcPts val="1200"/>
              </a:spcAft>
            </a:pPr>
            <a:r>
              <a:rPr lang="en-US" sz="22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Each data such as medications, history, prescriptions, and procedures a health care provider collects from their patient is logged into the healthcare database and it would be impossible to even imagine gathering a high amount of data daily without databases. These databases assist Healthcare organizations in understanding daily activities and their place in the massive healthcare industry and enable healthcare providers to make decisions about their work and the way they run. There is a rapid development of technologies in the healthcare sector therefore it’s more important than ever for databases in healthcare to be well-maintained, organized, and easy to use.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Along with storing loads of information, healthcare databases assist with several tasks, including the most important mission of saving lives. Healthcare databases promote quality healthcare assessment, efficiency, Information exchanges, and Monitoring, The databases used in healthcare that are available today are the Healthcare Cost and Utilization Project (HCUP) and Medicare Provider Analysis and Review (MEDPAR).  They bring statistics together from different state data organizations so that they can create a national information resource of patient-level data. (Contributor, 2023)</a:t>
            </a:r>
          </a:p>
          <a:p>
            <a:pPr marL="0" marR="0" indent="0">
              <a:lnSpc>
                <a:spcPct val="200000"/>
              </a:lnSpc>
              <a:spcBef>
                <a:spcPts val="0"/>
              </a:spcBef>
              <a:spcAft>
                <a:spcPts val="12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768439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A71F-D1C5-59C3-A802-963742EAA7B9}"/>
              </a:ext>
            </a:extLst>
          </p:cNvPr>
          <p:cNvSpPr>
            <a:spLocks noGrp="1"/>
          </p:cNvSpPr>
          <p:nvPr>
            <p:ph type="title"/>
          </p:nvPr>
        </p:nvSpPr>
        <p:spPr/>
        <p:txBody>
          <a:bodyPr>
            <a:normAutofit/>
          </a:bodyPr>
          <a:lstStyle/>
          <a:p>
            <a:r>
              <a:rPr lang="en-US" dirty="0">
                <a:solidFill>
                  <a:schemeClr val="accent3"/>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1ABA0B17-1D85-E3C3-1E83-6FAA235C1DF4}"/>
              </a:ext>
            </a:extLst>
          </p:cNvPr>
          <p:cNvSpPr>
            <a:spLocks noGrp="1"/>
          </p:cNvSpPr>
          <p:nvPr>
            <p:ph idx="1"/>
          </p:nvPr>
        </p:nvSpPr>
        <p:spPr/>
        <p:txBody>
          <a:bodyPr/>
          <a:lstStyle/>
          <a:p>
            <a:pPr marL="0" indent="0">
              <a:buNone/>
            </a:pPr>
            <a:r>
              <a:rPr lang="en-US" dirty="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rPr>
              <a:t>Healthcare generates data that should be handled delicately and should be easily accessible if needed because patients' life depends on this information. This is possible via the databases. Due to rapid change in the medical field, there is a higher need for the development of the right database that can also be used by Policymakers to bring needed reforms in the healthcare field. Based on this PowerPoint presentation we have different types of databases used in different organizations based on their necessity, despite their own benefits and challenges databases in general have played an important role in advancing the healthcare industry</a:t>
            </a:r>
            <a:r>
              <a:rPr lang="en-US" sz="1800" dirty="0">
                <a:solidFill>
                  <a:srgbClr val="1C1C1C"/>
                </a:solidFill>
                <a:effectLst/>
                <a:latin typeface="Lato" panose="020F0502020204030203"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63455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31DA-73B4-793A-3E1C-F061391286AF}"/>
              </a:ext>
            </a:extLst>
          </p:cNvPr>
          <p:cNvSpPr>
            <a:spLocks noGrp="1"/>
          </p:cNvSpPr>
          <p:nvPr>
            <p:ph type="title"/>
          </p:nvPr>
        </p:nvSpPr>
        <p:spPr/>
        <p:txBody>
          <a:bodyPr>
            <a:normAutofit/>
          </a:bodyPr>
          <a:lstStyle/>
          <a:p>
            <a:r>
              <a:rPr lang="en-US" sz="2800" dirty="0">
                <a:solidFill>
                  <a:schemeClr val="accent3"/>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084E779-7A9B-2F5E-0874-6E36EF8BDFF3}"/>
              </a:ext>
            </a:extLst>
          </p:cNvPr>
          <p:cNvSpPr>
            <a:spLocks noGrp="1"/>
          </p:cNvSpPr>
          <p:nvPr>
            <p:ph idx="1"/>
          </p:nvPr>
        </p:nvSpPr>
        <p:spPr>
          <a:xfrm>
            <a:off x="1451579" y="1853754"/>
            <a:ext cx="9603275" cy="5004246"/>
          </a:xfrm>
        </p:spPr>
        <p:txBody>
          <a:bodyPr>
            <a:noAutofit/>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Berrington, J. (2017, January 18).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Databases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Anaesthesia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&amp; Intensive Care Medicine.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https://www.sciencedirect.com/science/article/pii/S1472029916302181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Contributor, S. (2023, August 23).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The importance of databases in Healthcare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DNSstuff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buNone/>
            </a:pP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https://www.dnsstuff.com/how-important-database-healthcare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nSpc>
                <a:spcPct val="200000"/>
              </a:lnSpc>
              <a:buNone/>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(2023, March 24).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Difference between open source database and commercial database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https://www.geeksforgeeks.org/difference-between-open-source-database-and-commercial-database/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648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3872-C21D-02C4-3BB3-B9ED1CBECB72}"/>
              </a:ext>
            </a:extLst>
          </p:cNvPr>
          <p:cNvSpPr>
            <a:spLocks noGrp="1"/>
          </p:cNvSpPr>
          <p:nvPr>
            <p:ph type="title"/>
          </p:nvPr>
        </p:nvSpPr>
        <p:spPr/>
        <p:txBody>
          <a:bodyPr/>
          <a:lstStyle/>
          <a:p>
            <a:r>
              <a:rPr lang="en-US" sz="3200" dirty="0">
                <a:solidFill>
                  <a:schemeClr val="accent3"/>
                </a:solidFill>
                <a:latin typeface="Times New Roman" panose="02020603050405020304" pitchFamily="18" charset="0"/>
                <a:cs typeface="Times New Roman" panose="02020603050405020304" pitchFamily="18" charset="0"/>
              </a:rPr>
              <a:t>References cont..</a:t>
            </a:r>
            <a:endParaRPr lang="en-US" dirty="0"/>
          </a:p>
        </p:txBody>
      </p:sp>
      <p:sp>
        <p:nvSpPr>
          <p:cNvPr id="3" name="Content Placeholder 2">
            <a:extLst>
              <a:ext uri="{FF2B5EF4-FFF2-40B4-BE49-F238E27FC236}">
                <a16:creationId xmlns:a16="http://schemas.microsoft.com/office/drawing/2014/main" id="{2B0C33B1-6D54-12F8-EEA4-89FCA21D9A02}"/>
              </a:ext>
            </a:extLst>
          </p:cNvPr>
          <p:cNvSpPr>
            <a:spLocks noGrp="1"/>
          </p:cNvSpPr>
          <p:nvPr>
            <p:ph idx="1"/>
          </p:nvPr>
        </p:nvSpPr>
        <p:spPr>
          <a:xfrm>
            <a:off x="1451579" y="2015732"/>
            <a:ext cx="9603275" cy="4314730"/>
          </a:xfrm>
        </p:spPr>
        <p:txBody>
          <a:bodyPr>
            <a:normAutofit fontScale="92500" lnSpcReduction="10000"/>
          </a:bodyPr>
          <a:lstStyle/>
          <a:p>
            <a:pPr marL="0" marR="0" indent="0">
              <a:buNone/>
            </a:pPr>
            <a:r>
              <a:rPr lang="en-US" sz="2100" dirty="0">
                <a:effectLst/>
                <a:latin typeface="Times New Roman" panose="02020603050405020304" pitchFamily="18" charset="0"/>
                <a:ea typeface="Times New Roman" panose="02020603050405020304" pitchFamily="18" charset="0"/>
              </a:rPr>
              <a:t>Harrington, J. L. (2016). The Database Environment. In </a:t>
            </a:r>
            <a:r>
              <a:rPr lang="en-US" sz="2100" i="1" dirty="0">
                <a:effectLst/>
                <a:latin typeface="Times New Roman" panose="02020603050405020304" pitchFamily="18" charset="0"/>
                <a:ea typeface="Times New Roman" panose="02020603050405020304" pitchFamily="18" charset="0"/>
              </a:rPr>
              <a:t>Relational Database Design and Implementation</a:t>
            </a:r>
            <a:r>
              <a:rPr lang="en-US" sz="2100" dirty="0">
                <a:effectLst/>
                <a:latin typeface="Times New Roman" panose="02020603050405020304" pitchFamily="18" charset="0"/>
                <a:ea typeface="Times New Roman" panose="02020603050405020304" pitchFamily="18" charset="0"/>
              </a:rPr>
              <a:t> (4th ed., pp. 5–5). essay, Morgan Kaufmann. </a:t>
            </a:r>
          </a:p>
          <a:p>
            <a:pPr marL="0" marR="0" indent="0">
              <a:buNone/>
            </a:pPr>
            <a:r>
              <a:rPr lang="en-US" sz="2100" dirty="0">
                <a:effectLst/>
                <a:latin typeface="Times New Roman" panose="02020603050405020304" pitchFamily="18" charset="0"/>
                <a:ea typeface="Times New Roman" panose="02020603050405020304" pitchFamily="18" charset="0"/>
              </a:rPr>
              <a:t> </a:t>
            </a:r>
          </a:p>
          <a:p>
            <a:pPr marL="0" marR="0" indent="0">
              <a:buNone/>
            </a:pPr>
            <a:r>
              <a:rPr lang="en-US" sz="2100" dirty="0" err="1">
                <a:effectLst/>
                <a:latin typeface="Times New Roman" panose="02020603050405020304" pitchFamily="18" charset="0"/>
                <a:ea typeface="Times New Roman" panose="02020603050405020304" pitchFamily="18" charset="0"/>
              </a:rPr>
              <a:t>Hitashi</a:t>
            </a:r>
            <a:r>
              <a:rPr lang="en-US" sz="2100" dirty="0">
                <a:effectLst/>
                <a:latin typeface="Times New Roman" panose="02020603050405020304" pitchFamily="18" charset="0"/>
                <a:ea typeface="Times New Roman" panose="02020603050405020304" pitchFamily="18" charset="0"/>
              </a:rPr>
              <a:t>, Y. (2022, October 12). </a:t>
            </a:r>
            <a:r>
              <a:rPr lang="en-US" sz="2100" i="1" dirty="0">
                <a:effectLst/>
                <a:latin typeface="Times New Roman" panose="02020603050405020304" pitchFamily="18" charset="0"/>
                <a:ea typeface="Times New Roman" panose="02020603050405020304" pitchFamily="18" charset="0"/>
              </a:rPr>
              <a:t>Evolution of data models and database</a:t>
            </a:r>
            <a:r>
              <a:rPr lang="en-US" sz="2100" dirty="0">
                <a:effectLst/>
                <a:latin typeface="Times New Roman" panose="02020603050405020304" pitchFamily="18" charset="0"/>
                <a:ea typeface="Times New Roman" panose="02020603050405020304" pitchFamily="18" charset="0"/>
              </a:rPr>
              <a:t>. LinkedIn. </a:t>
            </a:r>
            <a:r>
              <a:rPr lang="en-US" sz="2100" u="sng" dirty="0">
                <a:solidFill>
                  <a:srgbClr val="0000FF"/>
                </a:solidFill>
                <a:effectLst/>
                <a:latin typeface="Times New Roman" panose="02020603050405020304" pitchFamily="18" charset="0"/>
                <a:ea typeface="Times New Roman" panose="02020603050405020304" pitchFamily="18" charset="0"/>
                <a:hlinkClick r:id="rId2"/>
              </a:rPr>
              <a:t>https://www.linkedin.com/pulse/evolution-data-models-database-yogesh-hitashi#:~:text=The%20chronological%20order%20of%20the,object%2Drelational%2C%20web%2Denabled</a:t>
            </a:r>
            <a:r>
              <a:rPr lang="en-US" sz="2100" dirty="0">
                <a:effectLst/>
                <a:latin typeface="Times New Roman" panose="02020603050405020304" pitchFamily="18" charset="0"/>
                <a:ea typeface="Times New Roman" panose="02020603050405020304" pitchFamily="18" charset="0"/>
              </a:rPr>
              <a:t> </a:t>
            </a:r>
          </a:p>
          <a:p>
            <a:pPr marL="0" marR="0" indent="0">
              <a:buNone/>
            </a:pPr>
            <a:r>
              <a:rPr lang="en-US" sz="2100" dirty="0">
                <a:effectLst/>
                <a:latin typeface="Times New Roman" panose="02020603050405020304" pitchFamily="18" charset="0"/>
                <a:ea typeface="Times New Roman" panose="02020603050405020304" pitchFamily="18" charset="0"/>
              </a:rPr>
              <a:t> </a:t>
            </a:r>
          </a:p>
          <a:p>
            <a:pPr marL="0" marR="0" indent="0">
              <a:buNone/>
            </a:pPr>
            <a:r>
              <a:rPr lang="en-US" sz="2100" dirty="0">
                <a:effectLst/>
                <a:latin typeface="Times New Roman" panose="02020603050405020304" pitchFamily="18" charset="0"/>
                <a:ea typeface="Times New Roman" panose="02020603050405020304" pitchFamily="18" charset="0"/>
              </a:rPr>
              <a:t> Kelly, D. (2022, February 24). </a:t>
            </a:r>
            <a:r>
              <a:rPr lang="en-US" sz="2100" i="1" dirty="0">
                <a:effectLst/>
                <a:latin typeface="Times New Roman" panose="02020603050405020304" pitchFamily="18" charset="0"/>
                <a:ea typeface="Times New Roman" panose="02020603050405020304" pitchFamily="18" charset="0"/>
              </a:rPr>
              <a:t>A brief history of databases: From Relational, to </a:t>
            </a:r>
            <a:r>
              <a:rPr lang="en-US" sz="2100" i="1" dirty="0" err="1">
                <a:effectLst/>
                <a:latin typeface="Times New Roman" panose="02020603050405020304" pitchFamily="18" charset="0"/>
                <a:ea typeface="Times New Roman" panose="02020603050405020304" pitchFamily="18" charset="0"/>
              </a:rPr>
              <a:t>nosql</a:t>
            </a:r>
            <a:r>
              <a:rPr lang="en-US" sz="2100" i="1" dirty="0">
                <a:effectLst/>
                <a:latin typeface="Times New Roman" panose="02020603050405020304" pitchFamily="18" charset="0"/>
                <a:ea typeface="Times New Roman" panose="02020603050405020304" pitchFamily="18" charset="0"/>
              </a:rPr>
              <a:t>, to distributed SQL</a:t>
            </a:r>
            <a:r>
              <a:rPr lang="en-US" sz="2100" dirty="0">
                <a:effectLst/>
                <a:latin typeface="Times New Roman" panose="02020603050405020304" pitchFamily="18" charset="0"/>
                <a:ea typeface="Times New Roman" panose="02020603050405020304" pitchFamily="18" charset="0"/>
              </a:rPr>
              <a:t>. Cockroach Labs. </a:t>
            </a:r>
            <a:r>
              <a:rPr lang="en-US" sz="2100" u="sng" dirty="0">
                <a:solidFill>
                  <a:srgbClr val="0000FF"/>
                </a:solidFill>
                <a:effectLst/>
                <a:latin typeface="Times New Roman" panose="02020603050405020304" pitchFamily="18" charset="0"/>
                <a:ea typeface="Times New Roman" panose="02020603050405020304" pitchFamily="18" charset="0"/>
                <a:hlinkClick r:id="rId3"/>
              </a:rPr>
              <a:t>https://www.cockroachlabs.com/blog/history-of-databases-distributed-sql/</a:t>
            </a:r>
            <a:r>
              <a:rPr lang="en-US" sz="21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300011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3802-3C09-9FFB-F0EA-29967540431C}"/>
              </a:ext>
            </a:extLst>
          </p:cNvPr>
          <p:cNvSpPr>
            <a:spLocks noGrp="1"/>
          </p:cNvSpPr>
          <p:nvPr>
            <p:ph type="ctrTitle"/>
          </p:nvPr>
        </p:nvSpPr>
        <p:spPr>
          <a:xfrm>
            <a:off x="1462558" y="140676"/>
            <a:ext cx="9592294" cy="1430217"/>
          </a:xfrm>
        </p:spPr>
        <p:txBody>
          <a:bodyPr>
            <a:normAutofit/>
          </a:bodyPr>
          <a:lstStyle/>
          <a:p>
            <a:r>
              <a:rPr lang="en-US" sz="28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83521994-E6E2-2493-6F5B-757080D6F896}"/>
              </a:ext>
            </a:extLst>
          </p:cNvPr>
          <p:cNvSpPr>
            <a:spLocks noGrp="1"/>
          </p:cNvSpPr>
          <p:nvPr>
            <p:ph type="subTitle" idx="1"/>
          </p:nvPr>
        </p:nvSpPr>
        <p:spPr>
          <a:xfrm>
            <a:off x="1359877" y="1101969"/>
            <a:ext cx="9694975" cy="2327031"/>
          </a:xfrm>
        </p:spPr>
        <p:txBody>
          <a:bodyPr>
            <a:noAutofit/>
          </a:bodyPr>
          <a:lstStyle/>
          <a:p>
            <a:r>
              <a:rPr lang="en-US" sz="2000" dirty="0">
                <a:solidFill>
                  <a:srgbClr val="1C1C1C"/>
                </a:solidFill>
                <a:effectLst/>
                <a:latin typeface="Times New Roman" panose="02020603050405020304" pitchFamily="18" charset="0"/>
                <a:ea typeface="Times New Roman" panose="02020603050405020304" pitchFamily="18" charset="0"/>
              </a:rPr>
              <a:t>Any record that a solo health care professional or corporate body maintains either in paper form or on a computer is a database. Health care organizations are leaning towards technology thus going away from paper.</a:t>
            </a:r>
            <a:r>
              <a:rPr lang="en-US" sz="2000" dirty="0">
                <a:effectLst/>
                <a:latin typeface="Times New Roman" panose="02020603050405020304" pitchFamily="18" charset="0"/>
                <a:ea typeface="Times New Roman" panose="02020603050405020304" pitchFamily="18" charset="0"/>
              </a:rPr>
              <a:t> </a:t>
            </a:r>
            <a:r>
              <a:rPr lang="en-US" sz="2000" dirty="0">
                <a:solidFill>
                  <a:srgbClr val="1C1C1C"/>
                </a:solidFill>
                <a:effectLst/>
                <a:latin typeface="Times New Roman" panose="02020603050405020304" pitchFamily="18" charset="0"/>
                <a:ea typeface="Times New Roman" panose="02020603050405020304" pitchFamily="18" charset="0"/>
              </a:rPr>
              <a:t>There is a lot of data generated with the development of technology in health care that needs to be protected. </a:t>
            </a:r>
            <a:endParaRPr lang="en-US" sz="2000" dirty="0"/>
          </a:p>
        </p:txBody>
      </p:sp>
    </p:spTree>
    <p:extLst>
      <p:ext uri="{BB962C8B-B14F-4D97-AF65-F5344CB8AC3E}">
        <p14:creationId xmlns:p14="http://schemas.microsoft.com/office/powerpoint/2010/main" val="678956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E1F0-2371-2D3D-0438-3F3C2AE2F0CB}"/>
              </a:ext>
            </a:extLst>
          </p:cNvPr>
          <p:cNvSpPr>
            <a:spLocks noGrp="1"/>
          </p:cNvSpPr>
          <p:nvPr>
            <p:ph type="title"/>
          </p:nvPr>
        </p:nvSpPr>
        <p:spPr/>
        <p:txBody>
          <a:bodyPr/>
          <a:lstStyle/>
          <a:p>
            <a:r>
              <a:rPr lang="en-US" sz="3200" dirty="0">
                <a:solidFill>
                  <a:schemeClr val="accent3"/>
                </a:solidFill>
                <a:latin typeface="Times New Roman" panose="02020603050405020304" pitchFamily="18" charset="0"/>
                <a:cs typeface="Times New Roman" panose="02020603050405020304" pitchFamily="18" charset="0"/>
              </a:rPr>
              <a:t>References cont..</a:t>
            </a:r>
            <a:endParaRPr lang="en-US" dirty="0"/>
          </a:p>
        </p:txBody>
      </p:sp>
      <p:sp>
        <p:nvSpPr>
          <p:cNvPr id="3" name="Content Placeholder 2">
            <a:extLst>
              <a:ext uri="{FF2B5EF4-FFF2-40B4-BE49-F238E27FC236}">
                <a16:creationId xmlns:a16="http://schemas.microsoft.com/office/drawing/2014/main" id="{7290134E-7D90-0B98-771F-62C5663CEDC1}"/>
              </a:ext>
            </a:extLst>
          </p:cNvPr>
          <p:cNvSpPr>
            <a:spLocks noGrp="1"/>
          </p:cNvSpPr>
          <p:nvPr>
            <p:ph idx="1"/>
          </p:nvPr>
        </p:nvSpPr>
        <p:spPr>
          <a:xfrm>
            <a:off x="1451579" y="2015732"/>
            <a:ext cx="9603275" cy="4037749"/>
          </a:xfrm>
        </p:spPr>
        <p:txBody>
          <a:bodyPr>
            <a:normAutofit fontScale="70000" lnSpcReduction="20000"/>
          </a:bodyPr>
          <a:lstStyle/>
          <a:p>
            <a:pPr marL="0" marR="0" indent="0">
              <a:buNone/>
            </a:pPr>
            <a:r>
              <a:rPr lang="en-US" sz="2400" dirty="0">
                <a:effectLst/>
                <a:latin typeface="Times New Roman" panose="02020603050405020304" pitchFamily="18" charset="0"/>
                <a:ea typeface="Times New Roman" panose="02020603050405020304" pitchFamily="18" charset="0"/>
              </a:rPr>
              <a:t>Vecchio, L. D. (2022, May 6). </a:t>
            </a:r>
            <a:r>
              <a:rPr lang="en-US" sz="2400" i="1" dirty="0">
                <a:effectLst/>
                <a:latin typeface="Times New Roman" panose="02020603050405020304" pitchFamily="18" charset="0"/>
                <a:ea typeface="Times New Roman" panose="02020603050405020304" pitchFamily="18" charset="0"/>
              </a:rPr>
              <a:t>What is a flat file?</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Planergy</a:t>
            </a:r>
            <a:r>
              <a:rPr lang="en-US" sz="2400" dirty="0">
                <a:effectLst/>
                <a:latin typeface="Times New Roman" panose="02020603050405020304" pitchFamily="18" charset="0"/>
                <a:ea typeface="Times New Roman" panose="02020603050405020304" pitchFamily="18" charset="0"/>
              </a:rPr>
              <a:t> Software. </a:t>
            </a:r>
            <a:r>
              <a:rPr lang="en-US" sz="2400" u="sng" dirty="0">
                <a:solidFill>
                  <a:srgbClr val="0000FF"/>
                </a:solidFill>
                <a:effectLst/>
                <a:latin typeface="Times New Roman" panose="02020603050405020304" pitchFamily="18" charset="0"/>
                <a:ea typeface="Times New Roman" panose="02020603050405020304" pitchFamily="18" charset="0"/>
                <a:hlinkClick r:id="rId2"/>
              </a:rPr>
              <a:t>https://planergy.com/blog/flat-file/#:~:text=Flat%20file%20databases%20were%20developed,comma%20to%20delimit%20the%20fields</a:t>
            </a:r>
            <a:r>
              <a:rPr lang="en-US" sz="2400" dirty="0">
                <a:effectLst/>
                <a:latin typeface="Times New Roman" panose="02020603050405020304" pitchFamily="18" charset="0"/>
                <a:ea typeface="Times New Roman" panose="02020603050405020304" pitchFamily="18" charset="0"/>
              </a:rPr>
              <a:t>. </a:t>
            </a:r>
          </a:p>
          <a:p>
            <a:pPr marL="0" marR="0" indent="0">
              <a:buNone/>
            </a:pPr>
            <a:r>
              <a:rPr lang="en-US" sz="2400" dirty="0">
                <a:effectLst/>
                <a:latin typeface="Times New Roman" panose="02020603050405020304" pitchFamily="18" charset="0"/>
                <a:ea typeface="Times New Roman" panose="02020603050405020304" pitchFamily="18" charset="0"/>
              </a:rPr>
              <a:t> </a:t>
            </a:r>
          </a:p>
          <a:p>
            <a:pPr marL="0" marR="0" indent="0">
              <a:lnSpc>
                <a:spcPct val="200000"/>
              </a:lnSpc>
              <a:buNone/>
            </a:pPr>
            <a:r>
              <a:rPr lang="en-US" sz="2400" dirty="0">
                <a:effectLst/>
                <a:latin typeface="Times New Roman" panose="02020603050405020304" pitchFamily="18" charset="0"/>
                <a:ea typeface="Times New Roman" panose="02020603050405020304" pitchFamily="18" charset="0"/>
              </a:rPr>
              <a:t> Welch, A. (2023, October 6). </a:t>
            </a:r>
            <a:r>
              <a:rPr lang="en-US" sz="2400" i="1" dirty="0">
                <a:effectLst/>
                <a:latin typeface="Times New Roman" panose="02020603050405020304" pitchFamily="18" charset="0"/>
                <a:ea typeface="Times New Roman" panose="02020603050405020304" pitchFamily="18" charset="0"/>
              </a:rPr>
              <a:t>The evolution of database management: How managed services are shaping the future </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Solvaria</a:t>
            </a:r>
            <a:r>
              <a:rPr lang="en-US" sz="2400" dirty="0">
                <a:effectLst/>
                <a:latin typeface="Times New Roman" panose="02020603050405020304" pitchFamily="18" charset="0"/>
                <a:ea typeface="Times New Roman" panose="02020603050405020304" pitchFamily="18" charset="0"/>
              </a:rPr>
              <a:t>. </a:t>
            </a:r>
            <a:r>
              <a:rPr lang="en-US" sz="2400" u="sng" dirty="0">
                <a:solidFill>
                  <a:srgbClr val="0000FF"/>
                </a:solidFill>
                <a:effectLst/>
                <a:latin typeface="Times New Roman" panose="02020603050405020304" pitchFamily="18" charset="0"/>
                <a:ea typeface="Times New Roman" panose="02020603050405020304" pitchFamily="18" charset="0"/>
                <a:hlinkClick r:id="rId3"/>
              </a:rPr>
              <a:t>https://solvaria.com/the-evolution-of-database-management-how-managed-services-are-shaping-the-future/</a:t>
            </a:r>
            <a:r>
              <a:rPr lang="en-US" sz="2400" dirty="0">
                <a:effectLst/>
                <a:latin typeface="Times New Roman" panose="02020603050405020304" pitchFamily="18" charset="0"/>
                <a:ea typeface="Times New Roman" panose="02020603050405020304" pitchFamily="18" charset="0"/>
              </a:rPr>
              <a:t> </a:t>
            </a:r>
          </a:p>
          <a:p>
            <a:pPr marL="0" marR="0" indent="0">
              <a:lnSpc>
                <a:spcPct val="200000"/>
              </a:lnSpc>
              <a:buNone/>
            </a:pPr>
            <a:r>
              <a:rPr lang="en-US" sz="2400" dirty="0">
                <a:effectLst/>
                <a:latin typeface="Times New Roman" panose="02020603050405020304" pitchFamily="18" charset="0"/>
                <a:ea typeface="Times New Roman" panose="02020603050405020304" pitchFamily="18" charset="0"/>
              </a:rPr>
              <a:t> </a:t>
            </a:r>
          </a:p>
          <a:p>
            <a:pPr marL="0" marR="0" indent="0">
              <a:lnSpc>
                <a:spcPct val="20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7219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F60B-7341-3EB0-4F55-59D5E62C2642}"/>
              </a:ext>
            </a:extLst>
          </p:cNvPr>
          <p:cNvSpPr>
            <a:spLocks noGrp="1"/>
          </p:cNvSpPr>
          <p:nvPr>
            <p:ph type="title"/>
          </p:nvPr>
        </p:nvSpPr>
        <p:spPr/>
        <p:txBody>
          <a:bodyPr>
            <a:normAutofit/>
          </a:bodyPr>
          <a:lstStyle/>
          <a:p>
            <a:r>
              <a:rPr lang="en-US" sz="2800" dirty="0">
                <a:solidFill>
                  <a:schemeClr val="accent3"/>
                </a:solidFill>
                <a:latin typeface="Times New Roman" panose="02020603050405020304" pitchFamily="18" charset="0"/>
                <a:cs typeface="Times New Roman" panose="02020603050405020304" pitchFamily="18" charset="0"/>
              </a:rPr>
              <a:t>Introduction cont</a:t>
            </a:r>
            <a:r>
              <a:rPr lang="en-US" sz="2400" dirty="0">
                <a:solidFill>
                  <a:schemeClr val="accent3"/>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C68283D-F118-6614-5DE0-053FA032651D}"/>
              </a:ext>
            </a:extLst>
          </p:cNvPr>
          <p:cNvSpPr>
            <a:spLocks noGrp="1"/>
          </p:cNvSpPr>
          <p:nvPr>
            <p:ph idx="1"/>
          </p:nvPr>
        </p:nvSpPr>
        <p:spPr/>
        <p:txBody>
          <a:bodyPr/>
          <a:lstStyle/>
          <a:p>
            <a:r>
              <a:rPr lang="en-US" sz="2400" dirty="0">
                <a:solidFill>
                  <a:srgbClr val="1C1C1C"/>
                </a:solidFill>
                <a:effectLst/>
                <a:latin typeface="Times New Roman" panose="02020603050405020304" pitchFamily="18" charset="0"/>
                <a:ea typeface="Times New Roman" panose="02020603050405020304" pitchFamily="18" charset="0"/>
              </a:rPr>
              <a:t>Medical personnel gather patient information daily and these databases ensure that the information collected is safe, secure, and easily accessible. This PowerPoint presentation focuses on health care database, their evolution, different types of databases along their benefits and challenges</a:t>
            </a:r>
            <a:r>
              <a:rPr lang="en-US" sz="2400" dirty="0">
                <a:solidFill>
                  <a:srgbClr val="1C1C1C"/>
                </a:solidFill>
                <a:effectLst/>
                <a:latin typeface="Lato" panose="020F0502020204030203" pitchFamily="34"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9284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0326-DCBB-5879-7E91-C4FA163BD25D}"/>
              </a:ext>
            </a:extLst>
          </p:cNvPr>
          <p:cNvSpPr>
            <a:spLocks noGrp="1"/>
          </p:cNvSpPr>
          <p:nvPr>
            <p:ph type="title"/>
          </p:nvPr>
        </p:nvSpPr>
        <p:spPr/>
        <p:txBody>
          <a:bodyPr>
            <a:normAutofit/>
          </a:bodyPr>
          <a:lstStyle/>
          <a:p>
            <a:r>
              <a:rPr lang="en-US" sz="2800" dirty="0">
                <a:solidFill>
                  <a:schemeClr val="accent3"/>
                </a:solidFill>
                <a:latin typeface="Times New Roman" panose="02020603050405020304" pitchFamily="18" charset="0"/>
                <a:cs typeface="Times New Roman" panose="02020603050405020304" pitchFamily="18" charset="0"/>
              </a:rPr>
              <a:t>Introduction cont..</a:t>
            </a:r>
          </a:p>
        </p:txBody>
      </p:sp>
      <p:sp>
        <p:nvSpPr>
          <p:cNvPr id="3" name="Content Placeholder 2">
            <a:extLst>
              <a:ext uri="{FF2B5EF4-FFF2-40B4-BE49-F238E27FC236}">
                <a16:creationId xmlns:a16="http://schemas.microsoft.com/office/drawing/2014/main" id="{3ACBC2E5-E97C-212F-EF72-703442D09E41}"/>
              </a:ext>
            </a:extLst>
          </p:cNvPr>
          <p:cNvSpPr>
            <a:spLocks noGrp="1"/>
          </p:cNvSpPr>
          <p:nvPr>
            <p:ph idx="1"/>
          </p:nvPr>
        </p:nvSpPr>
        <p:spPr/>
        <p:txBody>
          <a:bodyPr/>
          <a:lstStyle/>
          <a:p>
            <a:pPr marL="0" indent="0">
              <a:buNone/>
            </a:pPr>
            <a:r>
              <a:rPr lang="en-US" sz="24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Technology advancement enabled electronically stored data rather than cards or magnetic tape that was used in the 1960s when the modern database concept originated. The data then were able to be accessed directly and were easily manipulated.</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(Berrington, 2017)</a:t>
            </a:r>
          </a:p>
          <a:p>
            <a:endParaRPr lang="en-US" dirty="0"/>
          </a:p>
        </p:txBody>
      </p:sp>
    </p:spTree>
    <p:extLst>
      <p:ext uri="{BB962C8B-B14F-4D97-AF65-F5344CB8AC3E}">
        <p14:creationId xmlns:p14="http://schemas.microsoft.com/office/powerpoint/2010/main" val="83670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481B-127D-5272-50AE-E92545CD1851}"/>
              </a:ext>
            </a:extLst>
          </p:cNvPr>
          <p:cNvSpPr>
            <a:spLocks noGrp="1"/>
          </p:cNvSpPr>
          <p:nvPr>
            <p:ph type="title"/>
          </p:nvPr>
        </p:nvSpPr>
        <p:spPr/>
        <p:txBody>
          <a:bodyPr>
            <a:normAutofit/>
          </a:bodyPr>
          <a:lstStyle/>
          <a:p>
            <a:r>
              <a:rPr lang="en-US" sz="2800" dirty="0">
                <a:solidFill>
                  <a:schemeClr val="accent3"/>
                </a:solidFill>
                <a:latin typeface="Times New Roman" panose="02020603050405020304" pitchFamily="18" charset="0"/>
                <a:cs typeface="Times New Roman" panose="02020603050405020304" pitchFamily="18" charset="0"/>
              </a:rPr>
              <a:t>History and evolution of databases</a:t>
            </a:r>
          </a:p>
        </p:txBody>
      </p:sp>
      <p:sp>
        <p:nvSpPr>
          <p:cNvPr id="3" name="Content Placeholder 2">
            <a:extLst>
              <a:ext uri="{FF2B5EF4-FFF2-40B4-BE49-F238E27FC236}">
                <a16:creationId xmlns:a16="http://schemas.microsoft.com/office/drawing/2014/main" id="{5140133E-1F1C-4C22-A0A6-C70DF178F1A7}"/>
              </a:ext>
            </a:extLst>
          </p:cNvPr>
          <p:cNvSpPr>
            <a:spLocks noGrp="1"/>
          </p:cNvSpPr>
          <p:nvPr>
            <p:ph idx="1"/>
          </p:nvPr>
        </p:nvSpPr>
        <p:spPr>
          <a:xfrm>
            <a:off x="1451579" y="1853754"/>
            <a:ext cx="9603275" cy="3612591"/>
          </a:xfrm>
        </p:spPr>
        <p:txBody>
          <a:bodyPr>
            <a:normAutofit fontScale="62500" lnSpcReduction="20000"/>
          </a:bodyPr>
          <a:lstStyle/>
          <a:p>
            <a:pPr marL="0" marR="0" indent="0">
              <a:spcBef>
                <a:spcPts val="1200"/>
              </a:spcBef>
              <a:spcAft>
                <a:spcPts val="120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Database history began in the 1960s with the computers that emerged as a more cost-effective option for organizations.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1200"/>
              </a:spcBef>
              <a:spcAft>
                <a:spcPts val="120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The order of the development of databases is as follows: </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1200"/>
              </a:spcBef>
              <a:spcAft>
                <a:spcPts val="120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(1970s-1990s) - Flat files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1200"/>
              </a:spcBef>
              <a:spcAft>
                <a:spcPts val="120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(1980s-present) - Relational  </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1200"/>
              </a:spcBef>
              <a:spcAft>
                <a:spcPts val="120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(1990s- present) - Object-oriented, object-relational, web-enabled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Hitashi</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2022)</a:t>
            </a:r>
          </a:p>
          <a:p>
            <a:pPr marL="0" marR="0" indent="0">
              <a:lnSpc>
                <a:spcPct val="200000"/>
              </a:lnSpc>
              <a:spcBef>
                <a:spcPts val="0"/>
              </a:spcBef>
              <a:spcAft>
                <a:spcPts val="1575"/>
              </a:spcAft>
              <a:buNone/>
            </a:pPr>
            <a:r>
              <a:rPr lang="en-US" sz="2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5645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320-24E7-19D6-F45B-5EF1FD7EFB0D}"/>
              </a:ext>
            </a:extLst>
          </p:cNvPr>
          <p:cNvSpPr>
            <a:spLocks noGrp="1"/>
          </p:cNvSpPr>
          <p:nvPr>
            <p:ph type="title"/>
          </p:nvPr>
        </p:nvSpPr>
        <p:spPr/>
        <p:txBody>
          <a:bodyPr/>
          <a:lstStyle/>
          <a:p>
            <a:r>
              <a:rPr lang="en-US" sz="2400" b="1"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Early data management systems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5E61F25-A0C9-B05F-F29B-29655848CD7C}"/>
              </a:ext>
            </a:extLst>
          </p:cNvPr>
          <p:cNvSpPr>
            <a:spLocks noGrp="1"/>
          </p:cNvSpPr>
          <p:nvPr>
            <p:ph idx="1"/>
          </p:nvPr>
        </p:nvSpPr>
        <p:spPr/>
        <p:txBody>
          <a:bodyPr/>
          <a:lstStyle/>
          <a:p>
            <a:pPr marL="0" indent="0">
              <a:buNone/>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After the invention of computers in the mid-20th century, Database management began. The databases during that period were rudimentary and were focused primarily on record-keeping tools. It was a manual process for storing data such as magnetic tapes and punch cards. This was the era that laid the base for advanced data management systems.</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Berrington, 2017)</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0116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6039-B5E2-840D-36E4-3C790DC92B23}"/>
              </a:ext>
            </a:extLst>
          </p:cNvPr>
          <p:cNvSpPr>
            <a:spLocks noGrp="1"/>
          </p:cNvSpPr>
          <p:nvPr>
            <p:ph type="title"/>
          </p:nvPr>
        </p:nvSpPr>
        <p:spPr/>
        <p:txBody>
          <a:bodyPr>
            <a:normAutofit/>
          </a:bodyPr>
          <a:lstStyle/>
          <a:p>
            <a:r>
              <a:rPr lang="en-US" sz="2800" dirty="0">
                <a:solidFill>
                  <a:schemeClr val="accent3"/>
                </a:solidFill>
                <a:latin typeface="Times New Roman" panose="02020603050405020304" pitchFamily="18" charset="0"/>
                <a:cs typeface="Times New Roman" panose="02020603050405020304" pitchFamily="18" charset="0"/>
              </a:rPr>
              <a:t>Flat Files</a:t>
            </a:r>
          </a:p>
        </p:txBody>
      </p:sp>
      <p:sp>
        <p:nvSpPr>
          <p:cNvPr id="3" name="Content Placeholder 2">
            <a:extLst>
              <a:ext uri="{FF2B5EF4-FFF2-40B4-BE49-F238E27FC236}">
                <a16:creationId xmlns:a16="http://schemas.microsoft.com/office/drawing/2014/main" id="{ECCDC623-7FD9-133F-F706-CCD6216B1517}"/>
              </a:ext>
            </a:extLst>
          </p:cNvPr>
          <p:cNvSpPr>
            <a:spLocks noGrp="1"/>
          </p:cNvSpPr>
          <p:nvPr>
            <p:ph idx="1"/>
          </p:nvPr>
        </p:nvSpPr>
        <p:spPr>
          <a:xfrm>
            <a:off x="1451579" y="1853754"/>
            <a:ext cx="9603275" cy="4304253"/>
          </a:xfrm>
        </p:spPr>
        <p:txBody>
          <a:bodyPr>
            <a:normAutofit fontScale="77500" lnSpcReduction="20000"/>
          </a:bodyPr>
          <a:lstStyle/>
          <a:p>
            <a:pPr marL="0" marR="0" indent="0">
              <a:lnSpc>
                <a:spcPct val="200000"/>
              </a:lnSpc>
              <a:spcBef>
                <a:spcPts val="0"/>
              </a:spcBef>
              <a:spcAft>
                <a:spcPts val="1500"/>
              </a:spcAft>
              <a:buNone/>
            </a:pPr>
            <a:r>
              <a:rPr lang="en-US" sz="21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In the early 1970’s Flat files were databases developed and implemented by IBM. They are text files with a table that has a single record per line. Word processing and structure markup are removed. Data remains in its original form in the beginning, then in a database management system or a warehouse they are transferred into a staging area and once the transmission is completed it is saved in many forms. Operating systems such as Macintosh, Windows, and Linux run on a flat-file database. They are easy to use when storing business contacts and customer lists but if we have more records, it can be harder to update increasing the risk of duplication </a:t>
            </a:r>
            <a:r>
              <a:rPr lang="en-US"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(Vecchio, 2022)</a:t>
            </a:r>
            <a:r>
              <a:rPr lang="en-US" sz="21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The most common example of a flat file is a CSV file that is separated by a comma. </a:t>
            </a:r>
            <a:endParaRPr lang="en-US"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200000"/>
              </a:lnSpc>
              <a:spcBef>
                <a:spcPts val="0"/>
              </a:spcBef>
              <a:spcAft>
                <a:spcPts val="0"/>
              </a:spcAft>
              <a:buNone/>
            </a:pPr>
            <a:r>
              <a:rPr lang="en-US" sz="2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9279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DB70-C4F8-8394-FEEE-606B4EAE0D85}"/>
              </a:ext>
            </a:extLst>
          </p:cNvPr>
          <p:cNvSpPr>
            <a:spLocks noGrp="1"/>
          </p:cNvSpPr>
          <p:nvPr>
            <p:ph type="title"/>
          </p:nvPr>
        </p:nvSpPr>
        <p:spPr>
          <a:xfrm>
            <a:off x="1451579" y="406918"/>
            <a:ext cx="9603275" cy="1468774"/>
          </a:xfrm>
        </p:spPr>
        <p:txBody>
          <a:bodyPr>
            <a:normAutofit/>
          </a:bodyPr>
          <a:lstStyle/>
          <a:p>
            <a:r>
              <a:rPr lang="en-US" dirty="0">
                <a:solidFill>
                  <a:schemeClr val="accent3"/>
                </a:solidFill>
                <a:latin typeface="Times New Roman" panose="02020603050405020304" pitchFamily="18" charset="0"/>
                <a:cs typeface="Times New Roman" panose="02020603050405020304" pitchFamily="18" charset="0"/>
              </a:rPr>
              <a:t>Relational Database</a:t>
            </a:r>
          </a:p>
        </p:txBody>
      </p:sp>
      <p:sp>
        <p:nvSpPr>
          <p:cNvPr id="3" name="Content Placeholder 2">
            <a:extLst>
              <a:ext uri="{FF2B5EF4-FFF2-40B4-BE49-F238E27FC236}">
                <a16:creationId xmlns:a16="http://schemas.microsoft.com/office/drawing/2014/main" id="{4FF38DA1-F6A1-9C9B-259B-6FB55C804984}"/>
              </a:ext>
            </a:extLst>
          </p:cNvPr>
          <p:cNvSpPr>
            <a:spLocks noGrp="1"/>
          </p:cNvSpPr>
          <p:nvPr>
            <p:ph idx="1"/>
          </p:nvPr>
        </p:nvSpPr>
        <p:spPr>
          <a:xfrm>
            <a:off x="1451579" y="1875692"/>
            <a:ext cx="9603275" cy="4196862"/>
          </a:xfrm>
        </p:spPr>
        <p:txBody>
          <a:bodyPr/>
          <a:lstStyle/>
          <a:p>
            <a:pPr marL="0" indent="0">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database was developed from transaction processing where day-to-day organizational operations were handled. </a:t>
            </a:r>
            <a:r>
              <a:rPr lang="en-US" dirty="0">
                <a:effectLst/>
                <a:latin typeface="Calibri" panose="020F0502020204030204" pitchFamily="34" charset="0"/>
                <a:ea typeface="Calibri" panose="020F0502020204030204" pitchFamily="34" charset="0"/>
                <a:cs typeface="Times New Roman" panose="02020603050405020304" pitchFamily="18" charset="0"/>
              </a:rPr>
              <a:t>(Harrington, 2016)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Edgar Codd proposed a Relational database in 1970. It was just for academic and theoretical interest in the beginning due to the technological requirement that was needed to run this database effectively. Technology progressed in the 1980s when the relational database started to appear and was called the first commercial relational database. Multimedia was the predominant database during that time. The concept of tables with data interconnections was introduced via this database. (</a:t>
            </a:r>
            <a:r>
              <a:rPr lang="en-US" dirty="0">
                <a:effectLst/>
                <a:latin typeface="Times New Roman" panose="02020603050405020304" pitchFamily="18" charset="0"/>
                <a:ea typeface="Calibri" panose="020F0502020204030204" pitchFamily="34" charset="0"/>
                <a:cs typeface="Times New Roman" panose="02020603050405020304" pitchFamily="18" charset="0"/>
              </a:rPr>
              <a:t>Berrington, 2017) SQL (Structured Query language) was the language that became the universal language to interact with relational databases enabling efficient data retrieval and manipulation. (Welch, 2023)</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3347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2B88-84A9-6108-4F52-F67017E3B57C}"/>
              </a:ext>
            </a:extLst>
          </p:cNvPr>
          <p:cNvSpPr>
            <a:spLocks noGrp="1"/>
          </p:cNvSpPr>
          <p:nvPr>
            <p:ph type="title"/>
          </p:nvPr>
        </p:nvSpPr>
        <p:spPr>
          <a:xfrm>
            <a:off x="1570892" y="785445"/>
            <a:ext cx="9483962" cy="606209"/>
          </a:xfrm>
        </p:spPr>
        <p:txBody>
          <a:bodyPr/>
          <a:lstStyle/>
          <a:p>
            <a:r>
              <a:rPr lang="en-US" dirty="0">
                <a:solidFill>
                  <a:schemeClr val="accent3"/>
                </a:solidFill>
                <a:latin typeface="Times New Roman" panose="02020603050405020304" pitchFamily="18" charset="0"/>
                <a:cs typeface="Times New Roman" panose="02020603050405020304" pitchFamily="18" charset="0"/>
              </a:rPr>
              <a:t>NOSQL</a:t>
            </a:r>
          </a:p>
        </p:txBody>
      </p:sp>
      <p:sp>
        <p:nvSpPr>
          <p:cNvPr id="3" name="Content Placeholder 2">
            <a:extLst>
              <a:ext uri="{FF2B5EF4-FFF2-40B4-BE49-F238E27FC236}">
                <a16:creationId xmlns:a16="http://schemas.microsoft.com/office/drawing/2014/main" id="{D54F600F-EABA-ECC3-B547-F5407AE63CD2}"/>
              </a:ext>
            </a:extLst>
          </p:cNvPr>
          <p:cNvSpPr>
            <a:spLocks noGrp="1"/>
          </p:cNvSpPr>
          <p:nvPr>
            <p:ph idx="1"/>
          </p:nvPr>
        </p:nvSpPr>
        <p:spPr>
          <a:xfrm>
            <a:off x="1451579" y="1899138"/>
            <a:ext cx="9603275" cy="4314093"/>
          </a:xfrm>
        </p:spPr>
        <p:txBody>
          <a:bodyPr>
            <a:normAutofit fontScale="85000" lnSpcReduction="10000"/>
          </a:bodyPr>
          <a:lstStyle/>
          <a:p>
            <a:pPr marL="0" marR="0" indent="0">
              <a:lnSpc>
                <a:spcPct val="200000"/>
              </a:lnSpc>
              <a:spcBef>
                <a:spcPts val="0"/>
              </a:spcBef>
              <a:spcAft>
                <a:spcPts val="1575"/>
              </a:spcAft>
              <a:buNone/>
            </a:pPr>
            <a:r>
              <a:rPr lang="en-US" sz="19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There was a need for a cluster of databases that could work in concert rather than just a single database server due to the higher workload a single computer cannot bear. SQL used in the relational database was architected with the assumption that they could only run on a single machine before the internet was popular, the amount of data created by billions of devices and humans was a lot for a single server to handle. For a traditional database, it was a painful process requiring a lot of time and features sacrifice. By late 2000 despite SQL being popular there was a need for data that needed a scale, and this was when NoSQL became an option.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1575"/>
              </a:spcAft>
              <a:buNone/>
            </a:pPr>
            <a:r>
              <a:rPr lang="en-US" sz="19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NoSQL is built to tolerate node failures with fewer interruptions and was built to scale easily. They can scale nicely but </a:t>
            </a:r>
            <a:r>
              <a:rPr lang="en-US" sz="19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relational guarantees are elusive.  </a:t>
            </a: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(Kelly, 2022)</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435201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50</TotalTime>
  <Words>1946</Words>
  <Application>Microsoft Macintosh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Lato</vt:lpstr>
      <vt:lpstr>Times New Roman</vt:lpstr>
      <vt:lpstr>Gallery</vt:lpstr>
      <vt:lpstr>Info and Knowledge MANAGEMENT</vt:lpstr>
      <vt:lpstr>Introduction: </vt:lpstr>
      <vt:lpstr>Introduction cont..</vt:lpstr>
      <vt:lpstr>Introduction cont..</vt:lpstr>
      <vt:lpstr>History and evolution of databases</vt:lpstr>
      <vt:lpstr>Early data management systems </vt:lpstr>
      <vt:lpstr>Flat Files</vt:lpstr>
      <vt:lpstr>Relational Database</vt:lpstr>
      <vt:lpstr>NOSQL</vt:lpstr>
      <vt:lpstr>Open-source database and commercial database</vt:lpstr>
      <vt:lpstr>Open-source database and commercial database cont..</vt:lpstr>
      <vt:lpstr>Open-source database: Benefits and Challenges  </vt:lpstr>
      <vt:lpstr>Open -source database</vt:lpstr>
      <vt:lpstr>Commercial database: Benefits and Challenges </vt:lpstr>
      <vt:lpstr>Database as the foundation for health-related information system </vt:lpstr>
      <vt:lpstr>Database as the foundation for health-related information system</vt:lpstr>
      <vt:lpstr>SUMMARY</vt:lpstr>
      <vt:lpstr>References:</vt:lpstr>
      <vt:lpstr>References cont..</vt:lpstr>
      <vt:lpstr>References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RITU.ADHIKARI@lc.cuny.edu</dc:creator>
  <cp:lastModifiedBy>RITU.ADHIKARI@lc.cuny.edu</cp:lastModifiedBy>
  <cp:revision>2</cp:revision>
  <dcterms:created xsi:type="dcterms:W3CDTF">2023-12-11T02:39:07Z</dcterms:created>
  <dcterms:modified xsi:type="dcterms:W3CDTF">2023-12-11T03:29:43Z</dcterms:modified>
</cp:coreProperties>
</file>