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9" r:id="rId6"/>
    <p:sldId id="260" r:id="rId7"/>
    <p:sldId id="262" r:id="rId8"/>
    <p:sldId id="263" r:id="rId9"/>
    <p:sldId id="264" r:id="rId10"/>
    <p:sldId id="266" r:id="rId11"/>
    <p:sldId id="267" r:id="rId12"/>
    <p:sldId id="268" r:id="rId13"/>
    <p:sldId id="269" r:id="rId14"/>
    <p:sldId id="270" r:id="rId15"/>
    <p:sldId id="271" r:id="rId16"/>
    <p:sldId id="265" r:id="rId17"/>
    <p:sldId id="272" r:id="rId1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5"/>
  </p:normalViewPr>
  <p:slideViewPr>
    <p:cSldViewPr snapToGrid="0" snapToObjects="1">
      <p:cViewPr varScale="1">
        <p:scale>
          <a:sx n="109" d="100"/>
          <a:sy n="109" d="100"/>
        </p:scale>
        <p:origin x="17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F74A9-A4E2-5A4C-9555-CCB1B6BBF682}" type="datetimeFigureOut">
              <a:rPr lang="en-US" smtClean="0"/>
              <a:t>2/4/24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D5E47-8740-D248-A6EE-7358C915E811}" type="slidenum">
              <a:rPr lang="en-US" smtClean="0"/>
              <a:t>‹#›</a:t>
            </a:fld>
            <a:endParaRPr lang="en-US"/>
          </a:p>
        </p:txBody>
      </p:sp>
    </p:spTree>
    <p:extLst>
      <p:ext uri="{BB962C8B-B14F-4D97-AF65-F5344CB8AC3E}">
        <p14:creationId xmlns:p14="http://schemas.microsoft.com/office/powerpoint/2010/main" val="3475333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8D5E47-8740-D248-A6EE-7358C915E811}" type="slidenum">
              <a:rPr lang="en-US" smtClean="0"/>
              <a:t>3</a:t>
            </a:fld>
            <a:endParaRPr lang="en-US"/>
          </a:p>
        </p:txBody>
      </p:sp>
    </p:spTree>
    <p:extLst>
      <p:ext uri="{BB962C8B-B14F-4D97-AF65-F5344CB8AC3E}">
        <p14:creationId xmlns:p14="http://schemas.microsoft.com/office/powerpoint/2010/main" val="1289949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5-05.png">
            <a:extLst>
              <a:ext uri="{FF2B5EF4-FFF2-40B4-BE49-F238E27FC236}">
                <a16:creationId xmlns:a16="http://schemas.microsoft.com/office/drawing/2014/main" id="{BBF622A3-04D4-BC63-A649-052BEDF6CCCA}"/>
              </a:ext>
            </a:extLst>
          </p:cNvPr>
          <p:cNvPicPr>
            <a:picLocks noChangeAspect="1"/>
          </p:cNvPicPr>
          <p:nvPr userDrawn="1"/>
        </p:nvPicPr>
        <p:blipFill>
          <a:blip r:embed="rId2">
            <a:extLst>
              <a:ext uri="{28A0092B-C50C-407E-A947-70E740481C1C}">
                <a14:useLocalDpi xmlns:a14="http://schemas.microsoft.com/office/drawing/2010/main" val="0"/>
              </a:ext>
            </a:extLst>
          </a:blip>
          <a:srcRect l="59843"/>
          <a:stretch>
            <a:fillRect/>
          </a:stretch>
        </p:blipFill>
        <p:spPr bwMode="auto">
          <a:xfrm>
            <a:off x="5472113" y="0"/>
            <a:ext cx="36718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95300" y="690562"/>
            <a:ext cx="6096000" cy="1470025"/>
          </a:xfrm>
        </p:spPr>
        <p:txBody>
          <a:bodyPr anchor="t">
            <a:normAutofit/>
          </a:bodyPr>
          <a:lstStyle>
            <a:lvl1pPr algn="l">
              <a:defRPr sz="3600" b="0" i="0">
                <a:solidFill>
                  <a:srgbClr val="0E7492"/>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495300" y="2151627"/>
            <a:ext cx="6400800" cy="1264781"/>
          </a:xfrm>
        </p:spPr>
        <p:txBody>
          <a:bodyPr>
            <a:normAutofit/>
          </a:bodyPr>
          <a:lstStyle>
            <a:lvl1pPr marL="0" indent="0" algn="l">
              <a:buNone/>
              <a:defRPr sz="2600" b="0" i="0">
                <a:solidFill>
                  <a:srgbClr val="89663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2600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8A1930-C430-8793-F145-56F5B513C1AF}"/>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BBEE4F7C-A09B-2646-92FB-9CB420061C4B}" type="datetimeFigureOut">
              <a:rPr lang="en-US"/>
              <a:pPr>
                <a:defRPr/>
              </a:pPr>
              <a:t>2/4/24</a:t>
            </a:fld>
            <a:endParaRPr lang="en-US"/>
          </a:p>
        </p:txBody>
      </p:sp>
      <p:sp>
        <p:nvSpPr>
          <p:cNvPr id="5" name="Footer Placeholder 4">
            <a:extLst>
              <a:ext uri="{FF2B5EF4-FFF2-40B4-BE49-F238E27FC236}">
                <a16:creationId xmlns:a16="http://schemas.microsoft.com/office/drawing/2014/main" id="{B0758975-AD14-2540-2075-55D7FD5EFF55}"/>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6E02F0E2-1A2C-0CD4-3CB2-B963DEC603B5}"/>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2FE5E5E0-3689-EF4A-AE14-F7F54C9EC14D}" type="slidenum">
              <a:rPr lang="en-US" altLang="en-US"/>
              <a:pPr/>
              <a:t>‹#›</a:t>
            </a:fld>
            <a:endParaRPr lang="en-US" altLang="en-US"/>
          </a:p>
        </p:txBody>
      </p:sp>
    </p:spTree>
    <p:extLst>
      <p:ext uri="{BB962C8B-B14F-4D97-AF65-F5344CB8AC3E}">
        <p14:creationId xmlns:p14="http://schemas.microsoft.com/office/powerpoint/2010/main" val="211766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FCC9A-32A2-5A2A-D065-254F889EE7A3}"/>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F13E727E-A243-F546-B0ED-06D2A26DF14A}" type="datetimeFigureOut">
              <a:rPr lang="en-US"/>
              <a:pPr>
                <a:defRPr/>
              </a:pPr>
              <a:t>2/4/24</a:t>
            </a:fld>
            <a:endParaRPr lang="en-US"/>
          </a:p>
        </p:txBody>
      </p:sp>
      <p:sp>
        <p:nvSpPr>
          <p:cNvPr id="5" name="Footer Placeholder 4">
            <a:extLst>
              <a:ext uri="{FF2B5EF4-FFF2-40B4-BE49-F238E27FC236}">
                <a16:creationId xmlns:a16="http://schemas.microsoft.com/office/drawing/2014/main" id="{3672BB07-6A12-EE06-6FEE-8E8A0E481FEB}"/>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83E05BA1-50D2-55F5-72B1-DEB196DC70D9}"/>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4E00DE61-0865-0A42-B47E-5AEF8527CC80}" type="slidenum">
              <a:rPr lang="en-US" altLang="en-US"/>
              <a:pPr/>
              <a:t>‹#›</a:t>
            </a:fld>
            <a:endParaRPr lang="en-US" altLang="en-US"/>
          </a:p>
        </p:txBody>
      </p:sp>
    </p:spTree>
    <p:extLst>
      <p:ext uri="{BB962C8B-B14F-4D97-AF65-F5344CB8AC3E}">
        <p14:creationId xmlns:p14="http://schemas.microsoft.com/office/powerpoint/2010/main" val="275465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interior-02.png">
            <a:extLst>
              <a:ext uri="{FF2B5EF4-FFF2-40B4-BE49-F238E27FC236}">
                <a16:creationId xmlns:a16="http://schemas.microsoft.com/office/drawing/2014/main" id="{589C48EB-C907-57CE-B4E8-1301BB912F3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chor="t">
            <a:normAutofit/>
          </a:bodyPr>
          <a:lstStyle>
            <a:lvl1pPr algn="l">
              <a:defRPr sz="3600">
                <a:solidFill>
                  <a:srgbClr val="0E7492"/>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896631"/>
                </a:solidFill>
              </a:defRPr>
            </a:lvl1pPr>
            <a:lvl2pPr>
              <a:defRPr>
                <a:solidFill>
                  <a:srgbClr val="896631"/>
                </a:solidFill>
              </a:defRPr>
            </a:lvl2pPr>
            <a:lvl3pPr>
              <a:defRPr>
                <a:solidFill>
                  <a:srgbClr val="896631"/>
                </a:solidFill>
              </a:defRPr>
            </a:lvl3pPr>
            <a:lvl4pPr>
              <a:defRPr>
                <a:solidFill>
                  <a:srgbClr val="896631"/>
                </a:solidFill>
              </a:defRPr>
            </a:lvl4pPr>
            <a:lvl5pPr>
              <a:defRPr>
                <a:solidFill>
                  <a:srgbClr val="89663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333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E335-0EB5-0471-3F3C-2CB33DA6E54F}"/>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D6653A20-38F2-3B41-B81E-80E61B5EA456}" type="datetimeFigureOut">
              <a:rPr lang="en-US"/>
              <a:pPr>
                <a:defRPr/>
              </a:pPr>
              <a:t>2/4/24</a:t>
            </a:fld>
            <a:endParaRPr lang="en-US"/>
          </a:p>
        </p:txBody>
      </p:sp>
      <p:sp>
        <p:nvSpPr>
          <p:cNvPr id="5" name="Footer Placeholder 4">
            <a:extLst>
              <a:ext uri="{FF2B5EF4-FFF2-40B4-BE49-F238E27FC236}">
                <a16:creationId xmlns:a16="http://schemas.microsoft.com/office/drawing/2014/main" id="{4B4E2F1F-7882-D395-EC86-DFC3F78DE8E0}"/>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0BE692C9-EF09-52DE-3452-C530D63CAA33}"/>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26A95A3A-B70A-8540-AC9D-B603690876A1}" type="slidenum">
              <a:rPr lang="en-US" altLang="en-US"/>
              <a:pPr/>
              <a:t>‹#›</a:t>
            </a:fld>
            <a:endParaRPr lang="en-US" altLang="en-US"/>
          </a:p>
        </p:txBody>
      </p:sp>
    </p:spTree>
    <p:extLst>
      <p:ext uri="{BB962C8B-B14F-4D97-AF65-F5344CB8AC3E}">
        <p14:creationId xmlns:p14="http://schemas.microsoft.com/office/powerpoint/2010/main" val="95132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2794C0-F5B5-A81C-6149-53829FC355B7}"/>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9C678A80-A6AA-3947-8AFB-9B1BDD0F8F05}" type="datetimeFigureOut">
              <a:rPr lang="en-US"/>
              <a:pPr>
                <a:defRPr/>
              </a:pPr>
              <a:t>2/4/24</a:t>
            </a:fld>
            <a:endParaRPr lang="en-US"/>
          </a:p>
        </p:txBody>
      </p:sp>
      <p:sp>
        <p:nvSpPr>
          <p:cNvPr id="6" name="Footer Placeholder 5">
            <a:extLst>
              <a:ext uri="{FF2B5EF4-FFF2-40B4-BE49-F238E27FC236}">
                <a16:creationId xmlns:a16="http://schemas.microsoft.com/office/drawing/2014/main" id="{3C2DB4DF-76FC-EC98-3280-B8225F01DCF0}"/>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7C693E3D-1DA2-C7A8-06BA-89174D2FA7E2}"/>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5B2BA4D1-BE0C-DB40-B20F-ACE566E9A45A}" type="slidenum">
              <a:rPr lang="en-US" altLang="en-US"/>
              <a:pPr/>
              <a:t>‹#›</a:t>
            </a:fld>
            <a:endParaRPr lang="en-US" altLang="en-US"/>
          </a:p>
        </p:txBody>
      </p:sp>
    </p:spTree>
    <p:extLst>
      <p:ext uri="{BB962C8B-B14F-4D97-AF65-F5344CB8AC3E}">
        <p14:creationId xmlns:p14="http://schemas.microsoft.com/office/powerpoint/2010/main" val="228051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DDB8E2-B3BE-BEC5-565D-BEC4E9568414}"/>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CE1088E9-73D0-CC4A-B1D0-E08201B0F351}" type="datetimeFigureOut">
              <a:rPr lang="en-US"/>
              <a:pPr>
                <a:defRPr/>
              </a:pPr>
              <a:t>2/4/24</a:t>
            </a:fld>
            <a:endParaRPr lang="en-US"/>
          </a:p>
        </p:txBody>
      </p:sp>
      <p:sp>
        <p:nvSpPr>
          <p:cNvPr id="8" name="Footer Placeholder 7">
            <a:extLst>
              <a:ext uri="{FF2B5EF4-FFF2-40B4-BE49-F238E27FC236}">
                <a16:creationId xmlns:a16="http://schemas.microsoft.com/office/drawing/2014/main" id="{66166EA6-9431-F1C9-6819-0A0371E175FE}"/>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a:extLst>
              <a:ext uri="{FF2B5EF4-FFF2-40B4-BE49-F238E27FC236}">
                <a16:creationId xmlns:a16="http://schemas.microsoft.com/office/drawing/2014/main" id="{004C755E-25C9-FF67-C643-A8F5DB393FDE}"/>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F23A7496-18C4-D740-9D18-F7C59E1EB2F1}" type="slidenum">
              <a:rPr lang="en-US" altLang="en-US"/>
              <a:pPr/>
              <a:t>‹#›</a:t>
            </a:fld>
            <a:endParaRPr lang="en-US" altLang="en-US"/>
          </a:p>
        </p:txBody>
      </p:sp>
    </p:spTree>
    <p:extLst>
      <p:ext uri="{BB962C8B-B14F-4D97-AF65-F5344CB8AC3E}">
        <p14:creationId xmlns:p14="http://schemas.microsoft.com/office/powerpoint/2010/main" val="275765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529B46-A3DF-7948-FBBD-49636F9B2753}"/>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8F7728E8-B224-5E4A-A92B-D6F0D883C100}" type="datetimeFigureOut">
              <a:rPr lang="en-US"/>
              <a:pPr>
                <a:defRPr/>
              </a:pPr>
              <a:t>2/4/24</a:t>
            </a:fld>
            <a:endParaRPr lang="en-US"/>
          </a:p>
        </p:txBody>
      </p:sp>
      <p:sp>
        <p:nvSpPr>
          <p:cNvPr id="4" name="Footer Placeholder 3">
            <a:extLst>
              <a:ext uri="{FF2B5EF4-FFF2-40B4-BE49-F238E27FC236}">
                <a16:creationId xmlns:a16="http://schemas.microsoft.com/office/drawing/2014/main" id="{7CF58A3E-3D14-95DE-B03B-CD2EC287A6CC}"/>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a:extLst>
              <a:ext uri="{FF2B5EF4-FFF2-40B4-BE49-F238E27FC236}">
                <a16:creationId xmlns:a16="http://schemas.microsoft.com/office/drawing/2014/main" id="{9A6F54EA-E8FB-6BB7-D48B-4F66975315C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29668BE3-B3EA-EB47-93DD-BC83EC8D5D39}" type="slidenum">
              <a:rPr lang="en-US" altLang="en-US"/>
              <a:pPr/>
              <a:t>‹#›</a:t>
            </a:fld>
            <a:endParaRPr lang="en-US" altLang="en-US"/>
          </a:p>
        </p:txBody>
      </p:sp>
    </p:spTree>
    <p:extLst>
      <p:ext uri="{BB962C8B-B14F-4D97-AF65-F5344CB8AC3E}">
        <p14:creationId xmlns:p14="http://schemas.microsoft.com/office/powerpoint/2010/main" val="224235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A7B36-B96A-948C-8381-1897AD298D04}"/>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3CCD8B1C-D96E-B649-AB01-12A9BE326A7F}" type="datetimeFigureOut">
              <a:rPr lang="en-US"/>
              <a:pPr>
                <a:defRPr/>
              </a:pPr>
              <a:t>2/4/24</a:t>
            </a:fld>
            <a:endParaRPr lang="en-US"/>
          </a:p>
        </p:txBody>
      </p:sp>
      <p:sp>
        <p:nvSpPr>
          <p:cNvPr id="3" name="Footer Placeholder 2">
            <a:extLst>
              <a:ext uri="{FF2B5EF4-FFF2-40B4-BE49-F238E27FC236}">
                <a16:creationId xmlns:a16="http://schemas.microsoft.com/office/drawing/2014/main" id="{6FDA5898-4840-402C-B674-1D29BBDDE5CF}"/>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a:extLst>
              <a:ext uri="{FF2B5EF4-FFF2-40B4-BE49-F238E27FC236}">
                <a16:creationId xmlns:a16="http://schemas.microsoft.com/office/drawing/2014/main" id="{49048A78-4BBD-F534-7BC4-59C0975218E5}"/>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24BDB125-3445-8C48-9997-96C2082CB61C}" type="slidenum">
              <a:rPr lang="en-US" altLang="en-US"/>
              <a:pPr/>
              <a:t>‹#›</a:t>
            </a:fld>
            <a:endParaRPr lang="en-US" altLang="en-US"/>
          </a:p>
        </p:txBody>
      </p:sp>
    </p:spTree>
    <p:extLst>
      <p:ext uri="{BB962C8B-B14F-4D97-AF65-F5344CB8AC3E}">
        <p14:creationId xmlns:p14="http://schemas.microsoft.com/office/powerpoint/2010/main" val="40321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8E5F02E-7A45-9927-D68A-9707FD17A32C}"/>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BE850437-9730-3A48-84A0-68F46D55FE5A}" type="datetimeFigureOut">
              <a:rPr lang="en-US"/>
              <a:pPr>
                <a:defRPr/>
              </a:pPr>
              <a:t>2/4/24</a:t>
            </a:fld>
            <a:endParaRPr lang="en-US"/>
          </a:p>
        </p:txBody>
      </p:sp>
      <p:sp>
        <p:nvSpPr>
          <p:cNvPr id="6" name="Footer Placeholder 5">
            <a:extLst>
              <a:ext uri="{FF2B5EF4-FFF2-40B4-BE49-F238E27FC236}">
                <a16:creationId xmlns:a16="http://schemas.microsoft.com/office/drawing/2014/main" id="{CD5AA3A2-1C6A-1E0A-1A34-EF6F1896748C}"/>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2D14E320-630B-DD4C-2FB1-E3F067C8949C}"/>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C07DD1E9-EC97-FB44-ABF6-CF5D3784C2FF}" type="slidenum">
              <a:rPr lang="en-US" altLang="en-US"/>
              <a:pPr/>
              <a:t>‹#›</a:t>
            </a:fld>
            <a:endParaRPr lang="en-US" altLang="en-US"/>
          </a:p>
        </p:txBody>
      </p:sp>
    </p:spTree>
    <p:extLst>
      <p:ext uri="{BB962C8B-B14F-4D97-AF65-F5344CB8AC3E}">
        <p14:creationId xmlns:p14="http://schemas.microsoft.com/office/powerpoint/2010/main" val="279364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FBF8F24B-6679-DE1F-7A92-F9041BB3664D}"/>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3CDF5012-FA35-B14C-84FE-7958560F3F83}" type="datetimeFigureOut">
              <a:rPr lang="en-US"/>
              <a:pPr>
                <a:defRPr/>
              </a:pPr>
              <a:t>2/4/24</a:t>
            </a:fld>
            <a:endParaRPr lang="en-US"/>
          </a:p>
        </p:txBody>
      </p:sp>
      <p:sp>
        <p:nvSpPr>
          <p:cNvPr id="6" name="Footer Placeholder 5">
            <a:extLst>
              <a:ext uri="{FF2B5EF4-FFF2-40B4-BE49-F238E27FC236}">
                <a16:creationId xmlns:a16="http://schemas.microsoft.com/office/drawing/2014/main" id="{A0CD8E89-BC9E-CB85-C88A-47B1483821B2}"/>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A4E9F843-5533-1506-95FF-046D816E604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368CD963-9847-DF4C-8A95-5FF84A9D8A5B}" type="slidenum">
              <a:rPr lang="en-US" altLang="en-US"/>
              <a:pPr/>
              <a:t>‹#›</a:t>
            </a:fld>
            <a:endParaRPr lang="en-US" altLang="en-US"/>
          </a:p>
        </p:txBody>
      </p:sp>
    </p:spTree>
    <p:extLst>
      <p:ext uri="{BB962C8B-B14F-4D97-AF65-F5344CB8AC3E}">
        <p14:creationId xmlns:p14="http://schemas.microsoft.com/office/powerpoint/2010/main" val="342672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FC79F3E0-7FDF-5597-F786-2362EB6E00A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62437C01-194C-331D-7267-91A3F9825DC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anose="020F0502020204030204" pitchFamily="34" charset="0"/>
        </a:defRPr>
      </a:lvl2pPr>
      <a:lvl3pPr algn="ctr" defTabSz="457200" rtl="0" fontAlgn="base">
        <a:spcBef>
          <a:spcPct val="0"/>
        </a:spcBef>
        <a:spcAft>
          <a:spcPct val="0"/>
        </a:spcAft>
        <a:defRPr sz="4400">
          <a:solidFill>
            <a:schemeClr val="tx1"/>
          </a:solidFill>
          <a:latin typeface="Calibri" panose="020F0502020204030204" pitchFamily="34" charset="0"/>
        </a:defRPr>
      </a:lvl3pPr>
      <a:lvl4pPr algn="ctr" defTabSz="457200" rtl="0" fontAlgn="base">
        <a:spcBef>
          <a:spcPct val="0"/>
        </a:spcBef>
        <a:spcAft>
          <a:spcPct val="0"/>
        </a:spcAft>
        <a:defRPr sz="4400">
          <a:solidFill>
            <a:schemeClr val="tx1"/>
          </a:solidFill>
          <a:latin typeface="Calibri" panose="020F0502020204030204" pitchFamily="34" charset="0"/>
        </a:defRPr>
      </a:lvl4pPr>
      <a:lvl5pPr algn="ctr" defTabSz="457200" rtl="0" fontAlgn="base">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bm.com/topics/data-mi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ubtitle 2">
            <a:extLst>
              <a:ext uri="{FF2B5EF4-FFF2-40B4-BE49-F238E27FC236}">
                <a16:creationId xmlns:a16="http://schemas.microsoft.com/office/drawing/2014/main" id="{CCB48ACB-EA90-653A-7B47-8B846DA5A1A2}"/>
              </a:ext>
            </a:extLst>
          </p:cNvPr>
          <p:cNvSpPr>
            <a:spLocks noGrp="1"/>
          </p:cNvSpPr>
          <p:nvPr>
            <p:ph type="subTitle" idx="1"/>
          </p:nvPr>
        </p:nvSpPr>
        <p:spPr>
          <a:xfrm>
            <a:off x="553915" y="1787647"/>
            <a:ext cx="6400800" cy="3112599"/>
          </a:xfrm>
        </p:spPr>
        <p:txBody>
          <a:bodyPr>
            <a:noAutofit/>
          </a:bodyPr>
          <a:lstStyle/>
          <a:p>
            <a:r>
              <a:rPr lang="en-US" sz="2000" b="1" dirty="0">
                <a:solidFill>
                  <a:schemeClr val="accent1"/>
                </a:solidFill>
                <a:latin typeface="Times New Roman" panose="02020603050405020304" pitchFamily="18" charset="0"/>
                <a:ea typeface="Times New Roman" panose="02020603050405020304" pitchFamily="18" charset="0"/>
              </a:rPr>
              <a:t>Info &amp; Knowledge Management</a:t>
            </a:r>
            <a:br>
              <a:rPr lang="en-US" sz="2000" dirty="0">
                <a:solidFill>
                  <a:schemeClr val="accent1"/>
                </a:solidFill>
                <a:latin typeface="Times New Roman" panose="02020603050405020304" pitchFamily="18" charset="0"/>
                <a:ea typeface="Times New Roman" panose="02020603050405020304" pitchFamily="18" charset="0"/>
              </a:rPr>
            </a:br>
            <a:r>
              <a:rPr lang="en-US" sz="2000" b="1" dirty="0">
                <a:solidFill>
                  <a:schemeClr val="accent1"/>
                </a:solidFill>
                <a:latin typeface="Times New Roman" panose="02020603050405020304" pitchFamily="18" charset="0"/>
                <a:ea typeface="Times New Roman" panose="02020603050405020304" pitchFamily="18" charset="0"/>
              </a:rPr>
              <a:t> </a:t>
            </a:r>
            <a:br>
              <a:rPr lang="en-US" sz="2000" dirty="0">
                <a:solidFill>
                  <a:schemeClr val="accent1"/>
                </a:solidFill>
                <a:latin typeface="Times New Roman" panose="02020603050405020304" pitchFamily="18" charset="0"/>
                <a:ea typeface="Times New Roman" panose="02020603050405020304" pitchFamily="18" charset="0"/>
              </a:rPr>
            </a:br>
            <a:r>
              <a:rPr lang="en-US" sz="2000" b="1" dirty="0">
                <a:solidFill>
                  <a:schemeClr val="accent1"/>
                </a:solidFill>
                <a:latin typeface="Times New Roman" panose="02020603050405020304" pitchFamily="18" charset="0"/>
                <a:ea typeface="Times New Roman" panose="02020603050405020304" pitchFamily="18" charset="0"/>
              </a:rPr>
              <a:t>NURS: 6412</a:t>
            </a:r>
            <a:br>
              <a:rPr lang="en-US" sz="2000" b="1" dirty="0">
                <a:solidFill>
                  <a:schemeClr val="accent1"/>
                </a:solidFill>
                <a:latin typeface="Times New Roman" panose="02020603050405020304" pitchFamily="18" charset="0"/>
                <a:ea typeface="Times New Roman" panose="02020603050405020304" pitchFamily="18" charset="0"/>
              </a:rPr>
            </a:br>
            <a:r>
              <a:rPr lang="en-US" sz="2000" b="1" dirty="0">
                <a:solidFill>
                  <a:schemeClr val="accent1"/>
                </a:solidFill>
                <a:latin typeface="Times New Roman" panose="02020603050405020304" pitchFamily="18" charset="0"/>
                <a:ea typeface="Times New Roman" panose="02020603050405020304" pitchFamily="18" charset="0"/>
              </a:rPr>
              <a:t> </a:t>
            </a:r>
            <a:br>
              <a:rPr lang="en-US" sz="2000" b="1" dirty="0">
                <a:solidFill>
                  <a:schemeClr val="accent1"/>
                </a:solidFill>
                <a:latin typeface="Times New Roman" panose="02020603050405020304" pitchFamily="18" charset="0"/>
                <a:ea typeface="Times New Roman" panose="02020603050405020304" pitchFamily="18" charset="0"/>
              </a:rPr>
            </a:br>
            <a:r>
              <a:rPr lang="en-US" sz="2000" b="1" dirty="0">
                <a:solidFill>
                  <a:schemeClr val="accent1"/>
                </a:solidFill>
                <a:latin typeface="Times New Roman" panose="02020603050405020304" pitchFamily="18" charset="0"/>
                <a:ea typeface="Times New Roman" panose="02020603050405020304" pitchFamily="18" charset="0"/>
              </a:rPr>
              <a:t>Walden university</a:t>
            </a:r>
            <a:br>
              <a:rPr lang="en-US" sz="2000" b="1" dirty="0">
                <a:solidFill>
                  <a:schemeClr val="accent1"/>
                </a:solidFill>
                <a:latin typeface="Times New Roman" panose="02020603050405020304" pitchFamily="18" charset="0"/>
                <a:ea typeface="Times New Roman" panose="02020603050405020304" pitchFamily="18" charset="0"/>
              </a:rPr>
            </a:br>
            <a:r>
              <a:rPr lang="en-US" sz="2000" b="1" dirty="0">
                <a:solidFill>
                  <a:schemeClr val="accent1"/>
                </a:solidFill>
                <a:latin typeface="Times New Roman" panose="02020603050405020304" pitchFamily="18" charset="0"/>
                <a:ea typeface="Times New Roman" panose="02020603050405020304" pitchFamily="18" charset="0"/>
              </a:rPr>
              <a:t> </a:t>
            </a:r>
            <a:br>
              <a:rPr lang="en-US" sz="2000" b="1" dirty="0">
                <a:solidFill>
                  <a:schemeClr val="accent1"/>
                </a:solidFill>
                <a:latin typeface="Times New Roman" panose="02020603050405020304" pitchFamily="18" charset="0"/>
                <a:ea typeface="Times New Roman" panose="02020603050405020304" pitchFamily="18" charset="0"/>
              </a:rPr>
            </a:br>
            <a:r>
              <a:rPr lang="en-US" sz="2000" b="1" dirty="0" err="1">
                <a:solidFill>
                  <a:schemeClr val="accent1"/>
                </a:solidFill>
                <a:latin typeface="Times New Roman" panose="02020603050405020304" pitchFamily="18" charset="0"/>
                <a:ea typeface="Times New Roman" panose="02020603050405020304" pitchFamily="18" charset="0"/>
              </a:rPr>
              <a:t>Ritu</a:t>
            </a:r>
            <a:r>
              <a:rPr lang="en-US" sz="2000" b="1" dirty="0">
                <a:solidFill>
                  <a:schemeClr val="accent1"/>
                </a:solidFill>
                <a:latin typeface="Times New Roman" panose="02020603050405020304" pitchFamily="18" charset="0"/>
                <a:ea typeface="Times New Roman" panose="02020603050405020304" pitchFamily="18" charset="0"/>
              </a:rPr>
              <a:t> Adhikari </a:t>
            </a:r>
            <a:br>
              <a:rPr lang="en-US" sz="2000" b="1" dirty="0">
                <a:solidFill>
                  <a:schemeClr val="accent1"/>
                </a:solidFill>
                <a:latin typeface="Times New Roman" panose="02020603050405020304" pitchFamily="18" charset="0"/>
                <a:ea typeface="Times New Roman" panose="02020603050405020304" pitchFamily="18" charset="0"/>
              </a:rPr>
            </a:br>
            <a:r>
              <a:rPr lang="en-US" sz="2000" b="1" dirty="0">
                <a:solidFill>
                  <a:schemeClr val="accent1"/>
                </a:solidFill>
                <a:latin typeface="Times New Roman" panose="02020603050405020304" pitchFamily="18" charset="0"/>
                <a:ea typeface="Times New Roman" panose="02020603050405020304" pitchFamily="18" charset="0"/>
              </a:rPr>
              <a:t> </a:t>
            </a:r>
            <a:br>
              <a:rPr lang="en-US" sz="2000" b="1" dirty="0">
                <a:solidFill>
                  <a:schemeClr val="accent1"/>
                </a:solidFill>
                <a:latin typeface="Times New Roman" panose="02020603050405020304" pitchFamily="18" charset="0"/>
                <a:ea typeface="Times New Roman" panose="02020603050405020304" pitchFamily="18" charset="0"/>
              </a:rPr>
            </a:br>
            <a:r>
              <a:rPr lang="en-US" sz="2000" b="1" dirty="0">
                <a:solidFill>
                  <a:schemeClr val="accent1"/>
                </a:solidFill>
                <a:latin typeface="Times New Roman" panose="02020603050405020304" pitchFamily="18" charset="0"/>
                <a:ea typeface="Times New Roman" panose="02020603050405020304" pitchFamily="18" charset="0"/>
              </a:rPr>
              <a:t>Date: 02/04/2024</a:t>
            </a:r>
            <a:br>
              <a:rPr lang="en-US" sz="2000" dirty="0">
                <a:solidFill>
                  <a:schemeClr val="bg1"/>
                </a:solidFill>
                <a:highlight>
                  <a:srgbClr val="808000"/>
                </a:highlight>
                <a:latin typeface="Times New Roman" panose="02020603050405020304" pitchFamily="18" charset="0"/>
                <a:ea typeface="Times New Roman" panose="02020603050405020304" pitchFamily="18" charset="0"/>
              </a:rPr>
            </a:br>
            <a:endParaRPr lang="en-US" altLang="en-US" sz="20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078561C3-E9C7-A28A-E222-E10E33D20168}"/>
              </a:ext>
            </a:extLst>
          </p:cNvPr>
          <p:cNvSpPr>
            <a:spLocks noGrp="1"/>
          </p:cNvSpPr>
          <p:nvPr>
            <p:ph idx="1"/>
          </p:nvPr>
        </p:nvSpPr>
        <p:spPr>
          <a:xfrm>
            <a:off x="457200" y="1019908"/>
            <a:ext cx="8229600" cy="4999892"/>
          </a:xfrm>
        </p:spPr>
        <p:txBody>
          <a:bodyPr/>
          <a:lstStyle/>
          <a:p>
            <a:pPr marL="0" marR="0" indent="0">
              <a:lnSpc>
                <a:spcPct val="200000"/>
              </a:lnSpc>
              <a:spcBef>
                <a:spcPts val="0"/>
              </a:spcBef>
              <a:spcAft>
                <a:spcPts val="1500"/>
              </a:spcAft>
              <a:buNone/>
            </a:pPr>
            <a:r>
              <a:rPr lang="en-US" sz="1800"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Data warehouses are Subject-oriented, Integrated, Time-Variant, and Non-Volatile.</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solidFill>
                  <a:schemeClr val="accent1"/>
                </a:solidFill>
                <a:effectLst/>
                <a:latin typeface="Times New Roman" panose="02020603050405020304" pitchFamily="18" charset="0"/>
                <a:ea typeface="Times New Roman" panose="02020603050405020304" pitchFamily="18" charset="0"/>
              </a:rPr>
              <a:t>Instead of the current operations of an organization, it provides information about a theme, meaning data warehouse handling with a more defined theme that can be distribution, marketing, and sales. Data are shared in many data warehouses in a reliable format. Data is integrated from different sources in a relational database. Due to integration, there is better data analysis. There is a wide range of time limits for data warehouses. Warehouse data are predictable and deliver information from a historical perspective. Once data is stored in the warehouse it cannot be altered or edited because of the time dimension, it allows for data analysis over time. There is no deletion of old data with the introduction of new data, these data are stored permanently. There is a read-only mode that is important in historical data analysis. (</a:t>
            </a:r>
            <a:r>
              <a:rPr lang="en-US" sz="1800" kern="100" dirty="0" err="1">
                <a:solidFill>
                  <a:schemeClr val="accent1"/>
                </a:solidFill>
                <a:effectLst/>
                <a:latin typeface="Times New Roman" panose="02020603050405020304" pitchFamily="18" charset="0"/>
                <a:ea typeface="Times New Roman" panose="02020603050405020304" pitchFamily="18" charset="0"/>
              </a:rPr>
              <a:t>GeeksforGeeks</a:t>
            </a:r>
            <a:r>
              <a:rPr lang="en-US" sz="1800" kern="100" dirty="0">
                <a:solidFill>
                  <a:schemeClr val="accent1"/>
                </a:solidFill>
                <a:effectLst/>
                <a:latin typeface="Times New Roman" panose="02020603050405020304" pitchFamily="18" charset="0"/>
                <a:ea typeface="Times New Roman" panose="02020603050405020304" pitchFamily="18" charset="0"/>
              </a:rPr>
              <a:t>, 2023)</a:t>
            </a:r>
            <a:r>
              <a:rPr lang="en-US" sz="1100" dirty="0">
                <a:solidFill>
                  <a:schemeClr val="accent1"/>
                </a:solidFill>
                <a:effectLst/>
              </a:rPr>
              <a:t> </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E72EA844-B071-8418-AF8B-147421786986}"/>
              </a:ext>
            </a:extLst>
          </p:cNvPr>
          <p:cNvSpPr txBox="1">
            <a:spLocks/>
          </p:cNvSpPr>
          <p:nvPr/>
        </p:nvSpPr>
        <p:spPr bwMode="auto">
          <a:xfrm>
            <a:off x="797169" y="175846"/>
            <a:ext cx="8346831" cy="1104900"/>
          </a:xfrm>
          <a:prstGeom prst="rect">
            <a:avLst/>
          </a:prstGeom>
          <a:noFill/>
          <a:ln w="9525">
            <a:noFill/>
            <a:miter lim="800000"/>
            <a:headEnd/>
            <a:tailEnd/>
          </a:ln>
        </p:spPr>
        <p:txBody>
          <a:bodyPr anchor="ctr"/>
          <a:lstStyle/>
          <a:p>
            <a:pPr>
              <a:lnSpc>
                <a:spcPct val="200000"/>
              </a:lnSpc>
              <a:spcBef>
                <a:spcPts val="0"/>
              </a:spcBef>
              <a:spcAft>
                <a:spcPts val="2400"/>
              </a:spcAft>
            </a:pPr>
            <a:r>
              <a:rPr lang="en-US" sz="2400" b="1" kern="100" dirty="0">
                <a:solidFill>
                  <a:schemeClr val="accent1"/>
                </a:solidFill>
                <a:effectLst/>
                <a:latin typeface="Times New Roman" panose="02020603050405020304" pitchFamily="18" charset="0"/>
                <a:ea typeface="Times New Roman" panose="02020603050405020304" pitchFamily="18" charset="0"/>
              </a:rPr>
              <a:t>Purpose, characteristics, and components of a data warehouse</a:t>
            </a:r>
            <a:r>
              <a:rPr lang="en-US" sz="2400" dirty="0">
                <a:solidFill>
                  <a:schemeClr val="accent1"/>
                </a:solidFill>
                <a:effectLst/>
              </a:rPr>
              <a:t> </a:t>
            </a:r>
            <a:endParaRPr lang="en-US"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eaLnBrk="0" fontAlgn="auto" hangingPunct="0">
              <a:spcBef>
                <a:spcPts val="0"/>
              </a:spcBef>
              <a:spcAft>
                <a:spcPts val="0"/>
              </a:spcAft>
              <a:defRPr/>
            </a:pPr>
            <a:endParaRPr lang="en-US" sz="3600" kern="0" dirty="0">
              <a:solidFill>
                <a:srgbClr val="0E7492"/>
              </a:solidFill>
              <a:latin typeface="+mn-lt"/>
              <a:ea typeface="+mj-ea"/>
              <a:cs typeface="Times New Roman" pitchFamily="18" charset="0"/>
            </a:endParaRPr>
          </a:p>
        </p:txBody>
      </p:sp>
    </p:spTree>
    <p:extLst>
      <p:ext uri="{BB962C8B-B14F-4D97-AF65-F5344CB8AC3E}">
        <p14:creationId xmlns:p14="http://schemas.microsoft.com/office/powerpoint/2010/main" val="146033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078561C3-E9C7-A28A-E222-E10E33D20168}"/>
              </a:ext>
            </a:extLst>
          </p:cNvPr>
          <p:cNvSpPr>
            <a:spLocks noGrp="1"/>
          </p:cNvSpPr>
          <p:nvPr>
            <p:ph idx="1"/>
          </p:nvPr>
        </p:nvSpPr>
        <p:spPr>
          <a:xfrm>
            <a:off x="457200" y="1019908"/>
            <a:ext cx="8229600" cy="4999892"/>
          </a:xfrm>
        </p:spPr>
        <p:txBody>
          <a:bodyPr/>
          <a:lstStyle/>
          <a:p>
            <a:pPr marL="0" marR="0">
              <a:lnSpc>
                <a:spcPct val="150000"/>
              </a:lnSpc>
              <a:spcBef>
                <a:spcPts val="0"/>
              </a:spcBef>
              <a:spcAft>
                <a:spcPts val="1500"/>
              </a:spcAft>
            </a:pPr>
            <a:r>
              <a:rPr lang="en-US" sz="1800" dirty="0">
                <a:solidFill>
                  <a:schemeClr val="accent1"/>
                </a:solidFill>
                <a:effectLst/>
                <a:latin typeface="Times New Roman" panose="02020603050405020304" pitchFamily="18" charset="0"/>
                <a:ea typeface="Calibri" panose="020F0502020204030204" pitchFamily="34" charset="0"/>
              </a:rPr>
              <a:t>It can be tedious to identify transmission routes during healthcare-associated outbreaks among patients with complex hospital stays and multiple exposures. Data mining of the electronic health record can identify common exposures in patients who are suspected of being part of an outbreak.</a:t>
            </a:r>
            <a:r>
              <a:rPr lang="en-US" sz="1800" dirty="0">
                <a:solidFill>
                  <a:schemeClr val="accent1"/>
                </a:solidFill>
                <a:effectLst/>
              </a:rPr>
              <a:t> Electronic health record provides the potential to use automated data mining tools to identify common exposures in hospitalized patients during outbreaks.   An example of successful data mining used in health care is that we can identify the increased complaints of patients or increased occurrence of specific symptoms preceding the diagnosis or development of specific ailments in a period. We have enough cases where symptoms match up to 90% or more then we are very sure that we are dealing with the same disease that can be treated using the standardized protocol. If the match is low, then additional investigation is required. </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E72EA844-B071-8418-AF8B-147421786986}"/>
              </a:ext>
            </a:extLst>
          </p:cNvPr>
          <p:cNvSpPr txBox="1">
            <a:spLocks/>
          </p:cNvSpPr>
          <p:nvPr/>
        </p:nvSpPr>
        <p:spPr bwMode="auto">
          <a:xfrm>
            <a:off x="457200" y="1019909"/>
            <a:ext cx="8686800" cy="1093176"/>
          </a:xfrm>
          <a:prstGeom prst="rect">
            <a:avLst/>
          </a:prstGeom>
          <a:noFill/>
          <a:ln w="9525">
            <a:noFill/>
            <a:miter lim="800000"/>
            <a:headEnd/>
            <a:tailEnd/>
          </a:ln>
        </p:spPr>
        <p:txBody>
          <a:bodyPr anchor="ctr"/>
          <a:lstStyle/>
          <a:p>
            <a:pPr>
              <a:lnSpc>
                <a:spcPct val="200000"/>
              </a:lnSpc>
              <a:spcBef>
                <a:spcPts val="0"/>
              </a:spcBef>
              <a:spcAft>
                <a:spcPts val="1500"/>
              </a:spcAft>
            </a:pPr>
            <a:r>
              <a:rPr lang="en-US" sz="1800" b="1"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Describe examples of the successful use of guided data mining and automated data mining within healthcare.</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2400"/>
              </a:spcAft>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eaLnBrk="0" fontAlgn="auto" hangingPunct="0">
              <a:spcBef>
                <a:spcPts val="0"/>
              </a:spcBef>
              <a:spcAft>
                <a:spcPts val="0"/>
              </a:spcAft>
              <a:defRPr/>
            </a:pPr>
            <a:endParaRPr lang="en-US" sz="3600" kern="0" dirty="0">
              <a:solidFill>
                <a:srgbClr val="0E7492"/>
              </a:solidFill>
              <a:latin typeface="+mn-lt"/>
              <a:ea typeface="+mj-ea"/>
              <a:cs typeface="Times New Roman" pitchFamily="18" charset="0"/>
            </a:endParaRPr>
          </a:p>
        </p:txBody>
      </p:sp>
    </p:spTree>
    <p:extLst>
      <p:ext uri="{BB962C8B-B14F-4D97-AF65-F5344CB8AC3E}">
        <p14:creationId xmlns:p14="http://schemas.microsoft.com/office/powerpoint/2010/main" val="194418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078561C3-E9C7-A28A-E222-E10E33D20168}"/>
              </a:ext>
            </a:extLst>
          </p:cNvPr>
          <p:cNvSpPr>
            <a:spLocks noGrp="1"/>
          </p:cNvSpPr>
          <p:nvPr>
            <p:ph idx="1"/>
          </p:nvPr>
        </p:nvSpPr>
        <p:spPr>
          <a:xfrm>
            <a:off x="457200" y="1019908"/>
            <a:ext cx="8229600" cy="4999892"/>
          </a:xfrm>
        </p:spPr>
        <p:txBody>
          <a:bodyPr/>
          <a:lstStyle/>
          <a:p>
            <a:pPr marL="0" indent="0">
              <a:lnSpc>
                <a:spcPct val="200000"/>
              </a:lnSpc>
              <a:spcBef>
                <a:spcPts val="0"/>
              </a:spcBef>
              <a:spcAft>
                <a:spcPts val="2400"/>
              </a:spcAft>
              <a:buNone/>
            </a:pPr>
            <a:r>
              <a:rPr lang="en-US"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a:t>
            </a:r>
            <a:r>
              <a:rPr lang="en-US" sz="18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Usfhealth</a:t>
            </a:r>
            <a:r>
              <a:rPr lang="en-US"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online, Data mining improves customer experience and satisfaction, by increasing product safety and usability. It has proven to be effective in healthcare areas such as predictive medicine, customer relationship management, fraud, and abuse detection. Health care management and measurement of certain treatment effectiveness. Data mining includes comparing symptoms, and treatment courses to find the best action for a certain disease condition. Fraud and Abuse can be detected by identifying unusual medical claims patterns in clinics, labs, physicians, and others. Inappropriate prescription ad referrals can be identified from data mining, </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24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E72EA844-B071-8418-AF8B-147421786986}"/>
              </a:ext>
            </a:extLst>
          </p:cNvPr>
          <p:cNvSpPr txBox="1">
            <a:spLocks/>
          </p:cNvSpPr>
          <p:nvPr/>
        </p:nvSpPr>
        <p:spPr bwMode="auto">
          <a:xfrm>
            <a:off x="914400" y="1110761"/>
            <a:ext cx="8229600" cy="885092"/>
          </a:xfrm>
          <a:prstGeom prst="rect">
            <a:avLst/>
          </a:prstGeom>
          <a:noFill/>
          <a:ln w="9525">
            <a:noFill/>
            <a:miter lim="800000"/>
            <a:headEnd/>
            <a:tailEnd/>
          </a:ln>
        </p:spPr>
        <p:txBody>
          <a:bodyPr anchor="ctr"/>
          <a:lstStyle/>
          <a:p>
            <a:pPr>
              <a:lnSpc>
                <a:spcPct val="200000"/>
              </a:lnSpc>
              <a:spcBef>
                <a:spcPts val="0"/>
              </a:spcBef>
              <a:spcAft>
                <a:spcPts val="2400"/>
              </a:spcAft>
            </a:pPr>
            <a:r>
              <a:rPr lang="en-US" sz="2400" b="1"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Data mining beneficial to the health care system:</a:t>
            </a:r>
            <a:endParaRPr lang="en-US"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2400"/>
              </a:spcAft>
            </a:pPr>
            <a:endParaRPr lang="en-US" sz="3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eaLnBrk="0" fontAlgn="auto" hangingPunct="0">
              <a:spcBef>
                <a:spcPts val="0"/>
              </a:spcBef>
              <a:spcAft>
                <a:spcPts val="0"/>
              </a:spcAft>
              <a:defRPr/>
            </a:pPr>
            <a:endParaRPr lang="en-US" sz="3600" kern="0" dirty="0">
              <a:solidFill>
                <a:srgbClr val="0E7492"/>
              </a:solidFill>
              <a:latin typeface="+mn-lt"/>
              <a:ea typeface="+mj-ea"/>
              <a:cs typeface="Times New Roman" pitchFamily="18" charset="0"/>
            </a:endParaRPr>
          </a:p>
        </p:txBody>
      </p:sp>
    </p:spTree>
    <p:extLst>
      <p:ext uri="{BB962C8B-B14F-4D97-AF65-F5344CB8AC3E}">
        <p14:creationId xmlns:p14="http://schemas.microsoft.com/office/powerpoint/2010/main" val="300105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802EDA4-D94C-321C-5F0B-4407CCE72B3A}"/>
              </a:ext>
            </a:extLst>
          </p:cNvPr>
          <p:cNvSpPr>
            <a:spLocks noGrp="1"/>
          </p:cNvSpPr>
          <p:nvPr>
            <p:ph type="title"/>
          </p:nvPr>
        </p:nvSpPr>
        <p:spPr>
          <a:xfrm>
            <a:off x="457200" y="82062"/>
            <a:ext cx="8229600" cy="1438763"/>
          </a:xfrm>
        </p:spPr>
        <p:txBody>
          <a:bodyPr rtlCol="0"/>
          <a:lstStyle/>
          <a:p>
            <a:pPr fontAlgn="auto">
              <a:spcAft>
                <a:spcPts val="0"/>
              </a:spcAft>
              <a:defRPr/>
            </a:pPr>
            <a:r>
              <a:rPr lang="en-US" dirty="0">
                <a:latin typeface="+mn-lt"/>
                <a:cs typeface="Times New Roman" pitchFamily="18" charset="0"/>
              </a:rPr>
              <a:t>References</a:t>
            </a:r>
          </a:p>
        </p:txBody>
      </p:sp>
      <p:sp>
        <p:nvSpPr>
          <p:cNvPr id="19459" name="Content Placeholder 2">
            <a:extLst>
              <a:ext uri="{FF2B5EF4-FFF2-40B4-BE49-F238E27FC236}">
                <a16:creationId xmlns:a16="http://schemas.microsoft.com/office/drawing/2014/main" id="{3D5C48A1-D9A1-2B9C-200E-1ACE8B4D028D}"/>
              </a:ext>
            </a:extLst>
          </p:cNvPr>
          <p:cNvSpPr>
            <a:spLocks noGrp="1"/>
          </p:cNvSpPr>
          <p:nvPr>
            <p:ph idx="1"/>
          </p:nvPr>
        </p:nvSpPr>
        <p:spPr>
          <a:xfrm>
            <a:off x="457200" y="785446"/>
            <a:ext cx="8229600" cy="5990492"/>
          </a:xfrm>
        </p:spPr>
        <p:txBody>
          <a:bodyPr/>
          <a:lstStyle/>
          <a:p>
            <a:pPr marL="0" marR="0" indent="0">
              <a:lnSpc>
                <a:spcPct val="150000"/>
              </a:lnSpc>
              <a:buNone/>
            </a:pPr>
            <a:r>
              <a:rPr lang="en-US" sz="1600" dirty="0">
                <a:solidFill>
                  <a:schemeClr val="accent1"/>
                </a:solidFill>
                <a:effectLst/>
                <a:latin typeface="Times New Roman" panose="02020603050405020304" pitchFamily="18" charset="0"/>
                <a:ea typeface="Times New Roman" panose="02020603050405020304" pitchFamily="18" charset="0"/>
              </a:rPr>
              <a:t>Cole, M. (2023, March 20). </a:t>
            </a:r>
            <a:r>
              <a:rPr lang="en-US" sz="1600" i="1" dirty="0">
                <a:solidFill>
                  <a:schemeClr val="accent1"/>
                </a:solidFill>
                <a:effectLst/>
                <a:latin typeface="Times New Roman" panose="02020603050405020304" pitchFamily="18" charset="0"/>
                <a:ea typeface="Times New Roman" panose="02020603050405020304" pitchFamily="18" charset="0"/>
              </a:rPr>
              <a:t>Python in healthcare: Revolutionizing the industry</a:t>
            </a:r>
            <a:r>
              <a:rPr lang="en-US" sz="1600" dirty="0">
                <a:solidFill>
                  <a:schemeClr val="accent1"/>
                </a:solidFill>
                <a:effectLst/>
                <a:latin typeface="Times New Roman" panose="02020603050405020304" pitchFamily="18" charset="0"/>
                <a:ea typeface="Times New Roman" panose="02020603050405020304" pitchFamily="18" charset="0"/>
              </a:rPr>
              <a:t>. LinkedIn. https://</a:t>
            </a:r>
            <a:r>
              <a:rPr lang="en-US" sz="1600" dirty="0" err="1">
                <a:solidFill>
                  <a:schemeClr val="accent1"/>
                </a:solidFill>
                <a:effectLst/>
                <a:latin typeface="Times New Roman" panose="02020603050405020304" pitchFamily="18" charset="0"/>
                <a:ea typeface="Times New Roman" panose="02020603050405020304" pitchFamily="18" charset="0"/>
              </a:rPr>
              <a:t>www.linkedin.com</a:t>
            </a:r>
            <a:r>
              <a:rPr lang="en-US" sz="1600" dirty="0">
                <a:solidFill>
                  <a:schemeClr val="accent1"/>
                </a:solidFill>
                <a:effectLst/>
                <a:latin typeface="Times New Roman" panose="02020603050405020304" pitchFamily="18" charset="0"/>
                <a:ea typeface="Times New Roman" panose="02020603050405020304" pitchFamily="18" charset="0"/>
              </a:rPr>
              <a:t>/pulse/python-healthcare-revolutionizing-industry-</a:t>
            </a:r>
            <a:r>
              <a:rPr lang="en-US" sz="1600" dirty="0" err="1">
                <a:solidFill>
                  <a:schemeClr val="accent1"/>
                </a:solidFill>
                <a:effectLst/>
                <a:latin typeface="Times New Roman" panose="02020603050405020304" pitchFamily="18" charset="0"/>
                <a:ea typeface="Times New Roman" panose="02020603050405020304" pitchFamily="18" charset="0"/>
              </a:rPr>
              <a:t>mattcole</a:t>
            </a:r>
            <a:r>
              <a:rPr lang="en-US" sz="1600" dirty="0">
                <a:solidFill>
                  <a:schemeClr val="accent1"/>
                </a:solidFill>
                <a:effectLst/>
                <a:latin typeface="Times New Roman" panose="02020603050405020304" pitchFamily="18" charset="0"/>
                <a:ea typeface="Times New Roman" panose="02020603050405020304" pitchFamily="18" charset="0"/>
              </a:rPr>
              <a:t>#:~:text=With%20Python%2C%20analysts%20can%20develop,identify%20risk%20factors%2C%20and%20more. </a:t>
            </a:r>
          </a:p>
          <a:p>
            <a:pPr marL="0" marR="0" indent="0">
              <a:lnSpc>
                <a:spcPct val="150000"/>
              </a:lnSpc>
              <a:buNone/>
            </a:pPr>
            <a:endParaRPr lang="en-US" sz="1600" dirty="0">
              <a:solidFill>
                <a:schemeClr val="accent1"/>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600" i="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Data mining in healthcare: Purpose, benefits, &amp; applications</a:t>
            </a:r>
            <a:r>
              <a:rPr lang="en-US" sz="16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USF Health Online. (2023, February 28). https://</a:t>
            </a:r>
            <a:r>
              <a:rPr lang="en-US" sz="16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www.usfhealthonline.com</a:t>
            </a:r>
            <a:r>
              <a:rPr lang="en-US" sz="16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/resources/healthcare-analytics/data-mining-in-healthcare/ </a:t>
            </a:r>
          </a:p>
          <a:p>
            <a:pPr marL="0" marR="0" indent="0">
              <a:lnSpc>
                <a:spcPct val="150000"/>
              </a:lnSpc>
              <a:spcBef>
                <a:spcPts val="0"/>
              </a:spcBef>
              <a:spcAft>
                <a:spcPts val="0"/>
              </a:spcAft>
              <a:buNone/>
            </a:pPr>
            <a:endParaRPr lang="en-US"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6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16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(2023, February 3). </a:t>
            </a:r>
            <a:r>
              <a:rPr lang="en-US" sz="1600" i="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Characteristics and functions of Data Warehouse</a:t>
            </a:r>
            <a:r>
              <a:rPr lang="en-US" sz="16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16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https://</a:t>
            </a:r>
            <a:r>
              <a:rPr lang="en-US" sz="16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www.geeksforgeeks.org</a:t>
            </a:r>
            <a:r>
              <a:rPr lang="en-US" sz="16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/characteristics-and-functions-of-data-warehouse/ </a:t>
            </a:r>
            <a:endParaRPr lang="en-US"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6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Harrington, J. (2016). </a:t>
            </a:r>
            <a:r>
              <a:rPr lang="en-US" sz="1600" i="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Relational database design and implementation</a:t>
            </a:r>
            <a:r>
              <a:rPr lang="en-US" sz="16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(4th ed.). Cambridge, MA: Morgan Kaufmann. Chapter 24, “Data Warehousing” (pp. 497–508)</a:t>
            </a:r>
            <a:endParaRPr lang="en-US"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FontTx/>
              <a:buNone/>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802EDA4-D94C-321C-5F0B-4407CCE72B3A}"/>
              </a:ext>
            </a:extLst>
          </p:cNvPr>
          <p:cNvSpPr>
            <a:spLocks noGrp="1"/>
          </p:cNvSpPr>
          <p:nvPr>
            <p:ph type="title"/>
          </p:nvPr>
        </p:nvSpPr>
        <p:spPr>
          <a:xfrm>
            <a:off x="457200" y="1"/>
            <a:ext cx="8229600" cy="1019908"/>
          </a:xfrm>
        </p:spPr>
        <p:txBody>
          <a:bodyPr rtlCol="0"/>
          <a:lstStyle/>
          <a:p>
            <a:pPr fontAlgn="auto">
              <a:spcAft>
                <a:spcPts val="0"/>
              </a:spcAft>
              <a:defRPr/>
            </a:pPr>
            <a:r>
              <a:rPr lang="en-US" dirty="0">
                <a:latin typeface="+mn-lt"/>
                <a:cs typeface="Times New Roman" pitchFamily="18" charset="0"/>
              </a:rPr>
              <a:t>References Continued …</a:t>
            </a:r>
          </a:p>
        </p:txBody>
      </p:sp>
      <p:sp>
        <p:nvSpPr>
          <p:cNvPr id="19459" name="Content Placeholder 2">
            <a:extLst>
              <a:ext uri="{FF2B5EF4-FFF2-40B4-BE49-F238E27FC236}">
                <a16:creationId xmlns:a16="http://schemas.microsoft.com/office/drawing/2014/main" id="{3D5C48A1-D9A1-2B9C-200E-1ACE8B4D028D}"/>
              </a:ext>
            </a:extLst>
          </p:cNvPr>
          <p:cNvSpPr>
            <a:spLocks noGrp="1"/>
          </p:cNvSpPr>
          <p:nvPr>
            <p:ph idx="1"/>
          </p:nvPr>
        </p:nvSpPr>
        <p:spPr>
          <a:xfrm>
            <a:off x="457200" y="738554"/>
            <a:ext cx="8229600" cy="5568461"/>
          </a:xfrm>
        </p:spPr>
        <p:txBody>
          <a:bodyPr/>
          <a:lstStyle/>
          <a:p>
            <a:pPr marL="0" marR="0" indent="0">
              <a:lnSpc>
                <a:spcPct val="150000"/>
              </a:lnSpc>
              <a:buNone/>
            </a:pPr>
            <a:r>
              <a:rPr lang="en-US" sz="1600" dirty="0">
                <a:solidFill>
                  <a:schemeClr val="accent1"/>
                </a:solidFill>
                <a:effectLst/>
                <a:latin typeface="Times New Roman" panose="02020603050405020304" pitchFamily="18" charset="0"/>
                <a:ea typeface="Times New Roman" panose="02020603050405020304" pitchFamily="18" charset="0"/>
              </a:rPr>
              <a:t>Ramirez, M. (2021a, March 30). </a:t>
            </a:r>
            <a:r>
              <a:rPr lang="en-US" sz="1600" i="1" dirty="0">
                <a:solidFill>
                  <a:schemeClr val="accent1"/>
                </a:solidFill>
                <a:effectLst/>
                <a:latin typeface="Times New Roman" panose="02020603050405020304" pitchFamily="18" charset="0"/>
                <a:ea typeface="Times New Roman" panose="02020603050405020304" pitchFamily="18" charset="0"/>
              </a:rPr>
              <a:t>How your data warehouse can make data mining easier and more efficient</a:t>
            </a:r>
            <a:r>
              <a:rPr lang="en-US" sz="1600" dirty="0">
                <a:solidFill>
                  <a:schemeClr val="accent1"/>
                </a:solidFill>
                <a:effectLst/>
                <a:latin typeface="Times New Roman" panose="02020603050405020304" pitchFamily="18" charset="0"/>
                <a:ea typeface="Times New Roman" panose="02020603050405020304" pitchFamily="18" charset="0"/>
              </a:rPr>
              <a:t>. Panoply Blog: Data Management, Warehousing &amp; Data Analysis. https://</a:t>
            </a:r>
            <a:r>
              <a:rPr lang="en-US" sz="1600" dirty="0" err="1">
                <a:solidFill>
                  <a:schemeClr val="accent1"/>
                </a:solidFill>
                <a:effectLst/>
                <a:latin typeface="Times New Roman" panose="02020603050405020304" pitchFamily="18" charset="0"/>
                <a:ea typeface="Times New Roman" panose="02020603050405020304" pitchFamily="18" charset="0"/>
              </a:rPr>
              <a:t>blog.panoply.io</a:t>
            </a:r>
            <a:r>
              <a:rPr lang="en-US" sz="1600" dirty="0">
                <a:solidFill>
                  <a:schemeClr val="accent1"/>
                </a:solidFill>
                <a:effectLst/>
                <a:latin typeface="Times New Roman" panose="02020603050405020304" pitchFamily="18" charset="0"/>
                <a:ea typeface="Times New Roman" panose="02020603050405020304" pitchFamily="18" charset="0"/>
              </a:rPr>
              <a:t>/how-your-data-warehouse-can-make-data-mining-easier-and-more-efficient </a:t>
            </a:r>
          </a:p>
          <a:p>
            <a:pPr marL="0" marR="0" indent="0">
              <a:lnSpc>
                <a:spcPct val="150000"/>
              </a:lnSpc>
              <a:buNone/>
            </a:pPr>
            <a:endParaRPr lang="en-US" sz="1600" dirty="0">
              <a:solidFill>
                <a:schemeClr val="accent1"/>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6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Sas</a:t>
            </a:r>
            <a:r>
              <a:rPr lang="en-US" sz="16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(2023, October 16). </a:t>
            </a:r>
            <a:r>
              <a:rPr lang="en-US" sz="1600" i="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Big data: What it is and why it matters</a:t>
            </a:r>
            <a:r>
              <a:rPr lang="en-US" sz="16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SAS. https://</a:t>
            </a:r>
            <a:r>
              <a:rPr lang="en-US" sz="16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www.sas.com</a:t>
            </a:r>
            <a:r>
              <a:rPr lang="en-US" sz="16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en_us</a:t>
            </a:r>
            <a:r>
              <a:rPr lang="en-US" sz="16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/insights/big-data/what-is-big-</a:t>
            </a:r>
            <a:r>
              <a:rPr lang="en-US" sz="16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data.html</a:t>
            </a:r>
            <a:r>
              <a:rPr lang="en-US" sz="16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nSpc>
                <a:spcPct val="150000"/>
              </a:lnSpc>
              <a:spcBef>
                <a:spcPts val="0"/>
              </a:spcBef>
              <a:spcAft>
                <a:spcPts val="0"/>
              </a:spcAft>
              <a:buNone/>
            </a:pPr>
            <a:endParaRPr lang="en-US"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600" i="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What is data mining?</a:t>
            </a:r>
            <a:r>
              <a:rPr lang="en-US" sz="16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IBM. (n.d.). </a:t>
            </a:r>
            <a:r>
              <a:rPr lang="en-US" sz="1600"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https://www.ibm.com/topics/data-mining</a:t>
            </a:r>
            <a:r>
              <a:rPr lang="en-US" sz="16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nSpc>
                <a:spcPct val="150000"/>
              </a:lnSpc>
              <a:spcBef>
                <a:spcPts val="0"/>
              </a:spcBef>
              <a:spcAft>
                <a:spcPts val="0"/>
              </a:spcAft>
              <a:buNone/>
            </a:pPr>
            <a:endParaRPr lang="en-US"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buNone/>
            </a:pPr>
            <a:r>
              <a:rPr lang="en-US" sz="1600" i="1" dirty="0">
                <a:solidFill>
                  <a:schemeClr val="accent1"/>
                </a:solidFill>
                <a:effectLst/>
                <a:latin typeface="Times New Roman" panose="02020603050405020304" pitchFamily="18" charset="0"/>
                <a:ea typeface="Times New Roman" panose="02020603050405020304" pitchFamily="18" charset="0"/>
              </a:rPr>
              <a:t>What are the advantages of using tableau in healthcare?</a:t>
            </a:r>
            <a:r>
              <a:rPr lang="en-US" sz="1600" dirty="0">
                <a:solidFill>
                  <a:schemeClr val="accent1"/>
                </a:solidFill>
                <a:effectLst/>
                <a:latin typeface="Times New Roman" panose="02020603050405020304" pitchFamily="18" charset="0"/>
                <a:ea typeface="Times New Roman" panose="02020603050405020304" pitchFamily="18" charset="0"/>
              </a:rPr>
              <a:t>. </a:t>
            </a:r>
            <a:r>
              <a:rPr lang="en-US" sz="1600" dirty="0" err="1">
                <a:solidFill>
                  <a:schemeClr val="accent1"/>
                </a:solidFill>
                <a:effectLst/>
                <a:latin typeface="Times New Roman" panose="02020603050405020304" pitchFamily="18" charset="0"/>
                <a:ea typeface="Times New Roman" panose="02020603050405020304" pitchFamily="18" charset="0"/>
              </a:rPr>
              <a:t>softwebsolutions</a:t>
            </a:r>
            <a:r>
              <a:rPr lang="en-US" sz="1600" dirty="0">
                <a:solidFill>
                  <a:schemeClr val="accent1"/>
                </a:solidFill>
                <a:effectLst/>
                <a:latin typeface="Times New Roman" panose="02020603050405020304" pitchFamily="18" charset="0"/>
                <a:ea typeface="Times New Roman" panose="02020603050405020304" pitchFamily="18" charset="0"/>
              </a:rPr>
              <a:t>. (2023, April 7). https://</a:t>
            </a:r>
            <a:r>
              <a:rPr lang="en-US" sz="1600" dirty="0" err="1">
                <a:solidFill>
                  <a:schemeClr val="accent1"/>
                </a:solidFill>
                <a:effectLst/>
                <a:latin typeface="Times New Roman" panose="02020603050405020304" pitchFamily="18" charset="0"/>
                <a:ea typeface="Times New Roman" panose="02020603050405020304" pitchFamily="18" charset="0"/>
              </a:rPr>
              <a:t>www.softwebsolutions.com</a:t>
            </a:r>
            <a:r>
              <a:rPr lang="en-US" sz="1600" dirty="0">
                <a:solidFill>
                  <a:schemeClr val="accent1"/>
                </a:solidFill>
                <a:effectLst/>
                <a:latin typeface="Times New Roman" panose="02020603050405020304" pitchFamily="18" charset="0"/>
                <a:ea typeface="Times New Roman" panose="02020603050405020304" pitchFamily="18" charset="0"/>
              </a:rPr>
              <a:t>/resources/use-of-tableau-in-</a:t>
            </a:r>
            <a:r>
              <a:rPr lang="en-US" sz="1600" dirty="0" err="1">
                <a:solidFill>
                  <a:schemeClr val="accent1"/>
                </a:solidFill>
                <a:effectLst/>
                <a:latin typeface="Times New Roman" panose="02020603050405020304" pitchFamily="18" charset="0"/>
                <a:ea typeface="Times New Roman" panose="02020603050405020304" pitchFamily="18" charset="0"/>
              </a:rPr>
              <a:t>healthcare.html</a:t>
            </a:r>
            <a:r>
              <a:rPr lang="en-US" sz="1600" dirty="0">
                <a:solidFill>
                  <a:schemeClr val="accent1"/>
                </a:solidFill>
                <a:effectLst/>
                <a:latin typeface="Times New Roman" panose="02020603050405020304" pitchFamily="18" charset="0"/>
                <a:ea typeface="Times New Roman" panose="02020603050405020304" pitchFamily="18" charset="0"/>
              </a:rPr>
              <a:t> </a:t>
            </a:r>
          </a:p>
          <a:p>
            <a:pPr marL="0" indent="0">
              <a:buFontTx/>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13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1EB76A7-9F37-899E-382F-B1421DCC9C6F}"/>
              </a:ext>
            </a:extLst>
          </p:cNvPr>
          <p:cNvSpPr>
            <a:spLocks noGrp="1"/>
          </p:cNvSpPr>
          <p:nvPr>
            <p:ph type="title"/>
          </p:nvPr>
        </p:nvSpPr>
        <p:spPr/>
        <p:txBody>
          <a:bodyPr/>
          <a:lstStyle/>
          <a:p>
            <a:r>
              <a:rPr lang="en-US" altLang="en-US" dirty="0"/>
              <a:t>Introduction</a:t>
            </a:r>
          </a:p>
        </p:txBody>
      </p:sp>
      <p:sp>
        <p:nvSpPr>
          <p:cNvPr id="3" name="Content Placeholder 2">
            <a:extLst>
              <a:ext uri="{FF2B5EF4-FFF2-40B4-BE49-F238E27FC236}">
                <a16:creationId xmlns:a16="http://schemas.microsoft.com/office/drawing/2014/main" id="{D4EF2856-4960-5ABC-274A-91A76F4494C2}"/>
              </a:ext>
            </a:extLst>
          </p:cNvPr>
          <p:cNvSpPr>
            <a:spLocks noGrp="1"/>
          </p:cNvSpPr>
          <p:nvPr>
            <p:ph idx="1"/>
          </p:nvPr>
        </p:nvSpPr>
        <p:spPr/>
        <p:txBody>
          <a:bodyPr rtlCol="0">
            <a:normAutofit/>
          </a:bodyPr>
          <a:lstStyle/>
          <a:p>
            <a:pPr marL="0" indent="0" fontAlgn="auto">
              <a:spcAft>
                <a:spcPts val="0"/>
              </a:spcAft>
              <a:buNone/>
              <a:defRPr/>
            </a:pPr>
            <a:r>
              <a:rPr lang="en-US" sz="3200"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Data analytics includes different tools and technologies to convert raw data into meaningful findings. It can improve decision-making and enhance business growth. In this PowerPoint presentation, I am going to discuss data analytics tools, data warehousing, data mining, big data, and its advantages in healthcare. </a:t>
            </a:r>
            <a:endParaRPr lang="en-US" sz="3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fontAlgn="auto">
              <a:spcAft>
                <a:spcPts val="0"/>
              </a:spcAft>
              <a:buNone/>
              <a:defRPr/>
            </a:pPr>
            <a:endParaRPr lang="en-US" dirty="0">
              <a:latin typeface="Times New Roman" panose="02020603050405020304" pitchFamily="18" charset="0"/>
              <a:cs typeface="Times New Roman" panose="02020603050405020304" pitchFamily="18" charset="0"/>
            </a:endParaRPr>
          </a:p>
          <a:p>
            <a:pPr fontAlgn="auto">
              <a:spcAft>
                <a:spcPts val="0"/>
              </a:spcAft>
              <a:buFont typeface="Arial"/>
              <a:buChar char="•"/>
              <a:defRP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D67C4F2-CB89-B04A-3C5E-FCE7B3EA6BA7}"/>
              </a:ext>
            </a:extLst>
          </p:cNvPr>
          <p:cNvSpPr>
            <a:spLocks noGrp="1" noChangeArrowheads="1"/>
          </p:cNvSpPr>
          <p:nvPr>
            <p:ph type="title"/>
          </p:nvPr>
        </p:nvSpPr>
        <p:spPr>
          <a:xfrm>
            <a:off x="457200" y="366713"/>
            <a:ext cx="8229600" cy="1143000"/>
          </a:xfrm>
        </p:spPr>
        <p:txBody>
          <a:bodyPr/>
          <a:lstStyle/>
          <a:p>
            <a:r>
              <a:rPr lang="en-US" b="1" kern="1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3600" b="1" kern="100" dirty="0">
                <a:effectLst/>
                <a:latin typeface="Times New Roman" panose="02020603050405020304" pitchFamily="18" charset="0"/>
                <a:ea typeface="Times New Roman" panose="02020603050405020304" pitchFamily="18" charset="0"/>
                <a:cs typeface="Times New Roman" panose="02020603050405020304" pitchFamily="18" charset="0"/>
              </a:rPr>
              <a:t>ools for data analytics</a:t>
            </a:r>
            <a:endParaRPr lang="en-US" altLang="en-US" dirty="0">
              <a:cs typeface="Times New Roman" panose="02020603050405020304" pitchFamily="18" charset="0"/>
            </a:endParaRPr>
          </a:p>
        </p:txBody>
      </p:sp>
      <p:sp>
        <p:nvSpPr>
          <p:cNvPr id="16387" name="Rectangle 3">
            <a:extLst>
              <a:ext uri="{FF2B5EF4-FFF2-40B4-BE49-F238E27FC236}">
                <a16:creationId xmlns:a16="http://schemas.microsoft.com/office/drawing/2014/main" id="{E24A7A16-8F0B-11CB-F007-1C8616BAA551}"/>
              </a:ext>
            </a:extLst>
          </p:cNvPr>
          <p:cNvSpPr>
            <a:spLocks noGrp="1" noChangeArrowheads="1"/>
          </p:cNvSpPr>
          <p:nvPr>
            <p:ph idx="1"/>
          </p:nvPr>
        </p:nvSpPr>
        <p:spPr>
          <a:xfrm>
            <a:off x="457200" y="1295400"/>
            <a:ext cx="8229600" cy="4525963"/>
          </a:xfrm>
        </p:spPr>
        <p:txBody>
          <a:bodyPr/>
          <a:lstStyle/>
          <a:p>
            <a:pPr marL="0" marR="0" indent="0">
              <a:lnSpc>
                <a:spcPct val="200000"/>
              </a:lnSpc>
              <a:spcBef>
                <a:spcPts val="0"/>
              </a:spcBef>
              <a:spcAft>
                <a:spcPts val="800"/>
              </a:spcAft>
              <a:buNone/>
            </a:pPr>
            <a:r>
              <a:rPr lang="en-US" sz="2800" b="1"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Two tools for data analytics:</a:t>
            </a:r>
            <a:endParaRPr lang="en-US" sz="2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2800"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Python </a:t>
            </a:r>
          </a:p>
          <a:p>
            <a:pPr marL="0" marR="0">
              <a:lnSpc>
                <a:spcPct val="200000"/>
              </a:lnSpc>
              <a:spcBef>
                <a:spcPts val="0"/>
              </a:spcBef>
              <a:spcAft>
                <a:spcPts val="800"/>
              </a:spcAft>
            </a:pPr>
            <a:r>
              <a:rPr lang="en-US" sz="2800"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Tableau</a:t>
            </a:r>
            <a:endParaRPr lang="en-US" altLang="en-US" sz="2800" dirty="0">
              <a:solidFill>
                <a:schemeClr val="accent1"/>
              </a:solidFill>
              <a:latin typeface="Century Schoolbook" panose="02040604050505020304" pitchFamily="18" charset="0"/>
            </a:endParaRPr>
          </a:p>
          <a:p>
            <a:endParaRPr lang="en-US" altLang="en-US" dirty="0">
              <a:latin typeface="Century Schoolbook" panose="02040604050505020304" pitchFamily="18" charset="0"/>
            </a:endParaRPr>
          </a:p>
          <a:p>
            <a:endParaRPr lang="en-US" altLang="en-US" dirty="0">
              <a:latin typeface="Century Schoolbook" panose="020406040505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E6651BA5-5EDC-C92D-999B-6C468B927854}"/>
              </a:ext>
            </a:extLst>
          </p:cNvPr>
          <p:cNvSpPr>
            <a:spLocks noGrp="1"/>
          </p:cNvSpPr>
          <p:nvPr>
            <p:ph idx="1"/>
          </p:nvPr>
        </p:nvSpPr>
        <p:spPr>
          <a:xfrm>
            <a:off x="457200" y="1371600"/>
            <a:ext cx="8229600" cy="4525963"/>
          </a:xfrm>
        </p:spPr>
        <p:txBody>
          <a:bodyPr rtlCol="0">
            <a:normAutofit fontScale="85000" lnSpcReduction="20000"/>
          </a:bodyPr>
          <a:lstStyle/>
          <a:p>
            <a:pPr marL="0" marR="0">
              <a:lnSpc>
                <a:spcPct val="200000"/>
              </a:lnSpc>
              <a:spcBef>
                <a:spcPts val="0"/>
              </a:spcBef>
              <a:spcAft>
                <a:spcPts val="800"/>
              </a:spcAft>
            </a:pPr>
            <a:r>
              <a:rPr lang="en-US" sz="1800"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It is a Programming language highly versatile, easy to use, and is used widely with thousands of free libraries. It can be used for data scraping reporting and analysis. Python is popular in the tech field and is considered a must-have for data analysts. Due to its versatility, there is a huge range of resource libraries that are suited to different data analytics tasks. </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It is beneficial in the healthcare industry because of its versatility, simplicity, and powerful libraries. Data analysts can develop a system that can learn from data, identify the patterns, and make predictions with Python. Healthcare personnel can develop complex ML and AI models to identify risk factors, diagnose disease, and many more from Python libraries like </a:t>
            </a:r>
            <a:r>
              <a:rPr lang="en-US" sz="1800" kern="1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US" sz="1800"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PyTorch</a:t>
            </a:r>
            <a:r>
              <a:rPr lang="en-US" sz="1800"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and TensorFlow. </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(Cole, 2023). It has the potential to transform the healthcare industry as many healthcare personnel use this versatile language. </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fontAlgn="auto">
              <a:spcAft>
                <a:spcPts val="0"/>
              </a:spcAft>
              <a:buFont typeface="Arial"/>
              <a:buChar char="•"/>
              <a:defRPr/>
            </a:pPr>
            <a:endParaRPr lang="en-US" dirty="0">
              <a:solidFill>
                <a:schemeClr val="accent1"/>
              </a:solidFill>
            </a:endParaRPr>
          </a:p>
        </p:txBody>
      </p:sp>
      <p:sp>
        <p:nvSpPr>
          <p:cNvPr id="4" name="Rectangle 2">
            <a:extLst>
              <a:ext uri="{FF2B5EF4-FFF2-40B4-BE49-F238E27FC236}">
                <a16:creationId xmlns:a16="http://schemas.microsoft.com/office/drawing/2014/main" id="{4C224C09-2D1E-FC77-716E-06971D9FF88E}"/>
              </a:ext>
            </a:extLst>
          </p:cNvPr>
          <p:cNvSpPr txBox="1">
            <a:spLocks noChangeArrowheads="1"/>
          </p:cNvSpPr>
          <p:nvPr/>
        </p:nvSpPr>
        <p:spPr>
          <a:xfrm>
            <a:off x="457200" y="366713"/>
            <a:ext cx="8229600" cy="1143000"/>
          </a:xfrm>
          <a:prstGeom prst="rect">
            <a:avLst/>
          </a:prstGeom>
        </p:spPr>
        <p:txBody>
          <a:bodyPr>
            <a:normAutofit/>
          </a:bodyPr>
          <a:lstStyle/>
          <a:p>
            <a:pPr fontAlgn="auto">
              <a:spcAft>
                <a:spcPts val="0"/>
              </a:spcAft>
              <a:defRPr/>
            </a:pPr>
            <a:r>
              <a:rPr lang="en-US" sz="3600" b="1"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Python:</a:t>
            </a:r>
            <a:endParaRPr lang="en-US" sz="3600" dirty="0">
              <a:solidFill>
                <a:schemeClr val="accent1"/>
              </a:solidFill>
              <a:latin typeface="+mj-lt"/>
              <a:ea typeface="+mj-ea"/>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a:extLst>
              <a:ext uri="{FF2B5EF4-FFF2-40B4-BE49-F238E27FC236}">
                <a16:creationId xmlns:a16="http://schemas.microsoft.com/office/drawing/2014/main" id="{2FB5D66C-AFDF-7FF1-AE36-ED53A91DB1C2}"/>
              </a:ext>
            </a:extLst>
          </p:cNvPr>
          <p:cNvSpPr>
            <a:spLocks noGrp="1"/>
          </p:cNvSpPr>
          <p:nvPr>
            <p:ph type="title"/>
          </p:nvPr>
        </p:nvSpPr>
        <p:spPr>
          <a:xfrm>
            <a:off x="457200" y="381000"/>
            <a:ext cx="8229600" cy="725365"/>
          </a:xfrm>
        </p:spPr>
        <p:txBody>
          <a:bodyPr rtlCol="0"/>
          <a:lstStyle/>
          <a:p>
            <a:pPr fontAlgn="auto">
              <a:spcAft>
                <a:spcPts val="0"/>
              </a:spcAft>
              <a:defRPr/>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Tableau</a:t>
            </a:r>
            <a:endParaRPr lang="en-US" dirty="0">
              <a:latin typeface="+mn-lt"/>
              <a:cs typeface="Times New Roman" pitchFamily="18" charset="0"/>
            </a:endParaRPr>
          </a:p>
        </p:txBody>
      </p:sp>
      <p:sp>
        <p:nvSpPr>
          <p:cNvPr id="4" name="Content Placeholder 3">
            <a:extLst>
              <a:ext uri="{FF2B5EF4-FFF2-40B4-BE49-F238E27FC236}">
                <a16:creationId xmlns:a16="http://schemas.microsoft.com/office/drawing/2014/main" id="{1C6C13E8-9C69-6288-5106-4A674032C7CF}"/>
              </a:ext>
            </a:extLst>
          </p:cNvPr>
          <p:cNvSpPr>
            <a:spLocks noGrp="1"/>
          </p:cNvSpPr>
          <p:nvPr>
            <p:ph idx="1"/>
          </p:nvPr>
        </p:nvSpPr>
        <p:spPr>
          <a:xfrm>
            <a:off x="457200" y="1600200"/>
            <a:ext cx="8229600" cy="4613031"/>
          </a:xfrm>
        </p:spPr>
        <p:txBody>
          <a:bodyPr/>
          <a:lstStyle/>
          <a:p>
            <a:pPr marL="0" indent="0">
              <a:buNone/>
            </a:pP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It is a Data visualization tool used mostly for creating worksheets and dashboards. Tableau handles large volumes of data better than any other tool. It is simple to use, and we need to Python before importing data in Tableau. There is a large volume of data collected by healthcare organizations that is deposited in many different storehouses. It can be challenging to find cost-saving ways due to this, therefore Connecting these information islands is a must for understanding the big picture and making wise business decisions. </a:t>
            </a:r>
            <a:r>
              <a:rPr lang="en-US" sz="1800"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software solutions, </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Tableau assists healthcare providers by increasing their capacity to combine and merge data in a centralized location for analysis.</a:t>
            </a:r>
            <a:r>
              <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Its use assists the healthcare industry in disease detection, smart electronic health records, personalized care delivery, and informing healthcare policy and practice. </a:t>
            </a:r>
          </a:p>
          <a:p>
            <a:pPr marL="0" indent="0">
              <a:buNone/>
            </a:pP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078561C3-E9C7-A28A-E222-E10E33D20168}"/>
              </a:ext>
            </a:extLst>
          </p:cNvPr>
          <p:cNvSpPr>
            <a:spLocks noGrp="1"/>
          </p:cNvSpPr>
          <p:nvPr>
            <p:ph idx="1"/>
          </p:nvPr>
        </p:nvSpPr>
        <p:spPr>
          <a:xfrm>
            <a:off x="457200" y="633046"/>
            <a:ext cx="8229600" cy="5386754"/>
          </a:xfrm>
        </p:spPr>
        <p:txBody>
          <a:bodyPr/>
          <a:lstStyle/>
          <a:p>
            <a:pPr marL="0" marR="0" algn="ctr">
              <a:spcBef>
                <a:spcPts val="0"/>
              </a:spcBef>
              <a:spcAft>
                <a:spcPts val="2400"/>
              </a:spcAft>
            </a:pPr>
            <a:r>
              <a:rPr lang="en-US"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Big data are large, fast, or complex data difficult to process using traditional methods. Its concept gained momentum in the 2000s by Doug </a:t>
            </a:r>
            <a:r>
              <a:rPr lang="en-US" sz="18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laney</a:t>
            </a:r>
            <a:r>
              <a:rPr lang="en-US"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even though The act of storing and assessing large amounts of information for analytics has been seen for a long time. Doug Laney articulated the now-mainstream definition of big data as the three V’s: Volume, Velocity, and Variety. </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2400"/>
              </a:spcAft>
            </a:pPr>
            <a:r>
              <a:rPr lang="en-US"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Volume. Organizations collect data from a variety of sources such as transactions, videos, images, audio, social media, and more. storing data was too costly in the past but there was the possibility of data leakage if cheaper storage was used. This burden has been eased by the cloud and Hadoop.</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2400"/>
              </a:spcAft>
            </a:pPr>
            <a:r>
              <a:rPr lang="en-US"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Velocity. Data streams today are at an unprecedented speed that needs to be handled promptly, To deal with this needs sensors, and smart meters are needed in real-time. </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accent1"/>
                </a:solidFill>
                <a:effectLst/>
                <a:latin typeface="Times New Roman" panose="02020603050405020304" pitchFamily="18" charset="0"/>
                <a:ea typeface="Times New Roman" panose="02020603050405020304" pitchFamily="18" charset="0"/>
              </a:rPr>
              <a:t>Variety. We see data in all types of formats from structured, and numeric in traditional databases to unstructured text documents, emails, audio, videos, financial transactions, and many more. (</a:t>
            </a:r>
            <a:r>
              <a:rPr lang="en-US" sz="1800" dirty="0" err="1">
                <a:solidFill>
                  <a:schemeClr val="accent1"/>
                </a:solidFill>
                <a:effectLst/>
                <a:latin typeface="Times New Roman" panose="02020603050405020304" pitchFamily="18" charset="0"/>
                <a:ea typeface="Times New Roman" panose="02020603050405020304" pitchFamily="18" charset="0"/>
              </a:rPr>
              <a:t>Sas</a:t>
            </a:r>
            <a:r>
              <a:rPr lang="en-US" sz="1800" dirty="0">
                <a:solidFill>
                  <a:schemeClr val="accent1"/>
                </a:solidFill>
                <a:effectLst/>
                <a:latin typeface="Times New Roman" panose="02020603050405020304" pitchFamily="18" charset="0"/>
                <a:ea typeface="Times New Roman" panose="02020603050405020304" pitchFamily="18" charset="0"/>
              </a:rPr>
              <a:t>, 2023)</a:t>
            </a:r>
            <a:endParaRPr lang="en-US" altLang="en-US" dirty="0">
              <a:solidFill>
                <a:schemeClr val="accent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72EA844-B071-8418-AF8B-147421786986}"/>
              </a:ext>
            </a:extLst>
          </p:cNvPr>
          <p:cNvSpPr txBox="1">
            <a:spLocks/>
          </p:cNvSpPr>
          <p:nvPr/>
        </p:nvSpPr>
        <p:spPr bwMode="auto">
          <a:xfrm>
            <a:off x="533400" y="-1"/>
            <a:ext cx="8229600" cy="949569"/>
          </a:xfrm>
          <a:prstGeom prst="rect">
            <a:avLst/>
          </a:prstGeom>
          <a:noFill/>
          <a:ln w="9525">
            <a:noFill/>
            <a:miter lim="800000"/>
            <a:headEnd/>
            <a:tailEnd/>
          </a:ln>
        </p:spPr>
        <p:txBody>
          <a:bodyPr anchor="ctr"/>
          <a:lstStyle/>
          <a:p>
            <a:pPr eaLnBrk="0" fontAlgn="auto" hangingPunct="0">
              <a:spcBef>
                <a:spcPts val="0"/>
              </a:spcBef>
              <a:spcAft>
                <a:spcPts val="0"/>
              </a:spcAft>
              <a:defRPr/>
            </a:pPr>
            <a:r>
              <a:rPr lang="en-US" sz="3600" b="1"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Big data</a:t>
            </a:r>
            <a:endParaRPr lang="en-US" sz="3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eaLnBrk="0" fontAlgn="auto" hangingPunct="0">
              <a:spcBef>
                <a:spcPts val="0"/>
              </a:spcBef>
              <a:spcAft>
                <a:spcPts val="0"/>
              </a:spcAft>
              <a:defRPr/>
            </a:pPr>
            <a:endParaRPr lang="en-US" sz="3600" kern="0" dirty="0">
              <a:solidFill>
                <a:srgbClr val="0E7492"/>
              </a:solidFill>
              <a:latin typeface="+mn-lt"/>
              <a:ea typeface="+mj-ea"/>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078561C3-E9C7-A28A-E222-E10E33D20168}"/>
              </a:ext>
            </a:extLst>
          </p:cNvPr>
          <p:cNvSpPr>
            <a:spLocks noGrp="1"/>
          </p:cNvSpPr>
          <p:nvPr>
            <p:ph idx="1"/>
          </p:nvPr>
        </p:nvSpPr>
        <p:spPr>
          <a:xfrm>
            <a:off x="457200" y="1219200"/>
            <a:ext cx="8229600" cy="4800600"/>
          </a:xfrm>
        </p:spPr>
        <p:txBody>
          <a:bodyPr/>
          <a:lstStyle/>
          <a:p>
            <a:pPr marL="0" marR="0">
              <a:lnSpc>
                <a:spcPct val="200000"/>
              </a:lnSpc>
              <a:spcBef>
                <a:spcPts val="0"/>
              </a:spcBef>
              <a:spcAft>
                <a:spcPts val="2400"/>
              </a:spcAft>
            </a:pPr>
            <a:r>
              <a:rPr lang="en-US" sz="1800"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Data mining has helped in improving organizational decision-making with its ability to insightful data analysis. There are two main purposes of data mining techniques which are described as target datasets or machine learning algorithms. These techniques are used to organize and filter data, where the most interesting information can be surfaced such as fraud detection to user behaviors, bottlenecks, and even security breaches. (</a:t>
            </a:r>
            <a:r>
              <a:rPr lang="en-US" sz="1800" kern="1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IBM.com</a:t>
            </a:r>
            <a:r>
              <a:rPr lang="en-US" sz="1800"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E72EA844-B071-8418-AF8B-147421786986}"/>
              </a:ext>
            </a:extLst>
          </p:cNvPr>
          <p:cNvSpPr txBox="1">
            <a:spLocks/>
          </p:cNvSpPr>
          <p:nvPr/>
        </p:nvSpPr>
        <p:spPr bwMode="auto">
          <a:xfrm>
            <a:off x="457200" y="334108"/>
            <a:ext cx="8229600" cy="885092"/>
          </a:xfrm>
          <a:prstGeom prst="rect">
            <a:avLst/>
          </a:prstGeom>
          <a:noFill/>
          <a:ln w="9525">
            <a:noFill/>
            <a:miter lim="800000"/>
            <a:headEnd/>
            <a:tailEnd/>
          </a:ln>
        </p:spPr>
        <p:txBody>
          <a:bodyPr anchor="ctr"/>
          <a:lstStyle/>
          <a:p>
            <a:pPr marL="0" marR="0">
              <a:lnSpc>
                <a:spcPct val="200000"/>
              </a:lnSpc>
              <a:spcBef>
                <a:spcPts val="0"/>
              </a:spcBef>
              <a:spcAft>
                <a:spcPts val="2400"/>
              </a:spcAft>
            </a:pPr>
            <a:r>
              <a:rPr lang="en-US" sz="3600" b="1"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Data mining</a:t>
            </a:r>
            <a:endParaRPr lang="en-US" sz="3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eaLnBrk="0" fontAlgn="auto" hangingPunct="0">
              <a:spcBef>
                <a:spcPts val="0"/>
              </a:spcBef>
              <a:spcAft>
                <a:spcPts val="0"/>
              </a:spcAft>
              <a:defRPr/>
            </a:pPr>
            <a:endParaRPr lang="en-US" sz="3600" kern="0" dirty="0">
              <a:solidFill>
                <a:srgbClr val="0E7492"/>
              </a:solidFill>
              <a:latin typeface="+mn-lt"/>
              <a:ea typeface="+mj-ea"/>
              <a:cs typeface="Times New Roman" pitchFamily="18" charset="0"/>
            </a:endParaRPr>
          </a:p>
        </p:txBody>
      </p:sp>
    </p:spTree>
    <p:extLst>
      <p:ext uri="{BB962C8B-B14F-4D97-AF65-F5344CB8AC3E}">
        <p14:creationId xmlns:p14="http://schemas.microsoft.com/office/powerpoint/2010/main" val="384156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078561C3-E9C7-A28A-E222-E10E33D20168}"/>
              </a:ext>
            </a:extLst>
          </p:cNvPr>
          <p:cNvSpPr>
            <a:spLocks noGrp="1"/>
          </p:cNvSpPr>
          <p:nvPr>
            <p:ph idx="1"/>
          </p:nvPr>
        </p:nvSpPr>
        <p:spPr>
          <a:xfrm>
            <a:off x="457200" y="1019908"/>
            <a:ext cx="8229600" cy="4999892"/>
          </a:xfrm>
        </p:spPr>
        <p:txBody>
          <a:bodyPr/>
          <a:lstStyle/>
          <a:p>
            <a:pPr>
              <a:lnSpc>
                <a:spcPct val="200000"/>
              </a:lnSpc>
              <a:spcBef>
                <a:spcPts val="0"/>
              </a:spcBef>
              <a:spcAft>
                <a:spcPts val="2400"/>
              </a:spcAft>
            </a:pP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Data warehousing is storing transaction and non-transaction data that are used for querying, reporting, and corporate decision-making. Data in the warehouse comes from many different sources and is not used daily. There is a high cost associated with the maintenance and creation of a data warehouse. Therefore, only large organization can establish their own data warehouse. Millions of rows of data can be grown by the tables, storage capacities are in the petabyte range. Mainframe processing capabilities or a big cluster of small servers are required for full-fledged data warehouses. (Harrington, 2016)</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24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E72EA844-B071-8418-AF8B-147421786986}"/>
              </a:ext>
            </a:extLst>
          </p:cNvPr>
          <p:cNvSpPr txBox="1">
            <a:spLocks/>
          </p:cNvSpPr>
          <p:nvPr/>
        </p:nvSpPr>
        <p:spPr bwMode="auto">
          <a:xfrm>
            <a:off x="457200" y="334108"/>
            <a:ext cx="8229600" cy="885092"/>
          </a:xfrm>
          <a:prstGeom prst="rect">
            <a:avLst/>
          </a:prstGeom>
          <a:noFill/>
          <a:ln w="9525">
            <a:noFill/>
            <a:miter lim="800000"/>
            <a:headEnd/>
            <a:tailEnd/>
          </a:ln>
        </p:spPr>
        <p:txBody>
          <a:bodyPr anchor="ctr"/>
          <a:lstStyle/>
          <a:p>
            <a:pPr marL="0" marR="0">
              <a:lnSpc>
                <a:spcPct val="200000"/>
              </a:lnSpc>
              <a:spcBef>
                <a:spcPts val="0"/>
              </a:spcBef>
              <a:spcAft>
                <a:spcPts val="2400"/>
              </a:spcAft>
            </a:pPr>
            <a:r>
              <a:rPr lang="en-US" sz="3600" b="1" kern="1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Data Warehousing</a:t>
            </a:r>
          </a:p>
          <a:p>
            <a:pPr eaLnBrk="0" fontAlgn="auto" hangingPunct="0">
              <a:spcBef>
                <a:spcPts val="0"/>
              </a:spcBef>
              <a:spcAft>
                <a:spcPts val="0"/>
              </a:spcAft>
              <a:defRPr/>
            </a:pPr>
            <a:endParaRPr lang="en-US" sz="3600" kern="0" dirty="0">
              <a:solidFill>
                <a:srgbClr val="0E7492"/>
              </a:solidFill>
              <a:latin typeface="+mn-lt"/>
              <a:ea typeface="+mj-ea"/>
              <a:cs typeface="Times New Roman" pitchFamily="18" charset="0"/>
            </a:endParaRPr>
          </a:p>
        </p:txBody>
      </p:sp>
    </p:spTree>
    <p:extLst>
      <p:ext uri="{BB962C8B-B14F-4D97-AF65-F5344CB8AC3E}">
        <p14:creationId xmlns:p14="http://schemas.microsoft.com/office/powerpoint/2010/main" val="307163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078561C3-E9C7-A28A-E222-E10E33D20168}"/>
              </a:ext>
            </a:extLst>
          </p:cNvPr>
          <p:cNvSpPr>
            <a:spLocks noGrp="1"/>
          </p:cNvSpPr>
          <p:nvPr>
            <p:ph idx="1"/>
          </p:nvPr>
        </p:nvSpPr>
        <p:spPr>
          <a:xfrm>
            <a:off x="457200" y="1019908"/>
            <a:ext cx="8229600" cy="4999892"/>
          </a:xfrm>
        </p:spPr>
        <p:txBody>
          <a:bodyPr/>
          <a:lstStyle/>
          <a:p>
            <a:pPr marL="0" indent="0">
              <a:lnSpc>
                <a:spcPct val="200000"/>
              </a:lnSpc>
              <a:spcBef>
                <a:spcPts val="0"/>
              </a:spcBef>
              <a:spcAft>
                <a:spcPts val="2400"/>
              </a:spcAft>
              <a:buNone/>
            </a:pPr>
            <a:r>
              <a:rPr lang="en-US"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a:t>
            </a:r>
            <a:r>
              <a:rPr lang="en-US" sz="18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Usfhealth</a:t>
            </a:r>
            <a:r>
              <a:rPr lang="en-US"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online, Data mining improves customer experience and satisfaction, by increasing product safety and usability. It has proven to be effective in healthcare areas such as predictive medicine, customer relationship management, fraud, and abuse detection. Health care management and measurement of certain treatment effectiveness. Data mining includes comparing symptoms, and treatment courses to find the best action for a certain disease condition. Fraud and Abuse can be detected by identifying unusual medical claims patterns in clinics, labs, physicians, and others. Inappropriate prescription ad referrals can be identified from data mining, </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24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E72EA844-B071-8418-AF8B-147421786986}"/>
              </a:ext>
            </a:extLst>
          </p:cNvPr>
          <p:cNvSpPr txBox="1">
            <a:spLocks/>
          </p:cNvSpPr>
          <p:nvPr/>
        </p:nvSpPr>
        <p:spPr bwMode="auto">
          <a:xfrm>
            <a:off x="914400" y="1110761"/>
            <a:ext cx="8229600" cy="885092"/>
          </a:xfrm>
          <a:prstGeom prst="rect">
            <a:avLst/>
          </a:prstGeom>
          <a:noFill/>
          <a:ln w="9525">
            <a:noFill/>
            <a:miter lim="800000"/>
            <a:headEnd/>
            <a:tailEnd/>
          </a:ln>
        </p:spPr>
        <p:txBody>
          <a:bodyPr anchor="ctr"/>
          <a:lstStyle/>
          <a:p>
            <a:pPr>
              <a:lnSpc>
                <a:spcPct val="200000"/>
              </a:lnSpc>
              <a:spcBef>
                <a:spcPts val="0"/>
              </a:spcBef>
              <a:spcAft>
                <a:spcPts val="2400"/>
              </a:spcAft>
            </a:pPr>
            <a:r>
              <a:rPr lang="en-US" sz="2400" b="1" kern="1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Data mining beneficial to the health care system:</a:t>
            </a:r>
            <a:endParaRPr lang="en-US"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2400"/>
              </a:spcAft>
            </a:pPr>
            <a:endParaRPr lang="en-US" sz="3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eaLnBrk="0" fontAlgn="auto" hangingPunct="0">
              <a:spcBef>
                <a:spcPts val="0"/>
              </a:spcBef>
              <a:spcAft>
                <a:spcPts val="0"/>
              </a:spcAft>
              <a:defRPr/>
            </a:pPr>
            <a:endParaRPr lang="en-US" sz="3600" kern="0" dirty="0">
              <a:solidFill>
                <a:srgbClr val="0E7492"/>
              </a:solidFill>
              <a:latin typeface="+mn-lt"/>
              <a:ea typeface="+mj-ea"/>
              <a:cs typeface="Times New Roman" pitchFamily="18" charset="0"/>
            </a:endParaRPr>
          </a:p>
        </p:txBody>
      </p:sp>
    </p:spTree>
    <p:extLst>
      <p:ext uri="{BB962C8B-B14F-4D97-AF65-F5344CB8AC3E}">
        <p14:creationId xmlns:p14="http://schemas.microsoft.com/office/powerpoint/2010/main" val="1542895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A86C76B1E70C418F4FA392FA954CA0" ma:contentTypeVersion="11" ma:contentTypeDescription="Create a new document." ma:contentTypeScope="" ma:versionID="f99caebc85eca7009fd2ecd8bbb51632">
  <xsd:schema xmlns:xsd="http://www.w3.org/2001/XMLSchema" xmlns:xs="http://www.w3.org/2001/XMLSchema" xmlns:p="http://schemas.microsoft.com/office/2006/metadata/properties" xmlns:ns2="00982455-cca4-43a1-99db-4f435d27f8be" xmlns:ns3="caa2c843-461b-4096-829d-d152f62699f9" targetNamespace="http://schemas.microsoft.com/office/2006/metadata/properties" ma:root="true" ma:fieldsID="4137aedd2038b2a0d2ed6a0b1cafd699" ns2:_="" ns3:_="">
    <xsd:import namespace="00982455-cca4-43a1-99db-4f435d27f8be"/>
    <xsd:import namespace="caa2c843-461b-4096-829d-d152f62699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982455-cca4-43a1-99db-4f435d27f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a2c843-461b-4096-829d-d152f62699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9365A179-808B-4213-AF3A-3498403114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982455-cca4-43a1-99db-4f435d27f8be"/>
    <ds:schemaRef ds:uri="caa2c843-461b-4096-829d-d152f62699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307A53-23DE-4282-9D91-7944269AE7C5}">
  <ds:schemaRefs>
    <ds:schemaRef ds:uri="http://schemas.microsoft.com/sharepoint/v3/contenttype/forms"/>
  </ds:schemaRefs>
</ds:datastoreItem>
</file>

<file path=customXml/itemProps3.xml><?xml version="1.0" encoding="utf-8"?>
<ds:datastoreItem xmlns:ds="http://schemas.openxmlformats.org/officeDocument/2006/customXml" ds:itemID="{4F6318DA-AC52-42A9-A564-2B5441CD3E0F}">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121</TotalTime>
  <Words>1669</Words>
  <Application>Microsoft Macintosh PowerPoint</Application>
  <PresentationFormat>On-screen Show (4:3)</PresentationFormat>
  <Paragraphs>46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Arial</vt:lpstr>
      <vt:lpstr>Times New Roman</vt:lpstr>
      <vt:lpstr>Century Schoolbook</vt:lpstr>
      <vt:lpstr>Office Theme</vt:lpstr>
      <vt:lpstr>PowerPoint Presentation</vt:lpstr>
      <vt:lpstr>Introduction</vt:lpstr>
      <vt:lpstr>Tools for data analytics</vt:lpstr>
      <vt:lpstr>PowerPoint Presentation</vt:lpstr>
      <vt:lpstr>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Office 2004 Test Drive User</dc:creator>
  <cp:lastModifiedBy>RITU.ADHIKARI@lc.cuny.edu</cp:lastModifiedBy>
  <cp:revision>26</cp:revision>
  <dcterms:created xsi:type="dcterms:W3CDTF">2011-12-02T05:16:38Z</dcterms:created>
  <dcterms:modified xsi:type="dcterms:W3CDTF">2024-02-05T04:47:04Z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d_Signature">
    <vt:lpwstr/>
  </property>
  <property fmtid="{D5CDD505-2E9C-101B-9397-08002B2CF9AE}" pid="3" name="display_urn:schemas-microsoft-com:office:office#Editor">
    <vt:lpwstr>Jason T. Jones</vt:lpwstr>
  </property>
  <property fmtid="{D5CDD505-2E9C-101B-9397-08002B2CF9AE}" pid="4" name="Order">
    <vt:lpwstr>114100.000000000</vt:lpwstr>
  </property>
  <property fmtid="{D5CDD505-2E9C-101B-9397-08002B2CF9AE}" pid="5" name="ComplianceAssetId">
    <vt:lpwstr/>
  </property>
  <property fmtid="{D5CDD505-2E9C-101B-9397-08002B2CF9AE}" pid="6" name="TemplateUrl">
    <vt:lpwstr/>
  </property>
  <property fmtid="{D5CDD505-2E9C-101B-9397-08002B2CF9AE}" pid="7" name="xd_ProgID">
    <vt:lpwstr/>
  </property>
  <property fmtid="{D5CDD505-2E9C-101B-9397-08002B2CF9AE}" pid="8" name="SharedWithUsers">
    <vt:lpwstr/>
  </property>
  <property fmtid="{D5CDD505-2E9C-101B-9397-08002B2CF9AE}" pid="9" name="display_urn:schemas-microsoft-com:office:office#Author">
    <vt:lpwstr>Jason T. Jones</vt:lpwstr>
  </property>
  <property fmtid="{D5CDD505-2E9C-101B-9397-08002B2CF9AE}" pid="10" name="ContentTypeId">
    <vt:lpwstr>0x01010043385A9E4B84A64FB7DD379ABB932914</vt:lpwstr>
  </property>
  <property fmtid="{D5CDD505-2E9C-101B-9397-08002B2CF9AE}" pid="11" name="_SourceUrl">
    <vt:lpwstr/>
  </property>
  <property fmtid="{D5CDD505-2E9C-101B-9397-08002B2CF9AE}" pid="12" name="_SharedFileIndex">
    <vt:lpwstr/>
  </property>
</Properties>
</file>