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sldIdLst>
    <p:sldId id="256" r:id="rId4"/>
    <p:sldId id="259" r:id="rId5"/>
    <p:sldId id="260" r:id="rId6"/>
    <p:sldId id="266" r:id="rId7"/>
    <p:sldId id="262" r:id="rId8"/>
    <p:sldId id="267" r:id="rId9"/>
    <p:sldId id="280" r:id="rId10"/>
    <p:sldId id="268" r:id="rId11"/>
    <p:sldId id="269" r:id="rId12"/>
    <p:sldId id="271" r:id="rId13"/>
    <p:sldId id="270" r:id="rId14"/>
    <p:sldId id="273" r:id="rId15"/>
    <p:sldId id="272" r:id="rId16"/>
    <p:sldId id="274" r:id="rId17"/>
    <p:sldId id="281" r:id="rId18"/>
    <p:sldId id="275" r:id="rId19"/>
    <p:sldId id="279" r:id="rId20"/>
    <p:sldId id="276" r:id="rId21"/>
    <p:sldId id="277" r:id="rId22"/>
    <p:sldId id="278"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29"/>
    <p:restoredTop sz="94627"/>
  </p:normalViewPr>
  <p:slideViewPr>
    <p:cSldViewPr snapToGrid="0" snapToObjects="1">
      <p:cViewPr varScale="1">
        <p:scale>
          <a:sx n="110" d="100"/>
          <a:sy n="110" d="100"/>
        </p:scale>
        <p:origin x="16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5-05.png">
            <a:extLst>
              <a:ext uri="{FF2B5EF4-FFF2-40B4-BE49-F238E27FC236}">
                <a16:creationId xmlns:a16="http://schemas.microsoft.com/office/drawing/2014/main" id="{8B124F27-667E-F788-7141-6C19A3C86B53}"/>
              </a:ext>
            </a:extLst>
          </p:cNvPr>
          <p:cNvPicPr>
            <a:picLocks noChangeAspect="1"/>
          </p:cNvPicPr>
          <p:nvPr userDrawn="1"/>
        </p:nvPicPr>
        <p:blipFill>
          <a:blip r:embed="rId2">
            <a:extLst>
              <a:ext uri="{28A0092B-C50C-407E-A947-70E740481C1C}">
                <a14:useLocalDpi xmlns:a14="http://schemas.microsoft.com/office/drawing/2010/main" val="0"/>
              </a:ext>
            </a:extLst>
          </a:blip>
          <a:srcRect l="59843"/>
          <a:stretch>
            <a:fillRect/>
          </a:stretch>
        </p:blipFill>
        <p:spPr bwMode="auto">
          <a:xfrm>
            <a:off x="5472113" y="0"/>
            <a:ext cx="36718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95300" y="690562"/>
            <a:ext cx="6096000" cy="1470025"/>
          </a:xfrm>
        </p:spPr>
        <p:txBody>
          <a:bodyPr anchor="t">
            <a:normAutofit/>
          </a:bodyPr>
          <a:lstStyle>
            <a:lvl1pPr algn="l">
              <a:defRPr sz="3600" b="0" i="0">
                <a:solidFill>
                  <a:srgbClr val="0E7492"/>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495300" y="2151627"/>
            <a:ext cx="6400800" cy="1264781"/>
          </a:xfrm>
        </p:spPr>
        <p:txBody>
          <a:bodyPr>
            <a:normAutofit/>
          </a:bodyPr>
          <a:lstStyle>
            <a:lvl1pPr marL="0" indent="0" algn="l">
              <a:buNone/>
              <a:defRPr sz="2600" b="0" i="0">
                <a:solidFill>
                  <a:srgbClr val="89663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08646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06F69-46C7-D224-C7EF-44E86BC455C9}"/>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E2F1BCDC-7D23-3949-8B20-2BFBDB4AFE46}" type="datetimeFigureOut">
              <a:rPr lang="en-US"/>
              <a:pPr>
                <a:defRPr/>
              </a:pPr>
              <a:t>9/15/24</a:t>
            </a:fld>
            <a:endParaRPr lang="en-US"/>
          </a:p>
        </p:txBody>
      </p:sp>
      <p:sp>
        <p:nvSpPr>
          <p:cNvPr id="5" name="Footer Placeholder 4">
            <a:extLst>
              <a:ext uri="{FF2B5EF4-FFF2-40B4-BE49-F238E27FC236}">
                <a16:creationId xmlns:a16="http://schemas.microsoft.com/office/drawing/2014/main" id="{35D67676-2987-F9BE-89D5-1AE4A883BAC6}"/>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900AB061-DB55-8BC5-8A5C-DD985BBD594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1866636D-627B-814B-BAA8-9CD5C224D9DA}" type="slidenum">
              <a:rPr lang="en-US" altLang="en-US"/>
              <a:pPr/>
              <a:t>‹#›</a:t>
            </a:fld>
            <a:endParaRPr lang="en-US" altLang="en-US"/>
          </a:p>
        </p:txBody>
      </p:sp>
    </p:spTree>
    <p:extLst>
      <p:ext uri="{BB962C8B-B14F-4D97-AF65-F5344CB8AC3E}">
        <p14:creationId xmlns:p14="http://schemas.microsoft.com/office/powerpoint/2010/main" val="3156360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06401-0486-78B1-5983-B6D8061B2DA7}"/>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13D84EC-B854-2D48-805F-DDF168ADDF74}" type="datetimeFigureOut">
              <a:rPr lang="en-US"/>
              <a:pPr>
                <a:defRPr/>
              </a:pPr>
              <a:t>9/15/24</a:t>
            </a:fld>
            <a:endParaRPr lang="en-US"/>
          </a:p>
        </p:txBody>
      </p:sp>
      <p:sp>
        <p:nvSpPr>
          <p:cNvPr id="5" name="Footer Placeholder 4">
            <a:extLst>
              <a:ext uri="{FF2B5EF4-FFF2-40B4-BE49-F238E27FC236}">
                <a16:creationId xmlns:a16="http://schemas.microsoft.com/office/drawing/2014/main" id="{FA6624BB-C252-1CE8-7A30-8581EC6D08A1}"/>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AA66AAE9-0406-39BA-816F-BF7BD7D9A4F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791327B5-B280-6C4F-B652-201110EFA118}" type="slidenum">
              <a:rPr lang="en-US" altLang="en-US"/>
              <a:pPr/>
              <a:t>‹#›</a:t>
            </a:fld>
            <a:endParaRPr lang="en-US" altLang="en-US"/>
          </a:p>
        </p:txBody>
      </p:sp>
    </p:spTree>
    <p:extLst>
      <p:ext uri="{BB962C8B-B14F-4D97-AF65-F5344CB8AC3E}">
        <p14:creationId xmlns:p14="http://schemas.microsoft.com/office/powerpoint/2010/main" val="265229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interior-02.png">
            <a:extLst>
              <a:ext uri="{FF2B5EF4-FFF2-40B4-BE49-F238E27FC236}">
                <a16:creationId xmlns:a16="http://schemas.microsoft.com/office/drawing/2014/main" id="{10C86624-241C-AC74-E0DD-52FDB8717D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chor="t">
            <a:normAutofit/>
          </a:bodyPr>
          <a:lstStyle>
            <a:lvl1pPr algn="l">
              <a:defRPr sz="3600">
                <a:solidFill>
                  <a:srgbClr val="0E7492"/>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896631"/>
                </a:solidFill>
              </a:defRPr>
            </a:lvl1pPr>
            <a:lvl2pPr>
              <a:defRPr>
                <a:solidFill>
                  <a:srgbClr val="896631"/>
                </a:solidFill>
              </a:defRPr>
            </a:lvl2pPr>
            <a:lvl3pPr>
              <a:defRPr>
                <a:solidFill>
                  <a:srgbClr val="896631"/>
                </a:solidFill>
              </a:defRPr>
            </a:lvl3pPr>
            <a:lvl4pPr>
              <a:defRPr>
                <a:solidFill>
                  <a:srgbClr val="896631"/>
                </a:solidFill>
              </a:defRPr>
            </a:lvl4pPr>
            <a:lvl5pPr>
              <a:defRPr>
                <a:solidFill>
                  <a:srgbClr val="89663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013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6FB36-678F-11D5-8378-A8982DEAAC58}"/>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35C1537D-97F6-D542-9983-A18600EA086C}" type="datetimeFigureOut">
              <a:rPr lang="en-US"/>
              <a:pPr>
                <a:defRPr/>
              </a:pPr>
              <a:t>9/15/24</a:t>
            </a:fld>
            <a:endParaRPr lang="en-US"/>
          </a:p>
        </p:txBody>
      </p:sp>
      <p:sp>
        <p:nvSpPr>
          <p:cNvPr id="5" name="Footer Placeholder 4">
            <a:extLst>
              <a:ext uri="{FF2B5EF4-FFF2-40B4-BE49-F238E27FC236}">
                <a16:creationId xmlns:a16="http://schemas.microsoft.com/office/drawing/2014/main" id="{AE5FC6C6-3483-44AD-FBDF-EE203D5E40ED}"/>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FE8AA5B8-3FCC-7431-7BF8-48314D8DD7B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44B43C18-EE14-704C-A37D-A59B3F2E59C0}" type="slidenum">
              <a:rPr lang="en-US" altLang="en-US"/>
              <a:pPr/>
              <a:t>‹#›</a:t>
            </a:fld>
            <a:endParaRPr lang="en-US" altLang="en-US"/>
          </a:p>
        </p:txBody>
      </p:sp>
    </p:spTree>
    <p:extLst>
      <p:ext uri="{BB962C8B-B14F-4D97-AF65-F5344CB8AC3E}">
        <p14:creationId xmlns:p14="http://schemas.microsoft.com/office/powerpoint/2010/main" val="28154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0F87CC-70EB-6F59-93FD-784663328CAE}"/>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68D50773-64DF-8046-8BC3-3D49F8B440E4}" type="datetimeFigureOut">
              <a:rPr lang="en-US"/>
              <a:pPr>
                <a:defRPr/>
              </a:pPr>
              <a:t>9/15/24</a:t>
            </a:fld>
            <a:endParaRPr lang="en-US"/>
          </a:p>
        </p:txBody>
      </p:sp>
      <p:sp>
        <p:nvSpPr>
          <p:cNvPr id="6" name="Footer Placeholder 5">
            <a:extLst>
              <a:ext uri="{FF2B5EF4-FFF2-40B4-BE49-F238E27FC236}">
                <a16:creationId xmlns:a16="http://schemas.microsoft.com/office/drawing/2014/main" id="{D06E367B-E770-E01A-6DF9-17257C535045}"/>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A8981DA8-1AD7-A354-B646-63545E7943A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5FE7621F-8BFD-A747-B0BD-26968F3C523E}" type="slidenum">
              <a:rPr lang="en-US" altLang="en-US"/>
              <a:pPr/>
              <a:t>‹#›</a:t>
            </a:fld>
            <a:endParaRPr lang="en-US" altLang="en-US"/>
          </a:p>
        </p:txBody>
      </p:sp>
    </p:spTree>
    <p:extLst>
      <p:ext uri="{BB962C8B-B14F-4D97-AF65-F5344CB8AC3E}">
        <p14:creationId xmlns:p14="http://schemas.microsoft.com/office/powerpoint/2010/main" val="3733529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971B8-DD4F-F3DB-0431-3438AAC6B0D3}"/>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2BF3A361-0F0B-8142-8928-87768A14DD85}" type="datetimeFigureOut">
              <a:rPr lang="en-US"/>
              <a:pPr>
                <a:defRPr/>
              </a:pPr>
              <a:t>9/15/24</a:t>
            </a:fld>
            <a:endParaRPr lang="en-US"/>
          </a:p>
        </p:txBody>
      </p:sp>
      <p:sp>
        <p:nvSpPr>
          <p:cNvPr id="8" name="Footer Placeholder 7">
            <a:extLst>
              <a:ext uri="{FF2B5EF4-FFF2-40B4-BE49-F238E27FC236}">
                <a16:creationId xmlns:a16="http://schemas.microsoft.com/office/drawing/2014/main" id="{10A3F0D0-159C-C68D-2DE3-C1D6519F3A54}"/>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a:extLst>
              <a:ext uri="{FF2B5EF4-FFF2-40B4-BE49-F238E27FC236}">
                <a16:creationId xmlns:a16="http://schemas.microsoft.com/office/drawing/2014/main" id="{DD906146-19E7-9627-B8AD-6E1F6A81E55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B04F8D13-0571-964D-9972-F9071CB51DCC}" type="slidenum">
              <a:rPr lang="en-US" altLang="en-US"/>
              <a:pPr/>
              <a:t>‹#›</a:t>
            </a:fld>
            <a:endParaRPr lang="en-US" altLang="en-US"/>
          </a:p>
        </p:txBody>
      </p:sp>
    </p:spTree>
    <p:extLst>
      <p:ext uri="{BB962C8B-B14F-4D97-AF65-F5344CB8AC3E}">
        <p14:creationId xmlns:p14="http://schemas.microsoft.com/office/powerpoint/2010/main" val="257540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657EF-000C-0B6D-FDDD-BEC38CB936A0}"/>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7FE18B2A-C759-0949-850D-E5965AA3421C}" type="datetimeFigureOut">
              <a:rPr lang="en-US"/>
              <a:pPr>
                <a:defRPr/>
              </a:pPr>
              <a:t>9/15/24</a:t>
            </a:fld>
            <a:endParaRPr lang="en-US"/>
          </a:p>
        </p:txBody>
      </p:sp>
      <p:sp>
        <p:nvSpPr>
          <p:cNvPr id="4" name="Footer Placeholder 3">
            <a:extLst>
              <a:ext uri="{FF2B5EF4-FFF2-40B4-BE49-F238E27FC236}">
                <a16:creationId xmlns:a16="http://schemas.microsoft.com/office/drawing/2014/main" id="{F3A7DC94-E959-20D1-50A6-C230DB447140}"/>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a:extLst>
              <a:ext uri="{FF2B5EF4-FFF2-40B4-BE49-F238E27FC236}">
                <a16:creationId xmlns:a16="http://schemas.microsoft.com/office/drawing/2014/main" id="{FB90E33D-3F26-F880-0955-F13B39A9170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94CC104C-394B-664F-BAB2-283DCA1D4418}" type="slidenum">
              <a:rPr lang="en-US" altLang="en-US"/>
              <a:pPr/>
              <a:t>‹#›</a:t>
            </a:fld>
            <a:endParaRPr lang="en-US" altLang="en-US"/>
          </a:p>
        </p:txBody>
      </p:sp>
    </p:spTree>
    <p:extLst>
      <p:ext uri="{BB962C8B-B14F-4D97-AF65-F5344CB8AC3E}">
        <p14:creationId xmlns:p14="http://schemas.microsoft.com/office/powerpoint/2010/main" val="379779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74F05-4B5F-E600-C96F-F362898293CC}"/>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8E04E8A5-2692-1742-81EC-AA1A6E25CA1A}" type="datetimeFigureOut">
              <a:rPr lang="en-US"/>
              <a:pPr>
                <a:defRPr/>
              </a:pPr>
              <a:t>9/15/24</a:t>
            </a:fld>
            <a:endParaRPr lang="en-US"/>
          </a:p>
        </p:txBody>
      </p:sp>
      <p:sp>
        <p:nvSpPr>
          <p:cNvPr id="3" name="Footer Placeholder 2">
            <a:extLst>
              <a:ext uri="{FF2B5EF4-FFF2-40B4-BE49-F238E27FC236}">
                <a16:creationId xmlns:a16="http://schemas.microsoft.com/office/drawing/2014/main" id="{D164EE3A-2AFB-F787-9E9E-F3863394355F}"/>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a:extLst>
              <a:ext uri="{FF2B5EF4-FFF2-40B4-BE49-F238E27FC236}">
                <a16:creationId xmlns:a16="http://schemas.microsoft.com/office/drawing/2014/main" id="{7EE6F6B3-D578-7436-C456-B865E92630C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EF76E9C7-902B-D94E-8E36-C58B005E39E7}" type="slidenum">
              <a:rPr lang="en-US" altLang="en-US"/>
              <a:pPr/>
              <a:t>‹#›</a:t>
            </a:fld>
            <a:endParaRPr lang="en-US" altLang="en-US"/>
          </a:p>
        </p:txBody>
      </p:sp>
    </p:spTree>
    <p:extLst>
      <p:ext uri="{BB962C8B-B14F-4D97-AF65-F5344CB8AC3E}">
        <p14:creationId xmlns:p14="http://schemas.microsoft.com/office/powerpoint/2010/main" val="81420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2F78DD92-08CF-70BD-245C-3FD9C993ED9B}"/>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BE132732-CEFE-914F-BB7A-74F294957E38}" type="datetimeFigureOut">
              <a:rPr lang="en-US"/>
              <a:pPr>
                <a:defRPr/>
              </a:pPr>
              <a:t>9/15/24</a:t>
            </a:fld>
            <a:endParaRPr lang="en-US"/>
          </a:p>
        </p:txBody>
      </p:sp>
      <p:sp>
        <p:nvSpPr>
          <p:cNvPr id="6" name="Footer Placeholder 5">
            <a:extLst>
              <a:ext uri="{FF2B5EF4-FFF2-40B4-BE49-F238E27FC236}">
                <a16:creationId xmlns:a16="http://schemas.microsoft.com/office/drawing/2014/main" id="{6D771136-7894-05D2-7986-035165A8718C}"/>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F8DBC2A9-47BD-7293-E19D-16F0CBD372F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F697B299-9B25-2B45-9A73-FFDA08BC64A9}" type="slidenum">
              <a:rPr lang="en-US" altLang="en-US"/>
              <a:pPr/>
              <a:t>‹#›</a:t>
            </a:fld>
            <a:endParaRPr lang="en-US" altLang="en-US"/>
          </a:p>
        </p:txBody>
      </p:sp>
    </p:spTree>
    <p:extLst>
      <p:ext uri="{BB962C8B-B14F-4D97-AF65-F5344CB8AC3E}">
        <p14:creationId xmlns:p14="http://schemas.microsoft.com/office/powerpoint/2010/main" val="2875161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5D4013B-8696-94C1-8281-8998023CBFF9}"/>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fld id="{F367C8CC-114C-454D-8B21-0793D1D0940A}" type="datetimeFigureOut">
              <a:rPr lang="en-US"/>
              <a:pPr>
                <a:defRPr/>
              </a:pPr>
              <a:t>9/15/24</a:t>
            </a:fld>
            <a:endParaRPr lang="en-US"/>
          </a:p>
        </p:txBody>
      </p:sp>
      <p:sp>
        <p:nvSpPr>
          <p:cNvPr id="6" name="Footer Placeholder 5">
            <a:extLst>
              <a:ext uri="{FF2B5EF4-FFF2-40B4-BE49-F238E27FC236}">
                <a16:creationId xmlns:a16="http://schemas.microsoft.com/office/drawing/2014/main" id="{ED72D999-DB1F-586E-F2CE-B0D433818E1F}"/>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4AEAA3A8-18C0-90DF-B951-7770BEF472E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DB70505E-0090-C542-A5BF-7F302736E88D}" type="slidenum">
              <a:rPr lang="en-US" altLang="en-US"/>
              <a:pPr/>
              <a:t>‹#›</a:t>
            </a:fld>
            <a:endParaRPr lang="en-US" altLang="en-US"/>
          </a:p>
        </p:txBody>
      </p:sp>
    </p:spTree>
    <p:extLst>
      <p:ext uri="{BB962C8B-B14F-4D97-AF65-F5344CB8AC3E}">
        <p14:creationId xmlns:p14="http://schemas.microsoft.com/office/powerpoint/2010/main" val="318483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6D05A241-8EDB-5246-7355-2984F400F60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07112B87-0CD3-CE2F-5C80-96391A7DF6F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rthoughtpartner.com/blog/change-management-communication" TargetMode="External"/><Relationship Id="rId2" Type="http://schemas.openxmlformats.org/officeDocument/2006/relationships/hyperlink" Target="https://www.ncbi.nlm.nih.gov/books/NBK459380/" TargetMode="External"/><Relationship Id="rId1" Type="http://schemas.openxmlformats.org/officeDocument/2006/relationships/slideLayout" Target="../slideLayouts/slideLayout2.xml"/><Relationship Id="rId4" Type="http://schemas.openxmlformats.org/officeDocument/2006/relationships/hyperlink" Target="http://cjni.net/journal/?p=12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openathens.ovid.com/OAKeystone/deeplink?idpselect=https://idp.waldenu.edu/openathens&amp;entityID=https://idp.waldenu.edu/openathens&amp;T=JS&amp;CSC=Y&amp;NEWS=N&amp;PAGE=fulltext&amp;AN=00006247-201606000-00013&amp;LSLINK=80&amp;D=ovf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D0F1-4784-1796-2388-000101F22E0D}"/>
              </a:ext>
            </a:extLst>
          </p:cNvPr>
          <p:cNvSpPr>
            <a:spLocks noGrp="1"/>
          </p:cNvSpPr>
          <p:nvPr>
            <p:ph type="ctrTitle"/>
          </p:nvPr>
        </p:nvSpPr>
        <p:spPr>
          <a:xfrm>
            <a:off x="403412" y="690562"/>
            <a:ext cx="6187888" cy="2039191"/>
          </a:xfrm>
        </p:spPr>
        <p:txBody>
          <a:bodyPr>
            <a:normAutofit/>
          </a:bodyPr>
          <a:lstStyle/>
          <a:p>
            <a:r>
              <a:rPr lang="en-US" altLang="en-US" dirty="0" err="1">
                <a:solidFill>
                  <a:schemeClr val="tx1"/>
                </a:solidFill>
                <a:latin typeface="Times New Roman" panose="02020603050405020304" pitchFamily="18" charset="0"/>
                <a:cs typeface="Times New Roman" panose="02020603050405020304" pitchFamily="18" charset="0"/>
              </a:rPr>
              <a:t>Ritu</a:t>
            </a:r>
            <a:r>
              <a:rPr lang="en-US" altLang="en-US" dirty="0">
                <a:solidFill>
                  <a:schemeClr val="tx1"/>
                </a:solidFill>
                <a:latin typeface="Times New Roman" panose="02020603050405020304" pitchFamily="18" charset="0"/>
                <a:cs typeface="Times New Roman" panose="02020603050405020304" pitchFamily="18" charset="0"/>
              </a:rPr>
              <a:t> Adhikari</a:t>
            </a:r>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Walden University</a:t>
            </a:r>
            <a:br>
              <a:rPr lang="en-US" altLang="en-US" dirty="0">
                <a:solidFill>
                  <a:schemeClr val="tx1"/>
                </a:solidFill>
                <a:latin typeface="Times New Roman" panose="02020603050405020304" pitchFamily="18" charset="0"/>
                <a:cs typeface="Times New Roman" panose="02020603050405020304" pitchFamily="18" charset="0"/>
              </a:rPr>
            </a:br>
            <a:r>
              <a:rPr lang="en-US" altLang="en-US" dirty="0">
                <a:solidFill>
                  <a:schemeClr val="tx1"/>
                </a:solidFill>
                <a:latin typeface="Times New Roman" panose="02020603050405020304" pitchFamily="18" charset="0"/>
                <a:cs typeface="Times New Roman" panose="02020603050405020304" pitchFamily="18" charset="0"/>
              </a:rPr>
              <a:t>Date: 9/15/2024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891251"/>
            <a:ext cx="8229600" cy="5497974"/>
          </a:xfrm>
        </p:spPr>
        <p:txBody>
          <a:bodyPr rtlCol="0">
            <a:normAutofit fontScale="92500" lnSpcReduction="20000"/>
          </a:bodyPr>
          <a:lstStyle/>
          <a:p>
            <a:pPr marL="0" marR="0" indent="0">
              <a:buNone/>
            </a:pPr>
            <a:endParaRPr lang="en-US" sz="1800" b="0" dirty="0">
              <a:effectLst/>
              <a:latin typeface="Times New Roman" panose="02020603050405020304" pitchFamily="18" charset="0"/>
              <a:ea typeface="Times New Roman" panose="02020603050405020304" pitchFamily="18" charset="0"/>
            </a:endParaRPr>
          </a:p>
          <a:p>
            <a:pPr marL="0" indent="0">
              <a:buNone/>
            </a:pPr>
            <a:r>
              <a:rPr lang="en-US" sz="1900" b="0" dirty="0">
                <a:solidFill>
                  <a:schemeClr val="tx1"/>
                </a:solidFill>
                <a:effectLst/>
                <a:latin typeface="Times New Roman" panose="02020603050405020304" pitchFamily="18" charset="0"/>
                <a:ea typeface="Times New Roman" panose="02020603050405020304" pitchFamily="18" charset="0"/>
              </a:rPr>
              <a:t>Kotter's 8-Step Change Model</a:t>
            </a:r>
            <a:r>
              <a:rPr lang="en-US" sz="1900" dirty="0">
                <a:solidFill>
                  <a:schemeClr val="tx1"/>
                </a:solidFill>
                <a:effectLst/>
                <a:latin typeface="Times New Roman" panose="02020603050405020304" pitchFamily="18" charset="0"/>
                <a:ea typeface="Times New Roman" panose="02020603050405020304" pitchFamily="18" charset="0"/>
              </a:rPr>
              <a:t> can be used when transitioning to the new laboratory management software system and address the issues in the scenario. We can apply each step of Kotter’s model to the scenario:</a:t>
            </a:r>
          </a:p>
          <a:p>
            <a:pPr marL="0" marR="0" indent="0">
              <a:buNone/>
            </a:pPr>
            <a:endParaRPr lang="en-US" sz="1900" b="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Create a Sense of Urgency</a:t>
            </a:r>
            <a:r>
              <a:rPr lang="en-US" sz="1900" dirty="0">
                <a:solidFill>
                  <a:schemeClr val="tx1"/>
                </a:solidFill>
                <a:latin typeface="Times New Roman" panose="02020603050405020304" pitchFamily="18" charset="0"/>
                <a:ea typeface="Times New Roman" panose="02020603050405020304" pitchFamily="18" charset="0"/>
              </a:rPr>
              <a:t>: </a:t>
            </a:r>
            <a:r>
              <a:rPr lang="en-US" sz="1900" b="0" dirty="0">
                <a:solidFill>
                  <a:schemeClr val="tx1"/>
                </a:solidFill>
                <a:effectLst/>
                <a:latin typeface="Times New Roman" panose="02020603050405020304" pitchFamily="18" charset="0"/>
                <a:ea typeface="Times New Roman" panose="02020603050405020304" pitchFamily="18" charset="0"/>
              </a:rPr>
              <a:t>In this step, we can communicate the Criticality of Issues</a:t>
            </a:r>
            <a:r>
              <a:rPr lang="en-US" sz="1900" dirty="0">
                <a:solidFill>
                  <a:schemeClr val="tx1"/>
                </a:solidFill>
                <a:effectLst/>
                <a:latin typeface="Times New Roman" panose="02020603050405020304" pitchFamily="18" charset="0"/>
                <a:ea typeface="Times New Roman" panose="02020603050405020304" pitchFamily="18" charset="0"/>
              </a:rPr>
              <a:t> by highlighting the benefit of resolving integration issues and, the importance of adequate training as well we can also explain how this issue can affect patient care and the overall success of the new software system. Data that shows discrepancies between systems, increased use of paper, and hardware incompatibility issues can be presented. </a:t>
            </a: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 </a:t>
            </a: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Form a Powerful Coalition</a:t>
            </a:r>
            <a:r>
              <a:rPr lang="en-US" sz="1900" b="1" dirty="0">
                <a:solidFill>
                  <a:schemeClr val="tx1"/>
                </a:solidFill>
                <a:latin typeface="Times New Roman" panose="02020603050405020304" pitchFamily="18" charset="0"/>
                <a:ea typeface="Times New Roman" panose="02020603050405020304" pitchFamily="18" charset="0"/>
              </a:rPr>
              <a:t>: </a:t>
            </a:r>
            <a:r>
              <a:rPr lang="en-US" sz="1900" b="0" dirty="0">
                <a:solidFill>
                  <a:schemeClr val="tx1"/>
                </a:solidFill>
                <a:effectLst/>
                <a:latin typeface="Times New Roman" panose="02020603050405020304" pitchFamily="18" charset="0"/>
                <a:ea typeface="Times New Roman" panose="02020603050405020304" pitchFamily="18" charset="0"/>
              </a:rPr>
              <a:t>A team including administration, nursing, lab, and IT can be created to advocate for change. Clearly defined roles of every member can help them in addressing the specific issue. </a:t>
            </a: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endParaRPr lang="en-US" sz="1900" b="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Create a Vision for Change</a:t>
            </a:r>
            <a:r>
              <a:rPr lang="en-US" sz="1900" b="1" dirty="0">
                <a:solidFill>
                  <a:schemeClr val="tx1"/>
                </a:solidFill>
                <a:latin typeface="Times New Roman" panose="02020603050405020304" pitchFamily="18" charset="0"/>
                <a:ea typeface="Times New Roman" panose="02020603050405020304" pitchFamily="18" charset="0"/>
              </a:rPr>
              <a:t>: </a:t>
            </a:r>
            <a:r>
              <a:rPr lang="en-US" sz="1900" dirty="0">
                <a:solidFill>
                  <a:schemeClr val="tx1"/>
                </a:solidFill>
                <a:effectLst/>
                <a:latin typeface="Times New Roman" panose="02020603050405020304" pitchFamily="18" charset="0"/>
                <a:ea typeface="Times New Roman" panose="02020603050405020304" pitchFamily="18" charset="0"/>
              </a:rPr>
              <a:t>We can develop a clear vision of what a successful integration will look like along with the benefits of the new system. We can then communicate the vision to the stakeholders via meetings, emails, or presentations. </a:t>
            </a:r>
          </a:p>
          <a:p>
            <a:pPr marL="0" marR="0" indent="0">
              <a:buNone/>
            </a:pPr>
            <a:endParaRPr lang="en-US" sz="1900" b="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Communicate the Vision: </a:t>
            </a:r>
            <a:r>
              <a:rPr lang="en-US" sz="1900" b="0" dirty="0">
                <a:solidFill>
                  <a:schemeClr val="tx1"/>
                </a:solidFill>
                <a:effectLst/>
                <a:latin typeface="Times New Roman" panose="02020603050405020304" pitchFamily="18" charset="0"/>
                <a:ea typeface="Times New Roman" panose="02020603050405020304" pitchFamily="18" charset="0"/>
              </a:rPr>
              <a:t>A communication plan can be created and communicated to all the stakeholders with opportunities for questions and answers</a:t>
            </a:r>
            <a:r>
              <a:rPr lang="en-US" sz="1900" b="1" dirty="0">
                <a:solidFill>
                  <a:schemeClr val="tx1"/>
                </a:solidFill>
                <a:effectLst/>
                <a:latin typeface="Times New Roman" panose="02020603050405020304" pitchFamily="18" charset="0"/>
                <a:ea typeface="Times New Roman" panose="02020603050405020304" pitchFamily="18" charset="0"/>
              </a:rPr>
              <a:t>. </a:t>
            </a:r>
            <a:endParaRPr lang="en-US" sz="1900" dirty="0">
              <a:solidFill>
                <a:schemeClr val="tx1"/>
              </a:solidFill>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effectLst/>
                <a:latin typeface="Times New Roman" panose="02020603050405020304" pitchFamily="18" charset="0"/>
                <a:ea typeface="Times New Roman" panose="02020603050405020304" pitchFamily="18" charset="0"/>
              </a:rPr>
              <a:t>Kotter’s model to the scenario</a:t>
            </a:r>
            <a:r>
              <a:rPr lang="en-US" sz="2800" b="1" dirty="0">
                <a:effectLst/>
              </a:rPr>
              <a:t> </a:t>
            </a:r>
            <a:endParaRPr lang="en-US" sz="2800" b="1" dirty="0"/>
          </a:p>
        </p:txBody>
      </p:sp>
    </p:spTree>
    <p:extLst>
      <p:ext uri="{BB962C8B-B14F-4D97-AF65-F5344CB8AC3E}">
        <p14:creationId xmlns:p14="http://schemas.microsoft.com/office/powerpoint/2010/main" val="2818510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035934"/>
            <a:ext cx="8229600" cy="5121798"/>
          </a:xfrm>
        </p:spPr>
        <p:txBody>
          <a:bodyPr rtlCol="0">
            <a:normAutofit fontScale="92500" lnSpcReduction="10000"/>
          </a:bodyPr>
          <a:lstStyle/>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Remove Obstacles: </a:t>
            </a:r>
            <a:r>
              <a:rPr lang="en-US" sz="1900" b="0" dirty="0">
                <a:solidFill>
                  <a:schemeClr val="tx1"/>
                </a:solidFill>
                <a:effectLst/>
                <a:latin typeface="Times New Roman" panose="02020603050405020304" pitchFamily="18" charset="0"/>
                <a:ea typeface="Times New Roman" panose="02020603050405020304" pitchFamily="18" charset="0"/>
              </a:rPr>
              <a:t>Obstacles such as incompatible hardware and issues with integration can be identified and strategies to remove these obstacles can be developed with additional training and hardware upgrades.  To remove obstacles, staff can be encouraged to share their concerns and suggestions to enable them to use the new system effectively. Doing this will eliminate obstacles that affect the progress while supporting staff in signing the new system</a:t>
            </a:r>
            <a:r>
              <a:rPr lang="en-US" sz="1900" b="1" dirty="0">
                <a:solidFill>
                  <a:schemeClr val="tx1"/>
                </a:solidFill>
                <a:effectLst/>
                <a:latin typeface="Times New Roman" panose="02020603050405020304" pitchFamily="18" charset="0"/>
                <a:ea typeface="Times New Roman" panose="02020603050405020304" pitchFamily="18" charset="0"/>
              </a:rPr>
              <a:t>. </a:t>
            </a:r>
          </a:p>
          <a:p>
            <a:pPr marL="0" marR="0" indent="0">
              <a:buNone/>
            </a:pP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Create Short-Term Wins: </a:t>
            </a:r>
            <a:r>
              <a:rPr lang="en-US" sz="1900" dirty="0">
                <a:solidFill>
                  <a:schemeClr val="tx1"/>
                </a:solidFill>
                <a:effectLst/>
                <a:latin typeface="Times New Roman" panose="02020603050405020304" pitchFamily="18" charset="0"/>
                <a:ea typeface="Times New Roman" panose="02020603050405020304" pitchFamily="18" charset="0"/>
              </a:rPr>
              <a:t>This can be done by celebrating small successes such as resolving integration issue for a group of users. Public recognition and celebration will demonstrate progress, build confidence, and motivate the staff.</a:t>
            </a:r>
          </a:p>
          <a:p>
            <a:pPr marL="0" marR="0" indent="0">
              <a:buNone/>
            </a:pPr>
            <a:endParaRPr lang="en-US" sz="1900" b="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Build on the Change: </a:t>
            </a:r>
            <a:r>
              <a:rPr lang="en-US" sz="1900" b="0" dirty="0">
                <a:solidFill>
                  <a:schemeClr val="tx1"/>
                </a:solidFill>
                <a:effectLst/>
                <a:latin typeface="Times New Roman" panose="02020603050405020304" pitchFamily="18" charset="0"/>
                <a:ea typeface="Times New Roman" panose="02020603050405020304" pitchFamily="18" charset="0"/>
              </a:rPr>
              <a:t>Promoting a culture of continuous improvement via adjusting strategies, and seeking feedback is done in this step. Integration issues and compatibility problems with a focus on ongoing improvement will leverage success. </a:t>
            </a: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endParaRPr lang="en-US" sz="1900" b="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Anchor the Changes in the Organization’s Culture: </a:t>
            </a:r>
            <a:r>
              <a:rPr lang="en-US" sz="1900" b="0" dirty="0">
                <a:solidFill>
                  <a:schemeClr val="tx1"/>
                </a:solidFill>
                <a:effectLst/>
                <a:latin typeface="Times New Roman" panose="02020603050405020304" pitchFamily="18" charset="0"/>
                <a:ea typeface="Times New Roman" panose="02020603050405020304" pitchFamily="18" charset="0"/>
              </a:rPr>
              <a:t>We can ensure the change is a permanent part of an organization’s culture by integrating it into the daily workflow of the lab and nursing staff. New behaviors can be reinforced by recognizing and rewarding the behavior that supports a new way of working. </a:t>
            </a:r>
            <a:endParaRPr lang="en-US" sz="1900" b="1" dirty="0">
              <a:solidFill>
                <a:schemeClr val="tx1"/>
              </a:solidFill>
              <a:effectLst/>
              <a:latin typeface="Times New Roman" panose="02020603050405020304" pitchFamily="18" charset="0"/>
              <a:ea typeface="Times New Roman" panose="02020603050405020304" pitchFamily="18" charset="0"/>
            </a:endParaRP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Kotter’s model to the scenario</a:t>
            </a:r>
            <a:r>
              <a:rPr lang="en-US" sz="2800" b="1" dirty="0">
                <a:effectLst/>
                <a:latin typeface="Times New Roman" panose="02020603050405020304" pitchFamily="18" charset="0"/>
                <a:cs typeface="Times New Roman" panose="02020603050405020304" pitchFamily="18" charset="0"/>
              </a:rPr>
              <a:t>  Continued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48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509713"/>
            <a:ext cx="8229600" cy="4525963"/>
          </a:xfrm>
        </p:spPr>
        <p:txBody>
          <a:bodyPr rtlCol="0">
            <a:normAutofit lnSpcReduction="10000"/>
          </a:bodyPr>
          <a:lstStyle/>
          <a:p>
            <a:pPr marL="0" marR="0" indent="0">
              <a:buNone/>
            </a:pPr>
            <a:endParaRPr lang="en-US" sz="18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1. Create a Sense of Urgency</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 Predict</a:t>
            </a:r>
            <a:r>
              <a:rPr lang="en-US" sz="1800" dirty="0">
                <a:solidFill>
                  <a:schemeClr val="tx1"/>
                </a:solidFill>
                <a:latin typeface="Times New Roman" panose="02020603050405020304" pitchFamily="18" charset="0"/>
                <a:ea typeface="Times New Roman" panose="02020603050405020304" pitchFamily="18" charset="0"/>
              </a:rPr>
              <a:t>: </a:t>
            </a:r>
            <a:r>
              <a:rPr lang="en-US" sz="1800" b="0" dirty="0">
                <a:solidFill>
                  <a:schemeClr val="tx1"/>
                </a:solidFill>
                <a:effectLst/>
                <a:latin typeface="Times New Roman" panose="02020603050405020304" pitchFamily="18" charset="0"/>
                <a:ea typeface="Times New Roman" panose="02020603050405020304" pitchFamily="18" charset="0"/>
              </a:rPr>
              <a:t>The anticipated outcome will be the stakeholders will understand the need for quick action. </a:t>
            </a:r>
            <a:r>
              <a:rPr lang="en-US" sz="1800" dirty="0">
                <a:solidFill>
                  <a:schemeClr val="tx1"/>
                </a:solidFill>
                <a:effectLst/>
                <a:latin typeface="Times New Roman" panose="02020603050405020304" pitchFamily="18" charset="0"/>
                <a:ea typeface="Times New Roman" panose="02020603050405020304" pitchFamily="18" charset="0"/>
              </a:rPr>
              <a:t>This is done so that the stakeholders understand how urgent it is to address the issue for operational efficiency and quality patient care. </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A well-expressed sense of urgency helps to overcome self-satisfaction fostering a shared understanding of the importance of the change. Stakeholders seeing the immediate impact of the problems are more likely to prioritize and engage in solving them.</a:t>
            </a:r>
          </a:p>
          <a:p>
            <a:pPr marL="0" marR="0" indent="0">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2. Form a Powerful Coalition</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 predict: </a:t>
            </a:r>
            <a:r>
              <a:rPr lang="en-US" sz="1800" dirty="0">
                <a:solidFill>
                  <a:schemeClr val="tx1"/>
                </a:solidFill>
                <a:effectLst/>
                <a:latin typeface="Times New Roman" panose="02020603050405020304" pitchFamily="18" charset="0"/>
                <a:ea typeface="Times New Roman" panose="02020603050405020304" pitchFamily="18" charset="0"/>
              </a:rPr>
              <a:t>Creating a solid team with the authority and ability to lead the change can address the issues effectively.</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A strong, diverse team will provide the needed support, resources, and leadership to address complex issues along with managing and resolving problems. </a:t>
            </a: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250824"/>
            <a:ext cx="8229600" cy="1143000"/>
          </a:xfrm>
          <a:prstGeom prst="rect">
            <a:avLst/>
          </a:prstGeom>
        </p:spPr>
        <p:txBody>
          <a:bodyPr>
            <a:noAutofit/>
          </a:bodyPr>
          <a:lstStyle/>
          <a:p>
            <a:pPr marL="0" marR="0">
              <a:spcBef>
                <a:spcPts val="900"/>
              </a:spcBef>
              <a:spcAft>
                <a:spcPts val="900"/>
              </a:spcAft>
            </a:pPr>
            <a:r>
              <a:rPr lang="en-US" sz="2800" b="1" dirty="0">
                <a:solidFill>
                  <a:srgbClr val="2D3B45"/>
                </a:solidFill>
                <a:latin typeface="Times New Roman" panose="02020603050405020304" pitchFamily="18" charset="0"/>
                <a:ea typeface="Times New Roman" panose="02020603050405020304" pitchFamily="18" charset="0"/>
              </a:rPr>
              <a:t>A</a:t>
            </a:r>
            <a:r>
              <a:rPr lang="en-US" sz="2800" b="1" dirty="0">
                <a:solidFill>
                  <a:srgbClr val="2D3B45"/>
                </a:solidFill>
                <a:effectLst/>
                <a:latin typeface="Times New Roman" panose="02020603050405020304" pitchFamily="18" charset="0"/>
                <a:ea typeface="Times New Roman" panose="02020603050405020304" pitchFamily="18" charset="0"/>
              </a:rPr>
              <a:t>nticipated outcome / prediction </a:t>
            </a:r>
          </a:p>
          <a:p>
            <a:pPr marL="0" marR="0">
              <a:spcBef>
                <a:spcPts val="900"/>
              </a:spcBef>
              <a:spcAft>
                <a:spcPts val="900"/>
              </a:spcAft>
            </a:pP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6636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3. Create a Vision for Change</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Outcome/Predict</a:t>
            </a:r>
            <a:r>
              <a:rPr lang="en-US" sz="1800" b="1" dirty="0">
                <a:solidFill>
                  <a:schemeClr val="tx1"/>
                </a:solidFill>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A clear and compelling vision of the future state will motivate and guide the team and stakeholders. </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A clear direction and Alignment will improve focus and commitment to change to achieve a common goal. A roadmap of what needs to be achieved with less confusion and resistance is provided. </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 </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4. Communicate the Vision</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Outcome/Predict: </a:t>
            </a:r>
            <a:r>
              <a:rPr lang="en-US" sz="1800" dirty="0">
                <a:solidFill>
                  <a:schemeClr val="tx1"/>
                </a:solidFill>
                <a:effectLst/>
                <a:latin typeface="Times New Roman" panose="02020603050405020304" pitchFamily="18" charset="0"/>
                <a:ea typeface="Times New Roman" panose="02020603050405020304" pitchFamily="18" charset="0"/>
              </a:rPr>
              <a:t>The anticipated outcome is to enhance stakeholder engagement through effective communication. This will lead to acceptance and better implementation of the new system. </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This ensures that stakeholders know their role in the change process as well as feel connected to the overall vision. </a:t>
            </a:r>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latin typeface="Times New Roman" panose="02020603050405020304" pitchFamily="18" charset="0"/>
                <a:ea typeface="Times New Roman" panose="02020603050405020304" pitchFamily="18" charset="0"/>
              </a:rPr>
              <a:t>A</a:t>
            </a:r>
            <a:r>
              <a:rPr lang="en-US" sz="2800" b="1" dirty="0">
                <a:solidFill>
                  <a:srgbClr val="2D3B45"/>
                </a:solidFill>
                <a:effectLst/>
                <a:latin typeface="Times New Roman" panose="02020603050405020304" pitchFamily="18" charset="0"/>
                <a:ea typeface="Times New Roman" panose="02020603050405020304" pitchFamily="18" charset="0"/>
              </a:rPr>
              <a:t>nticipated outcome for each method Continued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21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5. Remove Obstacles</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Outcome/Predict</a:t>
            </a:r>
            <a:r>
              <a:rPr lang="en-US" sz="1800" b="1" dirty="0">
                <a:solidFill>
                  <a:schemeClr val="tx1"/>
                </a:solidFill>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 change process occurs smoothly by clearing the barriers such as hardware issues, and integration issues leading to lesser disruption and an effective transition.</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Friction is reduced by removing obstacles allowing the change process to move without any issues and delays. Addressing concerns with ongoing support helps to overcome resistance and technical challenges.</a:t>
            </a:r>
          </a:p>
          <a:p>
            <a:pPr marL="0" marR="0" indent="0">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6. Create Short-Term Wins</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Outcome/Predict</a:t>
            </a:r>
            <a:r>
              <a:rPr lang="en-US" sz="1800" b="1" dirty="0">
                <a:solidFill>
                  <a:schemeClr val="tx1"/>
                </a:solidFill>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The anticipated outcome is to boost morale, emphasizing positive reinforcement will encourage commitment to the change process. </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Short-term wins provide supply tangible proof of progress and success, that can reinforce the advantage of the change by maintaining enthusiasm among stakeholders. </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 </a:t>
            </a: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latin typeface="Times New Roman" panose="02020603050405020304" pitchFamily="18" charset="0"/>
                <a:ea typeface="Times New Roman" panose="02020603050405020304" pitchFamily="18" charset="0"/>
              </a:rPr>
              <a:t>A</a:t>
            </a:r>
            <a:r>
              <a:rPr lang="en-US" sz="2800" b="1" dirty="0">
                <a:solidFill>
                  <a:srgbClr val="2D3B45"/>
                </a:solidFill>
                <a:effectLst/>
                <a:latin typeface="Times New Roman" panose="02020603050405020304" pitchFamily="18" charset="0"/>
                <a:ea typeface="Times New Roman" panose="02020603050405020304" pitchFamily="18" charset="0"/>
              </a:rPr>
              <a:t>nticipated outcome for each method proposed continued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90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rPr>
              <a:t>7. Build on the Change</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Outcome/Predict</a:t>
            </a:r>
            <a:r>
              <a:rPr lang="en-US" sz="1800" b="1" dirty="0">
                <a:solidFill>
                  <a:schemeClr val="tx1"/>
                </a:solidFill>
                <a:latin typeface="Times New Roman" panose="02020603050405020304" pitchFamily="18" charset="0"/>
                <a:ea typeface="Times New Roman" panose="02020603050405020304" pitchFamily="18" charset="0"/>
              </a:rPr>
              <a:t>: </a:t>
            </a:r>
            <a:r>
              <a:rPr lang="en-US" sz="1800" b="0" dirty="0">
                <a:solidFill>
                  <a:schemeClr val="tx1"/>
                </a:solidFill>
                <a:effectLst/>
                <a:latin typeface="Times New Roman" panose="02020603050405020304" pitchFamily="18" charset="0"/>
                <a:ea typeface="Times New Roman" panose="02020603050405020304" pitchFamily="18" charset="0"/>
              </a:rPr>
              <a:t>The anticipated outcome is to grasp early success in addressing compound issues that will lead to ongoing improvement</a:t>
            </a:r>
            <a:r>
              <a:rPr lang="en-US" sz="1800" b="1" dirty="0">
                <a:solidFill>
                  <a:schemeClr val="tx1"/>
                </a:solidFill>
                <a:effectLst/>
                <a:latin typeface="Times New Roman" panose="02020603050405020304" pitchFamily="18" charset="0"/>
                <a:ea typeface="Times New Roman" panose="02020603050405020304" pitchFamily="18" charset="0"/>
              </a:rPr>
              <a:t>.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Continuous improvement and adaptation are important for long-term success as well as for ensuring that the change becomes fully integrated into the system of an organization. </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 </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8. Anchor the Changes in the Organization’s Culture</a:t>
            </a: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Anticipated Outcome/Predict</a:t>
            </a:r>
            <a:r>
              <a:rPr lang="en-US" sz="1800" b="1" dirty="0">
                <a:solidFill>
                  <a:schemeClr val="tx1"/>
                </a:solidFill>
                <a:latin typeface="Times New Roman" panose="02020603050405020304" pitchFamily="18" charset="0"/>
                <a:ea typeface="Times New Roman" panose="02020603050405020304" pitchFamily="18" charset="0"/>
              </a:rPr>
              <a:t>: </a:t>
            </a:r>
            <a:r>
              <a:rPr lang="en-US" sz="1800" b="0" dirty="0">
                <a:solidFill>
                  <a:schemeClr val="tx1"/>
                </a:solidFill>
                <a:effectLst/>
                <a:latin typeface="Times New Roman" panose="02020603050405020304" pitchFamily="18" charset="0"/>
                <a:ea typeface="Times New Roman" panose="02020603050405020304" pitchFamily="18" charset="0"/>
              </a:rPr>
              <a:t>The anticipated outcome is to integrate the newly designed system into the organization culture making sure that the changes are supported over time leading to consistent use of the system. </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When new systems are reinforced via policies, training, and rewards, they will be embedded and less likely to be reversed.</a:t>
            </a: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latin typeface="Times New Roman" panose="02020603050405020304" pitchFamily="18" charset="0"/>
                <a:ea typeface="Times New Roman" panose="02020603050405020304" pitchFamily="18" charset="0"/>
              </a:rPr>
              <a:t>A</a:t>
            </a:r>
            <a:r>
              <a:rPr lang="en-US" sz="2800" b="1" dirty="0">
                <a:solidFill>
                  <a:srgbClr val="2D3B45"/>
                </a:solidFill>
                <a:effectLst/>
                <a:latin typeface="Times New Roman" panose="02020603050405020304" pitchFamily="18" charset="0"/>
                <a:ea typeface="Times New Roman" panose="02020603050405020304" pitchFamily="18" charset="0"/>
              </a:rPr>
              <a:t>nticipated outcome for each method proposed continued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536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509713"/>
            <a:ext cx="8229600" cy="4670385"/>
          </a:xfrm>
        </p:spPr>
        <p:txBody>
          <a:bodyPr rtlCol="0">
            <a:normAutofit fontScale="92500"/>
          </a:bodyPr>
          <a:lstStyle/>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The communication plan is designed to inform and engage all the stakeholders during the transition to the new laboratory management software system. Different communication channels can be used for regular updates and tailor messages to different audiences.</a:t>
            </a: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According to Sipes 2016, a communication plan can be developed in four steps, and that includes Identifying the purpose of the meeting and key stakeholders, Documenting the communication strategy, obtaining sign-off from the key stakeholders, and establishing a monitoring plan. We can follow the following plan based on the scenario.</a:t>
            </a:r>
          </a:p>
          <a:p>
            <a:pPr marL="0" marR="0" indent="0">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Week 1:</a:t>
            </a:r>
            <a:r>
              <a:rPr lang="en-US" sz="1800" dirty="0">
                <a:solidFill>
                  <a:schemeClr val="tx1"/>
                </a:solidFill>
                <a:effectLst/>
                <a:latin typeface="Times New Roman" panose="02020603050405020304" pitchFamily="18" charset="0"/>
                <a:ea typeface="Times New Roman" panose="02020603050405020304" pitchFamily="18" charset="0"/>
              </a:rPr>
              <a:t> Identify why we are conducting the meeting, and what is the purpose of this meeting, following this, Launch the Meeting with all stakeholders so that we can discuss current issues in the scenario and the resolution plan.</a:t>
            </a:r>
          </a:p>
          <a:p>
            <a:pPr marL="0" marR="0" indent="0">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Week 2:</a:t>
            </a:r>
            <a:r>
              <a:rPr lang="en-US" sz="1800" dirty="0">
                <a:solidFill>
                  <a:schemeClr val="tx1"/>
                </a:solidFill>
                <a:effectLst/>
                <a:latin typeface="Times New Roman" panose="02020603050405020304" pitchFamily="18" charset="0"/>
                <a:ea typeface="Times New Roman" panose="02020603050405020304" pitchFamily="18" charset="0"/>
              </a:rPr>
              <a:t> Send emails to all the stakeholders about the issues and planned actions.</a:t>
            </a:r>
          </a:p>
          <a:p>
            <a:pPr marL="0" marR="0" indent="0">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Week 3:</a:t>
            </a:r>
            <a:r>
              <a:rPr lang="en-US" sz="1800" dirty="0">
                <a:solidFill>
                  <a:schemeClr val="tx1"/>
                </a:solidFill>
                <a:effectLst/>
                <a:latin typeface="Times New Roman" panose="02020603050405020304" pitchFamily="18" charset="0"/>
                <a:ea typeface="Times New Roman" panose="02020603050405020304" pitchFamily="18" charset="0"/>
              </a:rPr>
              <a:t> Conduct training with hands-on support to staff and be open to suggestions. </a:t>
            </a:r>
          </a:p>
          <a:p>
            <a:pPr marL="0" indent="0" fontAlgn="auto">
              <a:spcAft>
                <a:spcPts val="0"/>
              </a:spcAft>
              <a:buNone/>
              <a:defRPr/>
            </a:pPr>
            <a:endParaRPr lang="en-US" dirty="0"/>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indent="0">
              <a:spcBef>
                <a:spcPts val="900"/>
              </a:spcBef>
              <a:spcAft>
                <a:spcPts val="900"/>
              </a:spcAft>
              <a:buNone/>
            </a:pPr>
            <a:r>
              <a:rPr lang="en-US" sz="2800" b="1" dirty="0">
                <a:solidFill>
                  <a:srgbClr val="2D3B45"/>
                </a:solidFill>
                <a:latin typeface="Times New Roman" panose="02020603050405020304" pitchFamily="18" charset="0"/>
                <a:ea typeface="Times New Roman" panose="02020603050405020304" pitchFamily="18" charset="0"/>
              </a:rPr>
              <a:t>C</a:t>
            </a:r>
            <a:r>
              <a:rPr lang="en-US" sz="2800" b="1" dirty="0">
                <a:solidFill>
                  <a:srgbClr val="2D3B45"/>
                </a:solidFill>
                <a:effectLst/>
                <a:latin typeface="Times New Roman" panose="02020603050405020304" pitchFamily="18" charset="0"/>
                <a:ea typeface="Times New Roman" panose="02020603050405020304" pitchFamily="18" charset="0"/>
              </a:rPr>
              <a:t>ommunication plan to articulate the change and the change management plan.</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1301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buNone/>
            </a:pPr>
            <a:endParaRPr lang="en-US" sz="18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Week 4:</a:t>
            </a:r>
            <a:r>
              <a:rPr lang="en-US" sz="1800" dirty="0">
                <a:solidFill>
                  <a:schemeClr val="tx1"/>
                </a:solidFill>
                <a:effectLst/>
                <a:latin typeface="Times New Roman" panose="02020603050405020304" pitchFamily="18" charset="0"/>
                <a:ea typeface="Times New Roman" panose="02020603050405020304" pitchFamily="18" charset="0"/>
              </a:rPr>
              <a:t> Review compatibility issues that came due to hardware problems and provide updates on resolution progress.</a:t>
            </a:r>
          </a:p>
          <a:p>
            <a:pPr marL="0" marR="0" indent="0">
              <a:buNone/>
            </a:pPr>
            <a:endParaRPr lang="en-US" sz="18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b="1" dirty="0">
                <a:solidFill>
                  <a:schemeClr val="tx1"/>
                </a:solidFill>
                <a:effectLst/>
                <a:latin typeface="Times New Roman" panose="02020603050405020304" pitchFamily="18" charset="0"/>
                <a:ea typeface="Times New Roman" panose="02020603050405020304" pitchFamily="18" charset="0"/>
              </a:rPr>
              <a:t>Ongoing:</a:t>
            </a:r>
            <a:r>
              <a:rPr lang="en-US" sz="1800" dirty="0">
                <a:solidFill>
                  <a:schemeClr val="tx1"/>
                </a:solidFill>
                <a:effectLst/>
                <a:latin typeface="Times New Roman" panose="02020603050405020304" pitchFamily="18" charset="0"/>
                <a:ea typeface="Times New Roman" panose="02020603050405020304" pitchFamily="18" charset="0"/>
              </a:rPr>
              <a:t> Provide regular status updates via presentation or emails email, along with adjustments to the plan as necessary.</a:t>
            </a:r>
          </a:p>
          <a:p>
            <a:pPr marL="0" marR="0" indent="0">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According to Grossman 2023, Clearly defining the change, what is changing, where and when will the change take place, who needs to change, and what we want the future to be are the things we need to know when we are formulating a change management plan. This communication plan can ensure that all stakeholders are informed and engaged, during the transition to the new lab management software system, leading to a better system adoption.</a:t>
            </a: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indent="0">
              <a:spcBef>
                <a:spcPts val="900"/>
              </a:spcBef>
              <a:spcAft>
                <a:spcPts val="900"/>
              </a:spcAft>
              <a:buNone/>
            </a:pPr>
            <a:r>
              <a:rPr lang="en-US" sz="2800" b="1" dirty="0">
                <a:solidFill>
                  <a:srgbClr val="2D3B45"/>
                </a:solidFill>
                <a:latin typeface="Times New Roman" panose="02020603050405020304" pitchFamily="18" charset="0"/>
                <a:ea typeface="Times New Roman" panose="02020603050405020304" pitchFamily="18" charset="0"/>
              </a:rPr>
              <a:t>C</a:t>
            </a:r>
            <a:r>
              <a:rPr lang="en-US" sz="2800" b="1" dirty="0">
                <a:solidFill>
                  <a:srgbClr val="2D3B45"/>
                </a:solidFill>
                <a:effectLst/>
                <a:latin typeface="Times New Roman" panose="02020603050405020304" pitchFamily="18" charset="0"/>
                <a:ea typeface="Times New Roman" panose="02020603050405020304" pitchFamily="18" charset="0"/>
              </a:rPr>
              <a:t>ommunication plan to articulate the change and the change management plan.</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8139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buNone/>
            </a:pPr>
            <a:r>
              <a:rPr lang="en-US" sz="1800" dirty="0">
                <a:solidFill>
                  <a:schemeClr val="tx1"/>
                </a:solidFill>
                <a:effectLst/>
                <a:latin typeface="Times New Roman" panose="02020603050405020304" pitchFamily="18" charset="0"/>
                <a:ea typeface="Times New Roman" panose="02020603050405020304" pitchFamily="18" charset="0"/>
              </a:rPr>
              <a:t>By following a comprehensive change management plan, we can successfully transition to the new lab management software system, and address the issues, with successful adoption across all departments. The project manager plays a vital role in the entire process. They help us define our goals and objectives, determine everyone’s role, and create a control check to make sure that components that meet a certain standard are completed. (</a:t>
            </a:r>
            <a:r>
              <a:rPr lang="en-US" sz="1800" dirty="0" err="1">
                <a:solidFill>
                  <a:schemeClr val="tx1"/>
                </a:solidFill>
                <a:effectLst/>
                <a:latin typeface="Times New Roman" panose="02020603050405020304" pitchFamily="18" charset="0"/>
                <a:ea typeface="Times New Roman" panose="02020603050405020304" pitchFamily="18" charset="0"/>
              </a:rPr>
              <a:t>Stanely</a:t>
            </a:r>
            <a:r>
              <a:rPr lang="en-US" sz="1800" dirty="0">
                <a:solidFill>
                  <a:schemeClr val="tx1"/>
                </a:solidFill>
                <a:effectLst/>
                <a:latin typeface="Times New Roman" panose="02020603050405020304" pitchFamily="18" charset="0"/>
                <a:ea typeface="Times New Roman" panose="02020603050405020304" pitchFamily="18" charset="0"/>
              </a:rPr>
              <a:t> et al., 2016)</a:t>
            </a: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Conclusion</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3086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199" y="1203768"/>
            <a:ext cx="8432157" cy="4919240"/>
          </a:xfrm>
        </p:spPr>
        <p:txBody>
          <a:bodyPr rtlCol="0">
            <a:normAutofit fontScale="77500" lnSpcReduction="20000"/>
          </a:bodyPr>
          <a:lstStyle/>
          <a:p>
            <a:pPr marL="0" marR="0" indent="0">
              <a:lnSpc>
                <a:spcPct val="200000"/>
              </a:lnSpc>
              <a:spcBef>
                <a:spcPts val="0"/>
              </a:spcBef>
              <a:spcAft>
                <a:spcPts val="0"/>
              </a:spcAft>
              <a:buNone/>
            </a:pPr>
            <a:r>
              <a:rPr lang="en-US" sz="2300" dirty="0">
                <a:solidFill>
                  <a:schemeClr val="tx1"/>
                </a:solidFill>
                <a:effectLst/>
                <a:latin typeface="Times New Roman" panose="02020603050405020304" pitchFamily="18" charset="0"/>
                <a:ea typeface="Times New Roman" panose="02020603050405020304" pitchFamily="18" charset="0"/>
              </a:rPr>
              <a:t>Barrow, J. M., &amp; Toney-Butler, T. J. (2019). </a:t>
            </a:r>
            <a:r>
              <a:rPr lang="en-US" sz="2300" i="1"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Change managementLinks to an external site.</a:t>
            </a:r>
            <a:r>
              <a:rPr lang="en-US" sz="2300" i="1" dirty="0">
                <a:solidFill>
                  <a:schemeClr val="tx1"/>
                </a:solidFill>
                <a:effectLst/>
                <a:latin typeface="Times New Roman" panose="02020603050405020304" pitchFamily="18" charset="0"/>
                <a:ea typeface="Times New Roman" panose="02020603050405020304" pitchFamily="18" charset="0"/>
              </a:rPr>
              <a:t>. </a:t>
            </a:r>
            <a:r>
              <a:rPr lang="en-US" sz="2300" dirty="0">
                <a:solidFill>
                  <a:schemeClr val="tx1"/>
                </a:solidFill>
                <a:effectLst/>
                <a:latin typeface="Times New Roman" panose="02020603050405020304" pitchFamily="18" charset="0"/>
                <a:ea typeface="Times New Roman" panose="02020603050405020304" pitchFamily="18" charset="0"/>
              </a:rPr>
              <a:t>Treasure Island, FL: </a:t>
            </a:r>
            <a:r>
              <a:rPr lang="en-US" sz="2300" dirty="0" err="1">
                <a:solidFill>
                  <a:schemeClr val="tx1"/>
                </a:solidFill>
                <a:effectLst/>
                <a:latin typeface="Times New Roman" panose="02020603050405020304" pitchFamily="18" charset="0"/>
                <a:ea typeface="Times New Roman" panose="02020603050405020304" pitchFamily="18" charset="0"/>
              </a:rPr>
              <a:t>StatPearls</a:t>
            </a:r>
            <a:r>
              <a:rPr lang="en-US" sz="2300" dirty="0">
                <a:solidFill>
                  <a:schemeClr val="tx1"/>
                </a:solidFill>
                <a:effectLst/>
                <a:latin typeface="Times New Roman" panose="02020603050405020304" pitchFamily="18" charset="0"/>
                <a:ea typeface="Times New Roman" panose="02020603050405020304" pitchFamily="18" charset="0"/>
              </a:rPr>
              <a:t> Publishing. Retrieved from </a:t>
            </a:r>
            <a:r>
              <a:rPr lang="en-US" sz="23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https://www.ncbi.nlm.nih.gov/books/NBK459380/</a:t>
            </a:r>
            <a:endParaRPr lang="en-US" sz="2300" u="sng" dirty="0">
              <a:solidFill>
                <a:schemeClr val="tx1"/>
              </a:solidFill>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pPr>
            <a:endParaRPr lang="en-US" sz="23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2300" dirty="0">
                <a:solidFill>
                  <a:schemeClr val="tx1"/>
                </a:solidFill>
                <a:effectLst/>
                <a:latin typeface="Times New Roman" panose="02020603050405020304" pitchFamily="18" charset="0"/>
                <a:ea typeface="Times New Roman" panose="02020603050405020304" pitchFamily="18" charset="0"/>
              </a:rPr>
              <a:t>Grossman, D. (2023, October 1). </a:t>
            </a:r>
            <a:r>
              <a:rPr lang="en-US" sz="2300" i="1" dirty="0">
                <a:solidFill>
                  <a:schemeClr val="tx1"/>
                </a:solidFill>
                <a:effectLst/>
                <a:latin typeface="Times New Roman" panose="02020603050405020304" pitchFamily="18" charset="0"/>
                <a:ea typeface="Times New Roman" panose="02020603050405020304" pitchFamily="18" charset="0"/>
              </a:rPr>
              <a:t>Change Management Communication: 5-Step Plan + template</a:t>
            </a:r>
            <a:r>
              <a:rPr lang="en-US" sz="2300" dirty="0">
                <a:solidFill>
                  <a:schemeClr val="tx1"/>
                </a:solidFill>
                <a:effectLst/>
                <a:latin typeface="Times New Roman" panose="02020603050405020304" pitchFamily="18" charset="0"/>
                <a:ea typeface="Times New Roman" panose="02020603050405020304" pitchFamily="18" charset="0"/>
              </a:rPr>
              <a:t>. Experienced Internal Communication Agency. </a:t>
            </a:r>
          </a:p>
          <a:p>
            <a:pPr marL="0" marR="0" indent="0">
              <a:buNone/>
            </a:pPr>
            <a:r>
              <a:rPr lang="en-US" sz="2300" u="sng"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https://www.yourthoughtpartner.com/blog/change-management-communication</a:t>
            </a:r>
            <a:r>
              <a:rPr lang="en-US" sz="2300" dirty="0">
                <a:solidFill>
                  <a:schemeClr val="tx1"/>
                </a:solidFill>
                <a:effectLst/>
                <a:latin typeface="Times New Roman" panose="02020603050405020304" pitchFamily="18" charset="0"/>
                <a:ea typeface="Times New Roman" panose="02020603050405020304" pitchFamily="18" charset="0"/>
              </a:rPr>
              <a:t> </a:t>
            </a:r>
          </a:p>
          <a:p>
            <a:pPr marL="0" marR="0" indent="0">
              <a:lnSpc>
                <a:spcPct val="200000"/>
              </a:lnSpc>
              <a:spcBef>
                <a:spcPts val="0"/>
              </a:spcBef>
              <a:spcAft>
                <a:spcPts val="0"/>
              </a:spcAft>
              <a:buNone/>
            </a:pPr>
            <a:r>
              <a:rPr lang="en-US" sz="2300" u="none" strike="noStrike" dirty="0">
                <a:solidFill>
                  <a:schemeClr val="tx1"/>
                </a:solidFill>
                <a:effectLst/>
                <a:latin typeface="Times New Roman" panose="02020603050405020304" pitchFamily="18" charset="0"/>
                <a:ea typeface="Times New Roman" panose="02020603050405020304" pitchFamily="18" charset="0"/>
              </a:rPr>
              <a:t> </a:t>
            </a:r>
            <a:endParaRPr lang="en-US" sz="2300" dirty="0">
              <a:solidFill>
                <a:schemeClr val="tx1"/>
              </a:solidFill>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0"/>
              </a:spcAft>
              <a:buNone/>
            </a:pPr>
            <a:r>
              <a:rPr lang="en-US" sz="2300" dirty="0">
                <a:solidFill>
                  <a:schemeClr val="tx1"/>
                </a:solidFill>
                <a:effectLst/>
                <a:latin typeface="Times New Roman" panose="02020603050405020304" pitchFamily="18" charset="0"/>
                <a:ea typeface="Times New Roman" panose="02020603050405020304" pitchFamily="18" charset="0"/>
              </a:rPr>
              <a:t>Kaminski, J. (2011, Winter). </a:t>
            </a:r>
            <a:r>
              <a:rPr lang="en-US" sz="2300" u="sng"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Theory applied to informatics – Lewin’s Change TheoryLinks to an external site.</a:t>
            </a:r>
            <a:r>
              <a:rPr lang="en-US" sz="2300" dirty="0">
                <a:solidFill>
                  <a:schemeClr val="tx1"/>
                </a:solidFill>
                <a:effectLst/>
                <a:latin typeface="Times New Roman" panose="02020603050405020304" pitchFamily="18" charset="0"/>
                <a:ea typeface="Times New Roman" panose="02020603050405020304" pitchFamily="18" charset="0"/>
              </a:rPr>
              <a:t>. </a:t>
            </a:r>
            <a:r>
              <a:rPr lang="en-US" sz="2300" i="1" dirty="0">
                <a:solidFill>
                  <a:schemeClr val="tx1"/>
                </a:solidFill>
                <a:effectLst/>
                <a:latin typeface="Times New Roman" panose="02020603050405020304" pitchFamily="18" charset="0"/>
                <a:ea typeface="Times New Roman" panose="02020603050405020304" pitchFamily="18" charset="0"/>
              </a:rPr>
              <a:t>Canadian Journal of Nursing Informatics, 6</a:t>
            </a:r>
            <a:r>
              <a:rPr lang="en-US" sz="2300" dirty="0">
                <a:solidFill>
                  <a:schemeClr val="tx1"/>
                </a:solidFill>
                <a:effectLst/>
                <a:latin typeface="Times New Roman" panose="02020603050405020304" pitchFamily="18" charset="0"/>
                <a:ea typeface="Times New Roman" panose="02020603050405020304" pitchFamily="18" charset="0"/>
              </a:rPr>
              <a:t>(1). Retrieved from http://</a:t>
            </a:r>
            <a:r>
              <a:rPr lang="en-US" sz="2300" dirty="0" err="1">
                <a:solidFill>
                  <a:schemeClr val="tx1"/>
                </a:solidFill>
                <a:effectLst/>
                <a:latin typeface="Times New Roman" panose="02020603050405020304" pitchFamily="18" charset="0"/>
                <a:ea typeface="Times New Roman" panose="02020603050405020304" pitchFamily="18" charset="0"/>
              </a:rPr>
              <a:t>cjni.net</a:t>
            </a:r>
            <a:r>
              <a:rPr lang="en-US" sz="2300" dirty="0">
                <a:solidFill>
                  <a:schemeClr val="tx1"/>
                </a:solidFill>
                <a:effectLst/>
                <a:latin typeface="Times New Roman" panose="02020603050405020304" pitchFamily="18" charset="0"/>
                <a:ea typeface="Times New Roman" panose="02020603050405020304" pitchFamily="18" charset="0"/>
              </a:rPr>
              <a:t>/journal/?p=1210</a:t>
            </a:r>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References</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67583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E59E546-1DF0-4CD9-EADC-D6F961A5E28F}"/>
              </a:ext>
            </a:extLst>
          </p:cNvPr>
          <p:cNvSpPr>
            <a:spLocks noGrp="1"/>
          </p:cNvSpPr>
          <p:nvPr>
            <p:ph type="title"/>
          </p:nvPr>
        </p:nvSpPr>
        <p:spPr/>
        <p:txBody>
          <a:bodyPr>
            <a:normAutofit/>
          </a:bodyPr>
          <a:lstStyle/>
          <a:p>
            <a:r>
              <a:rPr lang="en-US" altLang="en-US" sz="28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943C803-F7C8-A7C4-D23A-30B5425422D9}"/>
              </a:ext>
            </a:extLst>
          </p:cNvPr>
          <p:cNvSpPr>
            <a:spLocks noGrp="1"/>
          </p:cNvSpPr>
          <p:nvPr>
            <p:ph idx="1"/>
          </p:nvPr>
        </p:nvSpPr>
        <p:spPr/>
        <p:txBody>
          <a:bodyPr rtlCol="0">
            <a:normAutofit/>
          </a:bodyPr>
          <a:lstStyle/>
          <a:p>
            <a:pPr marL="0" marR="0" indent="0">
              <a:spcBef>
                <a:spcPts val="900"/>
              </a:spcBef>
              <a:spcAft>
                <a:spcPts val="90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Change management is a process that includes planning and implementing ways of functioning within an organization. We are transitioning to a new lab management software in the Scenario, and we need change management to effectively manage the transition for a successful adoption among the stakeholders. This paper discusses the issue that was presented in the given scenario, stakeholders of the change management plan, current and future state, success through KPI’s, change management method, anticipated outcome for each method, and a communication plan. </a:t>
            </a:r>
            <a:endParaRPr lang="en-US" sz="1800" dirty="0">
              <a:solidFill>
                <a:schemeClr val="tx1"/>
              </a:solidFill>
              <a:latin typeface="Times New Roman" panose="02020603050405020304" pitchFamily="18" charset="0"/>
              <a:cs typeface="Times New Roman" panose="02020603050405020304" pitchFamily="18" charset="0"/>
            </a:endParaRPr>
          </a:p>
          <a:p>
            <a:pPr fontAlgn="auto">
              <a:spcAft>
                <a:spcPts val="0"/>
              </a:spcAft>
              <a:buFont typeface="Arial"/>
              <a:buChar cha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lnSpc>
                <a:spcPct val="20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rPr>
              <a:t>Stanley, D., Malone, L., &amp; Shields, L. (2016). </a:t>
            </a:r>
            <a:r>
              <a:rPr lang="en-US" sz="18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Project management supports the change process. Links to an external site.</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i="1" dirty="0">
                <a:solidFill>
                  <a:schemeClr val="tx1"/>
                </a:solidFill>
                <a:effectLst/>
                <a:latin typeface="Times New Roman" panose="02020603050405020304" pitchFamily="18" charset="0"/>
                <a:ea typeface="Times New Roman" panose="02020603050405020304" pitchFamily="18" charset="0"/>
              </a:rPr>
              <a:t>Nursing Management</a:t>
            </a:r>
            <a:r>
              <a:rPr lang="en-US" sz="1800" dirty="0">
                <a:solidFill>
                  <a:schemeClr val="tx1"/>
                </a:solidFill>
                <a:effectLst/>
                <a:latin typeface="Times New Roman" panose="02020603050405020304" pitchFamily="18" charset="0"/>
                <a:ea typeface="Times New Roman" panose="02020603050405020304" pitchFamily="18" charset="0"/>
              </a:rPr>
              <a:t>,</a:t>
            </a:r>
            <a:r>
              <a:rPr lang="en-US" sz="1800" i="1" dirty="0">
                <a:solidFill>
                  <a:schemeClr val="tx1"/>
                </a:solidFill>
                <a:effectLst/>
                <a:latin typeface="Times New Roman" panose="02020603050405020304" pitchFamily="18" charset="0"/>
                <a:ea typeface="Times New Roman" panose="02020603050405020304" pitchFamily="18" charset="0"/>
              </a:rPr>
              <a:t> 47</a:t>
            </a:r>
            <a:r>
              <a:rPr lang="en-US" sz="1800" dirty="0">
                <a:solidFill>
                  <a:schemeClr val="tx1"/>
                </a:solidFill>
                <a:effectLst/>
                <a:latin typeface="Times New Roman" panose="02020603050405020304" pitchFamily="18" charset="0"/>
                <a:ea typeface="Times New Roman" panose="02020603050405020304" pitchFamily="18" charset="0"/>
              </a:rPr>
              <a:t>(6), 52–55.</a:t>
            </a:r>
          </a:p>
          <a:p>
            <a:pPr marL="0" marR="0" indent="0">
              <a:lnSpc>
                <a:spcPct val="200000"/>
              </a:lnSpc>
              <a:spcBef>
                <a:spcPts val="0"/>
              </a:spcBef>
              <a:spcAft>
                <a:spcPts val="0"/>
              </a:spcAft>
              <a:buNone/>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dirty="0">
                <a:solidFill>
                  <a:schemeClr val="tx1"/>
                </a:solidFill>
                <a:effectLst/>
                <a:latin typeface="Times New Roman" panose="02020603050405020304" pitchFamily="18" charset="0"/>
                <a:ea typeface="Times New Roman" panose="02020603050405020304" pitchFamily="18" charset="0"/>
              </a:rPr>
              <a:t>Sipes, C. (2019). </a:t>
            </a:r>
            <a:r>
              <a:rPr lang="en-US" sz="1800" i="1" dirty="0">
                <a:solidFill>
                  <a:schemeClr val="tx1"/>
                </a:solidFill>
                <a:effectLst/>
                <a:latin typeface="Times New Roman" panose="02020603050405020304" pitchFamily="18" charset="0"/>
                <a:ea typeface="Times New Roman" panose="02020603050405020304" pitchFamily="18" charset="0"/>
              </a:rPr>
              <a:t>Project management for the advanced practice nurse </a:t>
            </a:r>
            <a:r>
              <a:rPr lang="en-US" sz="1800" dirty="0">
                <a:solidFill>
                  <a:schemeClr val="tx1"/>
                </a:solidFill>
                <a:effectLst/>
                <a:latin typeface="Times New Roman" panose="02020603050405020304" pitchFamily="18" charset="0"/>
                <a:ea typeface="Times New Roman" panose="02020603050405020304" pitchFamily="18" charset="0"/>
              </a:rPr>
              <a:t>(2nd ed.). New York, NY: Springer Publishing Company. Chapter 4, “Planning: Project Management—Phase 2” (pp. 109)</a:t>
            </a: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References continued …</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417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921F37-B404-5678-7464-9164DFBEAF4C}"/>
              </a:ext>
            </a:extLst>
          </p:cNvPr>
          <p:cNvSpPr>
            <a:spLocks noGrp="1" noChangeArrowheads="1"/>
          </p:cNvSpPr>
          <p:nvPr>
            <p:ph type="title"/>
          </p:nvPr>
        </p:nvSpPr>
        <p:spPr>
          <a:xfrm>
            <a:off x="457200" y="107950"/>
            <a:ext cx="8229600" cy="928687"/>
          </a:xfr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Issue in the Scenario:</a:t>
            </a:r>
            <a:endParaRPr lang="en-US" sz="2800" dirty="0">
              <a:effectLst/>
              <a:latin typeface="Times New Roman" panose="02020603050405020304" pitchFamily="18" charset="0"/>
              <a:ea typeface="Times New Roman" panose="02020603050405020304" pitchFamily="18" charset="0"/>
            </a:endParaRPr>
          </a:p>
        </p:txBody>
      </p:sp>
      <p:sp>
        <p:nvSpPr>
          <p:cNvPr id="16387" name="Rectangle 3">
            <a:extLst>
              <a:ext uri="{FF2B5EF4-FFF2-40B4-BE49-F238E27FC236}">
                <a16:creationId xmlns:a16="http://schemas.microsoft.com/office/drawing/2014/main" id="{16906D8E-727D-D345-AF1A-72FFA0C89832}"/>
              </a:ext>
            </a:extLst>
          </p:cNvPr>
          <p:cNvSpPr>
            <a:spLocks noGrp="1" noChangeArrowheads="1"/>
          </p:cNvSpPr>
          <p:nvPr>
            <p:ph idx="1"/>
          </p:nvPr>
        </p:nvSpPr>
        <p:spPr>
          <a:xfrm>
            <a:off x="457200" y="832413"/>
            <a:ext cx="8229600" cy="4525963"/>
          </a:xfrm>
        </p:spPr>
        <p:txBody>
          <a:bodyPr/>
          <a:lstStyle/>
          <a:p>
            <a:pPr marL="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The main issue in the scenario was integration and compatibility issues, either it was not adequately tested or incomplete.  The new laboratory management software was not integrating with the current EHR system causing discrepancies.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There was no collaboration between IT, Nursing, labs, and administration. This caused the issue to be discovered post-implementation that could have been resolved in the prior phase if there had been collaboration among departments.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Not enough Testing and Training was another issue. The pressure to finish the project quickly led to less testing and fewer hours for training resulting in difficulties with the new system compelling the staff to revert to methods such as paper-based instead of using new software.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Not all the stakeholders are involved in the meeting and planning. Lab technicians and doctors need to be included as they are also the end users and are the ones who write the orders and process the results based on the orders.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dirty="0">
                <a:solidFill>
                  <a:srgbClr val="000000"/>
                </a:solidFill>
                <a:effectLst/>
                <a:latin typeface="Times New Roman" panose="02020603050405020304" pitchFamily="18" charset="0"/>
                <a:ea typeface="Times New Roman" panose="02020603050405020304" pitchFamily="18" charset="0"/>
              </a:rPr>
              <a:t>Hardware is not compatible with the new system causing difficulties in using the new software. Due to the minimum time given it was overlooked, if there had been enough time then this could have been addressed earlier and resolved prior. </a:t>
            </a:r>
            <a:endParaRPr lang="en-US" sz="1800" dirty="0">
              <a:effectLst/>
              <a:latin typeface="Times New Roman" panose="02020603050405020304" pitchFamily="18" charset="0"/>
              <a:ea typeface="Times New Roman" panose="02020603050405020304" pitchFamily="18" charset="0"/>
            </a:endParaRPr>
          </a:p>
          <a:p>
            <a:endParaRPr lang="en-US" altLang="en-US" dirty="0">
              <a:latin typeface="Century Schoolbook" panose="02040604050505020304" pitchFamily="18" charset="0"/>
            </a:endParaRPr>
          </a:p>
          <a:p>
            <a:endParaRPr lang="en-US" altLang="en-US" dirty="0">
              <a:latin typeface="Century Schoolbook" panose="02040604050505020304" pitchFamily="18" charset="0"/>
            </a:endParaRPr>
          </a:p>
          <a:p>
            <a:endParaRPr lang="en-US" altLang="en-US" dirty="0">
              <a:latin typeface="Century Schoolbook"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C921F37-B404-5678-7464-9164DFBEAF4C}"/>
              </a:ext>
            </a:extLst>
          </p:cNvPr>
          <p:cNvSpPr>
            <a:spLocks noGrp="1" noChangeArrowheads="1"/>
          </p:cNvSpPr>
          <p:nvPr>
            <p:ph type="title"/>
          </p:nvPr>
        </p:nvSpPr>
        <p:spPr>
          <a:xfrm>
            <a:off x="457200" y="366713"/>
            <a:ext cx="8229600" cy="1143000"/>
          </a:xfr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Stakeholders of the change management plan</a:t>
            </a:r>
            <a:endParaRPr lang="en-US" sz="2800" dirty="0">
              <a:effectLst/>
              <a:latin typeface="Times New Roman" panose="02020603050405020304" pitchFamily="18" charset="0"/>
              <a:ea typeface="Times New Roman" panose="02020603050405020304" pitchFamily="18" charset="0"/>
            </a:endParaRPr>
          </a:p>
        </p:txBody>
      </p:sp>
      <p:sp>
        <p:nvSpPr>
          <p:cNvPr id="16387" name="Rectangle 3">
            <a:extLst>
              <a:ext uri="{FF2B5EF4-FFF2-40B4-BE49-F238E27FC236}">
                <a16:creationId xmlns:a16="http://schemas.microsoft.com/office/drawing/2014/main" id="{16906D8E-727D-D345-AF1A-72FFA0C89832}"/>
              </a:ext>
            </a:extLst>
          </p:cNvPr>
          <p:cNvSpPr>
            <a:spLocks noGrp="1" noChangeArrowheads="1"/>
          </p:cNvSpPr>
          <p:nvPr>
            <p:ph idx="1"/>
          </p:nvPr>
        </p:nvSpPr>
        <p:spPr>
          <a:xfrm>
            <a:off x="457200" y="1166018"/>
            <a:ext cx="8229600" cy="4644473"/>
          </a:xfrm>
        </p:spPr>
        <p:txBody>
          <a:bodyPr/>
          <a:lstStyle/>
          <a:p>
            <a:pPr marL="0" marR="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The stakeholders involved in the change management plan are the Administration, Nursing, Lab Manager/Lab staff, Chief Nursing Informatics Officer, Vendors (Hardware and software), Project manager, Trainers and information technology.</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000000"/>
                </a:solidFill>
                <a:effectLst/>
                <a:latin typeface="Times New Roman" panose="02020603050405020304" pitchFamily="18" charset="0"/>
                <a:ea typeface="Times New Roman" panose="02020603050405020304" pitchFamily="18" charset="0"/>
              </a:rPr>
              <a:t>Administration</a:t>
            </a:r>
            <a:r>
              <a:rPr lang="en-US" sz="1800" dirty="0">
                <a:solidFill>
                  <a:srgbClr val="000000"/>
                </a:solidFill>
                <a:effectLst/>
                <a:latin typeface="Times New Roman" panose="02020603050405020304" pitchFamily="18" charset="0"/>
                <a:ea typeface="Times New Roman" panose="02020603050405020304" pitchFamily="18" charset="0"/>
              </a:rPr>
              <a:t>: This team includes executives and decision-makers who are involved in timeline pressure and approval of the project.  Their acceptance and support are important in addressing the issues and making necessary decisions to correct the situation.</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000000"/>
                </a:solidFill>
                <a:effectLst/>
                <a:latin typeface="Times New Roman" panose="02020603050405020304" pitchFamily="18" charset="0"/>
                <a:ea typeface="Times New Roman" panose="02020603050405020304" pitchFamily="18" charset="0"/>
              </a:rPr>
              <a:t>Nursing:</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T</a:t>
            </a:r>
            <a:r>
              <a:rPr lang="en-US" sz="1800" dirty="0">
                <a:solidFill>
                  <a:srgbClr val="000000"/>
                </a:solidFill>
                <a:effectLst/>
                <a:latin typeface="Times New Roman" panose="02020603050405020304" pitchFamily="18" charset="0"/>
                <a:ea typeface="Times New Roman" panose="02020603050405020304" pitchFamily="18" charset="0"/>
              </a:rPr>
              <a:t>heir feedback is a crucial part of successful implementation. If there is any resistance from their side, then it needs to be addressed.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000000"/>
                </a:solidFill>
                <a:effectLst/>
                <a:latin typeface="Times New Roman" panose="02020603050405020304" pitchFamily="18" charset="0"/>
                <a:ea typeface="Times New Roman" panose="02020603050405020304" pitchFamily="18" charset="0"/>
              </a:rPr>
              <a:t>Lab Manager/Staff: </a:t>
            </a:r>
            <a:r>
              <a:rPr lang="en-US" sz="1800" dirty="0">
                <a:solidFill>
                  <a:srgbClr val="000000"/>
                </a:solidFill>
                <a:effectLst/>
                <a:latin typeface="Times New Roman" panose="02020603050405020304" pitchFamily="18" charset="0"/>
                <a:ea typeface="Times New Roman" panose="02020603050405020304" pitchFamily="18" charset="0"/>
              </a:rPr>
              <a:t>Managers overseeing the operation are affected directly by the new software functionality and integration and staff being the direct user’s input is important in identifying the issues. Lab staff is the ones who face the issue, so their input is important for designing effective solutions</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altLang="en-US" dirty="0">
              <a:latin typeface="Century Schoolbook" panose="02040604050505020304" pitchFamily="18" charset="0"/>
            </a:endParaRPr>
          </a:p>
          <a:p>
            <a:endParaRPr lang="en-US" altLang="en-US" dirty="0">
              <a:latin typeface="Century Schoolbook" panose="02040604050505020304" pitchFamily="18" charset="0"/>
            </a:endParaRPr>
          </a:p>
        </p:txBody>
      </p:sp>
    </p:spTree>
    <p:extLst>
      <p:ext uri="{BB962C8B-B14F-4D97-AF65-F5344CB8AC3E}">
        <p14:creationId xmlns:p14="http://schemas.microsoft.com/office/powerpoint/2010/main" val="95366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509713"/>
            <a:ext cx="8229600" cy="4525963"/>
          </a:xfrm>
        </p:spPr>
        <p:txBody>
          <a:bodyPr rtlCol="0">
            <a:normAutofit fontScale="92500" lnSpcReduction="10000"/>
          </a:bodyPr>
          <a:lstStyle/>
          <a:p>
            <a:pPr marL="0" marR="0" indent="0">
              <a:spcBef>
                <a:spcPts val="900"/>
              </a:spcBef>
              <a:spcAft>
                <a:spcPts val="900"/>
              </a:spcAft>
              <a:buNone/>
            </a:pPr>
            <a:r>
              <a:rPr lang="en-US" sz="1900" b="1" dirty="0">
                <a:solidFill>
                  <a:srgbClr val="000000"/>
                </a:solidFill>
                <a:effectLst/>
                <a:latin typeface="Times New Roman" panose="02020603050405020304" pitchFamily="18" charset="0"/>
                <a:ea typeface="Times New Roman" panose="02020603050405020304" pitchFamily="18" charset="0"/>
              </a:rPr>
              <a:t>Chief Nursing Informatics officers: </a:t>
            </a:r>
            <a:r>
              <a:rPr lang="en-US" sz="1900" dirty="0">
                <a:solidFill>
                  <a:srgbClr val="000000"/>
                </a:solidFill>
                <a:effectLst/>
                <a:latin typeface="Times New Roman" panose="02020603050405020304" pitchFamily="18" charset="0"/>
                <a:ea typeface="Times New Roman" panose="02020603050405020304" pitchFamily="18" charset="0"/>
              </a:rPr>
              <a:t>They have an important role in addressing discrepancies in the system that were seen in the Scenario. They oversee if there is an integration of data related to nursing and they make sure that the new software system aligns with the workflow and data accuracy. </a:t>
            </a:r>
            <a:endParaRPr lang="en-US" sz="19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900" b="1" dirty="0">
                <a:solidFill>
                  <a:srgbClr val="000000"/>
                </a:solidFill>
                <a:effectLst/>
                <a:latin typeface="Times New Roman" panose="02020603050405020304" pitchFamily="18" charset="0"/>
                <a:ea typeface="Times New Roman" panose="02020603050405020304" pitchFamily="18" charset="0"/>
              </a:rPr>
              <a:t>Vendors: </a:t>
            </a:r>
            <a:r>
              <a:rPr lang="en-US" sz="1900" dirty="0">
                <a:solidFill>
                  <a:srgbClr val="000000"/>
                </a:solidFill>
                <a:effectLst/>
                <a:latin typeface="Times New Roman" panose="02020603050405020304" pitchFamily="18" charset="0"/>
                <a:ea typeface="Times New Roman" panose="02020603050405020304" pitchFamily="18" charset="0"/>
              </a:rPr>
              <a:t>They are needed to resolve compatibility issues if any and to make users feel comfortable with the new software system.</a:t>
            </a:r>
            <a:endParaRPr lang="en-US" sz="19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900" b="1" dirty="0">
                <a:solidFill>
                  <a:srgbClr val="000000"/>
                </a:solidFill>
                <a:effectLst/>
                <a:latin typeface="Times New Roman" panose="02020603050405020304" pitchFamily="18" charset="0"/>
                <a:ea typeface="Times New Roman" panose="02020603050405020304" pitchFamily="18" charset="0"/>
              </a:rPr>
              <a:t>Project manager: </a:t>
            </a:r>
            <a:r>
              <a:rPr lang="en-US" sz="1900" dirty="0">
                <a:solidFill>
                  <a:srgbClr val="000000"/>
                </a:solidFill>
                <a:effectLst/>
                <a:latin typeface="Times New Roman" panose="02020603050405020304" pitchFamily="18" charset="0"/>
                <a:ea typeface="Times New Roman" panose="02020603050405020304" pitchFamily="18" charset="0"/>
              </a:rPr>
              <a:t>They are involved in the planning and execution of the project and identify what went wrong and how to prevent similar issues in the future. </a:t>
            </a:r>
            <a:endParaRPr lang="en-US" sz="19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900" b="1" dirty="0">
                <a:solidFill>
                  <a:srgbClr val="000000"/>
                </a:solidFill>
                <a:effectLst/>
                <a:latin typeface="Times New Roman" panose="02020603050405020304" pitchFamily="18" charset="0"/>
                <a:ea typeface="Times New Roman" panose="02020603050405020304" pitchFamily="18" charset="0"/>
              </a:rPr>
              <a:t>Trainers: </a:t>
            </a:r>
            <a:r>
              <a:rPr lang="en-US" sz="1900" dirty="0">
                <a:solidFill>
                  <a:srgbClr val="000000"/>
                </a:solidFill>
                <a:effectLst/>
                <a:latin typeface="Times New Roman" panose="02020603050405020304" pitchFamily="18" charset="0"/>
                <a:ea typeface="Times New Roman" panose="02020603050405020304" pitchFamily="18" charset="0"/>
              </a:rPr>
              <a:t>They provide training to the staff making them comfortable and proficient in using the new system.</a:t>
            </a:r>
            <a:r>
              <a:rPr lang="en-US" sz="1900" b="1" dirty="0">
                <a:solidFill>
                  <a:srgbClr val="000000"/>
                </a:solidFill>
                <a:effectLst/>
                <a:latin typeface="Times New Roman" panose="02020603050405020304" pitchFamily="18" charset="0"/>
                <a:ea typeface="Times New Roman" panose="02020603050405020304" pitchFamily="18" charset="0"/>
              </a:rPr>
              <a:t> </a:t>
            </a:r>
            <a:endParaRPr lang="en-US" sz="19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900" b="1" dirty="0">
                <a:solidFill>
                  <a:srgbClr val="000000"/>
                </a:solidFill>
                <a:effectLst/>
                <a:latin typeface="Times New Roman" panose="02020603050405020304" pitchFamily="18" charset="0"/>
                <a:ea typeface="Times New Roman" panose="02020603050405020304" pitchFamily="18" charset="0"/>
              </a:rPr>
              <a:t>Information Technology: </a:t>
            </a:r>
            <a:r>
              <a:rPr lang="en-US" sz="1900" dirty="0">
                <a:solidFill>
                  <a:srgbClr val="000000"/>
                </a:solidFill>
                <a:effectLst/>
                <a:latin typeface="Times New Roman" panose="02020603050405020304" pitchFamily="18" charset="0"/>
                <a:ea typeface="Times New Roman" panose="02020603050405020304" pitchFamily="18" charset="0"/>
              </a:rPr>
              <a:t>Technical aspects (Integration, troubleshooting, and compatibility) of the system are seen by the IT. They resolve technical issues and make sure that the system works with the hardware and software</a:t>
            </a:r>
            <a:endParaRPr lang="en-US" sz="1900" dirty="0">
              <a:effectLst/>
              <a:latin typeface="Times New Roman" panose="02020603050405020304" pitchFamily="18" charset="0"/>
              <a:ea typeface="Times New Roman" panose="02020603050405020304" pitchFamily="18" charset="0"/>
            </a:endParaRPr>
          </a:p>
          <a:p>
            <a:pPr fontAlgn="auto">
              <a:spcAft>
                <a:spcPts val="0"/>
              </a:spcAft>
              <a:buFont typeface="Arial"/>
              <a:buChar char="•"/>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fontAlgn="auto">
              <a:spcAft>
                <a:spcPts val="0"/>
              </a:spcAft>
              <a:defRPr/>
            </a:pPr>
            <a:r>
              <a:rPr lang="en-US" sz="2800" b="1" dirty="0">
                <a:solidFill>
                  <a:srgbClr val="2D3B45"/>
                </a:solidFill>
                <a:effectLst/>
                <a:latin typeface="Times New Roman" panose="02020603050405020304" pitchFamily="18" charset="0"/>
                <a:ea typeface="Times New Roman" panose="02020603050405020304" pitchFamily="18" charset="0"/>
              </a:rPr>
              <a:t>Stakeholders of the change management plan continued …</a:t>
            </a:r>
            <a:endParaRPr lang="en-US" sz="2800" dirty="0">
              <a:solidFill>
                <a:srgbClr val="0E7492"/>
              </a:solidFill>
              <a:latin typeface="+mj-lt"/>
              <a:ea typeface="+mj-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The current issue seen in the scenario is the issue with integration and compatibility issue, no collaboration between departments, inadequate testing and training, incompatible hardware, and no involvement of all stakeholders.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Once the issue is identified and resolved the Future state will be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2D3B45"/>
                </a:solidFill>
                <a:effectLst/>
                <a:latin typeface="Times New Roman" panose="02020603050405020304" pitchFamily="18" charset="0"/>
                <a:ea typeface="Times New Roman" panose="02020603050405020304" pitchFamily="18" charset="0"/>
              </a:rPr>
              <a:t>Seamless Integration:</a:t>
            </a:r>
            <a:r>
              <a:rPr lang="en-US" sz="1800" dirty="0">
                <a:solidFill>
                  <a:srgbClr val="2D3B45"/>
                </a:solidFill>
                <a:effectLst/>
                <a:latin typeface="Times New Roman" panose="02020603050405020304" pitchFamily="18" charset="0"/>
                <a:ea typeface="Times New Roman" panose="02020603050405020304" pitchFamily="18" charset="0"/>
              </a:rPr>
              <a:t> Once technical issues related to integration are resolved, the lab will be fully integrated with the EHR system, and orders and data are matched accurately and can be exchanged between systems.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2D3B45"/>
                </a:solidFill>
                <a:effectLst/>
                <a:latin typeface="Times New Roman" panose="02020603050405020304" pitchFamily="18" charset="0"/>
                <a:ea typeface="Times New Roman" panose="02020603050405020304" pitchFamily="18" charset="0"/>
              </a:rPr>
              <a:t>User Adoption:</a:t>
            </a:r>
            <a:r>
              <a:rPr lang="en-US" sz="1800" dirty="0">
                <a:solidFill>
                  <a:srgbClr val="2D3B45"/>
                </a:solidFill>
                <a:effectLst/>
                <a:latin typeface="Times New Roman" panose="02020603050405020304" pitchFamily="18" charset="0"/>
                <a:ea typeface="Times New Roman" panose="02020603050405020304" pitchFamily="18" charset="0"/>
              </a:rPr>
              <a:t> The new software should be more efficient than the paper-based method, and the staff will fully transition to the new system. </a:t>
            </a:r>
            <a:endParaRPr lang="en-US" sz="18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Current state and future state in the scenario</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8200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898248"/>
            <a:ext cx="8229600" cy="3999315"/>
          </a:xfrm>
        </p:spPr>
        <p:txBody>
          <a:bodyPr rtlCol="0">
            <a:normAutofit/>
          </a:bodyPr>
          <a:lstStyle/>
          <a:p>
            <a:pPr marL="0" marR="0" indent="0">
              <a:spcBef>
                <a:spcPts val="900"/>
              </a:spcBef>
              <a:spcAft>
                <a:spcPts val="900"/>
              </a:spcAft>
              <a:buNone/>
            </a:pPr>
            <a:r>
              <a:rPr lang="en-US" sz="1800" b="1" dirty="0">
                <a:solidFill>
                  <a:srgbClr val="2D3B45"/>
                </a:solidFill>
                <a:effectLst/>
                <a:latin typeface="Times New Roman" panose="02020603050405020304" pitchFamily="18" charset="0"/>
                <a:ea typeface="Times New Roman" panose="02020603050405020304" pitchFamily="18" charset="0"/>
              </a:rPr>
              <a:t>Compatibility:</a:t>
            </a:r>
            <a:r>
              <a:rPr lang="en-US" sz="1800" dirty="0">
                <a:solidFill>
                  <a:srgbClr val="2D3B45"/>
                </a:solidFill>
                <a:effectLst/>
                <a:latin typeface="Times New Roman" panose="02020603050405020304" pitchFamily="18" charset="0"/>
                <a:ea typeface="Times New Roman" panose="02020603050405020304" pitchFamily="18" charset="0"/>
              </a:rPr>
              <a:t> Outdated hardware should be replaced for smooth operation that makes all necessary hardware compatible with the new system.</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2D3B45"/>
                </a:solidFill>
                <a:effectLst/>
                <a:latin typeface="Times New Roman" panose="02020603050405020304" pitchFamily="18" charset="0"/>
                <a:ea typeface="Times New Roman" panose="02020603050405020304" pitchFamily="18" charset="0"/>
              </a:rPr>
              <a:t>Effective Collaboration:</a:t>
            </a:r>
            <a:r>
              <a:rPr lang="en-US" sz="1800" dirty="0">
                <a:solidFill>
                  <a:srgbClr val="2D3B45"/>
                </a:solidFill>
                <a:effectLst/>
                <a:latin typeface="Times New Roman" panose="02020603050405020304" pitchFamily="18" charset="0"/>
                <a:ea typeface="Times New Roman" panose="02020603050405020304" pitchFamily="18" charset="0"/>
              </a:rPr>
              <a:t> With proper planning, communication, and involvement of all stakeholders, there should be enhanced collaboration among all the departments. </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2D3B45"/>
                </a:solidFill>
                <a:effectLst/>
                <a:latin typeface="Times New Roman" panose="02020603050405020304" pitchFamily="18" charset="0"/>
                <a:ea typeface="Times New Roman" panose="02020603050405020304" pitchFamily="18" charset="0"/>
              </a:rPr>
              <a:t>Comprehensive Training:</a:t>
            </a:r>
            <a:r>
              <a:rPr lang="en-US" sz="1800" dirty="0">
                <a:solidFill>
                  <a:srgbClr val="2D3B45"/>
                </a:solidFill>
                <a:effectLst/>
                <a:latin typeface="Times New Roman" panose="02020603050405020304" pitchFamily="18" charset="0"/>
                <a:ea typeface="Times New Roman" panose="02020603050405020304" pitchFamily="18" charset="0"/>
              </a:rPr>
              <a:t> Robust and comprehensive training makes sure that users are well-prepared for the new system, Ongoing support to address any issue that arises will prepare us to use the system effectively. There </a:t>
            </a:r>
            <a:r>
              <a:rPr lang="en-US" sz="1800" dirty="0">
                <a:solidFill>
                  <a:srgbClr val="2D3B45"/>
                </a:solidFill>
                <a:latin typeface="Times New Roman" panose="02020603050405020304" pitchFamily="18" charset="0"/>
                <a:ea typeface="Times New Roman" panose="02020603050405020304" pitchFamily="18" charset="0"/>
              </a:rPr>
              <a:t>will</a:t>
            </a:r>
            <a:r>
              <a:rPr lang="en-US" sz="1800" dirty="0">
                <a:solidFill>
                  <a:srgbClr val="2D3B45"/>
                </a:solidFill>
                <a:effectLst/>
                <a:latin typeface="Times New Roman" panose="02020603050405020304" pitchFamily="18" charset="0"/>
                <a:ea typeface="Times New Roman" panose="02020603050405020304" pitchFamily="18" charset="0"/>
              </a:rPr>
              <a:t> be some system in place for ongoing support and feedback collection for system improvement. </a:t>
            </a:r>
            <a:endParaRPr lang="en-US" sz="1800" dirty="0">
              <a:effectLst/>
              <a:latin typeface="Times New Roman" panose="02020603050405020304" pitchFamily="18" charset="0"/>
              <a:ea typeface="Times New Roman" panose="02020603050405020304" pitchFamily="18" charset="0"/>
            </a:endParaRP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450512"/>
          </a:xfrm>
          <a:prstGeom prst="rect">
            <a:avLst/>
          </a:prstGeo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Current state and future state in the scenario Continued …</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5706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665544" y="1250066"/>
            <a:ext cx="8229600" cy="4780344"/>
          </a:xfrm>
        </p:spPr>
        <p:txBody>
          <a:bodyPr rtlCol="0">
            <a:normAutofit fontScale="92500" lnSpcReduction="20000"/>
          </a:bodyPr>
          <a:lstStyle/>
          <a:p>
            <a:pPr marL="0" marR="0" indent="0">
              <a:spcBef>
                <a:spcPts val="900"/>
              </a:spcBef>
              <a:spcAft>
                <a:spcPts val="900"/>
              </a:spcAft>
              <a:buNone/>
            </a:pPr>
            <a:r>
              <a:rPr lang="en-US" sz="1900" dirty="0">
                <a:solidFill>
                  <a:schemeClr val="tx1"/>
                </a:solidFill>
                <a:effectLst/>
                <a:latin typeface="Times New Roman" panose="02020603050405020304" pitchFamily="18" charset="0"/>
                <a:ea typeface="Times New Roman" panose="02020603050405020304" pitchFamily="18" charset="0"/>
              </a:rPr>
              <a:t>Tracking KPIs can help us assess the success of the project as we can identify areas that need improvement and transition to the new lab management software system. KPIs related to the Scenario are described below.</a:t>
            </a: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Integration accuracy</a:t>
            </a:r>
            <a:r>
              <a:rPr lang="en-US" sz="1900" dirty="0">
                <a:solidFill>
                  <a:schemeClr val="tx1"/>
                </a:solidFill>
                <a:effectLst/>
                <a:latin typeface="Times New Roman" panose="02020603050405020304" pitchFamily="18" charset="0"/>
                <a:ea typeface="Times New Roman" panose="02020603050405020304" pitchFamily="18" charset="0"/>
              </a:rPr>
              <a:t>:  Lab order percentage that matches with the new lab management system and the electronic health record. </a:t>
            </a:r>
          </a:p>
          <a:p>
            <a:pPr marL="0" marR="0" indent="0">
              <a:buNone/>
            </a:pPr>
            <a:r>
              <a:rPr lang="en-US" sz="1900" dirty="0">
                <a:solidFill>
                  <a:schemeClr val="tx1"/>
                </a:solidFill>
                <a:effectLst/>
                <a:latin typeface="Times New Roman" panose="02020603050405020304" pitchFamily="18" charset="0"/>
                <a:ea typeface="Times New Roman" panose="02020603050405020304" pitchFamily="18" charset="0"/>
              </a:rPr>
              <a:t>Target: 90% or more</a:t>
            </a:r>
          </a:p>
          <a:p>
            <a:pPr marL="0" marR="0" indent="0">
              <a:buNone/>
            </a:pPr>
            <a:endParaRPr lang="en-US" sz="1900"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System Adoption: </a:t>
            </a:r>
            <a:r>
              <a:rPr lang="en-US" sz="1900" b="0" dirty="0">
                <a:solidFill>
                  <a:schemeClr val="tx1"/>
                </a:solidFill>
                <a:effectLst/>
                <a:latin typeface="Times New Roman" panose="02020603050405020304" pitchFamily="18" charset="0"/>
                <a:ea typeface="Times New Roman" panose="02020603050405020304" pitchFamily="18" charset="0"/>
              </a:rPr>
              <a:t>Lab and Nursing staff (%) actively using the new system compared to the paper-based method. </a:t>
            </a: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0" dirty="0">
                <a:solidFill>
                  <a:schemeClr val="tx1"/>
                </a:solidFill>
                <a:effectLst/>
                <a:latin typeface="Times New Roman" panose="02020603050405020304" pitchFamily="18" charset="0"/>
                <a:ea typeface="Times New Roman" panose="02020603050405020304" pitchFamily="18" charset="0"/>
              </a:rPr>
              <a:t>Target: 90% within six months. </a:t>
            </a:r>
          </a:p>
          <a:p>
            <a:pPr marL="0" marR="0" indent="0">
              <a:buNone/>
            </a:pP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Adequate and effective Training: </a:t>
            </a:r>
            <a:r>
              <a:rPr lang="en-US" sz="1900" b="0" dirty="0">
                <a:solidFill>
                  <a:schemeClr val="tx1"/>
                </a:solidFill>
                <a:effectLst/>
                <a:latin typeface="Times New Roman" panose="02020603050405020304" pitchFamily="18" charset="0"/>
                <a:ea typeface="Times New Roman" panose="02020603050405020304" pitchFamily="18" charset="0"/>
              </a:rPr>
              <a:t>Staff (%) who completed new system training and are fully satisfied with the training provided. </a:t>
            </a: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0" dirty="0">
                <a:solidFill>
                  <a:schemeClr val="tx1"/>
                </a:solidFill>
                <a:effectLst/>
                <a:latin typeface="Times New Roman" panose="02020603050405020304" pitchFamily="18" charset="0"/>
                <a:ea typeface="Times New Roman" panose="02020603050405020304" pitchFamily="18" charset="0"/>
              </a:rPr>
              <a:t>Target: 100% completion rate with 4/5 staff satisfaction</a:t>
            </a:r>
          </a:p>
          <a:p>
            <a:pPr marL="0" marR="0" indent="0">
              <a:buNone/>
            </a:pP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1" dirty="0">
                <a:solidFill>
                  <a:schemeClr val="tx1"/>
                </a:solidFill>
                <a:effectLst/>
                <a:latin typeface="Times New Roman" panose="02020603050405020304" pitchFamily="18" charset="0"/>
                <a:ea typeface="Times New Roman" panose="02020603050405020304" pitchFamily="18" charset="0"/>
              </a:rPr>
              <a:t>Finances: </a:t>
            </a:r>
            <a:r>
              <a:rPr lang="en-US" sz="1900" b="0" dirty="0">
                <a:solidFill>
                  <a:schemeClr val="tx1"/>
                </a:solidFill>
                <a:effectLst/>
                <a:latin typeface="Times New Roman" panose="02020603050405020304" pitchFamily="18" charset="0"/>
                <a:ea typeface="Times New Roman" panose="02020603050405020304" pitchFamily="18" charset="0"/>
              </a:rPr>
              <a:t>actual cost versus allocated cost</a:t>
            </a:r>
            <a:endParaRPr lang="en-US" sz="1900" b="1" dirty="0">
              <a:solidFill>
                <a:schemeClr val="tx1"/>
              </a:solidFill>
              <a:effectLst/>
              <a:latin typeface="Times New Roman" panose="02020603050405020304" pitchFamily="18" charset="0"/>
              <a:ea typeface="Times New Roman" panose="02020603050405020304" pitchFamily="18" charset="0"/>
            </a:endParaRPr>
          </a:p>
          <a:p>
            <a:pPr marL="0" marR="0" indent="0">
              <a:buNone/>
            </a:pPr>
            <a:r>
              <a:rPr lang="en-US" sz="1900" b="0" dirty="0">
                <a:solidFill>
                  <a:schemeClr val="tx1"/>
                </a:solidFill>
                <a:effectLst/>
                <a:latin typeface="Times New Roman" panose="02020603050405020304" pitchFamily="18" charset="0"/>
                <a:ea typeface="Times New Roman" panose="02020603050405020304" pitchFamily="18" charset="0"/>
              </a:rPr>
              <a:t>Target: within the allocated amount. </a:t>
            </a:r>
            <a:endParaRPr lang="en-US" sz="1900" b="1" dirty="0">
              <a:solidFill>
                <a:schemeClr val="tx1"/>
              </a:solidFill>
              <a:effectLst/>
              <a:latin typeface="Times New Roman" panose="02020603050405020304" pitchFamily="18" charset="0"/>
              <a:ea typeface="Times New Roman" panose="02020603050405020304" pitchFamily="18" charset="0"/>
            </a:endParaRP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latin typeface="Times New Roman" panose="02020603050405020304" pitchFamily="18" charset="0"/>
                <a:ea typeface="Times New Roman" panose="02020603050405020304" pitchFamily="18" charset="0"/>
              </a:rPr>
              <a:t>	S</a:t>
            </a:r>
            <a:r>
              <a:rPr lang="en-US" sz="2800" b="1" dirty="0">
                <a:solidFill>
                  <a:srgbClr val="2D3B45"/>
                </a:solidFill>
                <a:effectLst/>
                <a:latin typeface="Times New Roman" panose="02020603050405020304" pitchFamily="18" charset="0"/>
                <a:ea typeface="Times New Roman" panose="02020603050405020304" pitchFamily="18" charset="0"/>
              </a:rPr>
              <a:t>uccess through identified KPIs</a:t>
            </a:r>
            <a:endParaRPr lang="en-US"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227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F1393F4-A6D5-4840-77B5-C730AB4B61F6}"/>
              </a:ext>
            </a:extLst>
          </p:cNvPr>
          <p:cNvSpPr>
            <a:spLocks noGrp="1"/>
          </p:cNvSpPr>
          <p:nvPr>
            <p:ph idx="1"/>
          </p:nvPr>
        </p:nvSpPr>
        <p:spPr>
          <a:xfrm>
            <a:off x="457200" y="1371600"/>
            <a:ext cx="8229600" cy="4525963"/>
          </a:xfrm>
        </p:spPr>
        <p:txBody>
          <a:bodyPr rtlCol="0">
            <a:normAutofit/>
          </a:bodyPr>
          <a:lstStyle/>
          <a:p>
            <a:pPr marL="0" marR="0" indent="0">
              <a:spcBef>
                <a:spcPts val="900"/>
              </a:spcBef>
              <a:spcAft>
                <a:spcPts val="900"/>
              </a:spcAft>
              <a:buNone/>
            </a:pPr>
            <a:endParaRPr lang="en-US" sz="1800" dirty="0">
              <a:solidFill>
                <a:srgbClr val="2D3B45"/>
              </a:solidFill>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dirty="0">
                <a:solidFill>
                  <a:srgbClr val="2D3B45"/>
                </a:solidFill>
                <a:effectLst/>
                <a:latin typeface="Times New Roman" panose="02020603050405020304" pitchFamily="18" charset="0"/>
                <a:ea typeface="Times New Roman" panose="02020603050405020304" pitchFamily="18" charset="0"/>
              </a:rPr>
              <a:t>Lewin’s change theory and Kotter’s 8-step change model can be used to address the issue in the scenario.</a:t>
            </a:r>
            <a:endParaRPr lang="en-US" sz="1800" dirty="0">
              <a:effectLst/>
              <a:latin typeface="Times New Roman" panose="02020603050405020304" pitchFamily="18" charset="0"/>
              <a:ea typeface="Times New Roman" panose="02020603050405020304" pitchFamily="18" charset="0"/>
            </a:endParaRPr>
          </a:p>
          <a:p>
            <a:pPr marL="0" marR="0" indent="0">
              <a:spcBef>
                <a:spcPts val="900"/>
              </a:spcBef>
              <a:spcAft>
                <a:spcPts val="900"/>
              </a:spcAft>
              <a:buNone/>
            </a:pPr>
            <a:r>
              <a:rPr lang="en-US" sz="1800" b="1" dirty="0">
                <a:solidFill>
                  <a:srgbClr val="2D3B45"/>
                </a:solidFill>
                <a:effectLst/>
                <a:latin typeface="Times New Roman" panose="02020603050405020304" pitchFamily="18" charset="0"/>
                <a:ea typeface="Times New Roman" panose="02020603050405020304" pitchFamily="18" charset="0"/>
              </a:rPr>
              <a:t>Lewin’s Change </a:t>
            </a:r>
            <a:r>
              <a:rPr lang="en-US" sz="1800" b="1" dirty="0">
                <a:solidFill>
                  <a:srgbClr val="2D3B45"/>
                </a:solidFill>
                <a:latin typeface="Times New Roman" panose="02020603050405020304" pitchFamily="18" charset="0"/>
                <a:ea typeface="Times New Roman" panose="02020603050405020304" pitchFamily="18" charset="0"/>
              </a:rPr>
              <a:t>Theory: </a:t>
            </a:r>
            <a:r>
              <a:rPr lang="en-US" sz="1800" dirty="0">
                <a:solidFill>
                  <a:srgbClr val="2D3B45"/>
                </a:solidFill>
                <a:effectLst/>
                <a:latin typeface="Times New Roman" panose="02020603050405020304" pitchFamily="18" charset="0"/>
                <a:ea typeface="Times New Roman" panose="02020603050405020304" pitchFamily="18" charset="0"/>
              </a:rPr>
              <a:t>Lewin’s early change theory talks about force field analysis that should be incorporated by the change leaders. </a:t>
            </a:r>
            <a:r>
              <a:rPr lang="en-US" sz="1800" dirty="0">
                <a:solidFill>
                  <a:srgbClr val="000000"/>
                </a:solidFill>
                <a:effectLst/>
                <a:latin typeface="Times New Roman" panose="02020603050405020304" pitchFamily="18" charset="0"/>
                <a:ea typeface="Times New Roman" panose="02020603050405020304" pitchFamily="18" charset="0"/>
              </a:rPr>
              <a:t>A force field analysis involves barriers at work and change facilitators in the department and via open communication and education, change leaders should work to reduce change barriers. (Barrow &amp; Toney, 2019) “force field analysis” offers direction for diagnosing situations and managing change in organizations and communities.  According to Lewin, there are both driving and restraining forces influencing change that may occur. Lewin’s theory says that the source of human behavior are the forces such as beliefs, expectations, forces, and cultural beliefs of an individual or society and these forces can be positive or negative (Kaminski, 2011).</a:t>
            </a:r>
            <a:endParaRPr lang="en-US" sz="1800" dirty="0">
              <a:effectLst/>
              <a:latin typeface="Times New Roman" panose="02020603050405020304" pitchFamily="18" charset="0"/>
              <a:ea typeface="Times New Roman" panose="02020603050405020304" pitchFamily="18" charset="0"/>
            </a:endParaRPr>
          </a:p>
          <a:p>
            <a:pPr marL="0" indent="0" fontAlgn="auto">
              <a:spcAft>
                <a:spcPts val="0"/>
              </a:spcAft>
              <a:buNone/>
              <a:defRPr/>
            </a:pPr>
            <a:endParaRPr lang="en-US" dirty="0"/>
          </a:p>
        </p:txBody>
      </p:sp>
      <p:sp>
        <p:nvSpPr>
          <p:cNvPr id="4" name="Rectangle 2">
            <a:extLst>
              <a:ext uri="{FF2B5EF4-FFF2-40B4-BE49-F238E27FC236}">
                <a16:creationId xmlns:a16="http://schemas.microsoft.com/office/drawing/2014/main" id="{F653BE29-3EC7-9F47-37BB-20572847D99F}"/>
              </a:ext>
            </a:extLst>
          </p:cNvPr>
          <p:cNvSpPr txBox="1">
            <a:spLocks noChangeArrowheads="1"/>
          </p:cNvSpPr>
          <p:nvPr/>
        </p:nvSpPr>
        <p:spPr>
          <a:xfrm>
            <a:off x="457200" y="366713"/>
            <a:ext cx="8229600" cy="1143000"/>
          </a:xfrm>
          <a:prstGeom prst="rect">
            <a:avLst/>
          </a:prstGeom>
        </p:spPr>
        <p:txBody>
          <a:bodyPr>
            <a:normAutofit/>
          </a:bodyPr>
          <a:lstStyle/>
          <a:p>
            <a:pPr marL="0" marR="0">
              <a:spcBef>
                <a:spcPts val="900"/>
              </a:spcBef>
              <a:spcAft>
                <a:spcPts val="900"/>
              </a:spcAft>
            </a:pPr>
            <a:r>
              <a:rPr lang="en-US" sz="2800" b="1" dirty="0">
                <a:solidFill>
                  <a:srgbClr val="2D3B45"/>
                </a:solidFill>
                <a:effectLst/>
                <a:latin typeface="Times New Roman" panose="02020603050405020304" pitchFamily="18" charset="0"/>
                <a:ea typeface="Times New Roman" panose="02020603050405020304" pitchFamily="18" charset="0"/>
              </a:rPr>
              <a:t>Change management method to address each issue in the scenario</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7177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A86C76B1E70C418F4FA392FA954CA0" ma:contentTypeVersion="12" ma:contentTypeDescription="Create a new document." ma:contentTypeScope="" ma:versionID="17e906d5875d42a59b15700c76eda3d3">
  <xsd:schema xmlns:xsd="http://www.w3.org/2001/XMLSchema" xmlns:xs="http://www.w3.org/2001/XMLSchema" xmlns:p="http://schemas.microsoft.com/office/2006/metadata/properties" xmlns:ns2="00982455-cca4-43a1-99db-4f435d27f8be" xmlns:ns3="caa2c843-461b-4096-829d-d152f62699f9" targetNamespace="http://schemas.microsoft.com/office/2006/metadata/properties" ma:root="true" ma:fieldsID="2ae3fa82f6a7eb4220288c2053f3e236" ns2:_="" ns3:_="">
    <xsd:import namespace="00982455-cca4-43a1-99db-4f435d27f8be"/>
    <xsd:import namespace="caa2c843-461b-4096-829d-d152f62699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Notes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82455-cca4-43a1-99db-4f435d27f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Notes0" ma:index="19" nillable="true" ma:displayName="Notes" ma:internalName="Notes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a2c843-461b-4096-829d-d152f62699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E98751-6F5D-4328-98BA-8FFAA93005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982455-cca4-43a1-99db-4f435d27f8be"/>
    <ds:schemaRef ds:uri="caa2c843-461b-4096-829d-d152f62699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307A53-23DE-4282-9D91-7944269AE7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653</TotalTime>
  <Words>2778</Words>
  <Application>Microsoft Macintosh PowerPoint</Application>
  <PresentationFormat>On-screen Show (4:3)</PresentationFormat>
  <Paragraphs>129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Arial</vt:lpstr>
      <vt:lpstr>Times New Roman</vt:lpstr>
      <vt:lpstr>Century Schoolbook</vt:lpstr>
      <vt:lpstr>Office Theme</vt:lpstr>
      <vt:lpstr>Ritu Adhikari Walden University Date: 9/15/2024</vt:lpstr>
      <vt:lpstr>Introduction</vt:lpstr>
      <vt:lpstr>Issue in the Scenario:</vt:lpstr>
      <vt:lpstr>Stakeholders of the change management 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Office 2004 Test Drive User</dc:creator>
  <cp:lastModifiedBy>RITU.ADHIKARI@lc.cuny.edu</cp:lastModifiedBy>
  <cp:revision>34</cp:revision>
  <dcterms:created xsi:type="dcterms:W3CDTF">2011-12-02T05:16:38Z</dcterms:created>
  <dcterms:modified xsi:type="dcterms:W3CDTF">2024-09-16T02:08:41Z</dcterms:modified>
</cp:coreProperties>
</file>