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395" r:id="rId2"/>
    <p:sldId id="345" r:id="rId3"/>
    <p:sldId id="393" r:id="rId4"/>
    <p:sldId id="259" r:id="rId5"/>
    <p:sldId id="397" r:id="rId6"/>
    <p:sldId id="366" r:id="rId7"/>
    <p:sldId id="39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about:blank"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Model</a:t>
            </a:r>
            <a:r>
              <a:rPr lang="en-US" baseline="0"/>
              <a:t> Comparison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Sheet6!$D$5</c:f>
              <c:strCache>
                <c:ptCount val="1"/>
                <c:pt idx="0">
                  <c:v>Naïve Bayes with Laplace as 2</c:v>
                </c:pt>
              </c:strCache>
            </c:strRef>
          </c:tx>
          <c:spPr>
            <a:solidFill>
              <a:schemeClr val="accent1"/>
            </a:solidFill>
            <a:ln>
              <a:noFill/>
            </a:ln>
            <a:effectLst/>
          </c:spPr>
          <c:invertIfNegative val="0"/>
          <c:cat>
            <c:strRef>
              <c:f>Sheet6!$E$4:$H$4</c:f>
              <c:strCache>
                <c:ptCount val="4"/>
                <c:pt idx="0">
                  <c:v>Accuracy</c:v>
                </c:pt>
                <c:pt idx="1">
                  <c:v>Sensitivity</c:v>
                </c:pt>
                <c:pt idx="2">
                  <c:v>Precision</c:v>
                </c:pt>
                <c:pt idx="3">
                  <c:v>ROC</c:v>
                </c:pt>
              </c:strCache>
            </c:strRef>
          </c:cat>
          <c:val>
            <c:numRef>
              <c:f>Sheet6!$E$5:$H$5</c:f>
              <c:numCache>
                <c:formatCode>0.00%</c:formatCode>
                <c:ptCount val="4"/>
                <c:pt idx="0">
                  <c:v>0.75580000000000003</c:v>
                </c:pt>
                <c:pt idx="1">
                  <c:v>0.21990000000000001</c:v>
                </c:pt>
                <c:pt idx="2">
                  <c:v>0.57350000000000001</c:v>
                </c:pt>
                <c:pt idx="3">
                  <c:v>0.56810000000000005</c:v>
                </c:pt>
              </c:numCache>
            </c:numRef>
          </c:val>
          <c:extLst>
            <c:ext xmlns:c16="http://schemas.microsoft.com/office/drawing/2014/chart" uri="{C3380CC4-5D6E-409C-BE32-E72D297353CC}">
              <c16:uniqueId val="{00000000-4208-4EE4-A5FB-7B41AEA06D68}"/>
            </c:ext>
          </c:extLst>
        </c:ser>
        <c:ser>
          <c:idx val="1"/>
          <c:order val="1"/>
          <c:tx>
            <c:strRef>
              <c:f>Sheet6!$D$6</c:f>
              <c:strCache>
                <c:ptCount val="1"/>
                <c:pt idx="0">
                  <c:v>KNN with K=29</c:v>
                </c:pt>
              </c:strCache>
            </c:strRef>
          </c:tx>
          <c:spPr>
            <a:solidFill>
              <a:schemeClr val="accent2"/>
            </a:solidFill>
            <a:ln>
              <a:noFill/>
            </a:ln>
            <a:effectLst/>
          </c:spPr>
          <c:invertIfNegative val="0"/>
          <c:cat>
            <c:strRef>
              <c:f>Sheet6!$E$4:$H$4</c:f>
              <c:strCache>
                <c:ptCount val="4"/>
                <c:pt idx="0">
                  <c:v>Accuracy</c:v>
                </c:pt>
                <c:pt idx="1">
                  <c:v>Sensitivity</c:v>
                </c:pt>
                <c:pt idx="2">
                  <c:v>Precision</c:v>
                </c:pt>
                <c:pt idx="3">
                  <c:v>ROC</c:v>
                </c:pt>
              </c:strCache>
            </c:strRef>
          </c:cat>
          <c:val>
            <c:numRef>
              <c:f>Sheet6!$E$6:$H$6</c:f>
              <c:numCache>
                <c:formatCode>0.00%</c:formatCode>
                <c:ptCount val="4"/>
                <c:pt idx="0">
                  <c:v>0.75119999999999998</c:v>
                </c:pt>
                <c:pt idx="1">
                  <c:v>0.58860000000000001</c:v>
                </c:pt>
                <c:pt idx="2">
                  <c:v>0.1201</c:v>
                </c:pt>
                <c:pt idx="3">
                  <c:v>0.57640000000000002</c:v>
                </c:pt>
              </c:numCache>
            </c:numRef>
          </c:val>
          <c:extLst>
            <c:ext xmlns:c16="http://schemas.microsoft.com/office/drawing/2014/chart" uri="{C3380CC4-5D6E-409C-BE32-E72D297353CC}">
              <c16:uniqueId val="{00000001-4208-4EE4-A5FB-7B41AEA06D68}"/>
            </c:ext>
          </c:extLst>
        </c:ser>
        <c:ser>
          <c:idx val="2"/>
          <c:order val="2"/>
          <c:tx>
            <c:strRef>
              <c:f>Sheet6!$D$7</c:f>
              <c:strCache>
                <c:ptCount val="1"/>
                <c:pt idx="0">
                  <c:v>Logistic – Ridge L1 regularization</c:v>
                </c:pt>
              </c:strCache>
            </c:strRef>
          </c:tx>
          <c:spPr>
            <a:solidFill>
              <a:schemeClr val="accent3"/>
            </a:solidFill>
            <a:ln>
              <a:noFill/>
            </a:ln>
            <a:effectLst/>
          </c:spPr>
          <c:invertIfNegative val="0"/>
          <c:cat>
            <c:strRef>
              <c:f>Sheet6!$E$4:$H$4</c:f>
              <c:strCache>
                <c:ptCount val="4"/>
                <c:pt idx="0">
                  <c:v>Accuracy</c:v>
                </c:pt>
                <c:pt idx="1">
                  <c:v>Sensitivity</c:v>
                </c:pt>
                <c:pt idx="2">
                  <c:v>Precision</c:v>
                </c:pt>
                <c:pt idx="3">
                  <c:v>ROC</c:v>
                </c:pt>
              </c:strCache>
            </c:strRef>
          </c:cat>
          <c:val>
            <c:numRef>
              <c:f>Sheet6!$E$7:$H$7</c:f>
              <c:numCache>
                <c:formatCode>0.00%</c:formatCode>
                <c:ptCount val="4"/>
                <c:pt idx="0">
                  <c:v>0.76139999999999997</c:v>
                </c:pt>
                <c:pt idx="1">
                  <c:v>0.4143</c:v>
                </c:pt>
                <c:pt idx="2">
                  <c:v>0.55189999999999995</c:v>
                </c:pt>
                <c:pt idx="3">
                  <c:v>0.64839999999999998</c:v>
                </c:pt>
              </c:numCache>
            </c:numRef>
          </c:val>
          <c:extLst>
            <c:ext xmlns:c16="http://schemas.microsoft.com/office/drawing/2014/chart" uri="{C3380CC4-5D6E-409C-BE32-E72D297353CC}">
              <c16:uniqueId val="{00000002-4208-4EE4-A5FB-7B41AEA06D68}"/>
            </c:ext>
          </c:extLst>
        </c:ser>
        <c:ser>
          <c:idx val="3"/>
          <c:order val="3"/>
          <c:tx>
            <c:strRef>
              <c:f>Sheet6!$D$8</c:f>
              <c:strCache>
                <c:ptCount val="1"/>
                <c:pt idx="0">
                  <c:v>SVM – Radial kernel</c:v>
                </c:pt>
              </c:strCache>
            </c:strRef>
          </c:tx>
          <c:spPr>
            <a:solidFill>
              <a:schemeClr val="accent4"/>
            </a:solidFill>
            <a:ln>
              <a:noFill/>
            </a:ln>
            <a:effectLst/>
          </c:spPr>
          <c:invertIfNegative val="0"/>
          <c:cat>
            <c:strRef>
              <c:f>Sheet6!$E$4:$H$4</c:f>
              <c:strCache>
                <c:ptCount val="4"/>
                <c:pt idx="0">
                  <c:v>Accuracy</c:v>
                </c:pt>
                <c:pt idx="1">
                  <c:v>Sensitivity</c:v>
                </c:pt>
                <c:pt idx="2">
                  <c:v>Precision</c:v>
                </c:pt>
                <c:pt idx="3">
                  <c:v>ROC</c:v>
                </c:pt>
              </c:strCache>
            </c:strRef>
          </c:cat>
          <c:val>
            <c:numRef>
              <c:f>Sheet6!$E$8:$H$8</c:f>
              <c:numCache>
                <c:formatCode>0.00%</c:formatCode>
                <c:ptCount val="4"/>
                <c:pt idx="0">
                  <c:v>0.7752</c:v>
                </c:pt>
                <c:pt idx="1">
                  <c:v>0.95320000000000005</c:v>
                </c:pt>
                <c:pt idx="2">
                  <c:v>0.78800000000000003</c:v>
                </c:pt>
                <c:pt idx="3">
                  <c:v>0.60919999999999996</c:v>
                </c:pt>
              </c:numCache>
            </c:numRef>
          </c:val>
          <c:extLst>
            <c:ext xmlns:c16="http://schemas.microsoft.com/office/drawing/2014/chart" uri="{C3380CC4-5D6E-409C-BE32-E72D297353CC}">
              <c16:uniqueId val="{00000003-4208-4EE4-A5FB-7B41AEA06D68}"/>
            </c:ext>
          </c:extLst>
        </c:ser>
        <c:dLbls>
          <c:showLegendKey val="0"/>
          <c:showVal val="0"/>
          <c:showCatName val="0"/>
          <c:showSerName val="0"/>
          <c:showPercent val="0"/>
          <c:showBubbleSize val="0"/>
        </c:dLbls>
        <c:gapWidth val="219"/>
        <c:overlap val="-27"/>
        <c:axId val="2014388623"/>
        <c:axId val="2011303583"/>
      </c:barChart>
      <c:catAx>
        <c:axId val="2014388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1303583"/>
        <c:crosses val="autoZero"/>
        <c:auto val="1"/>
        <c:lblAlgn val="ctr"/>
        <c:lblOffset val="100"/>
        <c:noMultiLvlLbl val="0"/>
      </c:catAx>
      <c:valAx>
        <c:axId val="2011303583"/>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4388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KNN</a:t>
            </a:r>
          </a:p>
        </c:rich>
      </c:tx>
      <c:layout>
        <c:manualLayout>
          <c:xMode val="edge"/>
          <c:yMode val="edge"/>
          <c:x val="0.43860126662674431"/>
          <c:y val="5.39641457116917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lumMod val="75000"/>
              </a:schemeClr>
            </a:solidFill>
            <a:ln>
              <a:noFill/>
            </a:ln>
            <a:effectLst/>
          </c:spPr>
          <c:invertIfNegative val="0"/>
          <c:dPt>
            <c:idx val="7"/>
            <c:invertIfNegative val="0"/>
            <c:bubble3D val="0"/>
            <c:spPr>
              <a:solidFill>
                <a:schemeClr val="bg2">
                  <a:lumMod val="10000"/>
                </a:schemeClr>
              </a:solidFill>
              <a:ln>
                <a:noFill/>
              </a:ln>
              <a:effectLst/>
            </c:spPr>
            <c:extLst>
              <c:ext xmlns:c16="http://schemas.microsoft.com/office/drawing/2014/chart" uri="{C3380CC4-5D6E-409C-BE32-E72D297353CC}">
                <c16:uniqueId val="{00000001-DA63-484D-B7DA-AD269BEE82F9}"/>
              </c:ext>
            </c:extLst>
          </c:dPt>
          <c:cat>
            <c:strRef>
              <c:f>Sheet1!$E$3:$Q$3</c:f>
              <c:strCache>
                <c:ptCount val="13"/>
                <c:pt idx="0">
                  <c:v>K=1</c:v>
                </c:pt>
                <c:pt idx="1">
                  <c:v>K=5</c:v>
                </c:pt>
                <c:pt idx="2">
                  <c:v>K=9</c:v>
                </c:pt>
                <c:pt idx="3">
                  <c:v>K=13</c:v>
                </c:pt>
                <c:pt idx="4">
                  <c:v>K=17</c:v>
                </c:pt>
                <c:pt idx="5">
                  <c:v>K=21</c:v>
                </c:pt>
                <c:pt idx="6">
                  <c:v>K=25</c:v>
                </c:pt>
                <c:pt idx="7">
                  <c:v>K=29</c:v>
                </c:pt>
                <c:pt idx="8">
                  <c:v>K=33</c:v>
                </c:pt>
                <c:pt idx="9">
                  <c:v>K=37</c:v>
                </c:pt>
                <c:pt idx="10">
                  <c:v>K=41</c:v>
                </c:pt>
                <c:pt idx="11">
                  <c:v>K=45</c:v>
                </c:pt>
                <c:pt idx="12">
                  <c:v>K=49</c:v>
                </c:pt>
              </c:strCache>
            </c:strRef>
          </c:cat>
          <c:val>
            <c:numRef>
              <c:f>Sheet1!$E$4:$Q$4</c:f>
              <c:numCache>
                <c:formatCode>General</c:formatCode>
                <c:ptCount val="13"/>
                <c:pt idx="0">
                  <c:v>66.75</c:v>
                </c:pt>
                <c:pt idx="1">
                  <c:v>72.760000000000005</c:v>
                </c:pt>
                <c:pt idx="2">
                  <c:v>73.95</c:v>
                </c:pt>
                <c:pt idx="3">
                  <c:v>74.5</c:v>
                </c:pt>
                <c:pt idx="4">
                  <c:v>74.72</c:v>
                </c:pt>
                <c:pt idx="5">
                  <c:v>74.760000000000005</c:v>
                </c:pt>
                <c:pt idx="6">
                  <c:v>74.98</c:v>
                </c:pt>
                <c:pt idx="7">
                  <c:v>75.12</c:v>
                </c:pt>
                <c:pt idx="8">
                  <c:v>75.040000000000006</c:v>
                </c:pt>
                <c:pt idx="9">
                  <c:v>75.05</c:v>
                </c:pt>
                <c:pt idx="10">
                  <c:v>75.040000000000006</c:v>
                </c:pt>
                <c:pt idx="11">
                  <c:v>74.97</c:v>
                </c:pt>
                <c:pt idx="12">
                  <c:v>74.959999999999994</c:v>
                </c:pt>
              </c:numCache>
            </c:numRef>
          </c:val>
          <c:extLst>
            <c:ext xmlns:c16="http://schemas.microsoft.com/office/drawing/2014/chart" uri="{C3380CC4-5D6E-409C-BE32-E72D297353CC}">
              <c16:uniqueId val="{00000002-DA63-484D-B7DA-AD269BEE82F9}"/>
            </c:ext>
          </c:extLst>
        </c:ser>
        <c:dLbls>
          <c:showLegendKey val="0"/>
          <c:showVal val="0"/>
          <c:showCatName val="0"/>
          <c:showSerName val="0"/>
          <c:showPercent val="0"/>
          <c:showBubbleSize val="0"/>
        </c:dLbls>
        <c:gapWidth val="219"/>
        <c:overlap val="-27"/>
        <c:axId val="725861551"/>
        <c:axId val="652491103"/>
      </c:barChart>
      <c:catAx>
        <c:axId val="725861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2491103"/>
        <c:crosses val="autoZero"/>
        <c:auto val="1"/>
        <c:lblAlgn val="ctr"/>
        <c:lblOffset val="100"/>
        <c:noMultiLvlLbl val="0"/>
      </c:catAx>
      <c:valAx>
        <c:axId val="652491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861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D7639-3E37-4B44-B74F-BD54FFEB528B}" type="doc">
      <dgm:prSet loTypeId="urn:microsoft.com/office/officeart/2005/8/layout/process1" loCatId="process" qsTypeId="urn:microsoft.com/office/officeart/2005/8/quickstyle/simple1" qsCatId="simple" csTypeId="urn:microsoft.com/office/officeart/2005/8/colors/accent1_2" csCatId="accent1" phldr="1"/>
      <dgm:spPr/>
    </dgm:pt>
    <dgm:pt modelId="{5E55109F-CE4F-4FD3-B51D-FDD9505B7817}">
      <dgm:prSet phldrT="[Text]" custT="1"/>
      <dgm:spPr/>
      <dgm:t>
        <a:bodyPr/>
        <a:lstStyle/>
        <a:p>
          <a:pPr marL="0" lvl="0" indent="0" algn="just" defTabSz="533400">
            <a:lnSpc>
              <a:spcPct val="90000"/>
            </a:lnSpc>
            <a:spcBef>
              <a:spcPct val="0"/>
            </a:spcBef>
            <a:spcAft>
              <a:spcPct val="35000"/>
            </a:spcAft>
            <a:buFont typeface="Arial" panose="020B0604020202020204" pitchFamily="34" charset="0"/>
            <a:buNone/>
          </a:pPr>
          <a:r>
            <a:rPr lang="en-IN" sz="1300" kern="1200" dirty="0">
              <a:solidFill>
                <a:prstClr val="white"/>
              </a:solidFill>
              <a:latin typeface="+mn-lt"/>
              <a:ea typeface="+mn-ea"/>
              <a:cs typeface="+mn-cs"/>
            </a:rPr>
            <a:t>Life insurance market size in US is 900 Billion Dollar as of 2020. Prudential life contributes to 5.50% of this, placed at 4th in the list of market leaders.</a:t>
          </a:r>
          <a:endParaRPr lang="en-US" sz="1300" kern="1200" dirty="0">
            <a:solidFill>
              <a:prstClr val="white"/>
            </a:solidFill>
            <a:latin typeface="+mn-lt"/>
            <a:ea typeface="+mn-ea"/>
            <a:cs typeface="+mn-cs"/>
          </a:endParaRPr>
        </a:p>
      </dgm:t>
    </dgm:pt>
    <dgm:pt modelId="{3112B514-43DB-44CB-BC0B-D2379A0CACC3}" type="parTrans" cxnId="{44F13750-D315-4EB4-BD21-E0C81081F21C}">
      <dgm:prSet/>
      <dgm:spPr/>
      <dgm:t>
        <a:bodyPr/>
        <a:lstStyle/>
        <a:p>
          <a:endParaRPr lang="en-US"/>
        </a:p>
      </dgm:t>
    </dgm:pt>
    <dgm:pt modelId="{6B3C1248-EC42-4569-A19D-9735F108130F}" type="sibTrans" cxnId="{44F13750-D315-4EB4-BD21-E0C81081F21C}">
      <dgm:prSet/>
      <dgm:spPr/>
      <dgm:t>
        <a:bodyPr/>
        <a:lstStyle/>
        <a:p>
          <a:endParaRPr lang="en-US"/>
        </a:p>
      </dgm:t>
    </dgm:pt>
    <dgm:pt modelId="{A3A85CAF-87A9-42A3-9ED2-FE5ECF97E174}">
      <dgm:prSet phldrT="[Text]" custT="1"/>
      <dgm:spPr/>
      <dgm:t>
        <a:bodyPr/>
        <a:lstStyle/>
        <a:p>
          <a:pPr algn="just"/>
          <a:r>
            <a:rPr lang="en-US" sz="1300" dirty="0"/>
            <a:t>Prudential uses this information for risk classification, scheduling medical exams and deciding eligibility.</a:t>
          </a:r>
        </a:p>
      </dgm:t>
    </dgm:pt>
    <dgm:pt modelId="{3389CCA9-CDD2-4909-9BFD-50187734EC78}" type="parTrans" cxnId="{FE1A658D-A26F-4AAA-A6F3-B95C2D32D22E}">
      <dgm:prSet/>
      <dgm:spPr/>
      <dgm:t>
        <a:bodyPr/>
        <a:lstStyle/>
        <a:p>
          <a:endParaRPr lang="en-US"/>
        </a:p>
      </dgm:t>
    </dgm:pt>
    <dgm:pt modelId="{C6D00145-F67C-47EE-B415-403AE2673804}" type="sibTrans" cxnId="{FE1A658D-A26F-4AAA-A6F3-B95C2D32D22E}">
      <dgm:prSet/>
      <dgm:spPr/>
      <dgm:t>
        <a:bodyPr/>
        <a:lstStyle/>
        <a:p>
          <a:endParaRPr lang="en-US"/>
        </a:p>
      </dgm:t>
    </dgm:pt>
    <dgm:pt modelId="{1F0B05BC-641E-4E12-A183-56C2C9E61E1C}" type="pres">
      <dgm:prSet presAssocID="{53AD7639-3E37-4B44-B74F-BD54FFEB528B}" presName="Name0" presStyleCnt="0">
        <dgm:presLayoutVars>
          <dgm:dir/>
          <dgm:resizeHandles val="exact"/>
        </dgm:presLayoutVars>
      </dgm:prSet>
      <dgm:spPr/>
    </dgm:pt>
    <dgm:pt modelId="{BEAE2BD4-342E-4148-B48E-CB09688DFBD9}" type="pres">
      <dgm:prSet presAssocID="{5E55109F-CE4F-4FD3-B51D-FDD9505B7817}" presName="node" presStyleLbl="node1" presStyleIdx="0" presStyleCnt="2" custScaleY="107330" custLinFactNeighborX="30547" custLinFactNeighborY="192">
        <dgm:presLayoutVars>
          <dgm:bulletEnabled val="1"/>
        </dgm:presLayoutVars>
      </dgm:prSet>
      <dgm:spPr/>
    </dgm:pt>
    <dgm:pt modelId="{971B05A0-1230-439C-A6E0-5A5CFA081D79}" type="pres">
      <dgm:prSet presAssocID="{6B3C1248-EC42-4569-A19D-9735F108130F}" presName="sibTrans" presStyleLbl="sibTrans2D1" presStyleIdx="0" presStyleCnt="1"/>
      <dgm:spPr/>
    </dgm:pt>
    <dgm:pt modelId="{E079F9CE-86ED-4307-986D-2ABBFEC6CE15}" type="pres">
      <dgm:prSet presAssocID="{6B3C1248-EC42-4569-A19D-9735F108130F}" presName="connectorText" presStyleLbl="sibTrans2D1" presStyleIdx="0" presStyleCnt="1"/>
      <dgm:spPr/>
    </dgm:pt>
    <dgm:pt modelId="{3F38A750-557A-4EF9-95BB-E8708066920E}" type="pres">
      <dgm:prSet presAssocID="{A3A85CAF-87A9-42A3-9ED2-FE5ECF97E174}" presName="node" presStyleLbl="node1" presStyleIdx="1" presStyleCnt="2" custScaleY="107330" custLinFactNeighborX="117" custLinFactNeighborY="-1725">
        <dgm:presLayoutVars>
          <dgm:bulletEnabled val="1"/>
        </dgm:presLayoutVars>
      </dgm:prSet>
      <dgm:spPr/>
    </dgm:pt>
  </dgm:ptLst>
  <dgm:cxnLst>
    <dgm:cxn modelId="{DACEBF1C-3EBB-4A9A-80CF-FBAF4231B6D8}" type="presOf" srcId="{5E55109F-CE4F-4FD3-B51D-FDD9505B7817}" destId="{BEAE2BD4-342E-4148-B48E-CB09688DFBD9}" srcOrd="0" destOrd="0" presId="urn:microsoft.com/office/officeart/2005/8/layout/process1"/>
    <dgm:cxn modelId="{CAE2FA63-361B-43B2-9CEB-05C2B967F9BC}" type="presOf" srcId="{A3A85CAF-87A9-42A3-9ED2-FE5ECF97E174}" destId="{3F38A750-557A-4EF9-95BB-E8708066920E}" srcOrd="0" destOrd="0" presId="urn:microsoft.com/office/officeart/2005/8/layout/process1"/>
    <dgm:cxn modelId="{47EE634C-BE38-429F-8303-25CA0ADA894E}" type="presOf" srcId="{6B3C1248-EC42-4569-A19D-9735F108130F}" destId="{E079F9CE-86ED-4307-986D-2ABBFEC6CE15}" srcOrd="1" destOrd="0" presId="urn:microsoft.com/office/officeart/2005/8/layout/process1"/>
    <dgm:cxn modelId="{44F13750-D315-4EB4-BD21-E0C81081F21C}" srcId="{53AD7639-3E37-4B44-B74F-BD54FFEB528B}" destId="{5E55109F-CE4F-4FD3-B51D-FDD9505B7817}" srcOrd="0" destOrd="0" parTransId="{3112B514-43DB-44CB-BC0B-D2379A0CACC3}" sibTransId="{6B3C1248-EC42-4569-A19D-9735F108130F}"/>
    <dgm:cxn modelId="{FE1A658D-A26F-4AAA-A6F3-B95C2D32D22E}" srcId="{53AD7639-3E37-4B44-B74F-BD54FFEB528B}" destId="{A3A85CAF-87A9-42A3-9ED2-FE5ECF97E174}" srcOrd="1" destOrd="0" parTransId="{3389CCA9-CDD2-4909-9BFD-50187734EC78}" sibTransId="{C6D00145-F67C-47EE-B415-403AE2673804}"/>
    <dgm:cxn modelId="{403469A2-6C74-4C80-B30D-019A69053ABD}" type="presOf" srcId="{53AD7639-3E37-4B44-B74F-BD54FFEB528B}" destId="{1F0B05BC-641E-4E12-A183-56C2C9E61E1C}" srcOrd="0" destOrd="0" presId="urn:microsoft.com/office/officeart/2005/8/layout/process1"/>
    <dgm:cxn modelId="{D73473D2-F1B4-489C-B6A8-CD70D4292980}" type="presOf" srcId="{6B3C1248-EC42-4569-A19D-9735F108130F}" destId="{971B05A0-1230-439C-A6E0-5A5CFA081D79}" srcOrd="0" destOrd="0" presId="urn:microsoft.com/office/officeart/2005/8/layout/process1"/>
    <dgm:cxn modelId="{39A94FA1-C9D4-48A6-B61F-BB3DA314F460}" type="presParOf" srcId="{1F0B05BC-641E-4E12-A183-56C2C9E61E1C}" destId="{BEAE2BD4-342E-4148-B48E-CB09688DFBD9}" srcOrd="0" destOrd="0" presId="urn:microsoft.com/office/officeart/2005/8/layout/process1"/>
    <dgm:cxn modelId="{6A6264E2-968B-4E43-BFFE-AF44214E184B}" type="presParOf" srcId="{1F0B05BC-641E-4E12-A183-56C2C9E61E1C}" destId="{971B05A0-1230-439C-A6E0-5A5CFA081D79}" srcOrd="1" destOrd="0" presId="urn:microsoft.com/office/officeart/2005/8/layout/process1"/>
    <dgm:cxn modelId="{B2B0BCE6-0B81-47D8-AEE0-091B0E92DEE5}" type="presParOf" srcId="{971B05A0-1230-439C-A6E0-5A5CFA081D79}" destId="{E079F9CE-86ED-4307-986D-2ABBFEC6CE15}" srcOrd="0" destOrd="0" presId="urn:microsoft.com/office/officeart/2005/8/layout/process1"/>
    <dgm:cxn modelId="{7D3FB791-DFB8-48B0-A8FE-2E687B3BF3F6}" type="presParOf" srcId="{1F0B05BC-641E-4E12-A183-56C2C9E61E1C}" destId="{3F38A750-557A-4EF9-95BB-E8708066920E}"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D7639-3E37-4B44-B74F-BD54FFEB528B}" type="doc">
      <dgm:prSet loTypeId="urn:microsoft.com/office/officeart/2005/8/layout/process1" loCatId="process" qsTypeId="urn:microsoft.com/office/officeart/2005/8/quickstyle/simple1" qsCatId="simple" csTypeId="urn:microsoft.com/office/officeart/2005/8/colors/accent1_2" csCatId="accent1" phldr="1"/>
      <dgm:spPr/>
    </dgm:pt>
    <dgm:pt modelId="{54C0EC30-995C-42B4-837A-069984768EB8}">
      <dgm:prSet phldrT="[Text]" custT="1"/>
      <dgm:spPr/>
      <dgm: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The antiquated application process results in low insurance penetration levels.</a:t>
          </a:r>
        </a:p>
      </dgm:t>
    </dgm:pt>
    <dgm:pt modelId="{62ABA106-3749-41E4-9EC8-07A6E21B6ABF}" type="parTrans" cxnId="{764EA10C-B6DA-4F16-BB73-0A860D769E47}">
      <dgm:prSet/>
      <dgm:spPr/>
      <dgm:t>
        <a:bodyPr/>
        <a:lstStyle/>
        <a:p>
          <a:endParaRPr lang="en-US"/>
        </a:p>
      </dgm:t>
    </dgm:pt>
    <dgm:pt modelId="{58E42D48-81A3-4447-98A0-002FA3C0BA6C}" type="sibTrans" cxnId="{764EA10C-B6DA-4F16-BB73-0A860D769E47}">
      <dgm:prSet/>
      <dgm:spPr/>
      <dgm:t>
        <a:bodyPr/>
        <a:lstStyle/>
        <a:p>
          <a:endParaRPr lang="en-US"/>
        </a:p>
      </dgm:t>
    </dgm:pt>
    <dgm:pt modelId="{A3A85CAF-87A9-42A3-9ED2-FE5ECF97E174}">
      <dgm:prSet phldrT="[Text]" custT="1"/>
      <dgm:spPr/>
      <dgm: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For instance, only 40% households in the USA have insurance.</a:t>
          </a:r>
        </a:p>
      </dgm:t>
    </dgm:pt>
    <dgm:pt modelId="{3389CCA9-CDD2-4909-9BFD-50187734EC78}" type="parTrans" cxnId="{FE1A658D-A26F-4AAA-A6F3-B95C2D32D22E}">
      <dgm:prSet/>
      <dgm:spPr/>
      <dgm:t>
        <a:bodyPr/>
        <a:lstStyle/>
        <a:p>
          <a:endParaRPr lang="en-US"/>
        </a:p>
      </dgm:t>
    </dgm:pt>
    <dgm:pt modelId="{C6D00145-F67C-47EE-B415-403AE2673804}" type="sibTrans" cxnId="{FE1A658D-A26F-4AAA-A6F3-B95C2D32D22E}">
      <dgm:prSet/>
      <dgm:spPr/>
      <dgm:t>
        <a:bodyPr/>
        <a:lstStyle/>
        <a:p>
          <a:endParaRPr lang="en-US"/>
        </a:p>
      </dgm:t>
    </dgm:pt>
    <dgm:pt modelId="{5E55109F-CE4F-4FD3-B51D-FDD9505B7817}">
      <dgm:prSet phldrT="[Text]" custT="1"/>
      <dgm:spPr/>
      <dgm: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This process takes an average of 30 days</a:t>
          </a:r>
        </a:p>
      </dgm:t>
    </dgm:pt>
    <dgm:pt modelId="{6B3C1248-EC42-4569-A19D-9735F108130F}" type="sibTrans" cxnId="{44F13750-D315-4EB4-BD21-E0C81081F21C}">
      <dgm:prSet/>
      <dgm:spPr/>
      <dgm:t>
        <a:bodyPr/>
        <a:lstStyle/>
        <a:p>
          <a:endParaRPr lang="en-US"/>
        </a:p>
      </dgm:t>
    </dgm:pt>
    <dgm:pt modelId="{3112B514-43DB-44CB-BC0B-D2379A0CACC3}" type="parTrans" cxnId="{44F13750-D315-4EB4-BD21-E0C81081F21C}">
      <dgm:prSet/>
      <dgm:spPr/>
      <dgm:t>
        <a:bodyPr/>
        <a:lstStyle/>
        <a:p>
          <a:endParaRPr lang="en-US"/>
        </a:p>
      </dgm:t>
    </dgm:pt>
    <dgm:pt modelId="{1F0B05BC-641E-4E12-A183-56C2C9E61E1C}" type="pres">
      <dgm:prSet presAssocID="{53AD7639-3E37-4B44-B74F-BD54FFEB528B}" presName="Name0" presStyleCnt="0">
        <dgm:presLayoutVars>
          <dgm:dir/>
          <dgm:resizeHandles val="exact"/>
        </dgm:presLayoutVars>
      </dgm:prSet>
      <dgm:spPr/>
    </dgm:pt>
    <dgm:pt modelId="{BEAE2BD4-342E-4148-B48E-CB09688DFBD9}" type="pres">
      <dgm:prSet presAssocID="{5E55109F-CE4F-4FD3-B51D-FDD9505B7817}" presName="node" presStyleLbl="node1" presStyleIdx="0" presStyleCnt="3" custScaleY="169022" custLinFactNeighborX="32772">
        <dgm:presLayoutVars>
          <dgm:bulletEnabled val="1"/>
        </dgm:presLayoutVars>
      </dgm:prSet>
      <dgm:spPr/>
    </dgm:pt>
    <dgm:pt modelId="{971B05A0-1230-439C-A6E0-5A5CFA081D79}" type="pres">
      <dgm:prSet presAssocID="{6B3C1248-EC42-4569-A19D-9735F108130F}" presName="sibTrans" presStyleLbl="sibTrans2D1" presStyleIdx="0" presStyleCnt="2"/>
      <dgm:spPr/>
    </dgm:pt>
    <dgm:pt modelId="{E079F9CE-86ED-4307-986D-2ABBFEC6CE15}" type="pres">
      <dgm:prSet presAssocID="{6B3C1248-EC42-4569-A19D-9735F108130F}" presName="connectorText" presStyleLbl="sibTrans2D1" presStyleIdx="0" presStyleCnt="2"/>
      <dgm:spPr/>
    </dgm:pt>
    <dgm:pt modelId="{8960A33B-1F96-414E-B1D3-EAEE042AF13F}" type="pres">
      <dgm:prSet presAssocID="{54C0EC30-995C-42B4-837A-069984768EB8}" presName="node" presStyleLbl="node1" presStyleIdx="1" presStyleCnt="3" custScaleY="169022" custLinFactNeighborX="4665" custLinFactNeighborY="-320">
        <dgm:presLayoutVars>
          <dgm:bulletEnabled val="1"/>
        </dgm:presLayoutVars>
      </dgm:prSet>
      <dgm:spPr/>
    </dgm:pt>
    <dgm:pt modelId="{E642F240-2ED0-4D1F-9AC7-E891C3E1B8FF}" type="pres">
      <dgm:prSet presAssocID="{58E42D48-81A3-4447-98A0-002FA3C0BA6C}" presName="sibTrans" presStyleLbl="sibTrans2D1" presStyleIdx="1" presStyleCnt="2"/>
      <dgm:spPr/>
    </dgm:pt>
    <dgm:pt modelId="{BD916925-C3BB-4C2A-9FF1-B0103F19B33C}" type="pres">
      <dgm:prSet presAssocID="{58E42D48-81A3-4447-98A0-002FA3C0BA6C}" presName="connectorText" presStyleLbl="sibTrans2D1" presStyleIdx="1" presStyleCnt="2"/>
      <dgm:spPr/>
    </dgm:pt>
    <dgm:pt modelId="{3F38A750-557A-4EF9-95BB-E8708066920E}" type="pres">
      <dgm:prSet presAssocID="{A3A85CAF-87A9-42A3-9ED2-FE5ECF97E174}" presName="node" presStyleLbl="node1" presStyleIdx="2" presStyleCnt="3" custScaleY="169022" custLinFactNeighborX="-22047">
        <dgm:presLayoutVars>
          <dgm:bulletEnabled val="1"/>
        </dgm:presLayoutVars>
      </dgm:prSet>
      <dgm:spPr/>
    </dgm:pt>
  </dgm:ptLst>
  <dgm:cxnLst>
    <dgm:cxn modelId="{764EA10C-B6DA-4F16-BB73-0A860D769E47}" srcId="{53AD7639-3E37-4B44-B74F-BD54FFEB528B}" destId="{54C0EC30-995C-42B4-837A-069984768EB8}" srcOrd="1" destOrd="0" parTransId="{62ABA106-3749-41E4-9EC8-07A6E21B6ABF}" sibTransId="{58E42D48-81A3-4447-98A0-002FA3C0BA6C}"/>
    <dgm:cxn modelId="{DACEBF1C-3EBB-4A9A-80CF-FBAF4231B6D8}" type="presOf" srcId="{5E55109F-CE4F-4FD3-B51D-FDD9505B7817}" destId="{BEAE2BD4-342E-4148-B48E-CB09688DFBD9}" srcOrd="0" destOrd="0" presId="urn:microsoft.com/office/officeart/2005/8/layout/process1"/>
    <dgm:cxn modelId="{04F79A2D-20AF-49F0-AC15-2764A9E94202}" type="presOf" srcId="{54C0EC30-995C-42B4-837A-069984768EB8}" destId="{8960A33B-1F96-414E-B1D3-EAEE042AF13F}" srcOrd="0" destOrd="0" presId="urn:microsoft.com/office/officeart/2005/8/layout/process1"/>
    <dgm:cxn modelId="{CAE2FA63-361B-43B2-9CEB-05C2B967F9BC}" type="presOf" srcId="{A3A85CAF-87A9-42A3-9ED2-FE5ECF97E174}" destId="{3F38A750-557A-4EF9-95BB-E8708066920E}" srcOrd="0" destOrd="0" presId="urn:microsoft.com/office/officeart/2005/8/layout/process1"/>
    <dgm:cxn modelId="{47EE634C-BE38-429F-8303-25CA0ADA894E}" type="presOf" srcId="{6B3C1248-EC42-4569-A19D-9735F108130F}" destId="{E079F9CE-86ED-4307-986D-2ABBFEC6CE15}" srcOrd="1" destOrd="0" presId="urn:microsoft.com/office/officeart/2005/8/layout/process1"/>
    <dgm:cxn modelId="{44F13750-D315-4EB4-BD21-E0C81081F21C}" srcId="{53AD7639-3E37-4B44-B74F-BD54FFEB528B}" destId="{5E55109F-CE4F-4FD3-B51D-FDD9505B7817}" srcOrd="0" destOrd="0" parTransId="{3112B514-43DB-44CB-BC0B-D2379A0CACC3}" sibTransId="{6B3C1248-EC42-4569-A19D-9735F108130F}"/>
    <dgm:cxn modelId="{FE1A658D-A26F-4AAA-A6F3-B95C2D32D22E}" srcId="{53AD7639-3E37-4B44-B74F-BD54FFEB528B}" destId="{A3A85CAF-87A9-42A3-9ED2-FE5ECF97E174}" srcOrd="2" destOrd="0" parTransId="{3389CCA9-CDD2-4909-9BFD-50187734EC78}" sibTransId="{C6D00145-F67C-47EE-B415-403AE2673804}"/>
    <dgm:cxn modelId="{403469A2-6C74-4C80-B30D-019A69053ABD}" type="presOf" srcId="{53AD7639-3E37-4B44-B74F-BD54FFEB528B}" destId="{1F0B05BC-641E-4E12-A183-56C2C9E61E1C}" srcOrd="0" destOrd="0" presId="urn:microsoft.com/office/officeart/2005/8/layout/process1"/>
    <dgm:cxn modelId="{325B80A7-A12E-4676-A75E-40E666D36058}" type="presOf" srcId="{58E42D48-81A3-4447-98A0-002FA3C0BA6C}" destId="{BD916925-C3BB-4C2A-9FF1-B0103F19B33C}" srcOrd="1" destOrd="0" presId="urn:microsoft.com/office/officeart/2005/8/layout/process1"/>
    <dgm:cxn modelId="{05A2CFB3-8334-4F8E-9904-2F341EF524EC}" type="presOf" srcId="{58E42D48-81A3-4447-98A0-002FA3C0BA6C}" destId="{E642F240-2ED0-4D1F-9AC7-E891C3E1B8FF}" srcOrd="0" destOrd="0" presId="urn:microsoft.com/office/officeart/2005/8/layout/process1"/>
    <dgm:cxn modelId="{D73473D2-F1B4-489C-B6A8-CD70D4292980}" type="presOf" srcId="{6B3C1248-EC42-4569-A19D-9735F108130F}" destId="{971B05A0-1230-439C-A6E0-5A5CFA081D79}" srcOrd="0" destOrd="0" presId="urn:microsoft.com/office/officeart/2005/8/layout/process1"/>
    <dgm:cxn modelId="{39A94FA1-C9D4-48A6-B61F-BB3DA314F460}" type="presParOf" srcId="{1F0B05BC-641E-4E12-A183-56C2C9E61E1C}" destId="{BEAE2BD4-342E-4148-B48E-CB09688DFBD9}" srcOrd="0" destOrd="0" presId="urn:microsoft.com/office/officeart/2005/8/layout/process1"/>
    <dgm:cxn modelId="{6A6264E2-968B-4E43-BFFE-AF44214E184B}" type="presParOf" srcId="{1F0B05BC-641E-4E12-A183-56C2C9E61E1C}" destId="{971B05A0-1230-439C-A6E0-5A5CFA081D79}" srcOrd="1" destOrd="0" presId="urn:microsoft.com/office/officeart/2005/8/layout/process1"/>
    <dgm:cxn modelId="{B2B0BCE6-0B81-47D8-AEE0-091B0E92DEE5}" type="presParOf" srcId="{971B05A0-1230-439C-A6E0-5A5CFA081D79}" destId="{E079F9CE-86ED-4307-986D-2ABBFEC6CE15}" srcOrd="0" destOrd="0" presId="urn:microsoft.com/office/officeart/2005/8/layout/process1"/>
    <dgm:cxn modelId="{77AC681B-5403-4FE9-A754-31C33D1194AB}" type="presParOf" srcId="{1F0B05BC-641E-4E12-A183-56C2C9E61E1C}" destId="{8960A33B-1F96-414E-B1D3-EAEE042AF13F}" srcOrd="2" destOrd="0" presId="urn:microsoft.com/office/officeart/2005/8/layout/process1"/>
    <dgm:cxn modelId="{2ACAF0BD-A056-4BC1-822F-7F3AAB4C85DB}" type="presParOf" srcId="{1F0B05BC-641E-4E12-A183-56C2C9E61E1C}" destId="{E642F240-2ED0-4D1F-9AC7-E891C3E1B8FF}" srcOrd="3" destOrd="0" presId="urn:microsoft.com/office/officeart/2005/8/layout/process1"/>
    <dgm:cxn modelId="{7FC37A84-BDEC-464C-99F5-B84750C0891F}" type="presParOf" srcId="{E642F240-2ED0-4D1F-9AC7-E891C3E1B8FF}" destId="{BD916925-C3BB-4C2A-9FF1-B0103F19B33C}" srcOrd="0" destOrd="0" presId="urn:microsoft.com/office/officeart/2005/8/layout/process1"/>
    <dgm:cxn modelId="{7D3FB791-DFB8-48B0-A8FE-2E687B3BF3F6}" type="presParOf" srcId="{1F0B05BC-641E-4E12-A183-56C2C9E61E1C}" destId="{3F38A750-557A-4EF9-95BB-E8708066920E}"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D7639-3E37-4B44-B74F-BD54FFEB528B}" type="doc">
      <dgm:prSet loTypeId="urn:microsoft.com/office/officeart/2005/8/layout/process1" loCatId="process" qsTypeId="urn:microsoft.com/office/officeart/2005/8/quickstyle/simple1" qsCatId="simple" csTypeId="urn:microsoft.com/office/officeart/2005/8/colors/accent1_2" csCatId="accent1" phldr="1"/>
      <dgm:spPr/>
    </dgm:pt>
    <dgm:pt modelId="{5E55109F-CE4F-4FD3-B51D-FDD9505B7817}">
      <dgm:prSet phldrT="[Text]" custT="1"/>
      <dgm:spPr/>
      <dgm:t>
        <a:bodyPr/>
        <a:lstStyle/>
        <a:p>
          <a:pPr marL="0" lvl="0" indent="0" algn="just" defTabSz="533400">
            <a:lnSpc>
              <a:spcPct val="90000"/>
            </a:lnSpc>
            <a:spcBef>
              <a:spcPct val="0"/>
            </a:spcBef>
            <a:spcAft>
              <a:spcPct val="35000"/>
            </a:spcAft>
            <a:buNone/>
          </a:pPr>
          <a:r>
            <a:rPr lang="en-IN" sz="1300" kern="1200" dirty="0">
              <a:solidFill>
                <a:prstClr val="white"/>
              </a:solidFill>
              <a:latin typeface="+mn-lt"/>
              <a:ea typeface="+mn-ea"/>
              <a:cs typeface="+mn-cs"/>
            </a:rPr>
            <a:t>Given this current trend of insurance industry and based on customer requirement, we need to develop a predictive model to classify high risk and low risk applicants .</a:t>
          </a:r>
          <a:endParaRPr lang="en-US" sz="1300" kern="1200" dirty="0">
            <a:solidFill>
              <a:prstClr val="white"/>
            </a:solidFill>
            <a:latin typeface="+mn-lt"/>
            <a:ea typeface="+mn-ea"/>
            <a:cs typeface="+mn-cs"/>
          </a:endParaRPr>
        </a:p>
      </dgm:t>
    </dgm:pt>
    <dgm:pt modelId="{6B3C1248-EC42-4569-A19D-9735F108130F}" type="sibTrans" cxnId="{44F13750-D315-4EB4-BD21-E0C81081F21C}">
      <dgm:prSet/>
      <dgm:spPr/>
      <dgm:t>
        <a:bodyPr/>
        <a:lstStyle/>
        <a:p>
          <a:endParaRPr lang="en-US"/>
        </a:p>
      </dgm:t>
    </dgm:pt>
    <dgm:pt modelId="{3112B514-43DB-44CB-BC0B-D2379A0CACC3}" type="parTrans" cxnId="{44F13750-D315-4EB4-BD21-E0C81081F21C}">
      <dgm:prSet/>
      <dgm:spPr/>
      <dgm:t>
        <a:bodyPr/>
        <a:lstStyle/>
        <a:p>
          <a:endParaRPr lang="en-US"/>
        </a:p>
      </dgm:t>
    </dgm:pt>
    <dgm:pt modelId="{54C0EC30-995C-42B4-837A-069984768EB8}">
      <dgm:prSet phldrT="[Text]" custT="1"/>
      <dgm:spPr/>
      <dgm:t>
        <a:bodyPr/>
        <a:lstStyle/>
        <a:p>
          <a:pPr marL="0" lvl="0" indent="0" algn="just" defTabSz="533400">
            <a:lnSpc>
              <a:spcPct val="90000"/>
            </a:lnSpc>
            <a:spcBef>
              <a:spcPct val="0"/>
            </a:spcBef>
            <a:spcAft>
              <a:spcPct val="35000"/>
            </a:spcAft>
            <a:buNone/>
          </a:pPr>
          <a:r>
            <a:rPr lang="en-IN" sz="1300" kern="1200" dirty="0">
              <a:solidFill>
                <a:prstClr val="white"/>
              </a:solidFill>
              <a:latin typeface="+mn-lt"/>
              <a:ea typeface="+mn-ea"/>
              <a:cs typeface="+mn-cs"/>
            </a:rPr>
            <a:t>Results in making the process of identifying target customer segment quicker and less labour intensive while maintaining privacy boundaries.</a:t>
          </a:r>
          <a:endParaRPr lang="en-US" sz="1300" kern="1200" dirty="0">
            <a:solidFill>
              <a:prstClr val="white"/>
            </a:solidFill>
            <a:latin typeface="+mn-lt"/>
            <a:ea typeface="+mn-ea"/>
            <a:cs typeface="+mn-cs"/>
          </a:endParaRPr>
        </a:p>
      </dgm:t>
    </dgm:pt>
    <dgm:pt modelId="{58E42D48-81A3-4447-98A0-002FA3C0BA6C}" type="sibTrans" cxnId="{764EA10C-B6DA-4F16-BB73-0A860D769E47}">
      <dgm:prSet/>
      <dgm:spPr/>
      <dgm:t>
        <a:bodyPr/>
        <a:lstStyle/>
        <a:p>
          <a:endParaRPr lang="en-US"/>
        </a:p>
      </dgm:t>
    </dgm:pt>
    <dgm:pt modelId="{62ABA106-3749-41E4-9EC8-07A6E21B6ABF}" type="parTrans" cxnId="{764EA10C-B6DA-4F16-BB73-0A860D769E47}">
      <dgm:prSet/>
      <dgm:spPr/>
      <dgm:t>
        <a:bodyPr/>
        <a:lstStyle/>
        <a:p>
          <a:endParaRPr lang="en-US"/>
        </a:p>
      </dgm:t>
    </dgm:pt>
    <dgm:pt modelId="{A3A85CAF-87A9-42A3-9ED2-FE5ECF97E174}">
      <dgm:prSet phldrT="[Text]" custT="1"/>
      <dgm:spPr/>
      <dgm: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Improve public perception of the insurance Industry and will Increase household penetration</a:t>
          </a:r>
        </a:p>
      </dgm:t>
    </dgm:pt>
    <dgm:pt modelId="{C6D00145-F67C-47EE-B415-403AE2673804}" type="sibTrans" cxnId="{FE1A658D-A26F-4AAA-A6F3-B95C2D32D22E}">
      <dgm:prSet/>
      <dgm:spPr/>
      <dgm:t>
        <a:bodyPr/>
        <a:lstStyle/>
        <a:p>
          <a:endParaRPr lang="en-US"/>
        </a:p>
      </dgm:t>
    </dgm:pt>
    <dgm:pt modelId="{3389CCA9-CDD2-4909-9BFD-50187734EC78}" type="parTrans" cxnId="{FE1A658D-A26F-4AAA-A6F3-B95C2D32D22E}">
      <dgm:prSet/>
      <dgm:spPr/>
      <dgm:t>
        <a:bodyPr/>
        <a:lstStyle/>
        <a:p>
          <a:endParaRPr lang="en-US"/>
        </a:p>
      </dgm:t>
    </dgm:pt>
    <dgm:pt modelId="{1F0B05BC-641E-4E12-A183-56C2C9E61E1C}" type="pres">
      <dgm:prSet presAssocID="{53AD7639-3E37-4B44-B74F-BD54FFEB528B}" presName="Name0" presStyleCnt="0">
        <dgm:presLayoutVars>
          <dgm:dir/>
          <dgm:resizeHandles val="exact"/>
        </dgm:presLayoutVars>
      </dgm:prSet>
      <dgm:spPr/>
    </dgm:pt>
    <dgm:pt modelId="{BEAE2BD4-342E-4148-B48E-CB09688DFBD9}" type="pres">
      <dgm:prSet presAssocID="{5E55109F-CE4F-4FD3-B51D-FDD9505B7817}" presName="node" presStyleLbl="node1" presStyleIdx="0" presStyleCnt="3" custScaleY="169022">
        <dgm:presLayoutVars>
          <dgm:bulletEnabled val="1"/>
        </dgm:presLayoutVars>
      </dgm:prSet>
      <dgm:spPr/>
    </dgm:pt>
    <dgm:pt modelId="{971B05A0-1230-439C-A6E0-5A5CFA081D79}" type="pres">
      <dgm:prSet presAssocID="{6B3C1248-EC42-4569-A19D-9735F108130F}" presName="sibTrans" presStyleLbl="sibTrans2D1" presStyleIdx="0" presStyleCnt="2"/>
      <dgm:spPr/>
    </dgm:pt>
    <dgm:pt modelId="{E079F9CE-86ED-4307-986D-2ABBFEC6CE15}" type="pres">
      <dgm:prSet presAssocID="{6B3C1248-EC42-4569-A19D-9735F108130F}" presName="connectorText" presStyleLbl="sibTrans2D1" presStyleIdx="0" presStyleCnt="2"/>
      <dgm:spPr/>
    </dgm:pt>
    <dgm:pt modelId="{8960A33B-1F96-414E-B1D3-EAEE042AF13F}" type="pres">
      <dgm:prSet presAssocID="{54C0EC30-995C-42B4-837A-069984768EB8}" presName="node" presStyleLbl="node1" presStyleIdx="1" presStyleCnt="3" custScaleY="169022" custLinFactNeighborX="-1793" custLinFactNeighborY="-26318">
        <dgm:presLayoutVars>
          <dgm:bulletEnabled val="1"/>
        </dgm:presLayoutVars>
      </dgm:prSet>
      <dgm:spPr/>
    </dgm:pt>
    <dgm:pt modelId="{E642F240-2ED0-4D1F-9AC7-E891C3E1B8FF}" type="pres">
      <dgm:prSet presAssocID="{58E42D48-81A3-4447-98A0-002FA3C0BA6C}" presName="sibTrans" presStyleLbl="sibTrans2D1" presStyleIdx="1" presStyleCnt="2"/>
      <dgm:spPr/>
    </dgm:pt>
    <dgm:pt modelId="{BD916925-C3BB-4C2A-9FF1-B0103F19B33C}" type="pres">
      <dgm:prSet presAssocID="{58E42D48-81A3-4447-98A0-002FA3C0BA6C}" presName="connectorText" presStyleLbl="sibTrans2D1" presStyleIdx="1" presStyleCnt="2"/>
      <dgm:spPr/>
    </dgm:pt>
    <dgm:pt modelId="{3F38A750-557A-4EF9-95BB-E8708066920E}" type="pres">
      <dgm:prSet presAssocID="{A3A85CAF-87A9-42A3-9ED2-FE5ECF97E174}" presName="node" presStyleLbl="node1" presStyleIdx="2" presStyleCnt="3" custScaleY="169022" custLinFactNeighborY="-2094">
        <dgm:presLayoutVars>
          <dgm:bulletEnabled val="1"/>
        </dgm:presLayoutVars>
      </dgm:prSet>
      <dgm:spPr/>
    </dgm:pt>
  </dgm:ptLst>
  <dgm:cxnLst>
    <dgm:cxn modelId="{764EA10C-B6DA-4F16-BB73-0A860D769E47}" srcId="{53AD7639-3E37-4B44-B74F-BD54FFEB528B}" destId="{54C0EC30-995C-42B4-837A-069984768EB8}" srcOrd="1" destOrd="0" parTransId="{62ABA106-3749-41E4-9EC8-07A6E21B6ABF}" sibTransId="{58E42D48-81A3-4447-98A0-002FA3C0BA6C}"/>
    <dgm:cxn modelId="{DACEBF1C-3EBB-4A9A-80CF-FBAF4231B6D8}" type="presOf" srcId="{5E55109F-CE4F-4FD3-B51D-FDD9505B7817}" destId="{BEAE2BD4-342E-4148-B48E-CB09688DFBD9}" srcOrd="0" destOrd="0" presId="urn:microsoft.com/office/officeart/2005/8/layout/process1"/>
    <dgm:cxn modelId="{04F79A2D-20AF-49F0-AC15-2764A9E94202}" type="presOf" srcId="{54C0EC30-995C-42B4-837A-069984768EB8}" destId="{8960A33B-1F96-414E-B1D3-EAEE042AF13F}" srcOrd="0" destOrd="0" presId="urn:microsoft.com/office/officeart/2005/8/layout/process1"/>
    <dgm:cxn modelId="{CAE2FA63-361B-43B2-9CEB-05C2B967F9BC}" type="presOf" srcId="{A3A85CAF-87A9-42A3-9ED2-FE5ECF97E174}" destId="{3F38A750-557A-4EF9-95BB-E8708066920E}" srcOrd="0" destOrd="0" presId="urn:microsoft.com/office/officeart/2005/8/layout/process1"/>
    <dgm:cxn modelId="{47EE634C-BE38-429F-8303-25CA0ADA894E}" type="presOf" srcId="{6B3C1248-EC42-4569-A19D-9735F108130F}" destId="{E079F9CE-86ED-4307-986D-2ABBFEC6CE15}" srcOrd="1" destOrd="0" presId="urn:microsoft.com/office/officeart/2005/8/layout/process1"/>
    <dgm:cxn modelId="{44F13750-D315-4EB4-BD21-E0C81081F21C}" srcId="{53AD7639-3E37-4B44-B74F-BD54FFEB528B}" destId="{5E55109F-CE4F-4FD3-B51D-FDD9505B7817}" srcOrd="0" destOrd="0" parTransId="{3112B514-43DB-44CB-BC0B-D2379A0CACC3}" sibTransId="{6B3C1248-EC42-4569-A19D-9735F108130F}"/>
    <dgm:cxn modelId="{FE1A658D-A26F-4AAA-A6F3-B95C2D32D22E}" srcId="{53AD7639-3E37-4B44-B74F-BD54FFEB528B}" destId="{A3A85CAF-87A9-42A3-9ED2-FE5ECF97E174}" srcOrd="2" destOrd="0" parTransId="{3389CCA9-CDD2-4909-9BFD-50187734EC78}" sibTransId="{C6D00145-F67C-47EE-B415-403AE2673804}"/>
    <dgm:cxn modelId="{403469A2-6C74-4C80-B30D-019A69053ABD}" type="presOf" srcId="{53AD7639-3E37-4B44-B74F-BD54FFEB528B}" destId="{1F0B05BC-641E-4E12-A183-56C2C9E61E1C}" srcOrd="0" destOrd="0" presId="urn:microsoft.com/office/officeart/2005/8/layout/process1"/>
    <dgm:cxn modelId="{325B80A7-A12E-4676-A75E-40E666D36058}" type="presOf" srcId="{58E42D48-81A3-4447-98A0-002FA3C0BA6C}" destId="{BD916925-C3BB-4C2A-9FF1-B0103F19B33C}" srcOrd="1" destOrd="0" presId="urn:microsoft.com/office/officeart/2005/8/layout/process1"/>
    <dgm:cxn modelId="{05A2CFB3-8334-4F8E-9904-2F341EF524EC}" type="presOf" srcId="{58E42D48-81A3-4447-98A0-002FA3C0BA6C}" destId="{E642F240-2ED0-4D1F-9AC7-E891C3E1B8FF}" srcOrd="0" destOrd="0" presId="urn:microsoft.com/office/officeart/2005/8/layout/process1"/>
    <dgm:cxn modelId="{D73473D2-F1B4-489C-B6A8-CD70D4292980}" type="presOf" srcId="{6B3C1248-EC42-4569-A19D-9735F108130F}" destId="{971B05A0-1230-439C-A6E0-5A5CFA081D79}" srcOrd="0" destOrd="0" presId="urn:microsoft.com/office/officeart/2005/8/layout/process1"/>
    <dgm:cxn modelId="{39A94FA1-C9D4-48A6-B61F-BB3DA314F460}" type="presParOf" srcId="{1F0B05BC-641E-4E12-A183-56C2C9E61E1C}" destId="{BEAE2BD4-342E-4148-B48E-CB09688DFBD9}" srcOrd="0" destOrd="0" presId="urn:microsoft.com/office/officeart/2005/8/layout/process1"/>
    <dgm:cxn modelId="{6A6264E2-968B-4E43-BFFE-AF44214E184B}" type="presParOf" srcId="{1F0B05BC-641E-4E12-A183-56C2C9E61E1C}" destId="{971B05A0-1230-439C-A6E0-5A5CFA081D79}" srcOrd="1" destOrd="0" presId="urn:microsoft.com/office/officeart/2005/8/layout/process1"/>
    <dgm:cxn modelId="{B2B0BCE6-0B81-47D8-AEE0-091B0E92DEE5}" type="presParOf" srcId="{971B05A0-1230-439C-A6E0-5A5CFA081D79}" destId="{E079F9CE-86ED-4307-986D-2ABBFEC6CE15}" srcOrd="0" destOrd="0" presId="urn:microsoft.com/office/officeart/2005/8/layout/process1"/>
    <dgm:cxn modelId="{77AC681B-5403-4FE9-A754-31C33D1194AB}" type="presParOf" srcId="{1F0B05BC-641E-4E12-A183-56C2C9E61E1C}" destId="{8960A33B-1F96-414E-B1D3-EAEE042AF13F}" srcOrd="2" destOrd="0" presId="urn:microsoft.com/office/officeart/2005/8/layout/process1"/>
    <dgm:cxn modelId="{2ACAF0BD-A056-4BC1-822F-7F3AAB4C85DB}" type="presParOf" srcId="{1F0B05BC-641E-4E12-A183-56C2C9E61E1C}" destId="{E642F240-2ED0-4D1F-9AC7-E891C3E1B8FF}" srcOrd="3" destOrd="0" presId="urn:microsoft.com/office/officeart/2005/8/layout/process1"/>
    <dgm:cxn modelId="{7FC37A84-BDEC-464C-99F5-B84750C0891F}" type="presParOf" srcId="{E642F240-2ED0-4D1F-9AC7-E891C3E1B8FF}" destId="{BD916925-C3BB-4C2A-9FF1-B0103F19B33C}" srcOrd="0" destOrd="0" presId="urn:microsoft.com/office/officeart/2005/8/layout/process1"/>
    <dgm:cxn modelId="{7D3FB791-DFB8-48B0-A8FE-2E687B3BF3F6}" type="presParOf" srcId="{1F0B05BC-641E-4E12-A183-56C2C9E61E1C}" destId="{3F38A750-557A-4EF9-95BB-E8708066920E}"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E2BD4-342E-4148-B48E-CB09688DFBD9}">
      <dsp:nvSpPr>
        <dsp:cNvPr id="0" name=""/>
        <dsp:cNvSpPr/>
      </dsp:nvSpPr>
      <dsp:spPr>
        <a:xfrm>
          <a:off x="181221" y="0"/>
          <a:ext cx="1463466" cy="19184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Font typeface="Arial" panose="020B0604020202020204" pitchFamily="34" charset="0"/>
            <a:buNone/>
          </a:pPr>
          <a:r>
            <a:rPr lang="en-IN" sz="1300" kern="1200" dirty="0">
              <a:solidFill>
                <a:prstClr val="white"/>
              </a:solidFill>
              <a:latin typeface="+mn-lt"/>
              <a:ea typeface="+mn-ea"/>
              <a:cs typeface="+mn-cs"/>
            </a:rPr>
            <a:t>Life insurance market size in US is 900 Billion Dollar as of 2020. Prudential life contributes to 5.50% of this, placed at 4th in the list of market leaders.</a:t>
          </a:r>
          <a:endParaRPr lang="en-US" sz="1300" kern="1200" dirty="0">
            <a:solidFill>
              <a:prstClr val="white"/>
            </a:solidFill>
            <a:latin typeface="+mn-lt"/>
            <a:ea typeface="+mn-ea"/>
            <a:cs typeface="+mn-cs"/>
          </a:endParaRPr>
        </a:p>
      </dsp:txBody>
      <dsp:txXfrm>
        <a:off x="224084" y="42863"/>
        <a:ext cx="1377740" cy="1832726"/>
      </dsp:txXfrm>
    </dsp:sp>
    <dsp:sp modelId="{971B05A0-1230-439C-A6E0-5A5CFA081D79}">
      <dsp:nvSpPr>
        <dsp:cNvPr id="0" name=""/>
        <dsp:cNvSpPr/>
      </dsp:nvSpPr>
      <dsp:spPr>
        <a:xfrm>
          <a:off x="1746502" y="777756"/>
          <a:ext cx="215844" cy="3629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46502" y="850344"/>
        <a:ext cx="151091" cy="217763"/>
      </dsp:txXfrm>
    </dsp:sp>
    <dsp:sp modelId="{3F38A750-557A-4EF9-95BB-E8708066920E}">
      <dsp:nvSpPr>
        <dsp:cNvPr id="0" name=""/>
        <dsp:cNvSpPr/>
      </dsp:nvSpPr>
      <dsp:spPr>
        <a:xfrm>
          <a:off x="2051942" y="0"/>
          <a:ext cx="1463466" cy="19184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en-US" sz="1300" kern="1200" dirty="0"/>
            <a:t>Prudential uses this information for risk classification, scheduling medical exams and deciding eligibility.</a:t>
          </a:r>
        </a:p>
      </dsp:txBody>
      <dsp:txXfrm>
        <a:off x="2094805" y="42863"/>
        <a:ext cx="1377740" cy="183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E2BD4-342E-4148-B48E-CB09688DFBD9}">
      <dsp:nvSpPr>
        <dsp:cNvPr id="0" name=""/>
        <dsp:cNvSpPr/>
      </dsp:nvSpPr>
      <dsp:spPr>
        <a:xfrm>
          <a:off x="190949" y="0"/>
          <a:ext cx="1420399" cy="19184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This process takes an average of 30 days</a:t>
          </a:r>
        </a:p>
      </dsp:txBody>
      <dsp:txXfrm>
        <a:off x="232551" y="41602"/>
        <a:ext cx="1337195" cy="1835248"/>
      </dsp:txXfrm>
    </dsp:sp>
    <dsp:sp modelId="{971B05A0-1230-439C-A6E0-5A5CFA081D79}">
      <dsp:nvSpPr>
        <dsp:cNvPr id="0" name=""/>
        <dsp:cNvSpPr/>
      </dsp:nvSpPr>
      <dsp:spPr>
        <a:xfrm>
          <a:off x="1713465" y="783096"/>
          <a:ext cx="216487" cy="352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13465" y="853548"/>
        <a:ext cx="151541" cy="211355"/>
      </dsp:txXfrm>
    </dsp:sp>
    <dsp:sp modelId="{8960A33B-1F96-414E-B1D3-EAEE042AF13F}">
      <dsp:nvSpPr>
        <dsp:cNvPr id="0" name=""/>
        <dsp:cNvSpPr/>
      </dsp:nvSpPr>
      <dsp:spPr>
        <a:xfrm>
          <a:off x="2019816" y="0"/>
          <a:ext cx="1420399" cy="19184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The antiquated application process results in low insurance penetration levels.</a:t>
          </a:r>
        </a:p>
      </dsp:txBody>
      <dsp:txXfrm>
        <a:off x="2061418" y="41602"/>
        <a:ext cx="1337195" cy="1835248"/>
      </dsp:txXfrm>
    </dsp:sp>
    <dsp:sp modelId="{E642F240-2ED0-4D1F-9AC7-E891C3E1B8FF}">
      <dsp:nvSpPr>
        <dsp:cNvPr id="0" name=""/>
        <dsp:cNvSpPr/>
      </dsp:nvSpPr>
      <dsp:spPr>
        <a:xfrm>
          <a:off x="3544314" y="783096"/>
          <a:ext cx="220688" cy="3522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44314" y="853548"/>
        <a:ext cx="154482" cy="211355"/>
      </dsp:txXfrm>
    </dsp:sp>
    <dsp:sp modelId="{3F38A750-557A-4EF9-95BB-E8708066920E}">
      <dsp:nvSpPr>
        <dsp:cNvPr id="0" name=""/>
        <dsp:cNvSpPr/>
      </dsp:nvSpPr>
      <dsp:spPr>
        <a:xfrm>
          <a:off x="3856608" y="0"/>
          <a:ext cx="1420399" cy="191845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For instance, only 40% households in the USA have insurance.</a:t>
          </a:r>
        </a:p>
      </dsp:txBody>
      <dsp:txXfrm>
        <a:off x="3898210" y="41602"/>
        <a:ext cx="1337195" cy="18352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AE2BD4-342E-4148-B48E-CB09688DFBD9}">
      <dsp:nvSpPr>
        <dsp:cNvPr id="0" name=""/>
        <dsp:cNvSpPr/>
      </dsp:nvSpPr>
      <dsp:spPr>
        <a:xfrm>
          <a:off x="7822" y="0"/>
          <a:ext cx="1502446" cy="185165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IN" sz="1300" kern="1200" dirty="0">
              <a:solidFill>
                <a:prstClr val="white"/>
              </a:solidFill>
              <a:latin typeface="+mn-lt"/>
              <a:ea typeface="+mn-ea"/>
              <a:cs typeface="+mn-cs"/>
            </a:rPr>
            <a:t>Given this current trend of insurance industry and based on customer requirement, we need to develop a predictive model to classify high risk and low risk applicants .</a:t>
          </a:r>
          <a:endParaRPr lang="en-US" sz="1300" kern="1200" dirty="0">
            <a:solidFill>
              <a:prstClr val="white"/>
            </a:solidFill>
            <a:latin typeface="+mn-lt"/>
            <a:ea typeface="+mn-ea"/>
            <a:cs typeface="+mn-cs"/>
          </a:endParaRPr>
        </a:p>
      </dsp:txBody>
      <dsp:txXfrm>
        <a:off x="51827" y="44005"/>
        <a:ext cx="1414436" cy="1763647"/>
      </dsp:txXfrm>
    </dsp:sp>
    <dsp:sp modelId="{971B05A0-1230-439C-A6E0-5A5CFA081D79}">
      <dsp:nvSpPr>
        <dsp:cNvPr id="0" name=""/>
        <dsp:cNvSpPr/>
      </dsp:nvSpPr>
      <dsp:spPr>
        <a:xfrm>
          <a:off x="1657819" y="739525"/>
          <a:ext cx="312807" cy="372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57819" y="814046"/>
        <a:ext cx="218965" cy="223564"/>
      </dsp:txXfrm>
    </dsp:sp>
    <dsp:sp modelId="{8960A33B-1F96-414E-B1D3-EAEE042AF13F}">
      <dsp:nvSpPr>
        <dsp:cNvPr id="0" name=""/>
        <dsp:cNvSpPr/>
      </dsp:nvSpPr>
      <dsp:spPr>
        <a:xfrm>
          <a:off x="2100471" y="0"/>
          <a:ext cx="1502446" cy="185165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IN" sz="1300" kern="1200" dirty="0">
              <a:solidFill>
                <a:prstClr val="white"/>
              </a:solidFill>
              <a:latin typeface="+mn-lt"/>
              <a:ea typeface="+mn-ea"/>
              <a:cs typeface="+mn-cs"/>
            </a:rPr>
            <a:t>Results in making the process of identifying target customer segment quicker and less labour intensive while maintaining privacy boundaries.</a:t>
          </a:r>
          <a:endParaRPr lang="en-US" sz="1300" kern="1200" dirty="0">
            <a:solidFill>
              <a:prstClr val="white"/>
            </a:solidFill>
            <a:latin typeface="+mn-lt"/>
            <a:ea typeface="+mn-ea"/>
            <a:cs typeface="+mn-cs"/>
          </a:endParaRPr>
        </a:p>
      </dsp:txBody>
      <dsp:txXfrm>
        <a:off x="2144476" y="44005"/>
        <a:ext cx="1414436" cy="1763647"/>
      </dsp:txXfrm>
    </dsp:sp>
    <dsp:sp modelId="{E642F240-2ED0-4D1F-9AC7-E891C3E1B8FF}">
      <dsp:nvSpPr>
        <dsp:cNvPr id="0" name=""/>
        <dsp:cNvSpPr/>
      </dsp:nvSpPr>
      <dsp:spPr>
        <a:xfrm>
          <a:off x="3755856" y="739525"/>
          <a:ext cx="324229" cy="3726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755856" y="814046"/>
        <a:ext cx="226960" cy="223564"/>
      </dsp:txXfrm>
    </dsp:sp>
    <dsp:sp modelId="{3F38A750-557A-4EF9-95BB-E8708066920E}">
      <dsp:nvSpPr>
        <dsp:cNvPr id="0" name=""/>
        <dsp:cNvSpPr/>
      </dsp:nvSpPr>
      <dsp:spPr>
        <a:xfrm>
          <a:off x="4214672" y="0"/>
          <a:ext cx="1502446" cy="185165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33400">
            <a:lnSpc>
              <a:spcPct val="90000"/>
            </a:lnSpc>
            <a:spcBef>
              <a:spcPct val="0"/>
            </a:spcBef>
            <a:spcAft>
              <a:spcPct val="35000"/>
            </a:spcAft>
            <a:buNone/>
          </a:pPr>
          <a:r>
            <a:rPr lang="en-US" sz="1300" kern="1200" dirty="0">
              <a:solidFill>
                <a:prstClr val="white"/>
              </a:solidFill>
              <a:latin typeface="+mn-lt"/>
              <a:ea typeface="+mn-ea"/>
              <a:cs typeface="+mn-cs"/>
            </a:rPr>
            <a:t>Improve public perception of the insurance Industry and will Increase household penetration</a:t>
          </a:r>
        </a:p>
      </dsp:txBody>
      <dsp:txXfrm>
        <a:off x="4258677" y="44005"/>
        <a:ext cx="1414436" cy="176364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4/25/2020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96721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4/25/2020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00339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672663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922429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962304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09352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4/25/2020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490321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9532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4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7096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4/25/2020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22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532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6276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2882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0872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9379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4/25/2020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3994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4/25/2020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77805138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image" Target="../media/image6.emf"/><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5.emf"/><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7431-F684-40F1-9821-4C008DCF6CE4}"/>
              </a:ext>
            </a:extLst>
          </p:cNvPr>
          <p:cNvSpPr>
            <a:spLocks noGrp="1"/>
          </p:cNvSpPr>
          <p:nvPr>
            <p:ph type="ctrTitle"/>
          </p:nvPr>
        </p:nvSpPr>
        <p:spPr>
          <a:xfrm>
            <a:off x="3259705" y="1652098"/>
            <a:ext cx="8574622" cy="4161182"/>
          </a:xfrm>
        </p:spPr>
        <p:txBody>
          <a:bodyPr>
            <a:normAutofit fontScale="90000"/>
          </a:bodyPr>
          <a:lstStyle/>
          <a:p>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br>
              <a:rPr lang="en-US" dirty="0">
                <a:latin typeface="Arial Black" panose="020B0A04020102020204" pitchFamily="34" charset="0"/>
              </a:rPr>
            </a:br>
            <a:r>
              <a:rPr lang="en-US" sz="4900" dirty="0">
                <a:latin typeface="Arial Black" panose="020B0A04020102020204" pitchFamily="34" charset="0"/>
              </a:rPr>
              <a:t>Predictive Modeling - Prudential Life Insurance Assessment</a:t>
            </a:r>
            <a:br>
              <a:rPr lang="en-US" sz="2400" dirty="0">
                <a:latin typeface="Arial Black" panose="020B0A04020102020204" pitchFamily="34" charset="0"/>
              </a:rPr>
            </a:br>
            <a:endParaRPr lang="en-US" dirty="0"/>
          </a:p>
        </p:txBody>
      </p:sp>
      <p:sp>
        <p:nvSpPr>
          <p:cNvPr id="3" name="Subtitle 2">
            <a:extLst>
              <a:ext uri="{FF2B5EF4-FFF2-40B4-BE49-F238E27FC236}">
                <a16:creationId xmlns:a16="http://schemas.microsoft.com/office/drawing/2014/main" id="{E2372A3C-CF73-4108-A961-EF5886BE3611}"/>
              </a:ext>
            </a:extLst>
          </p:cNvPr>
          <p:cNvSpPr>
            <a:spLocks noGrp="1"/>
          </p:cNvSpPr>
          <p:nvPr>
            <p:ph type="subTitle" idx="1"/>
          </p:nvPr>
        </p:nvSpPr>
        <p:spPr>
          <a:xfrm>
            <a:off x="4846682" y="5149206"/>
            <a:ext cx="6987645" cy="1388534"/>
          </a:xfrm>
        </p:spPr>
        <p:txBody>
          <a:bodyPr>
            <a:normAutofit/>
          </a:bodyPr>
          <a:lstStyle/>
          <a:p>
            <a:r>
              <a:rPr lang="en-US" sz="2000" b="1" dirty="0"/>
              <a:t>Ashok </a:t>
            </a:r>
            <a:r>
              <a:rPr lang="en-US" sz="2000" b="1" dirty="0" err="1"/>
              <a:t>Bhatraju</a:t>
            </a:r>
            <a:r>
              <a:rPr lang="en-US" sz="2000" b="1" dirty="0"/>
              <a:t> – 670248723</a:t>
            </a:r>
          </a:p>
          <a:p>
            <a:r>
              <a:rPr lang="en-US" sz="2000" b="1" dirty="0"/>
              <a:t>Nikita </a:t>
            </a:r>
            <a:r>
              <a:rPr lang="en-US" sz="2000" b="1" dirty="0" err="1"/>
              <a:t>Bawane</a:t>
            </a:r>
            <a:r>
              <a:rPr lang="en-US" sz="2000" b="1" dirty="0"/>
              <a:t> – </a:t>
            </a:r>
            <a:r>
              <a:rPr lang="en-IN" sz="2000" b="1" dirty="0"/>
              <a:t>661069000</a:t>
            </a:r>
            <a:endParaRPr lang="en-US" sz="2000" b="1" dirty="0"/>
          </a:p>
          <a:p>
            <a:r>
              <a:rPr lang="en-US" sz="2000" b="1" dirty="0"/>
              <a:t>Ritu Gangwal - </a:t>
            </a:r>
            <a:r>
              <a:rPr lang="en-IN" sz="2000" b="1" dirty="0"/>
              <a:t>670646774</a:t>
            </a:r>
            <a:endParaRPr lang="en-US" sz="2000" b="1" dirty="0"/>
          </a:p>
          <a:p>
            <a:endParaRPr lang="en-US" dirty="0"/>
          </a:p>
        </p:txBody>
      </p:sp>
      <p:pic>
        <p:nvPicPr>
          <p:cNvPr id="5" name="Picture 4">
            <a:extLst>
              <a:ext uri="{FF2B5EF4-FFF2-40B4-BE49-F238E27FC236}">
                <a16:creationId xmlns:a16="http://schemas.microsoft.com/office/drawing/2014/main" id="{C0D15209-6C84-469F-A978-52518F9378FE}"/>
              </a:ext>
            </a:extLst>
          </p:cNvPr>
          <p:cNvPicPr>
            <a:picLocks noChangeAspect="1"/>
          </p:cNvPicPr>
          <p:nvPr/>
        </p:nvPicPr>
        <p:blipFill>
          <a:blip r:embed="rId2"/>
          <a:stretch>
            <a:fillRect/>
          </a:stretch>
        </p:blipFill>
        <p:spPr>
          <a:xfrm>
            <a:off x="8392494" y="257791"/>
            <a:ext cx="2122714" cy="1569855"/>
          </a:xfrm>
          <a:prstGeom prst="rect">
            <a:avLst/>
          </a:prstGeom>
        </p:spPr>
      </p:pic>
      <p:pic>
        <p:nvPicPr>
          <p:cNvPr id="4" name="Picture 3">
            <a:extLst>
              <a:ext uri="{FF2B5EF4-FFF2-40B4-BE49-F238E27FC236}">
                <a16:creationId xmlns:a16="http://schemas.microsoft.com/office/drawing/2014/main" id="{0C1EA0A8-1AC5-4440-AF73-FD7D08C093D1}"/>
              </a:ext>
            </a:extLst>
          </p:cNvPr>
          <p:cNvPicPr>
            <a:picLocks noChangeAspect="1"/>
          </p:cNvPicPr>
          <p:nvPr/>
        </p:nvPicPr>
        <p:blipFill>
          <a:blip r:embed="rId3"/>
          <a:stretch>
            <a:fillRect/>
          </a:stretch>
        </p:blipFill>
        <p:spPr>
          <a:xfrm>
            <a:off x="9662827" y="988024"/>
            <a:ext cx="2145160" cy="1509585"/>
          </a:xfrm>
          <a:prstGeom prst="rect">
            <a:avLst/>
          </a:prstGeom>
        </p:spPr>
      </p:pic>
    </p:spTree>
    <p:extLst>
      <p:ext uri="{BB962C8B-B14F-4D97-AF65-F5344CB8AC3E}">
        <p14:creationId xmlns:p14="http://schemas.microsoft.com/office/powerpoint/2010/main" val="9440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782" y="653232"/>
            <a:ext cx="4267200" cy="730250"/>
          </a:xfrm>
        </p:spPr>
        <p:txBody>
          <a:bodyPr>
            <a:normAutofit/>
          </a:bodyPr>
          <a:lstStyle/>
          <a:p>
            <a:r>
              <a:rPr lang="en-GB" sz="2800" b="1" dirty="0">
                <a:solidFill>
                  <a:schemeClr val="accent1">
                    <a:lumMod val="50000"/>
                  </a:schemeClr>
                </a:solidFill>
                <a:latin typeface="+mn-lt"/>
                <a:ea typeface="+mn-ea"/>
                <a:cs typeface="Calibri" pitchFamily="34" charset="0"/>
              </a:rPr>
              <a:t>AGENDA</a:t>
            </a:r>
          </a:p>
        </p:txBody>
      </p:sp>
      <p:sp>
        <p:nvSpPr>
          <p:cNvPr id="3" name="Slide Number Placeholder 2"/>
          <p:cNvSpPr>
            <a:spLocks noGrp="1"/>
          </p:cNvSpPr>
          <p:nvPr>
            <p:ph type="sldNum" sz="quarter" idx="12"/>
          </p:nvPr>
        </p:nvSpPr>
        <p:spPr/>
        <p:txBody>
          <a:bodyPr/>
          <a:lstStyle/>
          <a:p>
            <a:pPr>
              <a:defRPr/>
            </a:pPr>
            <a:fld id="{4C359725-2262-43D3-8E78-9D4565CE2B20}" type="slidenum">
              <a:rPr lang="en-US" smtClean="0"/>
              <a:pPr>
                <a:defRPr/>
              </a:pPr>
              <a:t>2</a:t>
            </a:fld>
            <a:endParaRPr lang="en-US" dirty="0"/>
          </a:p>
        </p:txBody>
      </p:sp>
      <p:sp>
        <p:nvSpPr>
          <p:cNvPr id="7" name="Rectangle 6"/>
          <p:cNvSpPr/>
          <p:nvPr/>
        </p:nvSpPr>
        <p:spPr>
          <a:xfrm>
            <a:off x="1892014" y="1547887"/>
            <a:ext cx="4203986" cy="4093428"/>
          </a:xfrm>
          <a:prstGeom prst="rect">
            <a:avLst/>
          </a:prstGeom>
        </p:spPr>
        <p:txBody>
          <a:bodyPr wrap="square">
            <a:spAutoFit/>
          </a:bodyPr>
          <a:lstStyle/>
          <a:p>
            <a:pPr algn="ctr"/>
            <a:endParaRPr lang="en-US" sz="2000" dirty="0">
              <a:solidFill>
                <a:schemeClr val="accent1">
                  <a:lumMod val="50000"/>
                </a:schemeClr>
              </a:solidFill>
              <a:latin typeface="Calibri" pitchFamily="34" charset="0"/>
              <a:cs typeface="Calibri" pitchFamily="34" charset="0"/>
            </a:endParaRPr>
          </a:p>
          <a:p>
            <a:pPr algn="ctr"/>
            <a:r>
              <a:rPr lang="en-US" sz="2000" dirty="0">
                <a:solidFill>
                  <a:schemeClr val="accent1">
                    <a:lumMod val="50000"/>
                  </a:schemeClr>
                </a:solidFill>
                <a:cs typeface="Calibri" pitchFamily="34" charset="0"/>
              </a:rPr>
              <a:t>Prudential life Insurance - Overview</a:t>
            </a:r>
            <a:br>
              <a:rPr lang="en-US" sz="2000" dirty="0">
                <a:solidFill>
                  <a:schemeClr val="accent1">
                    <a:lumMod val="50000"/>
                  </a:schemeClr>
                </a:solidFill>
                <a:cs typeface="Calibri" pitchFamily="34" charset="0"/>
              </a:rPr>
            </a:b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Dataset Description</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Data cleanup and exploration – feature engineering</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Model Evaluation and Comparison</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Future Considerations </a:t>
            </a:r>
          </a:p>
          <a:p>
            <a:pPr algn="ctr"/>
            <a:endParaRPr lang="en-US" sz="2000" dirty="0">
              <a:solidFill>
                <a:schemeClr val="accent1">
                  <a:lumMod val="50000"/>
                </a:schemeClr>
              </a:solidFill>
              <a:cs typeface="Calibri" pitchFamily="34" charset="0"/>
            </a:endParaRPr>
          </a:p>
          <a:p>
            <a:pPr algn="ctr"/>
            <a:r>
              <a:rPr lang="en-US" sz="2000" dirty="0">
                <a:solidFill>
                  <a:schemeClr val="accent1">
                    <a:lumMod val="50000"/>
                  </a:schemeClr>
                </a:solidFill>
                <a:cs typeface="Calibri" pitchFamily="34" charset="0"/>
              </a:rPr>
              <a:t>Key Findings &amp; Conclusion </a:t>
            </a:r>
          </a:p>
        </p:txBody>
      </p:sp>
      <p:pic>
        <p:nvPicPr>
          <p:cNvPr id="36" name="Picture 4" descr="Prudential Life Insurance Assessment | Kaggle">
            <a:extLst>
              <a:ext uri="{FF2B5EF4-FFF2-40B4-BE49-F238E27FC236}">
                <a16:creationId xmlns:a16="http://schemas.microsoft.com/office/drawing/2014/main" id="{A4ACBB1F-3552-451E-AC7B-041B6A382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40" y="1018357"/>
            <a:ext cx="4761679" cy="46250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749287" y="892518"/>
            <a:ext cx="9607826" cy="683079"/>
          </a:xfrm>
        </p:spPr>
        <p:txBody>
          <a:bodyPr>
            <a:normAutofit fontScale="90000"/>
          </a:bodyPr>
          <a:lstStyle/>
          <a:p>
            <a:br>
              <a:rPr lang="en-US" sz="2200" dirty="0">
                <a:latin typeface="+mn-lt"/>
                <a:cs typeface="Calibri" panose="020F0502020204030204" pitchFamily="34" charset="0"/>
              </a:rPr>
            </a:br>
            <a:r>
              <a:rPr lang="en-US" sz="2000" dirty="0">
                <a:latin typeface="+mn-lt"/>
                <a:cs typeface="Calibri" panose="020F0502020204030204" pitchFamily="34" charset="0"/>
              </a:rPr>
              <a:t>Prudential Life Insurance needs to evaluate and identify the</a:t>
            </a:r>
            <a:r>
              <a:rPr lang="en-US" sz="2000" dirty="0">
                <a:latin typeface="+mn-lt"/>
              </a:rPr>
              <a:t> risk classification and eligibility, given the data of clients.</a:t>
            </a:r>
            <a:br>
              <a:rPr lang="en-US" sz="2000" dirty="0">
                <a:latin typeface="+mn-lt"/>
              </a:rPr>
            </a:br>
            <a:endParaRPr lang="en-US" sz="2000" dirty="0">
              <a:latin typeface="+mn-lt"/>
              <a:cs typeface="Calibri" panose="020F0502020204030204" pitchFamily="34" charset="0"/>
            </a:endParaRPr>
          </a:p>
        </p:txBody>
      </p:sp>
      <p:sp>
        <p:nvSpPr>
          <p:cNvPr id="3" name="Slide Number Placeholder 2"/>
          <p:cNvSpPr>
            <a:spLocks noGrp="1"/>
          </p:cNvSpPr>
          <p:nvPr>
            <p:ph type="sldNum" sz="quarter" idx="12"/>
          </p:nvPr>
        </p:nvSpPr>
        <p:spPr/>
        <p:txBody>
          <a:bodyPr/>
          <a:lstStyle/>
          <a:p>
            <a:pPr>
              <a:defRPr/>
            </a:pPr>
            <a:fld id="{4C359725-2262-43D3-8E78-9D4565CE2B20}" type="slidenum">
              <a:rPr lang="en-US" smtClean="0"/>
              <a:pPr>
                <a:defRPr/>
              </a:pPr>
              <a:t>3</a:t>
            </a:fld>
            <a:endParaRPr lang="en-US" dirty="0"/>
          </a:p>
        </p:txBody>
      </p:sp>
      <p:sp>
        <p:nvSpPr>
          <p:cNvPr id="23" name="Rectangle 22"/>
          <p:cNvSpPr/>
          <p:nvPr/>
        </p:nvSpPr>
        <p:spPr>
          <a:xfrm>
            <a:off x="1749287" y="1717943"/>
            <a:ext cx="9607826" cy="356078"/>
          </a:xfrm>
          <a:prstGeom prst="rect">
            <a:avLst/>
          </a:prstGeom>
          <a:solidFill>
            <a:schemeClr val="accent1">
              <a:lumMod val="50000"/>
            </a:schemeClr>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Calibri" pitchFamily="34" charset="0"/>
                <a:cs typeface="Calibri" pitchFamily="34" charset="0"/>
              </a:rPr>
              <a:t>Present Situation</a:t>
            </a:r>
          </a:p>
        </p:txBody>
      </p:sp>
      <p:sp>
        <p:nvSpPr>
          <p:cNvPr id="9" name="Rectangle 8">
            <a:extLst>
              <a:ext uri="{FF2B5EF4-FFF2-40B4-BE49-F238E27FC236}">
                <a16:creationId xmlns:a16="http://schemas.microsoft.com/office/drawing/2014/main" id="{F9B8A588-6B07-4D87-8B4D-173E4D6E1A21}"/>
              </a:ext>
            </a:extLst>
          </p:cNvPr>
          <p:cNvSpPr/>
          <p:nvPr/>
        </p:nvSpPr>
        <p:spPr>
          <a:xfrm>
            <a:off x="1749287" y="259053"/>
            <a:ext cx="9607826" cy="60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Calibri" pitchFamily="34" charset="0"/>
                <a:cs typeface="Calibri" pitchFamily="34" charset="0"/>
              </a:rPr>
              <a:t>PRUDENTIAL LIFE INSUARANCE – OVERVIEW AND BUSINESS VALUE</a:t>
            </a:r>
          </a:p>
        </p:txBody>
      </p:sp>
      <p:graphicFrame>
        <p:nvGraphicFramePr>
          <p:cNvPr id="22" name="Diagram 21">
            <a:extLst>
              <a:ext uri="{FF2B5EF4-FFF2-40B4-BE49-F238E27FC236}">
                <a16:creationId xmlns:a16="http://schemas.microsoft.com/office/drawing/2014/main" id="{FA7B5842-C27B-4C5A-8BB5-B6EF1C85F25A}"/>
              </a:ext>
            </a:extLst>
          </p:cNvPr>
          <p:cNvGraphicFramePr/>
          <p:nvPr>
            <p:extLst>
              <p:ext uri="{D42A27DB-BD31-4B8C-83A1-F6EECF244321}">
                <p14:modId xmlns:p14="http://schemas.microsoft.com/office/powerpoint/2010/main" val="4263660391"/>
              </p:ext>
            </p:extLst>
          </p:nvPr>
        </p:nvGraphicFramePr>
        <p:xfrm>
          <a:off x="2043484" y="2216367"/>
          <a:ext cx="3517128" cy="1918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a:extLst>
              <a:ext uri="{FF2B5EF4-FFF2-40B4-BE49-F238E27FC236}">
                <a16:creationId xmlns:a16="http://schemas.microsoft.com/office/drawing/2014/main" id="{A05DD510-7954-4F28-BCCF-0C98315F5348}"/>
              </a:ext>
            </a:extLst>
          </p:cNvPr>
          <p:cNvGraphicFramePr/>
          <p:nvPr>
            <p:extLst>
              <p:ext uri="{D42A27DB-BD31-4B8C-83A1-F6EECF244321}">
                <p14:modId xmlns:p14="http://schemas.microsoft.com/office/powerpoint/2010/main" val="3240678901"/>
              </p:ext>
            </p:extLst>
          </p:nvPr>
        </p:nvGraphicFramePr>
        <p:xfrm>
          <a:off x="5751443" y="2243633"/>
          <a:ext cx="5407023" cy="19184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5" name="Group 24">
            <a:extLst>
              <a:ext uri="{FF2B5EF4-FFF2-40B4-BE49-F238E27FC236}">
                <a16:creationId xmlns:a16="http://schemas.microsoft.com/office/drawing/2014/main" id="{E42F9D18-AF74-43D6-889A-84597DD8E0AC}"/>
              </a:ext>
            </a:extLst>
          </p:cNvPr>
          <p:cNvGrpSpPr/>
          <p:nvPr/>
        </p:nvGrpSpPr>
        <p:grpSpPr>
          <a:xfrm>
            <a:off x="5632174" y="3060894"/>
            <a:ext cx="238539" cy="323421"/>
            <a:chOff x="3264655" y="1333436"/>
            <a:chExt cx="276472" cy="323421"/>
          </a:xfrm>
        </p:grpSpPr>
        <p:sp>
          <p:nvSpPr>
            <p:cNvPr id="26" name="Arrow: Right 25">
              <a:extLst>
                <a:ext uri="{FF2B5EF4-FFF2-40B4-BE49-F238E27FC236}">
                  <a16:creationId xmlns:a16="http://schemas.microsoft.com/office/drawing/2014/main" id="{B955D79E-1740-4698-8760-56419013DCF7}"/>
                </a:ext>
              </a:extLst>
            </p:cNvPr>
            <p:cNvSpPr/>
            <p:nvPr/>
          </p:nvSpPr>
          <p:spPr>
            <a:xfrm>
              <a:off x="3264655" y="1333436"/>
              <a:ext cx="276472" cy="32342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Arrow: Right 4">
              <a:extLst>
                <a:ext uri="{FF2B5EF4-FFF2-40B4-BE49-F238E27FC236}">
                  <a16:creationId xmlns:a16="http://schemas.microsoft.com/office/drawing/2014/main" id="{9C4662BC-3079-477B-9AA2-79CC9877BBBA}"/>
                </a:ext>
              </a:extLst>
            </p:cNvPr>
            <p:cNvSpPr txBox="1"/>
            <p:nvPr/>
          </p:nvSpPr>
          <p:spPr>
            <a:xfrm>
              <a:off x="3264655" y="1398120"/>
              <a:ext cx="193530" cy="19405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p:txBody>
        </p:sp>
      </p:grpSp>
      <p:sp>
        <p:nvSpPr>
          <p:cNvPr id="28" name="Rectangle 27">
            <a:extLst>
              <a:ext uri="{FF2B5EF4-FFF2-40B4-BE49-F238E27FC236}">
                <a16:creationId xmlns:a16="http://schemas.microsoft.com/office/drawing/2014/main" id="{69A38B60-DF3F-4F02-B9AE-EF743BE70A67}"/>
              </a:ext>
            </a:extLst>
          </p:cNvPr>
          <p:cNvSpPr/>
          <p:nvPr/>
        </p:nvSpPr>
        <p:spPr>
          <a:xfrm>
            <a:off x="1749287" y="4331697"/>
            <a:ext cx="9607826" cy="365125"/>
          </a:xfrm>
          <a:prstGeom prst="rect">
            <a:avLst/>
          </a:prstGeom>
          <a:solidFill>
            <a:srgbClr val="8B0720"/>
          </a:solidFill>
          <a:ln w="1270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Calibri" pitchFamily="34" charset="0"/>
                <a:cs typeface="Calibri" pitchFamily="34" charset="0"/>
              </a:rPr>
              <a:t>Need of Modelling – Automating the process</a:t>
            </a:r>
          </a:p>
        </p:txBody>
      </p:sp>
      <p:graphicFrame>
        <p:nvGraphicFramePr>
          <p:cNvPr id="29" name="Diagram 28">
            <a:extLst>
              <a:ext uri="{FF2B5EF4-FFF2-40B4-BE49-F238E27FC236}">
                <a16:creationId xmlns:a16="http://schemas.microsoft.com/office/drawing/2014/main" id="{19820CEC-8E34-481D-ADF7-B55852CCB38A}"/>
              </a:ext>
            </a:extLst>
          </p:cNvPr>
          <p:cNvGraphicFramePr/>
          <p:nvPr>
            <p:extLst>
              <p:ext uri="{D42A27DB-BD31-4B8C-83A1-F6EECF244321}">
                <p14:modId xmlns:p14="http://schemas.microsoft.com/office/powerpoint/2010/main" val="1284119614"/>
              </p:ext>
            </p:extLst>
          </p:nvPr>
        </p:nvGraphicFramePr>
        <p:xfrm>
          <a:off x="3233529" y="4866434"/>
          <a:ext cx="5724941" cy="185165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31" name="Picture 30">
            <a:extLst>
              <a:ext uri="{FF2B5EF4-FFF2-40B4-BE49-F238E27FC236}">
                <a16:creationId xmlns:a16="http://schemas.microsoft.com/office/drawing/2014/main" id="{51662E26-1137-4EA7-98D5-822B7A6A6E88}"/>
              </a:ext>
            </a:extLst>
          </p:cNvPr>
          <p:cNvPicPr>
            <a:picLocks noChangeAspect="1"/>
          </p:cNvPicPr>
          <p:nvPr/>
        </p:nvPicPr>
        <p:blipFill>
          <a:blip r:embed="rId17"/>
          <a:stretch>
            <a:fillRect/>
          </a:stretch>
        </p:blipFill>
        <p:spPr>
          <a:xfrm>
            <a:off x="9120862" y="4889385"/>
            <a:ext cx="1379496" cy="989576"/>
          </a:xfrm>
          <a:prstGeom prst="rect">
            <a:avLst/>
          </a:prstGeom>
        </p:spPr>
      </p:pic>
      <p:pic>
        <p:nvPicPr>
          <p:cNvPr id="30" name="Picture 29">
            <a:extLst>
              <a:ext uri="{FF2B5EF4-FFF2-40B4-BE49-F238E27FC236}">
                <a16:creationId xmlns:a16="http://schemas.microsoft.com/office/drawing/2014/main" id="{96805F78-11AF-46A2-BABE-DC5C17D255F1}"/>
              </a:ext>
            </a:extLst>
          </p:cNvPr>
          <p:cNvPicPr>
            <a:picLocks noChangeAspect="1"/>
          </p:cNvPicPr>
          <p:nvPr/>
        </p:nvPicPr>
        <p:blipFill>
          <a:blip r:embed="rId18"/>
          <a:stretch>
            <a:fillRect/>
          </a:stretch>
        </p:blipFill>
        <p:spPr>
          <a:xfrm>
            <a:off x="9861467" y="5444823"/>
            <a:ext cx="1411289" cy="974938"/>
          </a:xfrm>
          <a:prstGeom prst="rect">
            <a:avLst/>
          </a:prstGeom>
        </p:spPr>
      </p:pic>
    </p:spTree>
    <p:extLst>
      <p:ext uri="{BB962C8B-B14F-4D97-AF65-F5344CB8AC3E}">
        <p14:creationId xmlns:p14="http://schemas.microsoft.com/office/powerpoint/2010/main" val="419116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F20050C-409A-427F-8B1B-CC080E4B98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7" name="Freeform 6">
              <a:extLst>
                <a:ext uri="{FF2B5EF4-FFF2-40B4-BE49-F238E27FC236}">
                  <a16:creationId xmlns:a16="http://schemas.microsoft.com/office/drawing/2014/main" id="{D9A6442D-4773-4F5E-B862-1FC2BB1C46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2C627CDA-214B-4BBA-8D42-39B961B28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4DFE7697-C523-4CA4-8F34-CBB0CFB105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83F6E0A8-0638-4D6F-88E9-14A58EB5A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B89E237D-6539-40AD-8DC8-84FCF6B3DE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461257D0-6EE7-49E5-8F18-1434BF08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5327387C-5608-4616-B609-48A04641DB1D}"/>
              </a:ext>
            </a:extLst>
          </p:cNvPr>
          <p:cNvSpPr>
            <a:spLocks noGrp="1"/>
          </p:cNvSpPr>
          <p:nvPr>
            <p:ph type="title"/>
          </p:nvPr>
        </p:nvSpPr>
        <p:spPr>
          <a:xfrm>
            <a:off x="1624451" y="381000"/>
            <a:ext cx="2826044" cy="1752599"/>
          </a:xfrm>
        </p:spPr>
        <p:txBody>
          <a:bodyPr>
            <a:normAutofit/>
          </a:bodyPr>
          <a:lstStyle/>
          <a:p>
            <a:pPr algn="l">
              <a:lnSpc>
                <a:spcPct val="90000"/>
              </a:lnSpc>
            </a:pPr>
            <a:r>
              <a:rPr lang="en-US" sz="2400" dirty="0"/>
              <a:t>Dataset Description and Feature Engineering</a:t>
            </a:r>
          </a:p>
        </p:txBody>
      </p:sp>
      <p:sp>
        <p:nvSpPr>
          <p:cNvPr id="30" name="Content Placeholder 29">
            <a:extLst>
              <a:ext uri="{FF2B5EF4-FFF2-40B4-BE49-F238E27FC236}">
                <a16:creationId xmlns:a16="http://schemas.microsoft.com/office/drawing/2014/main" id="{A33F8DBD-EFA4-4DFC-AE3C-D403F4D7E9D4}"/>
              </a:ext>
            </a:extLst>
          </p:cNvPr>
          <p:cNvSpPr>
            <a:spLocks noGrp="1"/>
          </p:cNvSpPr>
          <p:nvPr>
            <p:ph idx="1"/>
          </p:nvPr>
        </p:nvSpPr>
        <p:spPr>
          <a:xfrm>
            <a:off x="1550205" y="1871662"/>
            <a:ext cx="2826043" cy="4383363"/>
          </a:xfrm>
        </p:spPr>
        <p:txBody>
          <a:bodyPr>
            <a:normAutofit fontScale="47500" lnSpcReduction="20000"/>
          </a:bodyPr>
          <a:lstStyle/>
          <a:p>
            <a:pPr marL="0" indent="0" algn="just">
              <a:buNone/>
            </a:pPr>
            <a:endParaRPr lang="en-US" sz="1800" dirty="0"/>
          </a:p>
          <a:p>
            <a:pPr algn="just"/>
            <a:r>
              <a:rPr lang="en-US" sz="2900" dirty="0"/>
              <a:t>Total attributes – 128 variables</a:t>
            </a:r>
          </a:p>
          <a:p>
            <a:pPr algn="just"/>
            <a:r>
              <a:rPr lang="en-US" sz="2900" dirty="0"/>
              <a:t>Target Variable – </a:t>
            </a:r>
            <a:r>
              <a:rPr lang="en-US" sz="2900" b="1" dirty="0"/>
              <a:t>Response</a:t>
            </a:r>
            <a:r>
              <a:rPr lang="en-US" sz="2900" dirty="0"/>
              <a:t> with 8 levels. Converted this into binary variable- 0 for ranks 1 to 4 as "Low Risk Applicants" and 1 for ranks 5 to 8 as "High Risk Applicants" .</a:t>
            </a:r>
          </a:p>
          <a:p>
            <a:pPr algn="just"/>
            <a:r>
              <a:rPr lang="en-US" sz="2900" dirty="0"/>
              <a:t>Total  training set – 59,381 customers</a:t>
            </a:r>
          </a:p>
          <a:p>
            <a:pPr algn="just"/>
            <a:r>
              <a:rPr lang="en-IN" sz="2900" dirty="0"/>
              <a:t>Training dataset – 41,567 customers </a:t>
            </a:r>
          </a:p>
          <a:p>
            <a:pPr algn="just"/>
            <a:r>
              <a:rPr lang="en-IN" sz="2900" dirty="0"/>
              <a:t>Validation dataset -  17,814 customers</a:t>
            </a:r>
          </a:p>
          <a:p>
            <a:pPr algn="just"/>
            <a:r>
              <a:rPr lang="en-IN" sz="2900" dirty="0"/>
              <a:t>Test dataset - 19,765 customers</a:t>
            </a:r>
          </a:p>
          <a:p>
            <a:pPr algn="just"/>
            <a:r>
              <a:rPr lang="en-IN" sz="2900" dirty="0"/>
              <a:t>Reduced attributes – 26 variables</a:t>
            </a:r>
            <a:endParaRPr lang="en-US" sz="2900" dirty="0"/>
          </a:p>
          <a:p>
            <a:pPr algn="just">
              <a:buFont typeface="Arial" panose="020B0604020202020204" pitchFamily="34" charset="0"/>
              <a:buChar char="•"/>
            </a:pPr>
            <a:endParaRPr lang="en-US" sz="1800" b="1" dirty="0">
              <a:solidFill>
                <a:srgbClr val="820000"/>
              </a:solidFill>
            </a:endParaRPr>
          </a:p>
          <a:p>
            <a:pPr algn="just"/>
            <a:endParaRPr lang="en-US" sz="1800" dirty="0"/>
          </a:p>
        </p:txBody>
      </p:sp>
      <p:sp>
        <p:nvSpPr>
          <p:cNvPr id="54" name="Rounded Rectangle 16">
            <a:extLst>
              <a:ext uri="{FF2B5EF4-FFF2-40B4-BE49-F238E27FC236}">
                <a16:creationId xmlns:a16="http://schemas.microsoft.com/office/drawing/2014/main" id="{62D73780-58B7-4124-85C7-4ACE82949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9">
            <a:extLst>
              <a:ext uri="{FF2B5EF4-FFF2-40B4-BE49-F238E27FC236}">
                <a16:creationId xmlns:a16="http://schemas.microsoft.com/office/drawing/2014/main" id="{1742F9BA-3C37-4C2F-A9DA-CF2483A66F57}"/>
              </a:ext>
            </a:extLst>
          </p:cNvPr>
          <p:cNvGraphicFramePr>
            <a:graphicFrameLocks/>
          </p:cNvGraphicFramePr>
          <p:nvPr>
            <p:extLst>
              <p:ext uri="{D42A27DB-BD31-4B8C-83A1-F6EECF244321}">
                <p14:modId xmlns:p14="http://schemas.microsoft.com/office/powerpoint/2010/main" val="2612852114"/>
              </p:ext>
            </p:extLst>
          </p:nvPr>
        </p:nvGraphicFramePr>
        <p:xfrm>
          <a:off x="4941202" y="801858"/>
          <a:ext cx="6355155" cy="4989346"/>
        </p:xfrm>
        <a:graphic>
          <a:graphicData uri="http://schemas.openxmlformats.org/drawingml/2006/table">
            <a:tbl>
              <a:tblPr firstRow="1" firstCol="1" bandRow="1">
                <a:tableStyleId>{69012ECD-51FC-41F1-AA8D-1B2483CD663E}</a:tableStyleId>
              </a:tblPr>
              <a:tblGrid>
                <a:gridCol w="1179004">
                  <a:extLst>
                    <a:ext uri="{9D8B030D-6E8A-4147-A177-3AD203B41FA5}">
                      <a16:colId xmlns:a16="http://schemas.microsoft.com/office/drawing/2014/main" val="1240418521"/>
                    </a:ext>
                  </a:extLst>
                </a:gridCol>
                <a:gridCol w="2162403">
                  <a:extLst>
                    <a:ext uri="{9D8B030D-6E8A-4147-A177-3AD203B41FA5}">
                      <a16:colId xmlns:a16="http://schemas.microsoft.com/office/drawing/2014/main" val="4116364444"/>
                    </a:ext>
                  </a:extLst>
                </a:gridCol>
                <a:gridCol w="3013748">
                  <a:extLst>
                    <a:ext uri="{9D8B030D-6E8A-4147-A177-3AD203B41FA5}">
                      <a16:colId xmlns:a16="http://schemas.microsoft.com/office/drawing/2014/main" val="652899441"/>
                    </a:ext>
                  </a:extLst>
                </a:gridCol>
              </a:tblGrid>
              <a:tr h="207231">
                <a:tc>
                  <a:txBody>
                    <a:bodyPr/>
                    <a:lstStyle/>
                    <a:p>
                      <a:pPr marL="0" marR="0" algn="ctr">
                        <a:lnSpc>
                          <a:spcPct val="107000"/>
                        </a:lnSpc>
                        <a:spcBef>
                          <a:spcPts val="0"/>
                        </a:spcBef>
                        <a:spcAft>
                          <a:spcPts val="0"/>
                        </a:spcAft>
                      </a:pPr>
                      <a:r>
                        <a:rPr lang="en-IN" sz="1000">
                          <a:effectLst/>
                        </a:rPr>
                        <a:t>Variable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ctr">
                        <a:lnSpc>
                          <a:spcPct val="107000"/>
                        </a:lnSpc>
                        <a:spcBef>
                          <a:spcPts val="0"/>
                        </a:spcBef>
                        <a:spcAft>
                          <a:spcPts val="0"/>
                        </a:spcAft>
                      </a:pPr>
                      <a:r>
                        <a:rPr lang="en-IN"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ctr">
                        <a:lnSpc>
                          <a:spcPct val="107000"/>
                        </a:lnSpc>
                        <a:spcBef>
                          <a:spcPts val="0"/>
                        </a:spcBef>
                        <a:spcAft>
                          <a:spcPts val="0"/>
                        </a:spcAft>
                      </a:pPr>
                      <a:r>
                        <a:rPr lang="en-US" sz="1000">
                          <a:effectLst/>
                        </a:rPr>
                        <a:t>Variable Treatment Summary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b"/>
                </a:tc>
                <a:extLst>
                  <a:ext uri="{0D108BD9-81ED-4DB2-BD59-A6C34878D82A}">
                    <a16:rowId xmlns:a16="http://schemas.microsoft.com/office/drawing/2014/main" val="1920976319"/>
                  </a:ext>
                </a:extLst>
              </a:tr>
              <a:tr h="383796">
                <a:tc>
                  <a:txBody>
                    <a:bodyPr/>
                    <a:lstStyle/>
                    <a:p>
                      <a:pPr marL="0" marR="0" algn="ctr">
                        <a:lnSpc>
                          <a:spcPct val="107000"/>
                        </a:lnSpc>
                        <a:spcBef>
                          <a:spcPts val="0"/>
                        </a:spcBef>
                        <a:spcAft>
                          <a:spcPts val="0"/>
                        </a:spcAft>
                      </a:pPr>
                      <a:r>
                        <a:rPr lang="en-IN" sz="1000">
                          <a:effectLst/>
                        </a:rPr>
                        <a:t>ID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unique identifier associated with an application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US" sz="1000">
                          <a:effectLst/>
                        </a:rPr>
                        <a:t>This variable is not important in model development as it is just a reference variable.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extLst>
                  <a:ext uri="{0D108BD9-81ED-4DB2-BD59-A6C34878D82A}">
                    <a16:rowId xmlns:a16="http://schemas.microsoft.com/office/drawing/2014/main" val="2495497799"/>
                  </a:ext>
                </a:extLst>
              </a:tr>
              <a:tr h="383796">
                <a:tc>
                  <a:txBody>
                    <a:bodyPr/>
                    <a:lstStyle/>
                    <a:p>
                      <a:pPr marL="0" marR="0" algn="ctr">
                        <a:lnSpc>
                          <a:spcPct val="107000"/>
                        </a:lnSpc>
                        <a:spcBef>
                          <a:spcPts val="0"/>
                        </a:spcBef>
                        <a:spcAft>
                          <a:spcPts val="0"/>
                        </a:spcAft>
                      </a:pPr>
                      <a:r>
                        <a:rPr lang="en-IN" sz="1000">
                          <a:effectLst/>
                        </a:rPr>
                        <a:t>Product_info_1-7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normalized variables relating to the product applied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rowSpan="8">
                  <a:txBody>
                    <a:bodyPr/>
                    <a:lstStyle/>
                    <a:p>
                      <a:pPr marL="0" marR="0" algn="l">
                        <a:lnSpc>
                          <a:spcPct val="107000"/>
                        </a:lnSpc>
                        <a:spcBef>
                          <a:spcPts val="0"/>
                        </a:spcBef>
                        <a:spcAft>
                          <a:spcPts val="0"/>
                        </a:spcAft>
                      </a:pPr>
                      <a:r>
                        <a:rPr lang="en-US" sz="1000" dirty="0">
                          <a:effectLst/>
                        </a:rPr>
                        <a:t>All these variables are treated firstly through missing values, replacing these missing values, removing correlation and then applying random forest method to get the important variables.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extLst>
                  <a:ext uri="{0D108BD9-81ED-4DB2-BD59-A6C34878D82A}">
                    <a16:rowId xmlns:a16="http://schemas.microsoft.com/office/drawing/2014/main" val="2095359009"/>
                  </a:ext>
                </a:extLst>
              </a:tr>
              <a:tr h="207231">
                <a:tc>
                  <a:txBody>
                    <a:bodyPr/>
                    <a:lstStyle/>
                    <a:p>
                      <a:pPr marL="0" marR="0" algn="ctr">
                        <a:lnSpc>
                          <a:spcPct val="107000"/>
                        </a:lnSpc>
                        <a:spcBef>
                          <a:spcPts val="0"/>
                        </a:spcBef>
                        <a:spcAft>
                          <a:spcPts val="0"/>
                        </a:spcAft>
                      </a:pPr>
                      <a:r>
                        <a:rPr lang="en-IN" sz="1000">
                          <a:effectLst/>
                        </a:rPr>
                        <a:t>Ins_Age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Normalized age of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1056639758"/>
                  </a:ext>
                </a:extLst>
              </a:tr>
              <a:tr h="207231">
                <a:tc>
                  <a:txBody>
                    <a:bodyPr/>
                    <a:lstStyle/>
                    <a:p>
                      <a:pPr marL="0" marR="0" algn="ctr">
                        <a:lnSpc>
                          <a:spcPct val="107000"/>
                        </a:lnSpc>
                        <a:spcBef>
                          <a:spcPts val="0"/>
                        </a:spcBef>
                        <a:spcAft>
                          <a:spcPts val="0"/>
                        </a:spcAft>
                      </a:pPr>
                      <a:r>
                        <a:rPr lang="en-IN" sz="1000">
                          <a:effectLst/>
                        </a:rPr>
                        <a:t>Ht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Normalized height of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2592092637"/>
                  </a:ext>
                </a:extLst>
              </a:tr>
              <a:tr h="207231">
                <a:tc>
                  <a:txBody>
                    <a:bodyPr/>
                    <a:lstStyle/>
                    <a:p>
                      <a:pPr marL="0" marR="0" algn="ctr">
                        <a:lnSpc>
                          <a:spcPct val="107000"/>
                        </a:lnSpc>
                        <a:spcBef>
                          <a:spcPts val="0"/>
                        </a:spcBef>
                        <a:spcAft>
                          <a:spcPts val="0"/>
                        </a:spcAft>
                      </a:pPr>
                      <a:r>
                        <a:rPr lang="en-IN" sz="1000">
                          <a:effectLst/>
                        </a:rPr>
                        <a:t>Wt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Normalized weight of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3483008192"/>
                  </a:ext>
                </a:extLst>
              </a:tr>
              <a:tr h="207231">
                <a:tc>
                  <a:txBody>
                    <a:bodyPr/>
                    <a:lstStyle/>
                    <a:p>
                      <a:pPr marL="0" marR="0" algn="ctr">
                        <a:lnSpc>
                          <a:spcPct val="107000"/>
                        </a:lnSpc>
                        <a:spcBef>
                          <a:spcPts val="0"/>
                        </a:spcBef>
                        <a:spcAft>
                          <a:spcPts val="0"/>
                        </a:spcAft>
                      </a:pPr>
                      <a:r>
                        <a:rPr lang="en-IN" sz="1000">
                          <a:effectLst/>
                        </a:rPr>
                        <a:t>BMI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Normalized BMI of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3022587334"/>
                  </a:ext>
                </a:extLst>
              </a:tr>
              <a:tr h="383796">
                <a:tc>
                  <a:txBody>
                    <a:bodyPr/>
                    <a:lstStyle/>
                    <a:p>
                      <a:pPr marL="0" marR="0" algn="ctr">
                        <a:lnSpc>
                          <a:spcPct val="107000"/>
                        </a:lnSpc>
                        <a:spcBef>
                          <a:spcPts val="0"/>
                        </a:spcBef>
                        <a:spcAft>
                          <a:spcPts val="0"/>
                        </a:spcAft>
                      </a:pPr>
                      <a:r>
                        <a:rPr lang="en-IN" sz="1000">
                          <a:effectLst/>
                        </a:rPr>
                        <a:t>Employment_info_1-6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dirty="0">
                          <a:effectLst/>
                        </a:rPr>
                        <a:t>A set of normalized variables relating to the employment history of the applicant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3243380794"/>
                  </a:ext>
                </a:extLst>
              </a:tr>
              <a:tr h="383796">
                <a:tc>
                  <a:txBody>
                    <a:bodyPr/>
                    <a:lstStyle/>
                    <a:p>
                      <a:pPr marL="0" marR="0" algn="ctr">
                        <a:lnSpc>
                          <a:spcPct val="107000"/>
                        </a:lnSpc>
                        <a:spcBef>
                          <a:spcPts val="0"/>
                        </a:spcBef>
                        <a:spcAft>
                          <a:spcPts val="0"/>
                        </a:spcAft>
                      </a:pPr>
                      <a:r>
                        <a:rPr lang="en-IN" sz="1000" dirty="0">
                          <a:effectLst/>
                        </a:rPr>
                        <a:t>Family_Hist_1-5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normalized variables relating to the family history of the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2294824217"/>
                  </a:ext>
                </a:extLst>
              </a:tr>
              <a:tr h="383796">
                <a:tc>
                  <a:txBody>
                    <a:bodyPr/>
                    <a:lstStyle/>
                    <a:p>
                      <a:pPr marL="0" marR="0" algn="ctr">
                        <a:lnSpc>
                          <a:spcPct val="107000"/>
                        </a:lnSpc>
                        <a:spcBef>
                          <a:spcPts val="0"/>
                        </a:spcBef>
                        <a:spcAft>
                          <a:spcPts val="0"/>
                        </a:spcAft>
                      </a:pPr>
                      <a:r>
                        <a:rPr lang="en-IN" sz="1000">
                          <a:effectLst/>
                        </a:rPr>
                        <a:t>Insuredinfo_1-7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normalized variables providing information about the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vMerge="1">
                  <a:txBody>
                    <a:bodyPr/>
                    <a:lstStyle/>
                    <a:p>
                      <a:endParaRPr lang="en-US"/>
                    </a:p>
                  </a:txBody>
                  <a:tcPr/>
                </a:tc>
                <a:extLst>
                  <a:ext uri="{0D108BD9-81ED-4DB2-BD59-A6C34878D82A}">
                    <a16:rowId xmlns:a16="http://schemas.microsoft.com/office/drawing/2014/main" val="524839810"/>
                  </a:ext>
                </a:extLst>
              </a:tr>
              <a:tr h="383796">
                <a:tc>
                  <a:txBody>
                    <a:bodyPr/>
                    <a:lstStyle/>
                    <a:p>
                      <a:pPr marL="0" marR="0" algn="ctr">
                        <a:lnSpc>
                          <a:spcPct val="107000"/>
                        </a:lnSpc>
                        <a:spcBef>
                          <a:spcPts val="0"/>
                        </a:spcBef>
                        <a:spcAft>
                          <a:spcPts val="0"/>
                        </a:spcAft>
                      </a:pPr>
                      <a:r>
                        <a:rPr lang="en-IN" sz="1000">
                          <a:effectLst/>
                        </a:rPr>
                        <a:t>Insurance_history_1-9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normalized variables relating to the insurance history of the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US" sz="1000">
                          <a:effectLst/>
                        </a:rPr>
                        <a:t>PCA method is applied for variable reduction along with all information restored.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extLst>
                  <a:ext uri="{0D108BD9-81ED-4DB2-BD59-A6C34878D82A}">
                    <a16:rowId xmlns:a16="http://schemas.microsoft.com/office/drawing/2014/main" val="1247309110"/>
                  </a:ext>
                </a:extLst>
              </a:tr>
              <a:tr h="913490">
                <a:tc>
                  <a:txBody>
                    <a:bodyPr/>
                    <a:lstStyle/>
                    <a:p>
                      <a:pPr marL="0" marR="0" algn="ctr">
                        <a:lnSpc>
                          <a:spcPct val="107000"/>
                        </a:lnSpc>
                        <a:spcBef>
                          <a:spcPts val="0"/>
                        </a:spcBef>
                        <a:spcAft>
                          <a:spcPts val="0"/>
                        </a:spcAft>
                      </a:pPr>
                      <a:r>
                        <a:rPr lang="en-IN" sz="1000">
                          <a:effectLst/>
                        </a:rPr>
                        <a:t>Medical_History_1-41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normalized variables relating to the medical history of the applicant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US" sz="1000">
                          <a:effectLst/>
                        </a:rPr>
                        <a:t>Created new variable as "Medical History Sum" which is basically the sum of all 3 to 41 variables to restore all the information. This new variable will represent medical history of an applicant in total. Medical History 1 and 2 are left as it is as they have high values.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extLst>
                  <a:ext uri="{0D108BD9-81ED-4DB2-BD59-A6C34878D82A}">
                    <a16:rowId xmlns:a16="http://schemas.microsoft.com/office/drawing/2014/main" val="3854969850"/>
                  </a:ext>
                </a:extLst>
              </a:tr>
              <a:tr h="736925">
                <a:tc>
                  <a:txBody>
                    <a:bodyPr/>
                    <a:lstStyle/>
                    <a:p>
                      <a:pPr marL="0" marR="0" algn="ctr">
                        <a:lnSpc>
                          <a:spcPct val="107000"/>
                        </a:lnSpc>
                        <a:spcBef>
                          <a:spcPts val="0"/>
                        </a:spcBef>
                        <a:spcAft>
                          <a:spcPts val="0"/>
                        </a:spcAft>
                      </a:pPr>
                      <a:r>
                        <a:rPr lang="en-IN" sz="1000">
                          <a:effectLst/>
                        </a:rPr>
                        <a:t>Medical_keyword_1-48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IN" sz="1000">
                          <a:effectLst/>
                        </a:rPr>
                        <a:t>A set of dummy variables relating to the presence of/ absence of a medical keyword being associated with the application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tc>
                  <a:txBody>
                    <a:bodyPr/>
                    <a:lstStyle/>
                    <a:p>
                      <a:pPr marL="0" marR="0" algn="l">
                        <a:lnSpc>
                          <a:spcPct val="107000"/>
                        </a:lnSpc>
                        <a:spcBef>
                          <a:spcPts val="0"/>
                        </a:spcBef>
                        <a:spcAft>
                          <a:spcPts val="0"/>
                        </a:spcAft>
                      </a:pPr>
                      <a:r>
                        <a:rPr lang="en-US" sz="1000" dirty="0">
                          <a:effectLst/>
                        </a:rPr>
                        <a:t>Created new variable as "Medical Keyword" which is basically the sum of all dummy variables to restore all the information. This new variable will represent total no. of medical keywords present for an applicant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1724" marR="21724" marT="0" marB="0" anchor="ctr"/>
                </a:tc>
                <a:extLst>
                  <a:ext uri="{0D108BD9-81ED-4DB2-BD59-A6C34878D82A}">
                    <a16:rowId xmlns:a16="http://schemas.microsoft.com/office/drawing/2014/main" val="2938510047"/>
                  </a:ext>
                </a:extLst>
              </a:tr>
            </a:tbl>
          </a:graphicData>
        </a:graphic>
      </p:graphicFrame>
    </p:spTree>
    <p:extLst>
      <p:ext uri="{BB962C8B-B14F-4D97-AF65-F5344CB8AC3E}">
        <p14:creationId xmlns:p14="http://schemas.microsoft.com/office/powerpoint/2010/main" val="393907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F7B77BA-E9FB-4601-AB35-F76C54D74C57}"/>
              </a:ext>
            </a:extLst>
          </p:cNvPr>
          <p:cNvGraphicFramePr>
            <a:graphicFrameLocks/>
          </p:cNvGraphicFramePr>
          <p:nvPr>
            <p:extLst>
              <p:ext uri="{D42A27DB-BD31-4B8C-83A1-F6EECF244321}">
                <p14:modId xmlns:p14="http://schemas.microsoft.com/office/powerpoint/2010/main" val="390086210"/>
              </p:ext>
            </p:extLst>
          </p:nvPr>
        </p:nvGraphicFramePr>
        <p:xfrm>
          <a:off x="7148694" y="1012643"/>
          <a:ext cx="484452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9F58A2F8-5C9F-4098-BFDA-4EFB3F580C2C}"/>
              </a:ext>
            </a:extLst>
          </p:cNvPr>
          <p:cNvSpPr/>
          <p:nvPr/>
        </p:nvSpPr>
        <p:spPr>
          <a:xfrm>
            <a:off x="1641563" y="219686"/>
            <a:ext cx="10351651" cy="499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Calibri" pitchFamily="34" charset="0"/>
                <a:cs typeface="Calibri" pitchFamily="34" charset="0"/>
              </a:rPr>
              <a:t>MODEL EVALUATION AND COMPARISON</a:t>
            </a:r>
          </a:p>
        </p:txBody>
      </p:sp>
      <p:sp>
        <p:nvSpPr>
          <p:cNvPr id="5" name="Rectangle 4">
            <a:extLst>
              <a:ext uri="{FF2B5EF4-FFF2-40B4-BE49-F238E27FC236}">
                <a16:creationId xmlns:a16="http://schemas.microsoft.com/office/drawing/2014/main" id="{7A0DB50D-2846-49BE-BE18-793FCC1BD606}"/>
              </a:ext>
            </a:extLst>
          </p:cNvPr>
          <p:cNvSpPr/>
          <p:nvPr/>
        </p:nvSpPr>
        <p:spPr>
          <a:xfrm>
            <a:off x="1641563" y="900861"/>
            <a:ext cx="5175827" cy="7971413"/>
          </a:xfrm>
          <a:prstGeom prst="rect">
            <a:avLst/>
          </a:prstGeom>
        </p:spPr>
        <p:txBody>
          <a:bodyPr wrap="square">
            <a:spAutoFit/>
          </a:bodyPr>
          <a:lstStyle/>
          <a:p>
            <a:pPr algn="just"/>
            <a:r>
              <a:rPr lang="en-US" sz="1400" b="1" u="sng" dirty="0"/>
              <a:t>Naïve Bayes </a:t>
            </a:r>
            <a:r>
              <a:rPr lang="en-US" sz="1400" b="1" dirty="0"/>
              <a:t>- </a:t>
            </a:r>
            <a:r>
              <a:rPr lang="en-IN" sz="1400" dirty="0"/>
              <a:t>The naïve Bayesian classifier is based on Bayes theory and this model was used as the baseline. After tuning the parameters, </a:t>
            </a:r>
            <a:r>
              <a:rPr lang="en-US" sz="1400" dirty="0"/>
              <a:t>the best accuracy was attained with Kernel = false, Laplace smoothening factor = 2 and adjust = 3.</a:t>
            </a:r>
          </a:p>
          <a:p>
            <a:pPr algn="just"/>
            <a:endParaRPr lang="en-IN" sz="1400" dirty="0"/>
          </a:p>
          <a:p>
            <a:pPr algn="just"/>
            <a:r>
              <a:rPr lang="en-US" sz="1400" b="1" u="sng" dirty="0"/>
              <a:t>K-Nearest Neighbors (KNN) </a:t>
            </a:r>
            <a:r>
              <a:rPr lang="en-US" sz="1400" b="1" dirty="0"/>
              <a:t>- </a:t>
            </a:r>
            <a:r>
              <a:rPr lang="en-IN" sz="1400" dirty="0"/>
              <a:t>We used multiple K values to check which value gives us the best accuracy. In our case K = 29 gives the best accuracy for this model. Accuracy = 75.12 </a:t>
            </a:r>
          </a:p>
          <a:p>
            <a:pPr algn="just"/>
            <a:endParaRPr lang="en-IN" sz="1400" dirty="0"/>
          </a:p>
          <a:p>
            <a:pPr algn="just"/>
            <a:endParaRPr lang="en-IN" sz="1400"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r>
              <a:rPr lang="en-IN" sz="1400" b="1" u="sng" dirty="0"/>
              <a:t>Logistic Regression </a:t>
            </a:r>
            <a:r>
              <a:rPr lang="en-IN" sz="1400" b="1" dirty="0"/>
              <a:t>- </a:t>
            </a:r>
            <a:r>
              <a:rPr lang="en-IN" sz="1400" dirty="0"/>
              <a:t>Used to predict the probability of occurrence of an event by fitting data to a logistic curve. Lasso (L2), Ridge (L1) and Elastic net was performed by varying alpha value and best was Ridge regression with 76.14% accuracy.</a:t>
            </a:r>
          </a:p>
          <a:p>
            <a:pPr algn="just"/>
            <a:endParaRPr lang="en-IN" sz="1400" dirty="0"/>
          </a:p>
          <a:p>
            <a:pPr algn="just"/>
            <a:r>
              <a:rPr lang="en-IN" sz="1400" b="1" u="sng" dirty="0"/>
              <a:t>Support Vector Machine (SVM) </a:t>
            </a:r>
            <a:r>
              <a:rPr lang="en-IN" sz="1400" dirty="0"/>
              <a:t>– Performed for linear, radial, sigmoid and polynomial kernels and best was with radial kernels </a:t>
            </a:r>
            <a:r>
              <a:rPr lang="en-US" sz="1400" dirty="0"/>
              <a:t>with parameters – Cost – 10^6, Gamma = 1.00E-05.</a:t>
            </a:r>
          </a:p>
          <a:p>
            <a:pPr algn="just"/>
            <a:endParaRPr lang="en-IN" sz="1400"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sz="1400" b="1" dirty="0"/>
          </a:p>
          <a:p>
            <a:pPr algn="just"/>
            <a:endParaRPr lang="en-IN" dirty="0"/>
          </a:p>
          <a:p>
            <a:pPr algn="just"/>
            <a:endParaRPr lang="en-IN" dirty="0"/>
          </a:p>
        </p:txBody>
      </p:sp>
      <p:graphicFrame>
        <p:nvGraphicFramePr>
          <p:cNvPr id="7" name="Chart 6">
            <a:extLst>
              <a:ext uri="{FF2B5EF4-FFF2-40B4-BE49-F238E27FC236}">
                <a16:creationId xmlns:a16="http://schemas.microsoft.com/office/drawing/2014/main" id="{B3150400-DAC5-40FA-8908-711AE960C62E}"/>
              </a:ext>
            </a:extLst>
          </p:cNvPr>
          <p:cNvGraphicFramePr>
            <a:graphicFrameLocks/>
          </p:cNvGraphicFramePr>
          <p:nvPr>
            <p:extLst>
              <p:ext uri="{D42A27DB-BD31-4B8C-83A1-F6EECF244321}">
                <p14:modId xmlns:p14="http://schemas.microsoft.com/office/powerpoint/2010/main" val="4270663020"/>
              </p:ext>
            </p:extLst>
          </p:nvPr>
        </p:nvGraphicFramePr>
        <p:xfrm>
          <a:off x="1972869" y="2553671"/>
          <a:ext cx="3526783" cy="2111093"/>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ADBC92D2-D995-4381-AA09-20CD712FC7EC}"/>
              </a:ext>
            </a:extLst>
          </p:cNvPr>
          <p:cNvSpPr/>
          <p:nvPr/>
        </p:nvSpPr>
        <p:spPr>
          <a:xfrm>
            <a:off x="10550436" y="3868325"/>
            <a:ext cx="1641563" cy="2462213"/>
          </a:xfrm>
          <a:prstGeom prst="rect">
            <a:avLst/>
          </a:prstGeom>
        </p:spPr>
        <p:txBody>
          <a:bodyPr wrap="square">
            <a:spAutoFit/>
          </a:bodyPr>
          <a:lstStyle/>
          <a:p>
            <a:pPr algn="just"/>
            <a:r>
              <a:rPr lang="en-US" sz="1400" i="1" dirty="0"/>
              <a:t>Considering all the evaluation factors like accuracy, sensitivity and ROC, the SVM model  indicated the best performance with respect to other models with second best as Logistic Regression model</a:t>
            </a:r>
            <a:r>
              <a:rPr lang="en-US" sz="1400" dirty="0"/>
              <a:t>.</a:t>
            </a:r>
          </a:p>
        </p:txBody>
      </p:sp>
      <p:pic>
        <p:nvPicPr>
          <p:cNvPr id="9" name="Picture 8">
            <a:extLst>
              <a:ext uri="{FF2B5EF4-FFF2-40B4-BE49-F238E27FC236}">
                <a16:creationId xmlns:a16="http://schemas.microsoft.com/office/drawing/2014/main" id="{C1D48A83-FB6E-4AD2-83FD-D3772D90790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043" y="3868325"/>
            <a:ext cx="3567394" cy="2743200"/>
          </a:xfrm>
          <a:prstGeom prst="rect">
            <a:avLst/>
          </a:prstGeom>
          <a:noFill/>
          <a:ln>
            <a:noFill/>
          </a:ln>
        </p:spPr>
      </p:pic>
    </p:spTree>
    <p:extLst>
      <p:ext uri="{BB962C8B-B14F-4D97-AF65-F5344CB8AC3E}">
        <p14:creationId xmlns:p14="http://schemas.microsoft.com/office/powerpoint/2010/main" val="12558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2199682" y="1448640"/>
            <a:ext cx="9674266" cy="5235278"/>
            <a:chOff x="5195456" y="2770909"/>
            <a:chExt cx="4963967" cy="2143782"/>
          </a:xfrm>
        </p:grpSpPr>
        <p:sp>
          <p:nvSpPr>
            <p:cNvPr id="7" name="AutoShape 3"/>
            <p:cNvSpPr>
              <a:spLocks noChangeAspect="1" noChangeArrowheads="1"/>
            </p:cNvSpPr>
            <p:nvPr/>
          </p:nvSpPr>
          <p:spPr bwMode="auto">
            <a:xfrm>
              <a:off x="5195456" y="2770909"/>
              <a:ext cx="2887518" cy="2000250"/>
            </a:xfrm>
            <a:prstGeom prst="homePlate">
              <a:avLst>
                <a:gd name="adj" fmla="val 17458"/>
              </a:avLst>
            </a:prstGeom>
            <a:solidFill>
              <a:schemeClr val="bg1"/>
            </a:solidFill>
            <a:ln w="6350">
              <a:solidFill>
                <a:schemeClr val="tx1"/>
              </a:solidFill>
              <a:miter lim="800000"/>
              <a:headEnd/>
              <a:tailEnd/>
            </a:ln>
            <a:effectLst>
              <a:outerShdw blurRad="107950" dist="12700" dir="5400000" algn="ctr">
                <a:srgbClr val="000000"/>
              </a:outerShdw>
            </a:effectLst>
          </p:spPr>
          <p:txBody>
            <a:bodyPr lIns="274320" rIns="45720"/>
            <a:lstStyle>
              <a:lvl1pPr marL="114300" indent="-114300">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spcBef>
                  <a:spcPct val="30000"/>
                </a:spcBef>
              </a:pPr>
              <a:endParaRPr lang="en-US" dirty="0">
                <a:latin typeface="Calibri" panose="020F0502020204030204" pitchFamily="34" charset="0"/>
                <a:cs typeface="Calibri" panose="020F0502020204030204" pitchFamily="34" charset="0"/>
              </a:endParaRPr>
            </a:p>
          </p:txBody>
        </p:sp>
        <p:sp>
          <p:nvSpPr>
            <p:cNvPr id="8" name="AutoShape 4"/>
            <p:cNvSpPr>
              <a:spLocks noChangeArrowheads="1"/>
            </p:cNvSpPr>
            <p:nvPr/>
          </p:nvSpPr>
          <p:spPr bwMode="auto">
            <a:xfrm flipH="1">
              <a:off x="7830561" y="2770909"/>
              <a:ext cx="2328862" cy="976313"/>
            </a:xfrm>
            <a:prstGeom prst="parallelogram">
              <a:avLst>
                <a:gd name="adj" fmla="val 37879"/>
              </a:avLst>
            </a:prstGeom>
            <a:noFill/>
            <a:ln w="6350" cap="rnd">
              <a:solidFill>
                <a:schemeClr val="tx1"/>
              </a:solidFill>
              <a:miter lim="800000"/>
              <a:headEnd/>
              <a:tailEnd/>
            </a:ln>
            <a:effectLst>
              <a:outerShdw blurRad="107950" dist="12700" dir="5400000" algn="ctr">
                <a:srgbClr val="000000"/>
              </a:outerShdw>
            </a:effectLst>
          </p:spPr>
          <p:txBody>
            <a:bodyPr wrap="none" anchor="ctr"/>
            <a:lstStyle>
              <a:lvl1pPr marL="114300" indent="-114300">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spcBef>
                  <a:spcPct val="30000"/>
                </a:spcBef>
                <a:buClr>
                  <a:schemeClr val="folHlink"/>
                </a:buClr>
              </a:pPr>
              <a:endParaRPr lang="en-US" sz="1600" b="1" u="sng" dirty="0">
                <a:latin typeface="Calibri" panose="020F0502020204030204" pitchFamily="34" charset="0"/>
                <a:cs typeface="Calibri" panose="020F0502020204030204" pitchFamily="34" charset="0"/>
              </a:endParaRPr>
            </a:p>
          </p:txBody>
        </p:sp>
        <p:sp>
          <p:nvSpPr>
            <p:cNvPr id="9" name="AutoShape 5"/>
            <p:cNvSpPr>
              <a:spLocks noChangeArrowheads="1"/>
            </p:cNvSpPr>
            <p:nvPr/>
          </p:nvSpPr>
          <p:spPr bwMode="auto">
            <a:xfrm>
              <a:off x="7830561" y="3794847"/>
              <a:ext cx="2328862" cy="976312"/>
            </a:xfrm>
            <a:prstGeom prst="parallelogram">
              <a:avLst>
                <a:gd name="adj" fmla="val 37879"/>
              </a:avLst>
            </a:prstGeom>
            <a:noFill/>
            <a:ln w="6350" cap="rnd">
              <a:solidFill>
                <a:schemeClr val="tx1"/>
              </a:solidFill>
              <a:miter lim="800000"/>
              <a:headEnd/>
              <a:tailEnd/>
            </a:ln>
            <a:effectLst>
              <a:outerShdw blurRad="107950" dist="12700" dir="5400000" algn="ctr">
                <a:srgbClr val="000000"/>
              </a:outerShdw>
            </a:effectLst>
          </p:spPr>
          <p:txBody>
            <a:bodyPr wrap="none" anchor="ctr"/>
            <a:lstStyle>
              <a:lvl1pPr marL="114300" indent="-114300">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spcBef>
                  <a:spcPct val="30000"/>
                </a:spcBef>
                <a:buClr>
                  <a:schemeClr val="bg1"/>
                </a:buClr>
              </a:pP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5227233" y="2770909"/>
              <a:ext cx="2603328" cy="138634"/>
            </a:xfrm>
            <a:prstGeom prst="rect">
              <a:avLst/>
            </a:prstGeom>
          </p:spPr>
          <p:txBody>
            <a:bodyPr wrap="square">
              <a:spAutoFit/>
            </a:bodyPr>
            <a:lstStyle/>
            <a:p>
              <a:pPr>
                <a:spcBef>
                  <a:spcPct val="30000"/>
                </a:spcBef>
              </a:pPr>
              <a:endParaRPr lang="en-US" sz="1600" dirty="0">
                <a:latin typeface="Calibri" panose="020F0502020204030204" pitchFamily="34" charset="0"/>
                <a:cs typeface="Calibri" panose="020F0502020204030204" pitchFamily="34" charset="0"/>
              </a:endParaRPr>
            </a:p>
          </p:txBody>
        </p:sp>
        <p:sp>
          <p:nvSpPr>
            <p:cNvPr id="12" name="Rectangle 11"/>
            <p:cNvSpPr/>
            <p:nvPr/>
          </p:nvSpPr>
          <p:spPr>
            <a:xfrm>
              <a:off x="8046574" y="2770909"/>
              <a:ext cx="1865906" cy="2143782"/>
            </a:xfrm>
            <a:prstGeom prst="rect">
              <a:avLst/>
            </a:prstGeom>
          </p:spPr>
          <p:txBody>
            <a:bodyPr wrap="square">
              <a:spAutoFit/>
            </a:bodyPr>
            <a:lstStyle/>
            <a:p>
              <a:pPr marL="285750" indent="-285750">
                <a:spcBef>
                  <a:spcPct val="30000"/>
                </a:spcBef>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marL="285750" indent="-285750">
                <a:spcBef>
                  <a:spcPct val="30000"/>
                </a:spcBef>
                <a:buFont typeface="Arial" panose="020B0604020202020204" pitchFamily="34" charset="0"/>
                <a:buChar char="•"/>
              </a:pPr>
              <a:endParaRPr lang="en-US" sz="600" dirty="0">
                <a:latin typeface="Calibri" panose="020F0502020204030204" pitchFamily="34" charset="0"/>
                <a:cs typeface="Calibri" panose="020F0502020204030204" pitchFamily="34" charset="0"/>
              </a:endParaRPr>
            </a:p>
            <a:p>
              <a:pPr algn="ctr">
                <a:spcBef>
                  <a:spcPct val="30000"/>
                </a:spcBef>
              </a:pPr>
              <a:r>
                <a:rPr lang="en-US" sz="1600" dirty="0">
                  <a:cs typeface="Calibri" panose="020F0502020204030204" pitchFamily="34" charset="0"/>
                </a:rPr>
                <a:t>a. Improve existing model in terms of accuracy by more in-depth analysis and implementing new mechanisms.</a:t>
              </a:r>
            </a:p>
            <a:p>
              <a:pPr algn="ctr">
                <a:spcBef>
                  <a:spcPct val="30000"/>
                </a:spcBef>
              </a:pPr>
              <a:r>
                <a:rPr lang="en-US" sz="1600" dirty="0">
                  <a:cs typeface="Calibri" panose="020F0502020204030204" pitchFamily="34" charset="0"/>
                </a:rPr>
                <a:t>b. Research on additional categories such as medical history and medical keywords.</a:t>
              </a:r>
            </a:p>
            <a:p>
              <a:pPr>
                <a:spcBef>
                  <a:spcPct val="30000"/>
                </a:spcBef>
              </a:pPr>
              <a:r>
                <a:rPr lang="x-none" sz="1600" dirty="0">
                  <a:cs typeface="Calibri" panose="020F0502020204030204" pitchFamily="34" charset="0"/>
                </a:rPr>
                <a:t> </a:t>
              </a:r>
              <a:endParaRPr lang="en-US" sz="1600" dirty="0">
                <a:cs typeface="Calibri" panose="020F0502020204030204" pitchFamily="34" charset="0"/>
              </a:endParaRPr>
            </a:p>
            <a:p>
              <a:pPr algn="ctr">
                <a:spcBef>
                  <a:spcPct val="30000"/>
                </a:spcBef>
              </a:pPr>
              <a:endParaRPr lang="en-US" sz="1600" dirty="0">
                <a:cs typeface="Calibri" panose="020F0502020204030204" pitchFamily="34" charset="0"/>
              </a:endParaRPr>
            </a:p>
            <a:p>
              <a:pPr algn="ctr">
                <a:spcBef>
                  <a:spcPct val="30000"/>
                </a:spcBef>
              </a:pPr>
              <a:endParaRPr lang="en-US" sz="1600" dirty="0">
                <a:cs typeface="Calibri" panose="020F0502020204030204" pitchFamily="34" charset="0"/>
              </a:endParaRPr>
            </a:p>
            <a:p>
              <a:pPr algn="ctr">
                <a:spcBef>
                  <a:spcPct val="30000"/>
                </a:spcBef>
              </a:pPr>
              <a:r>
                <a:rPr lang="en-US" sz="1600" dirty="0">
                  <a:cs typeface="Calibri" panose="020F0502020204030204" pitchFamily="34" charset="0"/>
                </a:rPr>
                <a:t>      Performing c</a:t>
              </a:r>
              <a:r>
                <a:rPr lang="x-none" sz="1600" dirty="0">
                  <a:cs typeface="Calibri" panose="020F0502020204030204" pitchFamily="34" charset="0"/>
                </a:rPr>
                <a:t>ustomer segment</a:t>
              </a:r>
              <a:r>
                <a:rPr lang="en-US" sz="1600" dirty="0">
                  <a:cs typeface="Calibri" panose="020F0502020204030204" pitchFamily="34" charset="0"/>
                </a:rPr>
                <a:t>ion </a:t>
              </a:r>
              <a:r>
                <a:rPr lang="x-none" sz="1600" dirty="0">
                  <a:cs typeface="Calibri" panose="020F0502020204030204" pitchFamily="34" charset="0"/>
                </a:rPr>
                <a:t>into </a:t>
              </a:r>
              <a:r>
                <a:rPr lang="en-US" sz="1600" dirty="0">
                  <a:cs typeface="Calibri" panose="020F0502020204030204" pitchFamily="34" charset="0"/>
                </a:rPr>
                <a:t>         </a:t>
              </a:r>
              <a:r>
                <a:rPr lang="x-none" sz="1600" dirty="0">
                  <a:cs typeface="Calibri" panose="020F0502020204030204" pitchFamily="34" charset="0"/>
                </a:rPr>
                <a:t>groups with similar attributes</a:t>
              </a:r>
              <a:r>
                <a:rPr lang="en-US" sz="1600" dirty="0">
                  <a:cs typeface="Calibri" panose="020F0502020204030204" pitchFamily="34" charset="0"/>
                </a:rPr>
                <a:t> by unsupervised learning techniques like Clustering and then implementing </a:t>
              </a:r>
              <a:r>
                <a:rPr lang="x-none" sz="1600" dirty="0">
                  <a:cs typeface="Calibri" panose="020F0502020204030204" pitchFamily="34" charset="0"/>
                </a:rPr>
                <a:t>predictive models to contribute to a</a:t>
              </a:r>
              <a:r>
                <a:rPr lang="en-US" sz="1600" dirty="0">
                  <a:cs typeface="Calibri" panose="020F0502020204030204" pitchFamily="34" charset="0"/>
                </a:rPr>
                <a:t> </a:t>
              </a:r>
              <a:r>
                <a:rPr lang="x-none" sz="1600" dirty="0">
                  <a:cs typeface="Calibri" panose="020F0502020204030204" pitchFamily="34" charset="0"/>
                </a:rPr>
                <a:t>different data mining approach for</a:t>
              </a:r>
              <a:r>
                <a:rPr lang="en-US" sz="1600" dirty="0">
                  <a:cs typeface="Calibri" panose="020F0502020204030204" pitchFamily="34" charset="0"/>
                </a:rPr>
                <a:t> the </a:t>
              </a:r>
              <a:r>
                <a:rPr lang="x-none" sz="1600" dirty="0">
                  <a:cs typeface="Calibri" panose="020F0502020204030204" pitchFamily="34" charset="0"/>
                </a:rPr>
                <a:t>life insurance customer data set. </a:t>
              </a:r>
              <a:endParaRPr lang="en-US" sz="1600" dirty="0">
                <a:cs typeface="Calibri" panose="020F0502020204030204" pitchFamily="34" charset="0"/>
              </a:endParaRPr>
            </a:p>
            <a:p>
              <a:pPr marL="285750" indent="-285750">
                <a:spcBef>
                  <a:spcPct val="30000"/>
                </a:spcBef>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grpSp>
      <p:sp>
        <p:nvSpPr>
          <p:cNvPr id="15" name="Rectangle 14"/>
          <p:cNvSpPr/>
          <p:nvPr/>
        </p:nvSpPr>
        <p:spPr>
          <a:xfrm>
            <a:off x="2093843" y="879592"/>
            <a:ext cx="4931854" cy="369332"/>
          </a:xfrm>
          <a:prstGeom prst="rect">
            <a:avLst/>
          </a:prstGeom>
          <a:solidFill>
            <a:srgbClr val="8B072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30000"/>
              </a:spcBef>
            </a:pPr>
            <a:r>
              <a:rPr lang="en-US" b="1" dirty="0">
                <a:solidFill>
                  <a:schemeClr val="bg1"/>
                </a:solidFill>
                <a:latin typeface="Calibri" panose="020F0502020204030204" pitchFamily="34" charset="0"/>
                <a:cs typeface="Calibri" panose="020F0502020204030204" pitchFamily="34" charset="0"/>
              </a:rPr>
              <a:t>Key Findings &amp; Conclusion</a:t>
            </a:r>
          </a:p>
        </p:txBody>
      </p:sp>
      <p:sp>
        <p:nvSpPr>
          <p:cNvPr id="16" name="Rectangle 15"/>
          <p:cNvSpPr/>
          <p:nvPr/>
        </p:nvSpPr>
        <p:spPr>
          <a:xfrm>
            <a:off x="7086558" y="879592"/>
            <a:ext cx="4204294" cy="369332"/>
          </a:xfrm>
          <a:prstGeom prst="rect">
            <a:avLst/>
          </a:prstGeom>
          <a:solidFill>
            <a:schemeClr val="accent1">
              <a:lumMod val="5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30000"/>
              </a:spcBef>
            </a:pPr>
            <a:r>
              <a:rPr lang="en-US" b="1" dirty="0">
                <a:solidFill>
                  <a:schemeClr val="bg1"/>
                </a:solidFill>
                <a:latin typeface="Calibri" panose="020F0502020204030204" pitchFamily="34" charset="0"/>
                <a:cs typeface="Calibri" panose="020F0502020204030204" pitchFamily="34" charset="0"/>
              </a:rPr>
              <a:t>Future considerations</a:t>
            </a:r>
          </a:p>
        </p:txBody>
      </p:sp>
      <p:sp>
        <p:nvSpPr>
          <p:cNvPr id="17" name="Parallelogram 16"/>
          <p:cNvSpPr/>
          <p:nvPr/>
        </p:nvSpPr>
        <p:spPr>
          <a:xfrm flipH="1">
            <a:off x="7335232" y="1448639"/>
            <a:ext cx="3809845" cy="420410"/>
          </a:xfrm>
          <a:prstGeom prst="parallelogram">
            <a:avLst>
              <a:gd name="adj" fmla="val 36386"/>
            </a:avLst>
          </a:prstGeom>
          <a:solidFill>
            <a:schemeClr val="accent1">
              <a:lumMod val="50000"/>
            </a:schemeClr>
          </a:solidFill>
        </p:spPr>
        <p:txBody>
          <a:bodyPr wrap="square">
            <a:spAutoFit/>
          </a:bodyPr>
          <a:lstStyle/>
          <a:p>
            <a:pPr>
              <a:spcBef>
                <a:spcPct val="30000"/>
              </a:spcBef>
            </a:pPr>
            <a:r>
              <a:rPr lang="en-US" sz="1600" dirty="0">
                <a:solidFill>
                  <a:schemeClr val="bg1"/>
                </a:solidFill>
                <a:latin typeface="+mj-lt"/>
                <a:cs typeface="Calibri" panose="020F0502020204030204" pitchFamily="34" charset="0"/>
              </a:rPr>
              <a:t>Exploring categories &amp; methods</a:t>
            </a:r>
          </a:p>
        </p:txBody>
      </p:sp>
      <p:sp>
        <p:nvSpPr>
          <p:cNvPr id="18" name="Parallelogram 17"/>
          <p:cNvSpPr/>
          <p:nvPr/>
        </p:nvSpPr>
        <p:spPr>
          <a:xfrm>
            <a:off x="8074762" y="3949175"/>
            <a:ext cx="3799185" cy="423684"/>
          </a:xfrm>
          <a:prstGeom prst="parallelogram">
            <a:avLst>
              <a:gd name="adj" fmla="val 36386"/>
            </a:avLst>
          </a:prstGeom>
          <a:solidFill>
            <a:schemeClr val="accent1">
              <a:lumMod val="50000"/>
            </a:schemeClr>
          </a:solidFill>
        </p:spPr>
        <p:txBody>
          <a:bodyPr wrap="square">
            <a:spAutoFit/>
          </a:bodyPr>
          <a:lstStyle/>
          <a:p>
            <a:pPr>
              <a:spcBef>
                <a:spcPct val="30000"/>
              </a:spcBef>
            </a:pPr>
            <a:r>
              <a:rPr lang="en-US" sz="1600" dirty="0">
                <a:solidFill>
                  <a:schemeClr val="bg1"/>
                </a:solidFill>
                <a:latin typeface="+mj-lt"/>
                <a:cs typeface="Calibri" panose="020F0502020204030204" pitchFamily="34" charset="0"/>
              </a:rPr>
              <a:t>Unsupervised Learning</a:t>
            </a:r>
          </a:p>
        </p:txBody>
      </p:sp>
      <p:sp>
        <p:nvSpPr>
          <p:cNvPr id="19" name="Rectangle 18"/>
          <p:cNvSpPr/>
          <p:nvPr/>
        </p:nvSpPr>
        <p:spPr>
          <a:xfrm>
            <a:off x="1530220" y="6607602"/>
            <a:ext cx="8853619" cy="253916"/>
          </a:xfrm>
          <a:prstGeom prst="rect">
            <a:avLst/>
          </a:prstGeom>
        </p:spPr>
        <p:txBody>
          <a:bodyPr wrap="square">
            <a:spAutoFit/>
          </a:bodyPr>
          <a:lstStyle/>
          <a:p>
            <a:r>
              <a:rPr lang="en-US" sz="1050" dirty="0">
                <a:latin typeface="Calibri" panose="020F0502020204030204" pitchFamily="34" charset="0"/>
                <a:cs typeface="Calibri" panose="020F0502020204030204" pitchFamily="34" charset="0"/>
              </a:rPr>
              <a:t>.</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5038B3B4-F138-46DC-8688-928CDF02F571}"/>
              </a:ext>
            </a:extLst>
          </p:cNvPr>
          <p:cNvSpPr/>
          <p:nvPr/>
        </p:nvSpPr>
        <p:spPr>
          <a:xfrm>
            <a:off x="2093843" y="238186"/>
            <a:ext cx="9197009" cy="499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mj-lt"/>
                <a:cs typeface="Calibri" pitchFamily="34" charset="0"/>
              </a:rPr>
              <a:t>Conclusion and Future Considerations</a:t>
            </a:r>
          </a:p>
        </p:txBody>
      </p:sp>
      <p:sp>
        <p:nvSpPr>
          <p:cNvPr id="3" name="Rectangle 2">
            <a:extLst>
              <a:ext uri="{FF2B5EF4-FFF2-40B4-BE49-F238E27FC236}">
                <a16:creationId xmlns:a16="http://schemas.microsoft.com/office/drawing/2014/main" id="{CA59658C-6C09-4A90-899D-8711B7F7B187}"/>
              </a:ext>
            </a:extLst>
          </p:cNvPr>
          <p:cNvSpPr/>
          <p:nvPr/>
        </p:nvSpPr>
        <p:spPr>
          <a:xfrm>
            <a:off x="1595220" y="1481026"/>
            <a:ext cx="6160999" cy="4603889"/>
          </a:xfrm>
          <a:prstGeom prst="rect">
            <a:avLst/>
          </a:prstGeom>
        </p:spPr>
        <p:txBody>
          <a:bodyPr wrap="square">
            <a:spAutoFit/>
          </a:bodyPr>
          <a:lstStyle/>
          <a:p>
            <a:pPr marL="971550" marR="685800" indent="-285750" algn="just">
              <a:lnSpc>
                <a:spcPct val="107000"/>
              </a:lnSpc>
              <a:spcBef>
                <a:spcPts val="0"/>
              </a:spcBef>
              <a:spcAft>
                <a:spcPts val="600"/>
              </a:spcAft>
              <a:buFont typeface="Arial" panose="020B0604020202020204" pitchFamily="34" charset="0"/>
              <a:buChar char="•"/>
            </a:pPr>
            <a:r>
              <a:rPr lang="en-US" sz="1600" dirty="0">
                <a:solidFill>
                  <a:srgbClr val="131413"/>
                </a:solidFill>
                <a:ea typeface="Calibri" panose="020F0502020204030204" pitchFamily="34" charset="0"/>
                <a:cs typeface="Arial" panose="020B0604020202020204" pitchFamily="34" charset="0"/>
              </a:rPr>
              <a:t>Accuracy for all four models was approximately same but sensitivity showed a huge progress from 21.99% in Naive Bayes to 95.32% in SVM.</a:t>
            </a:r>
          </a:p>
          <a:p>
            <a:pPr marL="971550" marR="685800" indent="-285750" algn="just">
              <a:lnSpc>
                <a:spcPct val="107000"/>
              </a:lnSpc>
              <a:spcBef>
                <a:spcPts val="0"/>
              </a:spcBef>
              <a:spcAft>
                <a:spcPts val="600"/>
              </a:spcAft>
              <a:buFont typeface="Arial" panose="020B0604020202020204" pitchFamily="34" charset="0"/>
              <a:buChar char="•"/>
            </a:pPr>
            <a:r>
              <a:rPr lang="en-US" sz="1600" dirty="0">
                <a:solidFill>
                  <a:srgbClr val="131413"/>
                </a:solidFill>
                <a:ea typeface="Calibri" panose="020F0502020204030204" pitchFamily="34" charset="0"/>
                <a:cs typeface="Arial" panose="020B0604020202020204" pitchFamily="34" charset="0"/>
              </a:rPr>
              <a:t>ROC-AUC value increased from 56.81% from Naïve Bayes to 64.84% for Logistic regression.</a:t>
            </a:r>
          </a:p>
          <a:p>
            <a:pPr marL="971550" marR="685800" indent="-285750" algn="just">
              <a:lnSpc>
                <a:spcPct val="107000"/>
              </a:lnSpc>
              <a:spcBef>
                <a:spcPts val="0"/>
              </a:spcBef>
              <a:spcAft>
                <a:spcPts val="600"/>
              </a:spcAft>
              <a:buFont typeface="Arial" panose="020B0604020202020204" pitchFamily="34" charset="0"/>
              <a:buChar char="•"/>
            </a:pPr>
            <a:r>
              <a:rPr lang="en-US" sz="1600" dirty="0">
                <a:solidFill>
                  <a:srgbClr val="131413"/>
                </a:solidFill>
                <a:ea typeface="Calibri" panose="020F0502020204030204" pitchFamily="34" charset="0"/>
                <a:cs typeface="Arial" panose="020B0604020202020204" pitchFamily="34" charset="0"/>
              </a:rPr>
              <a:t>The effect of hyperparameters on the prediction accuracy of different models was explored and dimensionality reduction (PCA and correlation) was applied as a preprocessing step to these models. </a:t>
            </a:r>
          </a:p>
          <a:p>
            <a:pPr marL="971550" marR="685800" indent="-285750" algn="just">
              <a:lnSpc>
                <a:spcPct val="107000"/>
              </a:lnSpc>
              <a:spcBef>
                <a:spcPts val="0"/>
              </a:spcBef>
              <a:spcAft>
                <a:spcPts val="600"/>
              </a:spcAft>
              <a:buFont typeface="Arial" panose="020B0604020202020204" pitchFamily="34" charset="0"/>
              <a:buChar char="•"/>
            </a:pPr>
            <a:r>
              <a:rPr lang="en-US" sz="1600" dirty="0">
                <a:solidFill>
                  <a:srgbClr val="131413"/>
                </a:solidFill>
                <a:ea typeface="Calibri" panose="020F0502020204030204" pitchFamily="34" charset="0"/>
                <a:cs typeface="Arial" panose="020B0604020202020204" pitchFamily="34" charset="0"/>
              </a:rPr>
              <a:t>By investigating the prediction accuracy of different models after the PCA, it turned out PCA improved the performance of all models along with parameter tuning process.</a:t>
            </a:r>
            <a:endParaRPr lang="en-US" sz="1600" dirty="0">
              <a:ea typeface="Calibri" panose="020F0502020204030204" pitchFamily="34" charset="0"/>
              <a:cs typeface="Arial" panose="020B0604020202020204" pitchFamily="34" charset="0"/>
            </a:endParaRPr>
          </a:p>
          <a:p>
            <a:pPr marL="971550" marR="685800" indent="-285750" algn="just">
              <a:lnSpc>
                <a:spcPct val="107000"/>
              </a:lnSpc>
              <a:spcBef>
                <a:spcPts val="0"/>
              </a:spcBef>
              <a:spcAft>
                <a:spcPts val="600"/>
              </a:spcAft>
              <a:buFont typeface="Arial" panose="020B0604020202020204" pitchFamily="34" charset="0"/>
              <a:buChar char="•"/>
            </a:pPr>
            <a:r>
              <a:rPr lang="en-US" sz="1600" dirty="0">
                <a:solidFill>
                  <a:srgbClr val="131413"/>
                </a:solidFill>
                <a:ea typeface="Calibri" panose="020F0502020204030204" pitchFamily="34" charset="0"/>
                <a:cs typeface="Arial" panose="020B0604020202020204" pitchFamily="34" charset="0"/>
              </a:rPr>
              <a:t>Hence, for this dataset, SVM with radial kernel resulted in the best results in terms of accuracy, ROC and sensitivity.</a:t>
            </a:r>
            <a:endParaRPr lang="en-US" sz="1600" dirty="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5945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095833-EDB2-4B67-ADA7-F6C4E05996F6}"/>
              </a:ext>
            </a:extLst>
          </p:cNvPr>
          <p:cNvSpPr/>
          <p:nvPr/>
        </p:nvSpPr>
        <p:spPr>
          <a:xfrm>
            <a:off x="2173358" y="2252871"/>
            <a:ext cx="8905460" cy="1789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Calibri" pitchFamily="34" charset="0"/>
                <a:cs typeface="Calibri" pitchFamily="34" charset="0"/>
              </a:rPr>
              <a:t>QUESTIONS</a:t>
            </a:r>
          </a:p>
        </p:txBody>
      </p:sp>
      <p:sp>
        <p:nvSpPr>
          <p:cNvPr id="5" name="Rectangle 4">
            <a:extLst>
              <a:ext uri="{FF2B5EF4-FFF2-40B4-BE49-F238E27FC236}">
                <a16:creationId xmlns:a16="http://schemas.microsoft.com/office/drawing/2014/main" id="{BB5180F8-C328-41C4-86CB-5F72B75D15A5}"/>
              </a:ext>
            </a:extLst>
          </p:cNvPr>
          <p:cNvSpPr/>
          <p:nvPr/>
        </p:nvSpPr>
        <p:spPr>
          <a:xfrm>
            <a:off x="6096000" y="5358828"/>
            <a:ext cx="4931854" cy="461665"/>
          </a:xfrm>
          <a:prstGeom prst="rect">
            <a:avLst/>
          </a:prstGeom>
          <a:solidFill>
            <a:srgbClr val="8B072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spcBef>
                <a:spcPct val="30000"/>
              </a:spcBef>
            </a:pPr>
            <a:r>
              <a:rPr lang="en-US" sz="2400" b="1" dirty="0">
                <a:solidFill>
                  <a:schemeClr val="bg1"/>
                </a:solidFill>
                <a:latin typeface="Calibri" panose="020F0502020204030204" pitchFamily="34" charset="0"/>
                <a:cs typeface="Calibri" panose="020F0502020204030204" pitchFamily="34" charset="0"/>
              </a:rPr>
              <a:t>THANK YOU  &amp;  STAY SAFE </a:t>
            </a:r>
            <a:r>
              <a:rPr lang="en-US" sz="2400" b="1" dirty="0">
                <a:solidFill>
                  <a:schemeClr val="bg1"/>
                </a:solidFill>
                <a:latin typeface="Calibri" panose="020F0502020204030204" pitchFamily="34" charset="0"/>
                <a:cs typeface="Calibri" panose="020F0502020204030204" pitchFamily="34" charset="0"/>
                <a:sym typeface="Wingdings" panose="05000000000000000000" pitchFamily="2" charset="2"/>
              </a:rPr>
              <a:t></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1047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otalTime>304</TotalTime>
  <Words>1056</Words>
  <Application>Microsoft Office PowerPoint</Application>
  <PresentationFormat>Widescreen</PresentationFormat>
  <Paragraphs>121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Corbel</vt:lpstr>
      <vt:lpstr>Parallax</vt:lpstr>
      <vt:lpstr>               Predictive Modeling - Prudential Life Insurance Assessment </vt:lpstr>
      <vt:lpstr>AGENDA</vt:lpstr>
      <vt:lpstr> Prudential Life Insurance needs to evaluate and identify the risk classification and eligibility, given the data of clients. </vt:lpstr>
      <vt:lpstr>Dataset Description and Feature Engineering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Ritu Gangwal</dc:creator>
  <cp:lastModifiedBy>Ritu Gangwal</cp:lastModifiedBy>
  <cp:revision>22</cp:revision>
  <dcterms:created xsi:type="dcterms:W3CDTF">2020-04-24T03:33:18Z</dcterms:created>
  <dcterms:modified xsi:type="dcterms:W3CDTF">2020-04-25T22:10:51Z</dcterms:modified>
</cp:coreProperties>
</file>