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0E9609-AF18-49DB-9176-3A0F2D2ADA0F}"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en-US"/>
        </a:p>
      </dgm:t>
    </dgm:pt>
    <dgm:pt modelId="{8CC8EC4B-87D6-4D60-AC35-4AF86E1DD40F}">
      <dgm:prSet phldrT="[Text]"/>
      <dgm:spPr/>
      <dgm:t>
        <a:bodyPr/>
        <a:lstStyle/>
        <a:p>
          <a:pPr>
            <a:buNone/>
          </a:pPr>
          <a:r>
            <a:rPr lang="en-US" dirty="0">
              <a:solidFill>
                <a:srgbClr val="F3F3F3"/>
              </a:solidFill>
              <a:latin typeface="Times New Roman"/>
              <a:ea typeface="Times New Roman"/>
              <a:cs typeface="Times New Roman"/>
              <a:sym typeface="Times New Roman"/>
            </a:rPr>
            <a:t>Given a group of sentences or paragraphs, used as a comment by a user in an online platform, classify it to belong to one or more of the following categories — </a:t>
          </a:r>
          <a:r>
            <a:rPr lang="en-US" b="1" i="1" dirty="0">
              <a:solidFill>
                <a:srgbClr val="000000"/>
              </a:solidFill>
              <a:latin typeface="Times New Roman"/>
              <a:ea typeface="Times New Roman"/>
              <a:cs typeface="Times New Roman"/>
              <a:sym typeface="Times New Roman"/>
            </a:rPr>
            <a:t>toxic,</a:t>
          </a:r>
          <a:r>
            <a:rPr lang="en-US" b="1" i="1" dirty="0">
              <a:solidFill>
                <a:srgbClr val="F3F3F3"/>
              </a:solidFill>
              <a:latin typeface="Times New Roman"/>
              <a:ea typeface="Times New Roman"/>
              <a:cs typeface="Times New Roman"/>
              <a:sym typeface="Times New Roman"/>
            </a:rPr>
            <a:t> </a:t>
          </a:r>
          <a:r>
            <a:rPr lang="en-US" b="1" i="1" dirty="0">
              <a:solidFill>
                <a:srgbClr val="000000"/>
              </a:solidFill>
              <a:latin typeface="Times New Roman"/>
              <a:ea typeface="Times New Roman"/>
              <a:cs typeface="Times New Roman"/>
              <a:sym typeface="Times New Roman"/>
            </a:rPr>
            <a:t>severe-toxic, obscene, threat, insult or identity-hate</a:t>
          </a:r>
          <a:r>
            <a:rPr lang="en-US" dirty="0">
              <a:solidFill>
                <a:srgbClr val="F3F3F3"/>
              </a:solidFill>
              <a:latin typeface="Times New Roman"/>
              <a:ea typeface="Times New Roman"/>
              <a:cs typeface="Times New Roman"/>
              <a:sym typeface="Times New Roman"/>
            </a:rPr>
            <a:t> with either approximate probabilities or discrete values (0/1).</a:t>
          </a:r>
          <a:endParaRPr lang="en-US" dirty="0"/>
        </a:p>
      </dgm:t>
    </dgm:pt>
    <dgm:pt modelId="{F56D4C81-228E-4CC3-A22B-EA8E647574F6}" type="parTrans" cxnId="{2DF4203E-64A8-4BF5-8630-4C70F5F105DC}">
      <dgm:prSet/>
      <dgm:spPr/>
      <dgm:t>
        <a:bodyPr/>
        <a:lstStyle/>
        <a:p>
          <a:endParaRPr lang="en-US"/>
        </a:p>
      </dgm:t>
    </dgm:pt>
    <dgm:pt modelId="{1060F66D-D734-47B6-9CBC-CD1B0AD92946}" type="sibTrans" cxnId="{2DF4203E-64A8-4BF5-8630-4C70F5F105DC}">
      <dgm:prSet/>
      <dgm:spPr/>
      <dgm:t>
        <a:bodyPr/>
        <a:lstStyle/>
        <a:p>
          <a:endParaRPr lang="en-US"/>
        </a:p>
      </dgm:t>
    </dgm:pt>
    <dgm:pt modelId="{27248E04-E91C-4CB2-B36D-82DC76DD88A5}">
      <dgm:prSet phldrT="[Text]"/>
      <dgm:spPr/>
      <dgm:t>
        <a:bodyPr/>
        <a:lstStyle/>
        <a:p>
          <a:pPr>
            <a:buNone/>
          </a:pPr>
          <a:r>
            <a:rPr lang="en-US" dirty="0">
              <a:solidFill>
                <a:srgbClr val="F3F3F3"/>
              </a:solidFill>
              <a:latin typeface="Times New Roman"/>
              <a:ea typeface="Times New Roman"/>
              <a:cs typeface="Times New Roman"/>
              <a:sym typeface="Times New Roman"/>
            </a:rPr>
            <a:t>Task was to figure out whether the data belongs to zero, one, or more than one categories out of the six listed above, the first step before working on the problem was to distinguish between </a:t>
          </a:r>
          <a:r>
            <a:rPr lang="en-US" b="1" dirty="0">
              <a:solidFill>
                <a:srgbClr val="000000"/>
              </a:solidFill>
              <a:latin typeface="Times New Roman"/>
              <a:ea typeface="Times New Roman"/>
              <a:cs typeface="Times New Roman"/>
              <a:sym typeface="Times New Roman"/>
            </a:rPr>
            <a:t>multi-label and multi-class classification.</a:t>
          </a:r>
          <a:endParaRPr lang="en-US" dirty="0"/>
        </a:p>
      </dgm:t>
    </dgm:pt>
    <dgm:pt modelId="{8E255910-11E6-4118-8318-A1F99F6B6CE1}" type="parTrans" cxnId="{C0F3943A-3703-4851-8F9C-B11585653A54}">
      <dgm:prSet/>
      <dgm:spPr/>
      <dgm:t>
        <a:bodyPr/>
        <a:lstStyle/>
        <a:p>
          <a:endParaRPr lang="en-US"/>
        </a:p>
      </dgm:t>
    </dgm:pt>
    <dgm:pt modelId="{8068A8C3-84FE-479B-9CD0-9C63FE917FDE}" type="sibTrans" cxnId="{C0F3943A-3703-4851-8F9C-B11585653A54}">
      <dgm:prSet/>
      <dgm:spPr/>
      <dgm:t>
        <a:bodyPr/>
        <a:lstStyle/>
        <a:p>
          <a:endParaRPr lang="en-US"/>
        </a:p>
      </dgm:t>
    </dgm:pt>
    <dgm:pt modelId="{E47A8FA2-EB7D-4EC8-A7C4-B15E4AFB54AA}">
      <dgm:prSet phldrT="[Text]"/>
      <dgm:spPr/>
      <dgm:t>
        <a:bodyPr/>
        <a:lstStyle/>
        <a:p>
          <a:pPr>
            <a:buNone/>
          </a:pPr>
          <a:r>
            <a:rPr lang="en-US" dirty="0">
              <a:solidFill>
                <a:srgbClr val="F3F3F3"/>
              </a:solidFill>
              <a:latin typeface="Times New Roman"/>
              <a:ea typeface="Times New Roman"/>
              <a:cs typeface="Times New Roman"/>
              <a:sym typeface="Times New Roman"/>
            </a:rPr>
            <a:t>We have a multi-label classification problem to solve. The next step was to gain some useful insights from data which would aid further problem solving.</a:t>
          </a:r>
          <a:endParaRPr lang="en-US" dirty="0"/>
        </a:p>
      </dgm:t>
    </dgm:pt>
    <dgm:pt modelId="{FE6B5794-27A8-460C-B791-D9216DD1B695}" type="parTrans" cxnId="{8AC3CA34-D22F-499A-BBC0-FE47807B242D}">
      <dgm:prSet/>
      <dgm:spPr/>
      <dgm:t>
        <a:bodyPr/>
        <a:lstStyle/>
        <a:p>
          <a:endParaRPr lang="en-US"/>
        </a:p>
      </dgm:t>
    </dgm:pt>
    <dgm:pt modelId="{56100BFE-5960-4F61-9597-85BC4E06734A}" type="sibTrans" cxnId="{8AC3CA34-D22F-499A-BBC0-FE47807B242D}">
      <dgm:prSet/>
      <dgm:spPr/>
      <dgm:t>
        <a:bodyPr/>
        <a:lstStyle/>
        <a:p>
          <a:endParaRPr lang="en-US"/>
        </a:p>
      </dgm:t>
    </dgm:pt>
    <dgm:pt modelId="{C36C4D42-C0D8-4BB0-88FB-E54CAF139229}" type="pres">
      <dgm:prSet presAssocID="{EE0E9609-AF18-49DB-9176-3A0F2D2ADA0F}" presName="Name0" presStyleCnt="0">
        <dgm:presLayoutVars>
          <dgm:chMax val="7"/>
          <dgm:chPref val="7"/>
          <dgm:dir/>
        </dgm:presLayoutVars>
      </dgm:prSet>
      <dgm:spPr/>
    </dgm:pt>
    <dgm:pt modelId="{4C243F30-CEE1-4210-BE9F-C8EA1E5D6ADF}" type="pres">
      <dgm:prSet presAssocID="{EE0E9609-AF18-49DB-9176-3A0F2D2ADA0F}" presName="Name1" presStyleCnt="0"/>
      <dgm:spPr/>
    </dgm:pt>
    <dgm:pt modelId="{035A271C-8742-445C-A65C-2D5778551B50}" type="pres">
      <dgm:prSet presAssocID="{EE0E9609-AF18-49DB-9176-3A0F2D2ADA0F}" presName="cycle" presStyleCnt="0"/>
      <dgm:spPr/>
    </dgm:pt>
    <dgm:pt modelId="{FAD19B9E-8200-428B-A179-9D42B8AC9019}" type="pres">
      <dgm:prSet presAssocID="{EE0E9609-AF18-49DB-9176-3A0F2D2ADA0F}" presName="srcNode" presStyleLbl="node1" presStyleIdx="0" presStyleCnt="3"/>
      <dgm:spPr/>
    </dgm:pt>
    <dgm:pt modelId="{33CBC298-C0CF-4004-9E06-88383A12E45C}" type="pres">
      <dgm:prSet presAssocID="{EE0E9609-AF18-49DB-9176-3A0F2D2ADA0F}" presName="conn" presStyleLbl="parChTrans1D2" presStyleIdx="0" presStyleCnt="1"/>
      <dgm:spPr/>
    </dgm:pt>
    <dgm:pt modelId="{740CBBA2-1024-4963-BD25-B4D7DB2B7F2B}" type="pres">
      <dgm:prSet presAssocID="{EE0E9609-AF18-49DB-9176-3A0F2D2ADA0F}" presName="extraNode" presStyleLbl="node1" presStyleIdx="0" presStyleCnt="3"/>
      <dgm:spPr/>
    </dgm:pt>
    <dgm:pt modelId="{CA587234-69BE-4986-8A50-DE5B78717AA0}" type="pres">
      <dgm:prSet presAssocID="{EE0E9609-AF18-49DB-9176-3A0F2D2ADA0F}" presName="dstNode" presStyleLbl="node1" presStyleIdx="0" presStyleCnt="3"/>
      <dgm:spPr/>
    </dgm:pt>
    <dgm:pt modelId="{76900C80-A929-421C-9C41-835E7E70265B}" type="pres">
      <dgm:prSet presAssocID="{8CC8EC4B-87D6-4D60-AC35-4AF86E1DD40F}" presName="text_1" presStyleLbl="node1" presStyleIdx="0" presStyleCnt="3">
        <dgm:presLayoutVars>
          <dgm:bulletEnabled val="1"/>
        </dgm:presLayoutVars>
      </dgm:prSet>
      <dgm:spPr/>
    </dgm:pt>
    <dgm:pt modelId="{977024AE-0DAF-48BA-BACB-29EE08A24D86}" type="pres">
      <dgm:prSet presAssocID="{8CC8EC4B-87D6-4D60-AC35-4AF86E1DD40F}" presName="accent_1" presStyleCnt="0"/>
      <dgm:spPr/>
    </dgm:pt>
    <dgm:pt modelId="{3B2E67D9-FD5C-4317-B26D-81912AD73D10}" type="pres">
      <dgm:prSet presAssocID="{8CC8EC4B-87D6-4D60-AC35-4AF86E1DD40F}" presName="accentRepeatNode" presStyleLbl="solidFgAcc1" presStyleIdx="0" presStyleCnt="3"/>
      <dgm:spPr/>
    </dgm:pt>
    <dgm:pt modelId="{6DAF8787-E0AF-4E61-993D-2485D2DDF922}" type="pres">
      <dgm:prSet presAssocID="{27248E04-E91C-4CB2-B36D-82DC76DD88A5}" presName="text_2" presStyleLbl="node1" presStyleIdx="1" presStyleCnt="3">
        <dgm:presLayoutVars>
          <dgm:bulletEnabled val="1"/>
        </dgm:presLayoutVars>
      </dgm:prSet>
      <dgm:spPr/>
    </dgm:pt>
    <dgm:pt modelId="{CEB88B0B-538C-4C8E-AC87-4277E418631F}" type="pres">
      <dgm:prSet presAssocID="{27248E04-E91C-4CB2-B36D-82DC76DD88A5}" presName="accent_2" presStyleCnt="0"/>
      <dgm:spPr/>
    </dgm:pt>
    <dgm:pt modelId="{F3B07087-3350-4CEF-9706-DB1CE8CDFDA4}" type="pres">
      <dgm:prSet presAssocID="{27248E04-E91C-4CB2-B36D-82DC76DD88A5}" presName="accentRepeatNode" presStyleLbl="solidFgAcc1" presStyleIdx="1" presStyleCnt="3"/>
      <dgm:spPr/>
    </dgm:pt>
    <dgm:pt modelId="{C6F5CA7A-EDCE-4DDA-8841-E67B4296B896}" type="pres">
      <dgm:prSet presAssocID="{E47A8FA2-EB7D-4EC8-A7C4-B15E4AFB54AA}" presName="text_3" presStyleLbl="node1" presStyleIdx="2" presStyleCnt="3">
        <dgm:presLayoutVars>
          <dgm:bulletEnabled val="1"/>
        </dgm:presLayoutVars>
      </dgm:prSet>
      <dgm:spPr/>
    </dgm:pt>
    <dgm:pt modelId="{D4180A67-BFDE-4743-AA12-59B17DC09956}" type="pres">
      <dgm:prSet presAssocID="{E47A8FA2-EB7D-4EC8-A7C4-B15E4AFB54AA}" presName="accent_3" presStyleCnt="0"/>
      <dgm:spPr/>
    </dgm:pt>
    <dgm:pt modelId="{8BD7B8AB-1568-4160-B10D-573B392A9C56}" type="pres">
      <dgm:prSet presAssocID="{E47A8FA2-EB7D-4EC8-A7C4-B15E4AFB54AA}" presName="accentRepeatNode" presStyleLbl="solidFgAcc1" presStyleIdx="2" presStyleCnt="3"/>
      <dgm:spPr/>
    </dgm:pt>
  </dgm:ptLst>
  <dgm:cxnLst>
    <dgm:cxn modelId="{8AC3CA34-D22F-499A-BBC0-FE47807B242D}" srcId="{EE0E9609-AF18-49DB-9176-3A0F2D2ADA0F}" destId="{E47A8FA2-EB7D-4EC8-A7C4-B15E4AFB54AA}" srcOrd="2" destOrd="0" parTransId="{FE6B5794-27A8-460C-B791-D9216DD1B695}" sibTransId="{56100BFE-5960-4F61-9597-85BC4E06734A}"/>
    <dgm:cxn modelId="{C0F3943A-3703-4851-8F9C-B11585653A54}" srcId="{EE0E9609-AF18-49DB-9176-3A0F2D2ADA0F}" destId="{27248E04-E91C-4CB2-B36D-82DC76DD88A5}" srcOrd="1" destOrd="0" parTransId="{8E255910-11E6-4118-8318-A1F99F6B6CE1}" sibTransId="{8068A8C3-84FE-479B-9CD0-9C63FE917FDE}"/>
    <dgm:cxn modelId="{2DF4203E-64A8-4BF5-8630-4C70F5F105DC}" srcId="{EE0E9609-AF18-49DB-9176-3A0F2D2ADA0F}" destId="{8CC8EC4B-87D6-4D60-AC35-4AF86E1DD40F}" srcOrd="0" destOrd="0" parTransId="{F56D4C81-228E-4CC3-A22B-EA8E647574F6}" sibTransId="{1060F66D-D734-47B6-9CBC-CD1B0AD92946}"/>
    <dgm:cxn modelId="{764A1270-E2BD-4AA9-B544-50EDBFE83DAA}" type="presOf" srcId="{1060F66D-D734-47B6-9CBC-CD1B0AD92946}" destId="{33CBC298-C0CF-4004-9E06-88383A12E45C}" srcOrd="0" destOrd="0" presId="urn:microsoft.com/office/officeart/2008/layout/VerticalCurvedList"/>
    <dgm:cxn modelId="{A13E8A81-AFD4-4DD7-AC66-3DD51EBBCFD3}" type="presOf" srcId="{EE0E9609-AF18-49DB-9176-3A0F2D2ADA0F}" destId="{C36C4D42-C0D8-4BB0-88FB-E54CAF139229}" srcOrd="0" destOrd="0" presId="urn:microsoft.com/office/officeart/2008/layout/VerticalCurvedList"/>
    <dgm:cxn modelId="{73C17A8B-DA95-4073-92FB-900F676F6300}" type="presOf" srcId="{27248E04-E91C-4CB2-B36D-82DC76DD88A5}" destId="{6DAF8787-E0AF-4E61-993D-2485D2DDF922}" srcOrd="0" destOrd="0" presId="urn:microsoft.com/office/officeart/2008/layout/VerticalCurvedList"/>
    <dgm:cxn modelId="{F0A38BE0-35B8-4B92-AA22-39C8447CC44B}" type="presOf" srcId="{E47A8FA2-EB7D-4EC8-A7C4-B15E4AFB54AA}" destId="{C6F5CA7A-EDCE-4DDA-8841-E67B4296B896}" srcOrd="0" destOrd="0" presId="urn:microsoft.com/office/officeart/2008/layout/VerticalCurvedList"/>
    <dgm:cxn modelId="{C77FAEFE-6AC0-4C5B-9AC8-C218CE1F3780}" type="presOf" srcId="{8CC8EC4B-87D6-4D60-AC35-4AF86E1DD40F}" destId="{76900C80-A929-421C-9C41-835E7E70265B}" srcOrd="0" destOrd="0" presId="urn:microsoft.com/office/officeart/2008/layout/VerticalCurvedList"/>
    <dgm:cxn modelId="{50542B79-84B1-4F13-BC92-2C0696DFEC82}" type="presParOf" srcId="{C36C4D42-C0D8-4BB0-88FB-E54CAF139229}" destId="{4C243F30-CEE1-4210-BE9F-C8EA1E5D6ADF}" srcOrd="0" destOrd="0" presId="urn:microsoft.com/office/officeart/2008/layout/VerticalCurvedList"/>
    <dgm:cxn modelId="{07D47068-EEA0-460D-94B9-F6AAA5E940FE}" type="presParOf" srcId="{4C243F30-CEE1-4210-BE9F-C8EA1E5D6ADF}" destId="{035A271C-8742-445C-A65C-2D5778551B50}" srcOrd="0" destOrd="0" presId="urn:microsoft.com/office/officeart/2008/layout/VerticalCurvedList"/>
    <dgm:cxn modelId="{53C5A906-A5F1-4055-81C7-B7B687001CEE}" type="presParOf" srcId="{035A271C-8742-445C-A65C-2D5778551B50}" destId="{FAD19B9E-8200-428B-A179-9D42B8AC9019}" srcOrd="0" destOrd="0" presId="urn:microsoft.com/office/officeart/2008/layout/VerticalCurvedList"/>
    <dgm:cxn modelId="{53C3C15C-4626-4A61-93C6-76C8475213CF}" type="presParOf" srcId="{035A271C-8742-445C-A65C-2D5778551B50}" destId="{33CBC298-C0CF-4004-9E06-88383A12E45C}" srcOrd="1" destOrd="0" presId="urn:microsoft.com/office/officeart/2008/layout/VerticalCurvedList"/>
    <dgm:cxn modelId="{44B1F3E9-42D4-4D70-8B65-48E912648E10}" type="presParOf" srcId="{035A271C-8742-445C-A65C-2D5778551B50}" destId="{740CBBA2-1024-4963-BD25-B4D7DB2B7F2B}" srcOrd="2" destOrd="0" presId="urn:microsoft.com/office/officeart/2008/layout/VerticalCurvedList"/>
    <dgm:cxn modelId="{D731E9BC-E6C8-425D-AB5C-F302B6A860FD}" type="presParOf" srcId="{035A271C-8742-445C-A65C-2D5778551B50}" destId="{CA587234-69BE-4986-8A50-DE5B78717AA0}" srcOrd="3" destOrd="0" presId="urn:microsoft.com/office/officeart/2008/layout/VerticalCurvedList"/>
    <dgm:cxn modelId="{B3A19F95-DAEC-4EF1-918C-0577301A3520}" type="presParOf" srcId="{4C243F30-CEE1-4210-BE9F-C8EA1E5D6ADF}" destId="{76900C80-A929-421C-9C41-835E7E70265B}" srcOrd="1" destOrd="0" presId="urn:microsoft.com/office/officeart/2008/layout/VerticalCurvedList"/>
    <dgm:cxn modelId="{CFED1983-FBC3-49C9-83F5-CAC105BE3654}" type="presParOf" srcId="{4C243F30-CEE1-4210-BE9F-C8EA1E5D6ADF}" destId="{977024AE-0DAF-48BA-BACB-29EE08A24D86}" srcOrd="2" destOrd="0" presId="urn:microsoft.com/office/officeart/2008/layout/VerticalCurvedList"/>
    <dgm:cxn modelId="{7B973692-73A2-40AE-8838-8D9ADF331C3C}" type="presParOf" srcId="{977024AE-0DAF-48BA-BACB-29EE08A24D86}" destId="{3B2E67D9-FD5C-4317-B26D-81912AD73D10}" srcOrd="0" destOrd="0" presId="urn:microsoft.com/office/officeart/2008/layout/VerticalCurvedList"/>
    <dgm:cxn modelId="{BC260E6E-A26D-4FA1-ADFA-BE0D219BB369}" type="presParOf" srcId="{4C243F30-CEE1-4210-BE9F-C8EA1E5D6ADF}" destId="{6DAF8787-E0AF-4E61-993D-2485D2DDF922}" srcOrd="3" destOrd="0" presId="urn:microsoft.com/office/officeart/2008/layout/VerticalCurvedList"/>
    <dgm:cxn modelId="{94D6FBA0-2858-4A4E-9550-220D9D3F55C2}" type="presParOf" srcId="{4C243F30-CEE1-4210-BE9F-C8EA1E5D6ADF}" destId="{CEB88B0B-538C-4C8E-AC87-4277E418631F}" srcOrd="4" destOrd="0" presId="urn:microsoft.com/office/officeart/2008/layout/VerticalCurvedList"/>
    <dgm:cxn modelId="{D7A185A5-2592-4271-9BAE-13C58E18F148}" type="presParOf" srcId="{CEB88B0B-538C-4C8E-AC87-4277E418631F}" destId="{F3B07087-3350-4CEF-9706-DB1CE8CDFDA4}" srcOrd="0" destOrd="0" presId="urn:microsoft.com/office/officeart/2008/layout/VerticalCurvedList"/>
    <dgm:cxn modelId="{EB15A29A-FD24-4658-A111-D584177AD1E7}" type="presParOf" srcId="{4C243F30-CEE1-4210-BE9F-C8EA1E5D6ADF}" destId="{C6F5CA7A-EDCE-4DDA-8841-E67B4296B896}" srcOrd="5" destOrd="0" presId="urn:microsoft.com/office/officeart/2008/layout/VerticalCurvedList"/>
    <dgm:cxn modelId="{7233DB3D-C529-4050-95D8-04B5C597EA20}" type="presParOf" srcId="{4C243F30-CEE1-4210-BE9F-C8EA1E5D6ADF}" destId="{D4180A67-BFDE-4743-AA12-59B17DC09956}" srcOrd="6" destOrd="0" presId="urn:microsoft.com/office/officeart/2008/layout/VerticalCurvedList"/>
    <dgm:cxn modelId="{0F31CE48-9B73-45F6-A8AB-806D5E98EF09}" type="presParOf" srcId="{D4180A67-BFDE-4743-AA12-59B17DC09956}" destId="{8BD7B8AB-1568-4160-B10D-573B392A9C5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CBC298-C0CF-4004-9E06-88383A12E45C}">
      <dsp:nvSpPr>
        <dsp:cNvPr id="0" name=""/>
        <dsp:cNvSpPr/>
      </dsp:nvSpPr>
      <dsp:spPr>
        <a:xfrm>
          <a:off x="-3602139" y="-553567"/>
          <a:ext cx="4294158" cy="4294158"/>
        </a:xfrm>
        <a:prstGeom prst="blockArc">
          <a:avLst>
            <a:gd name="adj1" fmla="val 18900000"/>
            <a:gd name="adj2" fmla="val 2700000"/>
            <a:gd name="adj3" fmla="val 503"/>
          </a:avLst>
        </a:prstGeom>
        <a:noFill/>
        <a:ln w="1587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900C80-A929-421C-9C41-835E7E70265B}">
      <dsp:nvSpPr>
        <dsp:cNvPr id="0" name=""/>
        <dsp:cNvSpPr/>
      </dsp:nvSpPr>
      <dsp:spPr>
        <a:xfrm>
          <a:off x="445004" y="318702"/>
          <a:ext cx="9249109" cy="637404"/>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5940"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dirty="0">
              <a:solidFill>
                <a:srgbClr val="F3F3F3"/>
              </a:solidFill>
              <a:latin typeface="Times New Roman"/>
              <a:ea typeface="Times New Roman"/>
              <a:cs typeface="Times New Roman"/>
              <a:sym typeface="Times New Roman"/>
            </a:rPr>
            <a:t>Given a group of sentences or paragraphs, used as a comment by a user in an online platform, classify it to belong to one or more of the following categories — </a:t>
          </a:r>
          <a:r>
            <a:rPr lang="en-US" sz="1400" b="1" i="1" kern="1200" dirty="0">
              <a:solidFill>
                <a:srgbClr val="000000"/>
              </a:solidFill>
              <a:latin typeface="Times New Roman"/>
              <a:ea typeface="Times New Roman"/>
              <a:cs typeface="Times New Roman"/>
              <a:sym typeface="Times New Roman"/>
            </a:rPr>
            <a:t>toxic,</a:t>
          </a:r>
          <a:r>
            <a:rPr lang="en-US" sz="1400" b="1" i="1" kern="1200" dirty="0">
              <a:solidFill>
                <a:srgbClr val="F3F3F3"/>
              </a:solidFill>
              <a:latin typeface="Times New Roman"/>
              <a:ea typeface="Times New Roman"/>
              <a:cs typeface="Times New Roman"/>
              <a:sym typeface="Times New Roman"/>
            </a:rPr>
            <a:t> </a:t>
          </a:r>
          <a:r>
            <a:rPr lang="en-US" sz="1400" b="1" i="1" kern="1200" dirty="0">
              <a:solidFill>
                <a:srgbClr val="000000"/>
              </a:solidFill>
              <a:latin typeface="Times New Roman"/>
              <a:ea typeface="Times New Roman"/>
              <a:cs typeface="Times New Roman"/>
              <a:sym typeface="Times New Roman"/>
            </a:rPr>
            <a:t>severe-toxic, obscene, threat, insult or identity-hate</a:t>
          </a:r>
          <a:r>
            <a:rPr lang="en-US" sz="1400" kern="1200" dirty="0">
              <a:solidFill>
                <a:srgbClr val="F3F3F3"/>
              </a:solidFill>
              <a:latin typeface="Times New Roman"/>
              <a:ea typeface="Times New Roman"/>
              <a:cs typeface="Times New Roman"/>
              <a:sym typeface="Times New Roman"/>
            </a:rPr>
            <a:t> with either approximate probabilities or discrete values (0/1).</a:t>
          </a:r>
          <a:endParaRPr lang="en-US" sz="1400" kern="1200" dirty="0"/>
        </a:p>
      </dsp:txBody>
      <dsp:txXfrm>
        <a:off x="445004" y="318702"/>
        <a:ext cx="9249109" cy="637404"/>
      </dsp:txXfrm>
    </dsp:sp>
    <dsp:sp modelId="{3B2E67D9-FD5C-4317-B26D-81912AD73D10}">
      <dsp:nvSpPr>
        <dsp:cNvPr id="0" name=""/>
        <dsp:cNvSpPr/>
      </dsp:nvSpPr>
      <dsp:spPr>
        <a:xfrm>
          <a:off x="46626" y="239026"/>
          <a:ext cx="796755" cy="796755"/>
        </a:xfrm>
        <a:prstGeom prst="ellipse">
          <a:avLst/>
        </a:prstGeom>
        <a:solidFill>
          <a:schemeClr val="lt1">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AF8787-E0AF-4E61-993D-2485D2DDF922}">
      <dsp:nvSpPr>
        <dsp:cNvPr id="0" name=""/>
        <dsp:cNvSpPr/>
      </dsp:nvSpPr>
      <dsp:spPr>
        <a:xfrm>
          <a:off x="676700" y="1274809"/>
          <a:ext cx="9017412" cy="637404"/>
        </a:xfrm>
        <a:prstGeom prst="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5940"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dirty="0">
              <a:solidFill>
                <a:srgbClr val="F3F3F3"/>
              </a:solidFill>
              <a:latin typeface="Times New Roman"/>
              <a:ea typeface="Times New Roman"/>
              <a:cs typeface="Times New Roman"/>
              <a:sym typeface="Times New Roman"/>
            </a:rPr>
            <a:t>Task was to figure out whether the data belongs to zero, one, or more than one categories out of the six listed above, the first step before working on the problem was to distinguish between </a:t>
          </a:r>
          <a:r>
            <a:rPr lang="en-US" sz="1400" b="1" kern="1200" dirty="0">
              <a:solidFill>
                <a:srgbClr val="000000"/>
              </a:solidFill>
              <a:latin typeface="Times New Roman"/>
              <a:ea typeface="Times New Roman"/>
              <a:cs typeface="Times New Roman"/>
              <a:sym typeface="Times New Roman"/>
            </a:rPr>
            <a:t>multi-label and multi-class classification.</a:t>
          </a:r>
          <a:endParaRPr lang="en-US" sz="1400" kern="1200" dirty="0"/>
        </a:p>
      </dsp:txBody>
      <dsp:txXfrm>
        <a:off x="676700" y="1274809"/>
        <a:ext cx="9017412" cy="637404"/>
      </dsp:txXfrm>
    </dsp:sp>
    <dsp:sp modelId="{F3B07087-3350-4CEF-9706-DB1CE8CDFDA4}">
      <dsp:nvSpPr>
        <dsp:cNvPr id="0" name=""/>
        <dsp:cNvSpPr/>
      </dsp:nvSpPr>
      <dsp:spPr>
        <a:xfrm>
          <a:off x="278322" y="1195133"/>
          <a:ext cx="796755" cy="796755"/>
        </a:xfrm>
        <a:prstGeom prst="ellipse">
          <a:avLst/>
        </a:prstGeom>
        <a:solidFill>
          <a:schemeClr val="lt1">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F5CA7A-EDCE-4DDA-8841-E67B4296B896}">
      <dsp:nvSpPr>
        <dsp:cNvPr id="0" name=""/>
        <dsp:cNvSpPr/>
      </dsp:nvSpPr>
      <dsp:spPr>
        <a:xfrm>
          <a:off x="445004" y="2230916"/>
          <a:ext cx="9249109" cy="637404"/>
        </a:xfrm>
        <a:prstGeom prst="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5940"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dirty="0">
              <a:solidFill>
                <a:srgbClr val="F3F3F3"/>
              </a:solidFill>
              <a:latin typeface="Times New Roman"/>
              <a:ea typeface="Times New Roman"/>
              <a:cs typeface="Times New Roman"/>
              <a:sym typeface="Times New Roman"/>
            </a:rPr>
            <a:t>We have a multi-label classification problem to solve. The next step was to gain some useful insights from data which would aid further problem solving.</a:t>
          </a:r>
          <a:endParaRPr lang="en-US" sz="1400" kern="1200" dirty="0"/>
        </a:p>
      </dsp:txBody>
      <dsp:txXfrm>
        <a:off x="445004" y="2230916"/>
        <a:ext cx="9249109" cy="637404"/>
      </dsp:txXfrm>
    </dsp:sp>
    <dsp:sp modelId="{8BD7B8AB-1568-4160-B10D-573B392A9C56}">
      <dsp:nvSpPr>
        <dsp:cNvPr id="0" name=""/>
        <dsp:cNvSpPr/>
      </dsp:nvSpPr>
      <dsp:spPr>
        <a:xfrm>
          <a:off x="46626" y="2151240"/>
          <a:ext cx="796755" cy="796755"/>
        </a:xfrm>
        <a:prstGeom prst="ellipse">
          <a:avLst/>
        </a:prstGeom>
        <a:solidFill>
          <a:schemeClr val="lt1">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DFB75E-B5D2-4619-B6B0-DB931405EC06}"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2FD39E1-C856-4CAA-AAD6-12CE3733ED89}" type="slidenum">
              <a:rPr lang="en-US" smtClean="0"/>
              <a:t>‹#›</a:t>
            </a:fld>
            <a:endParaRPr lang="en-US"/>
          </a:p>
        </p:txBody>
      </p:sp>
    </p:spTree>
    <p:extLst>
      <p:ext uri="{BB962C8B-B14F-4D97-AF65-F5344CB8AC3E}">
        <p14:creationId xmlns:p14="http://schemas.microsoft.com/office/powerpoint/2010/main" val="2359786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DFB75E-B5D2-4619-B6B0-DB931405EC06}"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FD39E1-C856-4CAA-AAD6-12CE3733ED89}" type="slidenum">
              <a:rPr lang="en-US" smtClean="0"/>
              <a:t>‹#›</a:t>
            </a:fld>
            <a:endParaRPr lang="en-US"/>
          </a:p>
        </p:txBody>
      </p:sp>
    </p:spTree>
    <p:extLst>
      <p:ext uri="{BB962C8B-B14F-4D97-AF65-F5344CB8AC3E}">
        <p14:creationId xmlns:p14="http://schemas.microsoft.com/office/powerpoint/2010/main" val="3524104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DFB75E-B5D2-4619-B6B0-DB931405EC06}"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FD39E1-C856-4CAA-AAD6-12CE3733ED8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29660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BDFB75E-B5D2-4619-B6B0-DB931405EC06}"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FD39E1-C856-4CAA-AAD6-12CE3733ED89}" type="slidenum">
              <a:rPr lang="en-US" smtClean="0"/>
              <a:t>‹#›</a:t>
            </a:fld>
            <a:endParaRPr lang="en-US"/>
          </a:p>
        </p:txBody>
      </p:sp>
    </p:spTree>
    <p:extLst>
      <p:ext uri="{BB962C8B-B14F-4D97-AF65-F5344CB8AC3E}">
        <p14:creationId xmlns:p14="http://schemas.microsoft.com/office/powerpoint/2010/main" val="22427276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BDFB75E-B5D2-4619-B6B0-DB931405EC06}"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FD39E1-C856-4CAA-AAD6-12CE3733ED8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477255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BDFB75E-B5D2-4619-B6B0-DB931405EC06}"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FD39E1-C856-4CAA-AAD6-12CE3733ED89}" type="slidenum">
              <a:rPr lang="en-US" smtClean="0"/>
              <a:t>‹#›</a:t>
            </a:fld>
            <a:endParaRPr lang="en-US"/>
          </a:p>
        </p:txBody>
      </p:sp>
    </p:spTree>
    <p:extLst>
      <p:ext uri="{BB962C8B-B14F-4D97-AF65-F5344CB8AC3E}">
        <p14:creationId xmlns:p14="http://schemas.microsoft.com/office/powerpoint/2010/main" val="5213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DFB75E-B5D2-4619-B6B0-DB931405EC06}"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FD39E1-C856-4CAA-AAD6-12CE3733ED89}" type="slidenum">
              <a:rPr lang="en-US" smtClean="0"/>
              <a:t>‹#›</a:t>
            </a:fld>
            <a:endParaRPr lang="en-US"/>
          </a:p>
        </p:txBody>
      </p:sp>
    </p:spTree>
    <p:extLst>
      <p:ext uri="{BB962C8B-B14F-4D97-AF65-F5344CB8AC3E}">
        <p14:creationId xmlns:p14="http://schemas.microsoft.com/office/powerpoint/2010/main" val="395971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DFB75E-B5D2-4619-B6B0-DB931405EC06}"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FD39E1-C856-4CAA-AAD6-12CE3733ED89}" type="slidenum">
              <a:rPr lang="en-US" smtClean="0"/>
              <a:t>‹#›</a:t>
            </a:fld>
            <a:endParaRPr lang="en-US"/>
          </a:p>
        </p:txBody>
      </p:sp>
    </p:spTree>
    <p:extLst>
      <p:ext uri="{BB962C8B-B14F-4D97-AF65-F5344CB8AC3E}">
        <p14:creationId xmlns:p14="http://schemas.microsoft.com/office/powerpoint/2010/main" val="74402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DFB75E-B5D2-4619-B6B0-DB931405EC06}"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2FD39E1-C856-4CAA-AAD6-12CE3733ED89}" type="slidenum">
              <a:rPr lang="en-US" smtClean="0"/>
              <a:t>‹#›</a:t>
            </a:fld>
            <a:endParaRPr lang="en-US"/>
          </a:p>
        </p:txBody>
      </p:sp>
    </p:spTree>
    <p:extLst>
      <p:ext uri="{BB962C8B-B14F-4D97-AF65-F5344CB8AC3E}">
        <p14:creationId xmlns:p14="http://schemas.microsoft.com/office/powerpoint/2010/main" val="3027026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DFB75E-B5D2-4619-B6B0-DB931405EC06}"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2FD39E1-C856-4CAA-AAD6-12CE3733ED89}" type="slidenum">
              <a:rPr lang="en-US" smtClean="0"/>
              <a:t>‹#›</a:t>
            </a:fld>
            <a:endParaRPr lang="en-US"/>
          </a:p>
        </p:txBody>
      </p:sp>
    </p:spTree>
    <p:extLst>
      <p:ext uri="{BB962C8B-B14F-4D97-AF65-F5344CB8AC3E}">
        <p14:creationId xmlns:p14="http://schemas.microsoft.com/office/powerpoint/2010/main" val="401935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DFB75E-B5D2-4619-B6B0-DB931405EC06}"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2FD39E1-C856-4CAA-AAD6-12CE3733ED89}" type="slidenum">
              <a:rPr lang="en-US" smtClean="0"/>
              <a:t>‹#›</a:t>
            </a:fld>
            <a:endParaRPr lang="en-US"/>
          </a:p>
        </p:txBody>
      </p:sp>
    </p:spTree>
    <p:extLst>
      <p:ext uri="{BB962C8B-B14F-4D97-AF65-F5344CB8AC3E}">
        <p14:creationId xmlns:p14="http://schemas.microsoft.com/office/powerpoint/2010/main" val="1984183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DFB75E-B5D2-4619-B6B0-DB931405EC06}" type="datetimeFigureOut">
              <a:rPr lang="en-US" smtClean="0"/>
              <a:t>12/8/2020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2FD39E1-C856-4CAA-AAD6-12CE3733ED89}" type="slidenum">
              <a:rPr lang="en-US" smtClean="0"/>
              <a:t>‹#›</a:t>
            </a:fld>
            <a:endParaRPr lang="en-US"/>
          </a:p>
        </p:txBody>
      </p:sp>
    </p:spTree>
    <p:extLst>
      <p:ext uri="{BB962C8B-B14F-4D97-AF65-F5344CB8AC3E}">
        <p14:creationId xmlns:p14="http://schemas.microsoft.com/office/powerpoint/2010/main" val="2700390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DFB75E-B5D2-4619-B6B0-DB931405EC06}" type="datetimeFigureOut">
              <a:rPr lang="en-US" smtClean="0"/>
              <a:t>12/8/2020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2FD39E1-C856-4CAA-AAD6-12CE3733ED89}" type="slidenum">
              <a:rPr lang="en-US" smtClean="0"/>
              <a:t>‹#›</a:t>
            </a:fld>
            <a:endParaRPr lang="en-US"/>
          </a:p>
        </p:txBody>
      </p:sp>
    </p:spTree>
    <p:extLst>
      <p:ext uri="{BB962C8B-B14F-4D97-AF65-F5344CB8AC3E}">
        <p14:creationId xmlns:p14="http://schemas.microsoft.com/office/powerpoint/2010/main" val="1034374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DFB75E-B5D2-4619-B6B0-DB931405EC06}" type="datetimeFigureOut">
              <a:rPr lang="en-US" smtClean="0"/>
              <a:t>12/8/2020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2FD39E1-C856-4CAA-AAD6-12CE3733ED89}" type="slidenum">
              <a:rPr lang="en-US" smtClean="0"/>
              <a:t>‹#›</a:t>
            </a:fld>
            <a:endParaRPr lang="en-US"/>
          </a:p>
        </p:txBody>
      </p:sp>
    </p:spTree>
    <p:extLst>
      <p:ext uri="{BB962C8B-B14F-4D97-AF65-F5344CB8AC3E}">
        <p14:creationId xmlns:p14="http://schemas.microsoft.com/office/powerpoint/2010/main" val="3895848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DFB75E-B5D2-4619-B6B0-DB931405EC06}"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2FD39E1-C856-4CAA-AAD6-12CE3733ED89}" type="slidenum">
              <a:rPr lang="en-US" smtClean="0"/>
              <a:t>‹#›</a:t>
            </a:fld>
            <a:endParaRPr lang="en-US"/>
          </a:p>
        </p:txBody>
      </p:sp>
    </p:spTree>
    <p:extLst>
      <p:ext uri="{BB962C8B-B14F-4D97-AF65-F5344CB8AC3E}">
        <p14:creationId xmlns:p14="http://schemas.microsoft.com/office/powerpoint/2010/main" val="910643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DFB75E-B5D2-4619-B6B0-DB931405EC06}"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2FD39E1-C856-4CAA-AAD6-12CE3733ED89}" type="slidenum">
              <a:rPr lang="en-US" smtClean="0"/>
              <a:t>‹#›</a:t>
            </a:fld>
            <a:endParaRPr lang="en-US"/>
          </a:p>
        </p:txBody>
      </p:sp>
    </p:spTree>
    <p:extLst>
      <p:ext uri="{BB962C8B-B14F-4D97-AF65-F5344CB8AC3E}">
        <p14:creationId xmlns:p14="http://schemas.microsoft.com/office/powerpoint/2010/main" val="281488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BDFB75E-B5D2-4619-B6B0-DB931405EC06}" type="datetimeFigureOut">
              <a:rPr lang="en-US" smtClean="0"/>
              <a:t>12/8/2020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2FD39E1-C856-4CAA-AAD6-12CE3733ED89}" type="slidenum">
              <a:rPr lang="en-US" smtClean="0"/>
              <a:t>‹#›</a:t>
            </a:fld>
            <a:endParaRPr lang="en-US"/>
          </a:p>
        </p:txBody>
      </p:sp>
    </p:spTree>
    <p:extLst>
      <p:ext uri="{BB962C8B-B14F-4D97-AF65-F5344CB8AC3E}">
        <p14:creationId xmlns:p14="http://schemas.microsoft.com/office/powerpoint/2010/main" val="27219204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505CC-BA41-424D-BADA-403D6767947A}"/>
              </a:ext>
            </a:extLst>
          </p:cNvPr>
          <p:cNvSpPr>
            <a:spLocks noGrp="1"/>
          </p:cNvSpPr>
          <p:nvPr>
            <p:ph type="ctrTitle"/>
          </p:nvPr>
        </p:nvSpPr>
        <p:spPr>
          <a:xfrm>
            <a:off x="2589211" y="1030357"/>
            <a:ext cx="8915399" cy="2262781"/>
          </a:xfrm>
        </p:spPr>
        <p:txBody>
          <a:bodyPr/>
          <a:lstStyle/>
          <a:p>
            <a:r>
              <a:rPr lang="en-US" sz="3600" b="1" dirty="0">
                <a:solidFill>
                  <a:schemeClr val="accent1"/>
                </a:solidFill>
                <a:effectLst/>
                <a:latin typeface="Times New Roman" panose="02020603050405020304" pitchFamily="18" charset="0"/>
                <a:ea typeface="Times New Roman" panose="02020603050405020304" pitchFamily="18" charset="0"/>
              </a:rPr>
              <a:t>Detecting and Classifying Toxic Comments</a:t>
            </a:r>
            <a:br>
              <a:rPr lang="en-US" sz="3600" b="1"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SimSun" panose="02010600030101010101" pitchFamily="2" charset="-122"/>
              </a:rPr>
            </a:br>
            <a:r>
              <a:rPr lang="en-US" sz="2400" dirty="0">
                <a:effectLst/>
                <a:latin typeface="Times New Roman" panose="02020603050405020304" pitchFamily="18" charset="0"/>
                <a:ea typeface="SimSun" panose="02010600030101010101" pitchFamily="2" charset="-122"/>
              </a:rPr>
              <a:t>IDS 566 – TEXT ANALYTICS</a:t>
            </a:r>
            <a:endParaRPr lang="en-US" sz="2400" dirty="0"/>
          </a:p>
        </p:txBody>
      </p:sp>
      <p:sp>
        <p:nvSpPr>
          <p:cNvPr id="3" name="Subtitle 2">
            <a:extLst>
              <a:ext uri="{FF2B5EF4-FFF2-40B4-BE49-F238E27FC236}">
                <a16:creationId xmlns:a16="http://schemas.microsoft.com/office/drawing/2014/main" id="{9FD8674F-5AF1-451C-B5E5-9CF12F68FCD4}"/>
              </a:ext>
            </a:extLst>
          </p:cNvPr>
          <p:cNvSpPr>
            <a:spLocks noGrp="1"/>
          </p:cNvSpPr>
          <p:nvPr>
            <p:ph type="subTitle" idx="1"/>
          </p:nvPr>
        </p:nvSpPr>
        <p:spPr>
          <a:xfrm>
            <a:off x="2589212" y="4290543"/>
            <a:ext cx="8915399" cy="1126283"/>
          </a:xfrm>
        </p:spPr>
        <p:txBody>
          <a:bodyPr>
            <a:noAutofit/>
          </a:bodyPr>
          <a:lstStyle/>
          <a:p>
            <a:r>
              <a:rPr lang="en-US" sz="2200" b="1" dirty="0"/>
              <a:t>Nikita </a:t>
            </a:r>
            <a:r>
              <a:rPr lang="en-US" sz="2200" b="1" dirty="0" err="1"/>
              <a:t>Bawane</a:t>
            </a:r>
            <a:r>
              <a:rPr lang="en-US" sz="2200" b="1" dirty="0"/>
              <a:t> – </a:t>
            </a:r>
            <a:r>
              <a:rPr lang="en-IN" sz="2200" b="1" dirty="0"/>
              <a:t>661069000</a:t>
            </a:r>
            <a:endParaRPr lang="en-US" sz="2200" b="1" dirty="0"/>
          </a:p>
          <a:p>
            <a:r>
              <a:rPr lang="en-US" sz="2200" b="1" dirty="0"/>
              <a:t>Ritu Gangwal - </a:t>
            </a:r>
            <a:r>
              <a:rPr lang="en-IN" sz="2200" b="1" dirty="0"/>
              <a:t>670646774</a:t>
            </a:r>
            <a:endParaRPr lang="en-US" sz="2200" b="1" dirty="0"/>
          </a:p>
          <a:p>
            <a:r>
              <a:rPr lang="en-US" sz="2200" b="1" dirty="0"/>
              <a:t>Utkarsh </a:t>
            </a:r>
            <a:r>
              <a:rPr lang="en-US" sz="2200" b="1" dirty="0" err="1"/>
              <a:t>Ujwal</a:t>
            </a:r>
            <a:r>
              <a:rPr lang="en-US" sz="2200" b="1" dirty="0"/>
              <a:t> - 659563520</a:t>
            </a:r>
          </a:p>
        </p:txBody>
      </p:sp>
    </p:spTree>
    <p:extLst>
      <p:ext uri="{BB962C8B-B14F-4D97-AF65-F5344CB8AC3E}">
        <p14:creationId xmlns:p14="http://schemas.microsoft.com/office/powerpoint/2010/main" val="920348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7AE5-7F7F-433E-B401-88C7197E0406}"/>
              </a:ext>
            </a:extLst>
          </p:cNvPr>
          <p:cNvSpPr>
            <a:spLocks noGrp="1"/>
          </p:cNvSpPr>
          <p:nvPr>
            <p:ph type="title"/>
          </p:nvPr>
        </p:nvSpPr>
        <p:spPr>
          <a:xfrm>
            <a:off x="5314122" y="624110"/>
            <a:ext cx="2345635" cy="1280890"/>
          </a:xfrm>
        </p:spPr>
        <p:txBody>
          <a:bodyPr/>
          <a:lstStyle/>
          <a:p>
            <a:r>
              <a:rPr lang="en-GB" sz="3600" b="1" dirty="0">
                <a:solidFill>
                  <a:schemeClr val="accent1"/>
                </a:solidFill>
                <a:latin typeface="Algerian" panose="04020705040A02060702" pitchFamily="82" charset="0"/>
                <a:ea typeface="+mn-ea"/>
                <a:cs typeface="Calibri" pitchFamily="34" charset="0"/>
              </a:rPr>
              <a:t>AGENDA</a:t>
            </a:r>
            <a:endParaRPr lang="en-US" dirty="0">
              <a:solidFill>
                <a:schemeClr val="accent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CB1D6C9D-06B7-45B1-B6C7-0FC814CFE73C}"/>
              </a:ext>
            </a:extLst>
          </p:cNvPr>
          <p:cNvSpPr>
            <a:spLocks noGrp="1"/>
          </p:cNvSpPr>
          <p:nvPr>
            <p:ph idx="1"/>
          </p:nvPr>
        </p:nvSpPr>
        <p:spPr>
          <a:xfrm>
            <a:off x="2310915" y="1540188"/>
            <a:ext cx="8436597" cy="4569063"/>
          </a:xfrm>
        </p:spPr>
        <p:txBody>
          <a:bodyPr>
            <a:noAutofit/>
          </a:bodyPr>
          <a:lstStyle/>
          <a:p>
            <a:pPr algn="ctr"/>
            <a:r>
              <a:rPr lang="en-US" sz="2000" dirty="0">
                <a:solidFill>
                  <a:schemeClr val="accent1">
                    <a:lumMod val="50000"/>
                  </a:schemeClr>
                </a:solidFill>
                <a:cs typeface="Calibri" pitchFamily="34" charset="0"/>
              </a:rPr>
              <a:t> Overview and Motivation</a:t>
            </a:r>
            <a:br>
              <a:rPr lang="en-US" sz="2000" dirty="0">
                <a:solidFill>
                  <a:schemeClr val="accent1">
                    <a:lumMod val="50000"/>
                  </a:schemeClr>
                </a:solidFill>
                <a:cs typeface="Calibri" pitchFamily="34" charset="0"/>
              </a:rPr>
            </a:br>
            <a:endParaRPr lang="en-US" sz="2000" dirty="0">
              <a:solidFill>
                <a:schemeClr val="accent1">
                  <a:lumMod val="50000"/>
                </a:schemeClr>
              </a:solidFill>
              <a:cs typeface="Calibri" pitchFamily="34" charset="0"/>
            </a:endParaRPr>
          </a:p>
          <a:p>
            <a:pPr algn="ctr"/>
            <a:r>
              <a:rPr lang="en-US" sz="2000" dirty="0">
                <a:solidFill>
                  <a:schemeClr val="accent1">
                    <a:lumMod val="50000"/>
                  </a:schemeClr>
                </a:solidFill>
                <a:cs typeface="Calibri" pitchFamily="34" charset="0"/>
              </a:rPr>
              <a:t>Dataset Description and feature engineering</a:t>
            </a:r>
          </a:p>
          <a:p>
            <a:pPr algn="ctr"/>
            <a:endParaRPr lang="en-US" sz="2000" dirty="0">
              <a:solidFill>
                <a:schemeClr val="accent1">
                  <a:lumMod val="50000"/>
                </a:schemeClr>
              </a:solidFill>
              <a:cs typeface="Calibri" pitchFamily="34" charset="0"/>
            </a:endParaRPr>
          </a:p>
          <a:p>
            <a:pPr algn="ctr"/>
            <a:r>
              <a:rPr lang="en-US" sz="2000" dirty="0">
                <a:solidFill>
                  <a:schemeClr val="accent1">
                    <a:lumMod val="50000"/>
                  </a:schemeClr>
                </a:solidFill>
                <a:cs typeface="Calibri" pitchFamily="34" charset="0"/>
              </a:rPr>
              <a:t>LDA and Topic Modelling</a:t>
            </a:r>
          </a:p>
          <a:p>
            <a:pPr algn="ctr"/>
            <a:endParaRPr lang="en-US" sz="2000" dirty="0">
              <a:solidFill>
                <a:schemeClr val="accent1">
                  <a:lumMod val="50000"/>
                </a:schemeClr>
              </a:solidFill>
              <a:cs typeface="Calibri" pitchFamily="34" charset="0"/>
            </a:endParaRPr>
          </a:p>
          <a:p>
            <a:pPr algn="ctr"/>
            <a:r>
              <a:rPr lang="en-US" sz="2000" dirty="0">
                <a:solidFill>
                  <a:schemeClr val="accent1">
                    <a:lumMod val="50000"/>
                  </a:schemeClr>
                </a:solidFill>
                <a:cs typeface="Calibri" pitchFamily="34" charset="0"/>
              </a:rPr>
              <a:t>Sentiment Analysis</a:t>
            </a:r>
          </a:p>
          <a:p>
            <a:pPr marL="0" indent="0" algn="ctr">
              <a:buNone/>
            </a:pPr>
            <a:endParaRPr lang="en-US" sz="2000" dirty="0">
              <a:solidFill>
                <a:schemeClr val="accent1">
                  <a:lumMod val="50000"/>
                </a:schemeClr>
              </a:solidFill>
              <a:cs typeface="Calibri" pitchFamily="34" charset="0"/>
            </a:endParaRPr>
          </a:p>
          <a:p>
            <a:pPr algn="ctr"/>
            <a:r>
              <a:rPr lang="en-US" sz="2000" dirty="0">
                <a:solidFill>
                  <a:schemeClr val="accent1">
                    <a:lumMod val="50000"/>
                  </a:schemeClr>
                </a:solidFill>
                <a:cs typeface="Calibri" pitchFamily="34" charset="0"/>
              </a:rPr>
              <a:t>Vector Featurization and Model Evaluation </a:t>
            </a:r>
          </a:p>
          <a:p>
            <a:pPr marL="0" indent="0" algn="ctr">
              <a:buNone/>
            </a:pPr>
            <a:endParaRPr lang="en-US" sz="2000" dirty="0">
              <a:solidFill>
                <a:schemeClr val="accent1">
                  <a:lumMod val="50000"/>
                </a:schemeClr>
              </a:solidFill>
              <a:cs typeface="Calibri" pitchFamily="34" charset="0"/>
            </a:endParaRPr>
          </a:p>
          <a:p>
            <a:pPr algn="ctr"/>
            <a:r>
              <a:rPr lang="en-US" sz="2000" dirty="0">
                <a:solidFill>
                  <a:schemeClr val="accent1">
                    <a:lumMod val="50000"/>
                  </a:schemeClr>
                </a:solidFill>
                <a:cs typeface="Calibri" pitchFamily="34" charset="0"/>
              </a:rPr>
              <a:t>Future Considerations </a:t>
            </a:r>
          </a:p>
          <a:p>
            <a:pPr marL="0" indent="0" algn="ctr">
              <a:buNone/>
            </a:pPr>
            <a:endParaRPr lang="en-US" sz="2000" dirty="0">
              <a:solidFill>
                <a:schemeClr val="accent1">
                  <a:lumMod val="50000"/>
                </a:schemeClr>
              </a:solidFill>
              <a:cs typeface="Calibri" pitchFamily="34" charset="0"/>
            </a:endParaRPr>
          </a:p>
          <a:p>
            <a:endParaRPr lang="en-US" sz="2000" dirty="0"/>
          </a:p>
        </p:txBody>
      </p:sp>
    </p:spTree>
    <p:extLst>
      <p:ext uri="{BB962C8B-B14F-4D97-AF65-F5344CB8AC3E}">
        <p14:creationId xmlns:p14="http://schemas.microsoft.com/office/powerpoint/2010/main" val="1814957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E3DE9-0A65-49F6-BB96-F37086B642EB}"/>
              </a:ext>
            </a:extLst>
          </p:cNvPr>
          <p:cNvSpPr>
            <a:spLocks noGrp="1"/>
          </p:cNvSpPr>
          <p:nvPr>
            <p:ph type="title"/>
          </p:nvPr>
        </p:nvSpPr>
        <p:spPr>
          <a:xfrm>
            <a:off x="1749287" y="392320"/>
            <a:ext cx="9706733" cy="595090"/>
          </a:xfrm>
        </p:spPr>
        <p:txBody>
          <a:bodyPr>
            <a:normAutofit/>
          </a:bodyPr>
          <a:lstStyle/>
          <a:p>
            <a:r>
              <a:rPr lang="en-US" sz="2800" dirty="0">
                <a:solidFill>
                  <a:schemeClr val="accent1"/>
                </a:solidFill>
                <a:latin typeface="Algerian" panose="04020705040A02060702" pitchFamily="82" charset="0"/>
              </a:rPr>
              <a:t>OVERVIEW AND MOTIVATION</a:t>
            </a:r>
          </a:p>
        </p:txBody>
      </p:sp>
      <p:sp>
        <p:nvSpPr>
          <p:cNvPr id="3" name="Content Placeholder 2">
            <a:extLst>
              <a:ext uri="{FF2B5EF4-FFF2-40B4-BE49-F238E27FC236}">
                <a16:creationId xmlns:a16="http://schemas.microsoft.com/office/drawing/2014/main" id="{45EF4F13-7A5C-4999-B0D5-7AC69026793D}"/>
              </a:ext>
            </a:extLst>
          </p:cNvPr>
          <p:cNvSpPr>
            <a:spLocks noGrp="1"/>
          </p:cNvSpPr>
          <p:nvPr>
            <p:ph idx="1"/>
          </p:nvPr>
        </p:nvSpPr>
        <p:spPr>
          <a:xfrm>
            <a:off x="1749288" y="987411"/>
            <a:ext cx="9852508" cy="3187024"/>
          </a:xfrm>
        </p:spPr>
        <p:txBody>
          <a:bodyPr/>
          <a:lstStyle/>
          <a:p>
            <a:pPr marL="0" lvl="0" indent="0" algn="just" rtl="0">
              <a:spcBef>
                <a:spcPts val="0"/>
              </a:spcBef>
              <a:spcAft>
                <a:spcPts val="0"/>
              </a:spcAft>
              <a:buNone/>
            </a:pPr>
            <a:r>
              <a:rPr lang="en-US" sz="1600" dirty="0">
                <a:solidFill>
                  <a:schemeClr val="tx1"/>
                </a:solidFill>
                <a:latin typeface="Times New Roman"/>
                <a:ea typeface="Times New Roman"/>
                <a:cs typeface="Times New Roman"/>
                <a:sym typeface="Times New Roman"/>
              </a:rPr>
              <a:t>The threat of abuse and harassment online means that many people stop expressing themselves and give up on seeking different opinions. Platforms struggle to effectively facilitate conversations, leading many communities to limit or completely shut down user comments.</a:t>
            </a:r>
          </a:p>
          <a:p>
            <a:pPr marL="0" lvl="0" indent="0" algn="just" rtl="0">
              <a:spcBef>
                <a:spcPts val="0"/>
              </a:spcBef>
              <a:spcAft>
                <a:spcPts val="0"/>
              </a:spcAft>
              <a:buNone/>
            </a:pPr>
            <a:endParaRPr lang="en-US" sz="1600" dirty="0">
              <a:solidFill>
                <a:schemeClr val="tx1"/>
              </a:solidFill>
              <a:latin typeface="Times New Roman"/>
              <a:ea typeface="Times New Roman"/>
              <a:cs typeface="Times New Roman"/>
              <a:sym typeface="Times New Roman"/>
            </a:endParaRPr>
          </a:p>
          <a:p>
            <a:pPr marL="0" lvl="0" indent="0" algn="just" rtl="0">
              <a:spcBef>
                <a:spcPts val="0"/>
              </a:spcBef>
              <a:spcAft>
                <a:spcPts val="0"/>
              </a:spcAft>
              <a:buNone/>
            </a:pPr>
            <a:r>
              <a:rPr lang="en-US" sz="1600" dirty="0">
                <a:solidFill>
                  <a:schemeClr val="tx1"/>
                </a:solidFill>
                <a:latin typeface="Times New Roman"/>
                <a:ea typeface="Times New Roman"/>
                <a:cs typeface="Times New Roman"/>
                <a:sym typeface="Times New Roman"/>
              </a:rPr>
              <a:t>The background for the problem originates from the multitude of online forums, where-in people participate actively and make comments. As the comments sometimes may be abusive, insulting or even hate-based, it becomes the responsibility of the hosting organizations to ensure that these conversations are not of negative type. </a:t>
            </a:r>
          </a:p>
          <a:p>
            <a:pPr marL="0" lvl="0" indent="0" algn="just" rtl="0">
              <a:spcBef>
                <a:spcPts val="0"/>
              </a:spcBef>
              <a:spcAft>
                <a:spcPts val="0"/>
              </a:spcAft>
              <a:buNone/>
            </a:pPr>
            <a:endParaRPr lang="en-US" sz="1600" dirty="0">
              <a:solidFill>
                <a:schemeClr val="tx1"/>
              </a:solidFill>
              <a:latin typeface="Times New Roman"/>
              <a:ea typeface="Times New Roman"/>
              <a:cs typeface="Times New Roman"/>
              <a:sym typeface="Times New Roman"/>
            </a:endParaRPr>
          </a:p>
          <a:p>
            <a:pPr marL="0" lvl="0" indent="0" algn="just" rtl="0">
              <a:spcBef>
                <a:spcPts val="0"/>
              </a:spcBef>
              <a:spcAft>
                <a:spcPts val="0"/>
              </a:spcAft>
              <a:buNone/>
            </a:pPr>
            <a:r>
              <a:rPr lang="en-US" sz="1600" dirty="0">
                <a:solidFill>
                  <a:schemeClr val="tx1"/>
                </a:solidFill>
                <a:latin typeface="Times New Roman"/>
                <a:ea typeface="Times New Roman"/>
                <a:cs typeface="Times New Roman"/>
                <a:sym typeface="Times New Roman"/>
              </a:rPr>
              <a:t>The task was thus to build a model which could make prediction to classify the comments into various categories.</a:t>
            </a:r>
          </a:p>
          <a:p>
            <a:pPr marL="0" lvl="0" indent="0" algn="just" rtl="0">
              <a:spcBef>
                <a:spcPts val="0"/>
              </a:spcBef>
              <a:spcAft>
                <a:spcPts val="0"/>
              </a:spcAft>
              <a:buNone/>
            </a:pPr>
            <a:endParaRPr lang="en-US" dirty="0">
              <a:solidFill>
                <a:schemeClr val="tx1"/>
              </a:solidFill>
              <a:latin typeface="Times New Roman"/>
              <a:ea typeface="Times New Roman"/>
              <a:cs typeface="Times New Roman"/>
              <a:sym typeface="Times New Roman"/>
            </a:endParaRPr>
          </a:p>
          <a:p>
            <a:pPr marL="0" lvl="0" indent="0" algn="just" rtl="0">
              <a:spcBef>
                <a:spcPts val="0"/>
              </a:spcBef>
              <a:spcAft>
                <a:spcPts val="0"/>
              </a:spcAft>
              <a:buNone/>
            </a:pPr>
            <a:r>
              <a:rPr lang="en-US" sz="1600" dirty="0">
                <a:solidFill>
                  <a:schemeClr val="tx1"/>
                </a:solidFill>
                <a:latin typeface="Times New Roman"/>
                <a:ea typeface="Times New Roman"/>
                <a:cs typeface="Times New Roman"/>
                <a:sym typeface="Times New Roman"/>
              </a:rPr>
              <a:t>Understanding the problems:</a:t>
            </a:r>
          </a:p>
          <a:p>
            <a:pPr marL="0" lvl="0" indent="0" algn="just" rtl="0">
              <a:spcBef>
                <a:spcPts val="0"/>
              </a:spcBef>
              <a:spcAft>
                <a:spcPts val="0"/>
              </a:spcAft>
              <a:buNone/>
            </a:pPr>
            <a:endParaRPr lang="en-US" sz="1800" dirty="0">
              <a:solidFill>
                <a:schemeClr val="tx1"/>
              </a:solidFill>
              <a:latin typeface="Times New Roman"/>
              <a:ea typeface="Times New Roman"/>
              <a:cs typeface="Times New Roman"/>
              <a:sym typeface="Times New Roman"/>
            </a:endParaRPr>
          </a:p>
          <a:p>
            <a:pPr marL="0" lvl="0" indent="0" algn="just" rtl="0">
              <a:spcBef>
                <a:spcPts val="0"/>
              </a:spcBef>
              <a:spcAft>
                <a:spcPts val="0"/>
              </a:spcAft>
              <a:buNone/>
            </a:pPr>
            <a:endParaRPr lang="en-US" dirty="0">
              <a:solidFill>
                <a:schemeClr val="tx1"/>
              </a:solidFill>
              <a:latin typeface="Times New Roman"/>
              <a:ea typeface="Times New Roman"/>
              <a:cs typeface="Times New Roman"/>
              <a:sym typeface="Times New Roman"/>
            </a:endParaRPr>
          </a:p>
          <a:p>
            <a:pPr marL="0" lvl="0" indent="0" algn="just" rtl="0">
              <a:spcBef>
                <a:spcPts val="0"/>
              </a:spcBef>
              <a:spcAft>
                <a:spcPts val="0"/>
              </a:spcAft>
              <a:buNone/>
            </a:pPr>
            <a:endParaRPr lang="en-US" sz="1800" dirty="0">
              <a:solidFill>
                <a:schemeClr val="tx1"/>
              </a:solidFill>
              <a:latin typeface="Times New Roman"/>
              <a:ea typeface="Times New Roman"/>
              <a:cs typeface="Times New Roman"/>
              <a:sym typeface="Times New Roman"/>
            </a:endParaRPr>
          </a:p>
          <a:p>
            <a:pPr algn="just"/>
            <a:endParaRPr lang="en-US" dirty="0">
              <a:solidFill>
                <a:schemeClr val="tx1"/>
              </a:solidFill>
            </a:endParaRPr>
          </a:p>
        </p:txBody>
      </p:sp>
      <p:graphicFrame>
        <p:nvGraphicFramePr>
          <p:cNvPr id="4" name="Diagram 3">
            <a:extLst>
              <a:ext uri="{FF2B5EF4-FFF2-40B4-BE49-F238E27FC236}">
                <a16:creationId xmlns:a16="http://schemas.microsoft.com/office/drawing/2014/main" id="{7D2F65BB-2FC1-40F8-A072-20C788E08CA0}"/>
              </a:ext>
            </a:extLst>
          </p:cNvPr>
          <p:cNvGraphicFramePr/>
          <p:nvPr>
            <p:extLst>
              <p:ext uri="{D42A27DB-BD31-4B8C-83A1-F6EECF244321}">
                <p14:modId xmlns:p14="http://schemas.microsoft.com/office/powerpoint/2010/main" val="230180843"/>
              </p:ext>
            </p:extLst>
          </p:nvPr>
        </p:nvGraphicFramePr>
        <p:xfrm>
          <a:off x="1807817" y="3670977"/>
          <a:ext cx="9735449" cy="31870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5946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1D0A8-2F8A-4CFD-9C53-86200D7EF468}"/>
              </a:ext>
            </a:extLst>
          </p:cNvPr>
          <p:cNvSpPr>
            <a:spLocks noGrp="1"/>
          </p:cNvSpPr>
          <p:nvPr>
            <p:ph type="title"/>
          </p:nvPr>
        </p:nvSpPr>
        <p:spPr>
          <a:xfrm>
            <a:off x="1890559" y="483581"/>
            <a:ext cx="9614053" cy="536836"/>
          </a:xfrm>
        </p:spPr>
        <p:txBody>
          <a:bodyPr>
            <a:normAutofit/>
          </a:bodyPr>
          <a:lstStyle/>
          <a:p>
            <a:r>
              <a:rPr lang="en-US" sz="2800" dirty="0">
                <a:solidFill>
                  <a:schemeClr val="accent1"/>
                </a:solidFill>
                <a:latin typeface="Algerian" panose="04020705040A02060702" pitchFamily="82" charset="0"/>
              </a:rPr>
              <a:t>DATASET DESCRIPTION AND FEATURE ENGINEERING</a:t>
            </a:r>
          </a:p>
        </p:txBody>
      </p:sp>
      <p:sp>
        <p:nvSpPr>
          <p:cNvPr id="3" name="Content Placeholder 2">
            <a:extLst>
              <a:ext uri="{FF2B5EF4-FFF2-40B4-BE49-F238E27FC236}">
                <a16:creationId xmlns:a16="http://schemas.microsoft.com/office/drawing/2014/main" id="{A30145B5-DBE7-46F0-90F8-A78AC5EF979C}"/>
              </a:ext>
            </a:extLst>
          </p:cNvPr>
          <p:cNvSpPr>
            <a:spLocks noGrp="1"/>
          </p:cNvSpPr>
          <p:nvPr>
            <p:ph idx="1"/>
          </p:nvPr>
        </p:nvSpPr>
        <p:spPr>
          <a:xfrm>
            <a:off x="1912966" y="1020417"/>
            <a:ext cx="6570043" cy="4558748"/>
          </a:xfrm>
        </p:spPr>
        <p:txBody>
          <a:bodyPr>
            <a:normAutofit/>
          </a:bodyPr>
          <a:lstStyle/>
          <a:p>
            <a:r>
              <a:rPr lang="en-US" sz="1600" dirty="0">
                <a:solidFill>
                  <a:schemeClr val="tx1"/>
                </a:solidFill>
                <a:latin typeface="Times New Roman" panose="02020603050405020304" pitchFamily="18" charset="0"/>
                <a:ea typeface="SimSun" panose="02010600030101010101" pitchFamily="2" charset="-122"/>
              </a:rPr>
              <a:t>T</a:t>
            </a:r>
            <a:r>
              <a:rPr lang="en-US" sz="1600" dirty="0">
                <a:solidFill>
                  <a:schemeClr val="tx1"/>
                </a:solidFill>
                <a:effectLst/>
                <a:latin typeface="Times New Roman" panose="02020603050405020304" pitchFamily="18" charset="0"/>
                <a:ea typeface="SimSun" panose="02010600030101010101" pitchFamily="2" charset="-122"/>
              </a:rPr>
              <a:t>rain dataset -159,571 comments and test dataset – 153,164 comments</a:t>
            </a:r>
          </a:p>
          <a:p>
            <a:r>
              <a:rPr lang="en-US" sz="1600" dirty="0">
                <a:solidFill>
                  <a:schemeClr val="tx1"/>
                </a:solidFill>
                <a:effectLst/>
                <a:latin typeface="Times New Roman" panose="02020603050405020304" pitchFamily="18" charset="0"/>
                <a:ea typeface="SimSun" panose="02010600030101010101" pitchFamily="2" charset="-122"/>
              </a:rPr>
              <a:t>The dataset contains comments and six toxic labels i.e. output labels namely - toxic, severe-toxic, obscene, threat, insult, identity-hate. </a:t>
            </a:r>
          </a:p>
          <a:p>
            <a:r>
              <a:rPr lang="en-US" sz="1600" dirty="0">
                <a:solidFill>
                  <a:schemeClr val="tx1"/>
                </a:solidFill>
                <a:latin typeface="Times New Roman"/>
                <a:ea typeface="Times New Roman"/>
                <a:cs typeface="Times New Roman"/>
                <a:sym typeface="Times New Roman"/>
              </a:rPr>
              <a:t>Out of total 159571 comments 16225 are Toxic and 143346 are Nontoxic.</a:t>
            </a:r>
          </a:p>
          <a:p>
            <a:r>
              <a:rPr lang="en-US" sz="1600" dirty="0">
                <a:solidFill>
                  <a:schemeClr val="tx1"/>
                </a:solidFill>
                <a:latin typeface="Times New Roman"/>
                <a:ea typeface="Times New Roman"/>
                <a:cs typeface="Times New Roman"/>
                <a:sym typeface="Times New Roman"/>
              </a:rPr>
              <a:t>People tend to use CAPITAL LETTERS while being toxic.</a:t>
            </a:r>
          </a:p>
          <a:p>
            <a:r>
              <a:rPr lang="en-US" sz="1600" dirty="0">
                <a:solidFill>
                  <a:schemeClr val="tx1"/>
                </a:solidFill>
                <a:latin typeface="Times New Roman"/>
                <a:ea typeface="Times New Roman"/>
                <a:cs typeface="Times New Roman"/>
                <a:sym typeface="Times New Roman"/>
              </a:rPr>
              <a:t>Individuals doing tend to follow grammar rules or unique words while spewing toxicity.</a:t>
            </a:r>
          </a:p>
          <a:p>
            <a:r>
              <a:rPr lang="en-US" sz="1600" dirty="0">
                <a:solidFill>
                  <a:schemeClr val="tx1"/>
                </a:solidFill>
                <a:latin typeface="Times New Roman"/>
                <a:ea typeface="Times New Roman"/>
                <a:cs typeface="Times New Roman"/>
                <a:sym typeface="Times New Roman"/>
              </a:rPr>
              <a:t>There is a significant usage of !!! when someone is trying to show “not nice” emotions</a:t>
            </a:r>
          </a:p>
          <a:p>
            <a:endParaRPr lang="en-US" sz="1600" dirty="0">
              <a:solidFill>
                <a:schemeClr val="tx1"/>
              </a:solidFill>
              <a:latin typeface="Times New Roman"/>
              <a:ea typeface="Times New Roman"/>
              <a:cs typeface="Times New Roman"/>
              <a:sym typeface="Times New Roman"/>
            </a:endParaRPr>
          </a:p>
          <a:p>
            <a:endParaRPr lang="en-US" sz="1200" dirty="0">
              <a:solidFill>
                <a:schemeClr val="tx1"/>
              </a:solidFill>
              <a:latin typeface="Times New Roman"/>
              <a:ea typeface="Times New Roman"/>
              <a:cs typeface="Times New Roman"/>
              <a:sym typeface="Times New Roman"/>
            </a:endParaRPr>
          </a:p>
          <a:p>
            <a:pPr marL="0" lvl="0" indent="0" algn="l" rtl="0">
              <a:spcBef>
                <a:spcPts val="0"/>
              </a:spcBef>
              <a:spcAft>
                <a:spcPts val="0"/>
              </a:spcAft>
              <a:buNone/>
            </a:pPr>
            <a:endParaRPr lang="en-US" sz="1200" dirty="0">
              <a:solidFill>
                <a:schemeClr val="tx1"/>
              </a:solidFill>
              <a:latin typeface="Times New Roman"/>
              <a:ea typeface="Times New Roman"/>
              <a:cs typeface="Times New Roman"/>
              <a:sym typeface="Times New Roman"/>
            </a:endParaRPr>
          </a:p>
          <a:p>
            <a:endParaRPr lang="en-US" sz="1200" dirty="0">
              <a:solidFill>
                <a:schemeClr val="tx1"/>
              </a:solidFill>
            </a:endParaRPr>
          </a:p>
        </p:txBody>
      </p:sp>
      <p:pic>
        <p:nvPicPr>
          <p:cNvPr id="4" name="image5.png">
            <a:extLst>
              <a:ext uri="{FF2B5EF4-FFF2-40B4-BE49-F238E27FC236}">
                <a16:creationId xmlns:a16="http://schemas.microsoft.com/office/drawing/2014/main" id="{A6296637-6294-418E-AA7D-89AD579C098E}"/>
              </a:ext>
            </a:extLst>
          </p:cNvPr>
          <p:cNvPicPr/>
          <p:nvPr/>
        </p:nvPicPr>
        <p:blipFill>
          <a:blip r:embed="rId2"/>
          <a:srcRect/>
          <a:stretch>
            <a:fillRect/>
          </a:stretch>
        </p:blipFill>
        <p:spPr>
          <a:xfrm>
            <a:off x="5141379" y="4212243"/>
            <a:ext cx="3341630" cy="2162175"/>
          </a:xfrm>
          <a:prstGeom prst="rect">
            <a:avLst/>
          </a:prstGeom>
          <a:ln/>
        </p:spPr>
      </p:pic>
      <p:pic>
        <p:nvPicPr>
          <p:cNvPr id="5" name="image6.png">
            <a:extLst>
              <a:ext uri="{FF2B5EF4-FFF2-40B4-BE49-F238E27FC236}">
                <a16:creationId xmlns:a16="http://schemas.microsoft.com/office/drawing/2014/main" id="{0DB81250-1C38-4677-A40F-60BB0F163D3E}"/>
              </a:ext>
            </a:extLst>
          </p:cNvPr>
          <p:cNvPicPr/>
          <p:nvPr/>
        </p:nvPicPr>
        <p:blipFill>
          <a:blip r:embed="rId3"/>
          <a:srcRect/>
          <a:stretch>
            <a:fillRect/>
          </a:stretch>
        </p:blipFill>
        <p:spPr>
          <a:xfrm>
            <a:off x="8505416" y="1137615"/>
            <a:ext cx="3076575" cy="2626002"/>
          </a:xfrm>
          <a:prstGeom prst="rect">
            <a:avLst/>
          </a:prstGeom>
          <a:ln/>
        </p:spPr>
      </p:pic>
      <p:pic>
        <p:nvPicPr>
          <p:cNvPr id="6" name="image3.png">
            <a:extLst>
              <a:ext uri="{FF2B5EF4-FFF2-40B4-BE49-F238E27FC236}">
                <a16:creationId xmlns:a16="http://schemas.microsoft.com/office/drawing/2014/main" id="{38B7377B-3409-48D4-8099-22319D596B91}"/>
              </a:ext>
            </a:extLst>
          </p:cNvPr>
          <p:cNvPicPr/>
          <p:nvPr/>
        </p:nvPicPr>
        <p:blipFill>
          <a:blip r:embed="rId4"/>
          <a:srcRect/>
          <a:stretch>
            <a:fillRect/>
          </a:stretch>
        </p:blipFill>
        <p:spPr>
          <a:xfrm>
            <a:off x="1912966" y="4212243"/>
            <a:ext cx="3021603" cy="1945006"/>
          </a:xfrm>
          <a:prstGeom prst="rect">
            <a:avLst/>
          </a:prstGeom>
          <a:ln/>
        </p:spPr>
      </p:pic>
      <p:pic>
        <p:nvPicPr>
          <p:cNvPr id="7" name="image1.png">
            <a:extLst>
              <a:ext uri="{FF2B5EF4-FFF2-40B4-BE49-F238E27FC236}">
                <a16:creationId xmlns:a16="http://schemas.microsoft.com/office/drawing/2014/main" id="{BE8C25F7-A58A-4B77-BC1F-A1F8D43B0175}"/>
              </a:ext>
            </a:extLst>
          </p:cNvPr>
          <p:cNvPicPr/>
          <p:nvPr/>
        </p:nvPicPr>
        <p:blipFill>
          <a:blip r:embed="rId5"/>
          <a:srcRect/>
          <a:stretch>
            <a:fillRect/>
          </a:stretch>
        </p:blipFill>
        <p:spPr>
          <a:xfrm>
            <a:off x="8564660" y="4212245"/>
            <a:ext cx="3048000" cy="1945004"/>
          </a:xfrm>
          <a:prstGeom prst="rect">
            <a:avLst/>
          </a:prstGeom>
          <a:ln/>
        </p:spPr>
      </p:pic>
    </p:spTree>
    <p:extLst>
      <p:ext uri="{BB962C8B-B14F-4D97-AF65-F5344CB8AC3E}">
        <p14:creationId xmlns:p14="http://schemas.microsoft.com/office/powerpoint/2010/main" val="1376236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03E71-499C-43F8-B799-1D34F00EF9B7}"/>
              </a:ext>
            </a:extLst>
          </p:cNvPr>
          <p:cNvSpPr>
            <a:spLocks noGrp="1"/>
          </p:cNvSpPr>
          <p:nvPr>
            <p:ph type="title"/>
          </p:nvPr>
        </p:nvSpPr>
        <p:spPr>
          <a:xfrm>
            <a:off x="1696279" y="359067"/>
            <a:ext cx="9596299" cy="568585"/>
          </a:xfrm>
        </p:spPr>
        <p:txBody>
          <a:bodyPr/>
          <a:lstStyle/>
          <a:p>
            <a:r>
              <a:rPr lang="en-GB" sz="2800" dirty="0">
                <a:solidFill>
                  <a:schemeClr val="accent1"/>
                </a:solidFill>
                <a:latin typeface="Algerian" panose="04020705040A02060702" pitchFamily="82" charset="0"/>
                <a:sym typeface="Times New Roman"/>
              </a:rPr>
              <a:t>TOPIC MODELING USING LDA</a:t>
            </a:r>
            <a:endParaRPr lang="en-US" sz="2800" dirty="0">
              <a:solidFill>
                <a:schemeClr val="accent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08F821B5-CD6B-4D7F-895B-07F5E53D56AE}"/>
              </a:ext>
            </a:extLst>
          </p:cNvPr>
          <p:cNvSpPr>
            <a:spLocks noGrp="1"/>
          </p:cNvSpPr>
          <p:nvPr>
            <p:ph idx="1"/>
          </p:nvPr>
        </p:nvSpPr>
        <p:spPr>
          <a:xfrm>
            <a:off x="1701377" y="887895"/>
            <a:ext cx="9780104" cy="3777622"/>
          </a:xfrm>
        </p:spPr>
        <p:txBody>
          <a:bodyPr>
            <a:normAutofit/>
          </a:bodyPr>
          <a:lstStyle/>
          <a:p>
            <a:pPr marL="0" lvl="0" indent="0" algn="just" rtl="0">
              <a:spcBef>
                <a:spcPts val="0"/>
              </a:spcBef>
              <a:spcAft>
                <a:spcPts val="0"/>
              </a:spcAft>
              <a:buNone/>
            </a:pPr>
            <a:r>
              <a:rPr lang="en-US" sz="1600" dirty="0">
                <a:solidFill>
                  <a:schemeClr val="tx1"/>
                </a:solidFill>
                <a:latin typeface="Times New Roman"/>
                <a:ea typeface="Times New Roman"/>
                <a:cs typeface="Times New Roman"/>
                <a:sym typeface="Times New Roman"/>
              </a:rPr>
              <a:t>Topic modelling is one of the forms of unsupervised Clustering algorithm that segregates large corpus, while it preserves statistical relationships that help in classification. The goal is to uncover latent(hidden) variables that govern document semantics, and these hidden variables represent different abstract topics.</a:t>
            </a:r>
          </a:p>
          <a:p>
            <a:pPr marL="431800" lvl="0" indent="-285750" algn="just" rtl="0">
              <a:spcBef>
                <a:spcPts val="0"/>
              </a:spcBef>
              <a:spcAft>
                <a:spcPts val="0"/>
              </a:spcAft>
              <a:buClr>
                <a:srgbClr val="F3F3F3"/>
              </a:buClr>
              <a:buSzPts val="1300"/>
              <a:buFont typeface="Arial" panose="020B0604020202020204" pitchFamily="34" charset="0"/>
              <a:buChar char="•"/>
            </a:pPr>
            <a:r>
              <a:rPr lang="en-US" sz="1600" dirty="0">
                <a:solidFill>
                  <a:schemeClr val="tx1"/>
                </a:solidFill>
                <a:latin typeface="Times New Roman"/>
                <a:ea typeface="Times New Roman"/>
                <a:cs typeface="Times New Roman"/>
                <a:sym typeface="Times New Roman"/>
              </a:rPr>
              <a:t>To discover hidden themes in the collection of data</a:t>
            </a:r>
          </a:p>
          <a:p>
            <a:pPr marL="431800" lvl="0" indent="-285750" algn="just" rtl="0">
              <a:spcBef>
                <a:spcPts val="0"/>
              </a:spcBef>
              <a:spcAft>
                <a:spcPts val="0"/>
              </a:spcAft>
              <a:buClr>
                <a:srgbClr val="F3F3F3"/>
              </a:buClr>
              <a:buSzPts val="1300"/>
              <a:buFont typeface="Arial" panose="020B0604020202020204" pitchFamily="34" charset="0"/>
              <a:buChar char="•"/>
            </a:pPr>
            <a:r>
              <a:rPr lang="en-US" sz="1600" dirty="0">
                <a:solidFill>
                  <a:schemeClr val="tx1"/>
                </a:solidFill>
                <a:latin typeface="Times New Roman"/>
                <a:ea typeface="Times New Roman"/>
                <a:cs typeface="Times New Roman"/>
                <a:sym typeface="Times New Roman"/>
              </a:rPr>
              <a:t>Using classification, summarize the documents</a:t>
            </a:r>
          </a:p>
          <a:p>
            <a:pPr marL="0" lvl="0" indent="0" algn="just" rtl="0">
              <a:spcBef>
                <a:spcPts val="0"/>
              </a:spcBef>
              <a:spcAft>
                <a:spcPts val="0"/>
              </a:spcAft>
              <a:buNone/>
            </a:pPr>
            <a:r>
              <a:rPr lang="en-US" sz="1600" dirty="0">
                <a:solidFill>
                  <a:schemeClr val="tx1"/>
                </a:solidFill>
                <a:latin typeface="Times New Roman"/>
                <a:ea typeface="Times New Roman"/>
                <a:cs typeface="Times New Roman"/>
                <a:sym typeface="Times New Roman"/>
              </a:rPr>
              <a:t>One of the most used techniques for topic modelling is Latent Dirichlet Allocation (LDA). With LDA models, the document is represented as a mixture of random latent topics, where every topic has been characterized by their distribution over words.</a:t>
            </a:r>
          </a:p>
          <a:p>
            <a:pPr marL="0" lvl="0" indent="0" algn="just" rtl="0">
              <a:spcBef>
                <a:spcPts val="0"/>
              </a:spcBef>
              <a:spcAft>
                <a:spcPts val="0"/>
              </a:spcAft>
              <a:buNone/>
            </a:pPr>
            <a:endParaRPr lang="en-US" sz="1600" dirty="0">
              <a:solidFill>
                <a:schemeClr val="tx1"/>
              </a:solidFill>
              <a:latin typeface="Times New Roman"/>
              <a:ea typeface="Times New Roman"/>
              <a:cs typeface="Times New Roman"/>
              <a:sym typeface="Times New Roman"/>
            </a:endParaRPr>
          </a:p>
          <a:p>
            <a:pPr marL="0" lvl="0" indent="0" algn="just" rtl="0">
              <a:spcBef>
                <a:spcPts val="0"/>
              </a:spcBef>
              <a:spcAft>
                <a:spcPts val="0"/>
              </a:spcAft>
              <a:buNone/>
            </a:pPr>
            <a:r>
              <a:rPr lang="en-US" sz="1600" dirty="0">
                <a:solidFill>
                  <a:schemeClr val="tx1"/>
                </a:solidFill>
                <a:latin typeface="Times New Roman"/>
                <a:ea typeface="Times New Roman"/>
                <a:cs typeface="Times New Roman"/>
                <a:sym typeface="Times New Roman"/>
              </a:rPr>
              <a:t>Comment Distribution using T-SNE and </a:t>
            </a:r>
            <a:r>
              <a:rPr lang="en-US" sz="1600" dirty="0" err="1">
                <a:solidFill>
                  <a:schemeClr val="tx1"/>
                </a:solidFill>
                <a:latin typeface="Times New Roman"/>
                <a:ea typeface="Times New Roman"/>
                <a:cs typeface="Times New Roman"/>
                <a:sym typeface="Times New Roman"/>
              </a:rPr>
              <a:t>Plotly</a:t>
            </a:r>
            <a:r>
              <a:rPr lang="en-US" sz="1600" dirty="0">
                <a:solidFill>
                  <a:schemeClr val="tx1"/>
                </a:solidFill>
                <a:latin typeface="Times New Roman"/>
                <a:ea typeface="Times New Roman"/>
                <a:cs typeface="Times New Roman"/>
                <a:sym typeface="Times New Roman"/>
              </a:rPr>
              <a:t>:</a:t>
            </a:r>
          </a:p>
          <a:p>
            <a:pPr lvl="0" algn="just" rtl="0">
              <a:spcBef>
                <a:spcPts val="0"/>
              </a:spcBef>
              <a:spcAft>
                <a:spcPts val="0"/>
              </a:spcAft>
              <a:buFont typeface="Wingdings" panose="05000000000000000000" pitchFamily="2" charset="2"/>
              <a:buChar char="q"/>
            </a:pPr>
            <a:r>
              <a:rPr lang="en-US" sz="1600" dirty="0">
                <a:solidFill>
                  <a:schemeClr val="tx1"/>
                </a:solidFill>
                <a:latin typeface="Times New Roman"/>
                <a:ea typeface="Times New Roman"/>
                <a:cs typeface="Times New Roman"/>
                <a:sym typeface="Times New Roman"/>
              </a:rPr>
              <a:t>This is the distribution of comments from the dataset via </a:t>
            </a:r>
            <a:r>
              <a:rPr lang="en-US" sz="1600" dirty="0" err="1">
                <a:solidFill>
                  <a:schemeClr val="tx1"/>
                </a:solidFill>
                <a:latin typeface="Times New Roman"/>
                <a:ea typeface="Times New Roman"/>
                <a:cs typeface="Times New Roman"/>
                <a:sym typeface="Times New Roman"/>
              </a:rPr>
              <a:t>Plotly</a:t>
            </a:r>
            <a:r>
              <a:rPr lang="en-US" sz="1600" dirty="0">
                <a:solidFill>
                  <a:schemeClr val="tx1"/>
                </a:solidFill>
                <a:latin typeface="Times New Roman"/>
                <a:ea typeface="Times New Roman"/>
                <a:cs typeface="Times New Roman"/>
                <a:sym typeface="Times New Roman"/>
              </a:rPr>
              <a:t> and t-SNE. </a:t>
            </a:r>
          </a:p>
          <a:p>
            <a:pPr lvl="0" algn="just" rtl="0">
              <a:spcBef>
                <a:spcPts val="0"/>
              </a:spcBef>
              <a:spcAft>
                <a:spcPts val="0"/>
              </a:spcAft>
              <a:buFont typeface="Wingdings" panose="05000000000000000000" pitchFamily="2" charset="2"/>
              <a:buChar char="q"/>
            </a:pPr>
            <a:r>
              <a:rPr lang="en-US" sz="1600" dirty="0">
                <a:solidFill>
                  <a:schemeClr val="tx1"/>
                </a:solidFill>
                <a:latin typeface="Times New Roman"/>
                <a:ea typeface="Times New Roman"/>
                <a:cs typeface="Times New Roman"/>
                <a:sym typeface="Times New Roman"/>
              </a:rPr>
              <a:t>The darker the color the more labels a comment checks. </a:t>
            </a:r>
          </a:p>
          <a:p>
            <a:pPr lvl="0" algn="just" rtl="0">
              <a:spcBef>
                <a:spcPts val="0"/>
              </a:spcBef>
              <a:spcAft>
                <a:spcPts val="0"/>
              </a:spcAft>
              <a:buFont typeface="Wingdings" panose="05000000000000000000" pitchFamily="2" charset="2"/>
              <a:buChar char="q"/>
            </a:pPr>
            <a:r>
              <a:rPr lang="en-US" sz="1600" dirty="0">
                <a:solidFill>
                  <a:schemeClr val="tx1"/>
                </a:solidFill>
                <a:latin typeface="Times New Roman"/>
                <a:ea typeface="Times New Roman"/>
                <a:cs typeface="Times New Roman"/>
                <a:sym typeface="Times New Roman"/>
              </a:rPr>
              <a:t>t-SNE is basically an unsupervised, non-linear technique used for visualizing high dimensional data</a:t>
            </a:r>
          </a:p>
          <a:p>
            <a:pPr algn="just"/>
            <a:endParaRPr lang="en-US" dirty="0">
              <a:solidFill>
                <a:schemeClr val="tx1"/>
              </a:solidFill>
            </a:endParaRPr>
          </a:p>
        </p:txBody>
      </p:sp>
      <p:pic>
        <p:nvPicPr>
          <p:cNvPr id="4" name="Google Shape;274;p23">
            <a:extLst>
              <a:ext uri="{FF2B5EF4-FFF2-40B4-BE49-F238E27FC236}">
                <a16:creationId xmlns:a16="http://schemas.microsoft.com/office/drawing/2014/main" id="{3DAE11CB-D5E4-41A6-A1DC-7EC9C8AAD564}"/>
              </a:ext>
            </a:extLst>
          </p:cNvPr>
          <p:cNvPicPr preferRelativeResize="0"/>
          <p:nvPr/>
        </p:nvPicPr>
        <p:blipFill>
          <a:blip r:embed="rId2">
            <a:alphaModFix/>
          </a:blip>
          <a:stretch>
            <a:fillRect/>
          </a:stretch>
        </p:blipFill>
        <p:spPr>
          <a:xfrm>
            <a:off x="2125447" y="4161183"/>
            <a:ext cx="8365176" cy="2517912"/>
          </a:xfrm>
          <a:prstGeom prst="rect">
            <a:avLst/>
          </a:prstGeom>
          <a:noFill/>
          <a:ln>
            <a:noFill/>
          </a:ln>
        </p:spPr>
      </p:pic>
    </p:spTree>
    <p:extLst>
      <p:ext uri="{BB962C8B-B14F-4D97-AF65-F5344CB8AC3E}">
        <p14:creationId xmlns:p14="http://schemas.microsoft.com/office/powerpoint/2010/main" val="720167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B2643-DDE8-4CB4-BD0F-3B027EF0F467}"/>
              </a:ext>
            </a:extLst>
          </p:cNvPr>
          <p:cNvSpPr>
            <a:spLocks noGrp="1"/>
          </p:cNvSpPr>
          <p:nvPr>
            <p:ph type="title"/>
          </p:nvPr>
        </p:nvSpPr>
        <p:spPr>
          <a:xfrm>
            <a:off x="1774370" y="466620"/>
            <a:ext cx="10088153" cy="701107"/>
          </a:xfrm>
        </p:spPr>
        <p:txBody>
          <a:bodyPr>
            <a:normAutofit fontScale="90000"/>
          </a:bodyPr>
          <a:lstStyle/>
          <a:p>
            <a:r>
              <a:rPr lang="en-US" sz="3100" dirty="0">
                <a:solidFill>
                  <a:schemeClr val="accent1"/>
                </a:solidFill>
                <a:latin typeface="Algerian" panose="04020705040A02060702" pitchFamily="82" charset="0"/>
              </a:rPr>
              <a:t>Sentiment Analysis</a:t>
            </a:r>
            <a:br>
              <a:rPr lang="en-US" dirty="0"/>
            </a:br>
            <a:r>
              <a:rPr lang="en-US" sz="2000" dirty="0">
                <a:latin typeface="Times New Roman" panose="02020603050405020304" pitchFamily="18" charset="0"/>
                <a:cs typeface="Times New Roman" panose="02020603050405020304" pitchFamily="18" charset="0"/>
              </a:rPr>
              <a:t>Below is the data mining process we have used in our sentiment analysis as our initial step: </a:t>
            </a:r>
          </a:p>
        </p:txBody>
      </p:sp>
      <p:cxnSp>
        <p:nvCxnSpPr>
          <p:cNvPr id="4" name="Straight Connector 3">
            <a:extLst>
              <a:ext uri="{FF2B5EF4-FFF2-40B4-BE49-F238E27FC236}">
                <a16:creationId xmlns:a16="http://schemas.microsoft.com/office/drawing/2014/main" id="{DB9FE657-CFDB-4782-841A-41E6908EAD3E}"/>
              </a:ext>
            </a:extLst>
          </p:cNvPr>
          <p:cNvCxnSpPr>
            <a:cxnSpLocks/>
          </p:cNvCxnSpPr>
          <p:nvPr/>
        </p:nvCxnSpPr>
        <p:spPr>
          <a:xfrm flipV="1">
            <a:off x="1073877" y="3166376"/>
            <a:ext cx="0" cy="2510157"/>
          </a:xfrm>
          <a:prstGeom prst="line">
            <a:avLst/>
          </a:prstGeom>
          <a:ln w="25400">
            <a:solidFill>
              <a:schemeClr val="accent1"/>
            </a:solidFill>
            <a:tailEnd type="oval" w="lg" len="lg"/>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0BDD1B0-C161-4729-AA7C-C92E6C02FFB7}"/>
              </a:ext>
            </a:extLst>
          </p:cNvPr>
          <p:cNvCxnSpPr>
            <a:cxnSpLocks/>
          </p:cNvCxnSpPr>
          <p:nvPr/>
        </p:nvCxnSpPr>
        <p:spPr>
          <a:xfrm flipV="1">
            <a:off x="3567160" y="2317558"/>
            <a:ext cx="0" cy="2559398"/>
          </a:xfrm>
          <a:prstGeom prst="line">
            <a:avLst/>
          </a:prstGeom>
          <a:ln w="25400">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A38E1FE-2F6A-4E43-AB29-12971E1F6D7D}"/>
              </a:ext>
            </a:extLst>
          </p:cNvPr>
          <p:cNvCxnSpPr>
            <a:cxnSpLocks/>
          </p:cNvCxnSpPr>
          <p:nvPr/>
        </p:nvCxnSpPr>
        <p:spPr>
          <a:xfrm flipH="1" flipV="1">
            <a:off x="6298186" y="1799062"/>
            <a:ext cx="6969" cy="2369015"/>
          </a:xfrm>
          <a:prstGeom prst="line">
            <a:avLst/>
          </a:prstGeom>
          <a:ln w="25400">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9E6D380-1355-4BEE-9B60-3FDA10090BFE}"/>
              </a:ext>
            </a:extLst>
          </p:cNvPr>
          <p:cNvCxnSpPr>
            <a:cxnSpLocks/>
          </p:cNvCxnSpPr>
          <p:nvPr/>
        </p:nvCxnSpPr>
        <p:spPr>
          <a:xfrm flipV="1">
            <a:off x="9133096" y="1404650"/>
            <a:ext cx="9992" cy="2198748"/>
          </a:xfrm>
          <a:prstGeom prst="line">
            <a:avLst/>
          </a:prstGeom>
          <a:ln w="25400">
            <a:solidFill>
              <a:schemeClr val="accent4"/>
            </a:solidFill>
            <a:tailEnd type="oval" w="lg" len="lg"/>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6171796-9E37-45C6-A663-15174CD47E29}"/>
              </a:ext>
            </a:extLst>
          </p:cNvPr>
          <p:cNvSpPr/>
          <p:nvPr/>
        </p:nvSpPr>
        <p:spPr>
          <a:xfrm>
            <a:off x="2428311" y="5521854"/>
            <a:ext cx="1656184" cy="360040"/>
          </a:xfrm>
          <a:prstGeom prst="rect">
            <a:avLst/>
          </a:prstGeom>
          <a:solidFill>
            <a:schemeClr val="accent1"/>
          </a:solidFill>
          <a:ln>
            <a:noFill/>
          </a:ln>
          <a:scene3d>
            <a:camera prst="orthographicFront">
              <a:rot lat="297669" lon="18624798" rev="52620"/>
            </a:camera>
            <a:lightRig rig="threePt" dir="t">
              <a:rot lat="0" lon="0" rev="1800000"/>
            </a:lightRig>
          </a:scene3d>
          <a:sp3d extrusionH="2171700">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 name="Rectangle 8">
            <a:extLst>
              <a:ext uri="{FF2B5EF4-FFF2-40B4-BE49-F238E27FC236}">
                <a16:creationId xmlns:a16="http://schemas.microsoft.com/office/drawing/2014/main" id="{DECA73A8-A589-4063-BEA6-56210CE21E94}"/>
              </a:ext>
            </a:extLst>
          </p:cNvPr>
          <p:cNvSpPr/>
          <p:nvPr/>
        </p:nvSpPr>
        <p:spPr>
          <a:xfrm>
            <a:off x="4909641" y="4859956"/>
            <a:ext cx="1656184" cy="360040"/>
          </a:xfrm>
          <a:prstGeom prst="rect">
            <a:avLst/>
          </a:prstGeom>
          <a:solidFill>
            <a:schemeClr val="accent2"/>
          </a:solidFill>
          <a:ln>
            <a:noFill/>
          </a:ln>
          <a:scene3d>
            <a:camera prst="orthographicFront">
              <a:rot lat="297669" lon="18624798" rev="52620"/>
            </a:camera>
            <a:lightRig rig="threePt" dir="t">
              <a:rot lat="0" lon="0" rev="1800000"/>
            </a:lightRig>
          </a:scene3d>
          <a:sp3d extrusionH="2171700">
            <a:extrusionClr>
              <a:schemeClr val="accent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Rectangle 9">
            <a:extLst>
              <a:ext uri="{FF2B5EF4-FFF2-40B4-BE49-F238E27FC236}">
                <a16:creationId xmlns:a16="http://schemas.microsoft.com/office/drawing/2014/main" id="{72A05704-F8C0-4D7B-8EC7-89818D3EAE34}"/>
              </a:ext>
            </a:extLst>
          </p:cNvPr>
          <p:cNvSpPr/>
          <p:nvPr/>
        </p:nvSpPr>
        <p:spPr>
          <a:xfrm>
            <a:off x="7636983" y="4093228"/>
            <a:ext cx="1656184" cy="360040"/>
          </a:xfrm>
          <a:prstGeom prst="rect">
            <a:avLst/>
          </a:prstGeom>
          <a:solidFill>
            <a:schemeClr val="accent3"/>
          </a:solidFill>
          <a:ln>
            <a:noFill/>
          </a:ln>
          <a:scene3d>
            <a:camera prst="orthographicFront">
              <a:rot lat="297669" lon="18624798" rev="52620"/>
            </a:camera>
            <a:lightRig rig="threePt" dir="t">
              <a:rot lat="0" lon="0" rev="1800000"/>
            </a:lightRig>
          </a:scene3d>
          <a:sp3d extrusionH="2171700">
            <a:extrusionClr>
              <a:schemeClr val="accent3"/>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 name="Arc 10">
            <a:extLst>
              <a:ext uri="{FF2B5EF4-FFF2-40B4-BE49-F238E27FC236}">
                <a16:creationId xmlns:a16="http://schemas.microsoft.com/office/drawing/2014/main" id="{334E08B6-579E-495F-8151-1451BB2FF0EE}"/>
              </a:ext>
            </a:extLst>
          </p:cNvPr>
          <p:cNvSpPr/>
          <p:nvPr/>
        </p:nvSpPr>
        <p:spPr>
          <a:xfrm>
            <a:off x="3386312" y="5287987"/>
            <a:ext cx="2274213" cy="777093"/>
          </a:xfrm>
          <a:prstGeom prst="arc">
            <a:avLst>
              <a:gd name="adj1" fmla="val 20633190"/>
              <a:gd name="adj2" fmla="val 9870224"/>
            </a:avLst>
          </a:prstGeom>
          <a:ln w="12700">
            <a:solidFill>
              <a:schemeClr val="tx1">
                <a:lumMod val="75000"/>
                <a:lumOff val="25000"/>
              </a:schemeClr>
            </a:solidFill>
            <a:prstDash val="dash"/>
            <a:headEnd type="triangl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grpSp>
        <p:nvGrpSpPr>
          <p:cNvPr id="12" name="Group 11">
            <a:extLst>
              <a:ext uri="{FF2B5EF4-FFF2-40B4-BE49-F238E27FC236}">
                <a16:creationId xmlns:a16="http://schemas.microsoft.com/office/drawing/2014/main" id="{8E63D639-CE2F-4C2E-9AF4-96140EFF828A}"/>
              </a:ext>
            </a:extLst>
          </p:cNvPr>
          <p:cNvGrpSpPr/>
          <p:nvPr/>
        </p:nvGrpSpPr>
        <p:grpSpPr>
          <a:xfrm>
            <a:off x="1024027" y="3289480"/>
            <a:ext cx="2180337" cy="1493842"/>
            <a:chOff x="4721336" y="1922653"/>
            <a:chExt cx="1498455" cy="1493842"/>
          </a:xfrm>
        </p:grpSpPr>
        <p:sp>
          <p:nvSpPr>
            <p:cNvPr id="13" name="TextBox 12">
              <a:extLst>
                <a:ext uri="{FF2B5EF4-FFF2-40B4-BE49-F238E27FC236}">
                  <a16:creationId xmlns:a16="http://schemas.microsoft.com/office/drawing/2014/main" id="{E7F8B377-C7FD-4F7A-A6B5-0F679E7ED6AA}"/>
                </a:ext>
              </a:extLst>
            </p:cNvPr>
            <p:cNvSpPr txBox="1"/>
            <p:nvPr/>
          </p:nvSpPr>
          <p:spPr>
            <a:xfrm>
              <a:off x="4721336" y="2216166"/>
              <a:ext cx="1482611" cy="1200329"/>
            </a:xfrm>
            <a:prstGeom prst="rect">
              <a:avLst/>
            </a:prstGeom>
            <a:noFill/>
          </p:spPr>
          <p:txBody>
            <a:bodyPr wrap="square" rtlCol="0">
              <a:spAutoFit/>
            </a:bodyPr>
            <a:lstStyle/>
            <a:p>
              <a:pPr marL="171450" indent="-171450" algn="just">
                <a:buFont typeface="Arial" panose="020B0604020202020204" pitchFamily="34" charset="0"/>
                <a:buChar char="•"/>
              </a:pPr>
              <a:r>
                <a:rPr lang="en-US" altLang="ko-KR" sz="1200" dirty="0">
                  <a:cs typeface="Arial" pitchFamily="34" charset="0"/>
                </a:rPr>
                <a:t>Data source = Kaggle Jigsaw Toxic comment classification challenge</a:t>
              </a:r>
              <a:endParaRPr lang="en-US" sz="1200" dirty="0">
                <a:cs typeface="Arial" pitchFamily="34" charset="0"/>
              </a:endParaRPr>
            </a:p>
            <a:p>
              <a:pPr marL="171450" indent="-171450" algn="just">
                <a:buFont typeface="Arial" panose="020B0604020202020204" pitchFamily="34" charset="0"/>
                <a:buChar char="•"/>
              </a:pPr>
              <a:endParaRPr lang="en-US" sz="1200" dirty="0">
                <a:cs typeface="Arial" pitchFamily="34" charset="0"/>
              </a:endParaRPr>
            </a:p>
            <a:p>
              <a:pPr algn="just"/>
              <a:endParaRPr lang="en-US" sz="1200" dirty="0">
                <a:cs typeface="Arial" pitchFamily="34" charset="0"/>
              </a:endParaRPr>
            </a:p>
            <a:p>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14" name="TextBox 13">
              <a:extLst>
                <a:ext uri="{FF2B5EF4-FFF2-40B4-BE49-F238E27FC236}">
                  <a16:creationId xmlns:a16="http://schemas.microsoft.com/office/drawing/2014/main" id="{E14438A8-3198-4CCE-9B93-C0B6BD1AE286}"/>
                </a:ext>
              </a:extLst>
            </p:cNvPr>
            <p:cNvSpPr txBox="1"/>
            <p:nvPr/>
          </p:nvSpPr>
          <p:spPr>
            <a:xfrm>
              <a:off x="4844817" y="1922653"/>
              <a:ext cx="1374974" cy="307777"/>
            </a:xfrm>
            <a:prstGeom prst="rect">
              <a:avLst/>
            </a:prstGeom>
            <a:noFill/>
          </p:spPr>
          <p:txBody>
            <a:bodyPr wrap="square" rtlCol="0">
              <a:spAutoFit/>
            </a:bodyPr>
            <a:lstStyle/>
            <a:p>
              <a:r>
                <a:rPr lang="en-US" altLang="ko-KR" sz="1400" b="1" dirty="0">
                  <a:solidFill>
                    <a:schemeClr val="accent1"/>
                  </a:solidFill>
                  <a:cs typeface="Arial" pitchFamily="34" charset="0"/>
                </a:rPr>
                <a:t>Data Extraction</a:t>
              </a:r>
              <a:endParaRPr lang="ko-KR" altLang="en-US" sz="1400" b="1" dirty="0">
                <a:solidFill>
                  <a:schemeClr val="accent1"/>
                </a:solidFill>
                <a:cs typeface="Arial" pitchFamily="34" charset="0"/>
              </a:endParaRPr>
            </a:p>
          </p:txBody>
        </p:sp>
      </p:grpSp>
      <p:grpSp>
        <p:nvGrpSpPr>
          <p:cNvPr id="15" name="Group 14">
            <a:extLst>
              <a:ext uri="{FF2B5EF4-FFF2-40B4-BE49-F238E27FC236}">
                <a16:creationId xmlns:a16="http://schemas.microsoft.com/office/drawing/2014/main" id="{5AB8A943-FAAD-4E10-B04A-A6A5DCF2D135}"/>
              </a:ext>
            </a:extLst>
          </p:cNvPr>
          <p:cNvGrpSpPr/>
          <p:nvPr/>
        </p:nvGrpSpPr>
        <p:grpSpPr>
          <a:xfrm>
            <a:off x="3567160" y="2230306"/>
            <a:ext cx="2566677" cy="2542643"/>
            <a:chOff x="4899639" y="1493318"/>
            <a:chExt cx="1580103" cy="2542643"/>
          </a:xfrm>
        </p:grpSpPr>
        <p:sp>
          <p:nvSpPr>
            <p:cNvPr id="16" name="TextBox 15">
              <a:extLst>
                <a:ext uri="{FF2B5EF4-FFF2-40B4-BE49-F238E27FC236}">
                  <a16:creationId xmlns:a16="http://schemas.microsoft.com/office/drawing/2014/main" id="{CA4BE27D-3CC7-4CE8-A9B3-48F30C4FEF92}"/>
                </a:ext>
              </a:extLst>
            </p:cNvPr>
            <p:cNvSpPr txBox="1"/>
            <p:nvPr/>
          </p:nvSpPr>
          <p:spPr>
            <a:xfrm>
              <a:off x="4899639" y="1727637"/>
              <a:ext cx="1580103" cy="2308324"/>
            </a:xfrm>
            <a:prstGeom prst="rect">
              <a:avLst/>
            </a:prstGeom>
            <a:noFill/>
          </p:spPr>
          <p:txBody>
            <a:bodyPr wrap="square" rtlCol="0">
              <a:spAutoFit/>
            </a:bodyPr>
            <a:lstStyle/>
            <a:p>
              <a:pPr marL="171450" indent="-171450" algn="just">
                <a:buFont typeface="Arial" panose="020B0604020202020204" pitchFamily="34" charset="0"/>
                <a:buChar char="•"/>
              </a:pPr>
              <a:r>
                <a:rPr lang="en-US" sz="1200" dirty="0">
                  <a:cs typeface="Arial" pitchFamily="34" charset="0"/>
                </a:rPr>
                <a:t>HTML decoding of the data is performed using Beautiful Soup.  </a:t>
              </a:r>
            </a:p>
            <a:p>
              <a:pPr marL="171450" indent="-171450" algn="just">
                <a:buFont typeface="Arial" panose="020B0604020202020204" pitchFamily="34" charset="0"/>
                <a:buChar char="•"/>
              </a:pPr>
              <a:r>
                <a:rPr lang="en-US" sz="1200" dirty="0">
                  <a:cs typeface="Arial" pitchFamily="34" charset="0"/>
                </a:rPr>
                <a:t>The tokenizer correctly handled URLs, common emoticons, phone numbers, punctuations and hashtags, repetition of symbols.</a:t>
              </a:r>
            </a:p>
            <a:p>
              <a:pPr marL="171450" indent="-171450" algn="just">
                <a:buFont typeface="Arial" panose="020B0604020202020204" pitchFamily="34" charset="0"/>
                <a:buChar char="•"/>
              </a:pPr>
              <a:r>
                <a:rPr lang="en-US" sz="1200" dirty="0">
                  <a:cs typeface="Arial" pitchFamily="34" charset="0"/>
                </a:rPr>
                <a:t>Removed the stop words, perform POS tagging, lemmatizing . </a:t>
              </a:r>
            </a:p>
            <a:p>
              <a:pPr marL="171450" indent="-171450" algn="just">
                <a:buFont typeface="Arial" panose="020B0604020202020204" pitchFamily="34" charset="0"/>
                <a:buChar char="•"/>
              </a:pPr>
              <a:endParaRPr lang="ko-KR" altLang="en-US" sz="1200" dirty="0">
                <a:solidFill>
                  <a:schemeClr val="tx1">
                    <a:lumMod val="75000"/>
                    <a:lumOff val="25000"/>
                  </a:schemeClr>
                </a:solidFill>
                <a:cs typeface="Arial" pitchFamily="34" charset="0"/>
              </a:endParaRPr>
            </a:p>
          </p:txBody>
        </p:sp>
        <p:sp>
          <p:nvSpPr>
            <p:cNvPr id="17" name="TextBox 16">
              <a:extLst>
                <a:ext uri="{FF2B5EF4-FFF2-40B4-BE49-F238E27FC236}">
                  <a16:creationId xmlns:a16="http://schemas.microsoft.com/office/drawing/2014/main" id="{C6567EDE-6AB3-4364-B300-DEDA7670B9EE}"/>
                </a:ext>
              </a:extLst>
            </p:cNvPr>
            <p:cNvSpPr txBox="1"/>
            <p:nvPr/>
          </p:nvSpPr>
          <p:spPr>
            <a:xfrm>
              <a:off x="4988434" y="1493318"/>
              <a:ext cx="1374974" cy="307777"/>
            </a:xfrm>
            <a:prstGeom prst="rect">
              <a:avLst/>
            </a:prstGeom>
            <a:noFill/>
          </p:spPr>
          <p:txBody>
            <a:bodyPr wrap="square" rtlCol="0">
              <a:spAutoFit/>
            </a:bodyPr>
            <a:lstStyle/>
            <a:p>
              <a:r>
                <a:rPr lang="en-US" altLang="ko-KR" sz="1400" b="1" dirty="0">
                  <a:solidFill>
                    <a:schemeClr val="accent1"/>
                  </a:solidFill>
                  <a:cs typeface="Arial" pitchFamily="34" charset="0"/>
                </a:rPr>
                <a:t>Data Pre-processing</a:t>
              </a:r>
              <a:endParaRPr lang="ko-KR" altLang="en-US" sz="1400" b="1" dirty="0">
                <a:solidFill>
                  <a:schemeClr val="accent1"/>
                </a:solidFill>
                <a:cs typeface="Arial" pitchFamily="34" charset="0"/>
              </a:endParaRPr>
            </a:p>
          </p:txBody>
        </p:sp>
      </p:grpSp>
      <p:grpSp>
        <p:nvGrpSpPr>
          <p:cNvPr id="18" name="Group 17">
            <a:extLst>
              <a:ext uri="{FF2B5EF4-FFF2-40B4-BE49-F238E27FC236}">
                <a16:creationId xmlns:a16="http://schemas.microsoft.com/office/drawing/2014/main" id="{463D0D42-9B22-453E-BF08-90D03449F3F6}"/>
              </a:ext>
            </a:extLst>
          </p:cNvPr>
          <p:cNvGrpSpPr/>
          <p:nvPr/>
        </p:nvGrpSpPr>
        <p:grpSpPr>
          <a:xfrm>
            <a:off x="6347104" y="1661986"/>
            <a:ext cx="2274212" cy="2750885"/>
            <a:chOff x="4765378" y="1032536"/>
            <a:chExt cx="1562971" cy="2750885"/>
          </a:xfrm>
        </p:grpSpPr>
        <p:sp>
          <p:nvSpPr>
            <p:cNvPr id="19" name="TextBox 18">
              <a:extLst>
                <a:ext uri="{FF2B5EF4-FFF2-40B4-BE49-F238E27FC236}">
                  <a16:creationId xmlns:a16="http://schemas.microsoft.com/office/drawing/2014/main" id="{1DD357D9-7C2A-4390-B40B-10884B56056B}"/>
                </a:ext>
              </a:extLst>
            </p:cNvPr>
            <p:cNvSpPr txBox="1"/>
            <p:nvPr/>
          </p:nvSpPr>
          <p:spPr>
            <a:xfrm>
              <a:off x="4765378" y="1290431"/>
              <a:ext cx="1562971" cy="2492990"/>
            </a:xfrm>
            <a:prstGeom prst="rect">
              <a:avLst/>
            </a:prstGeom>
            <a:noFill/>
          </p:spPr>
          <p:txBody>
            <a:bodyPr wrap="square" rtlCol="0">
              <a:spAutoFit/>
            </a:bodyPr>
            <a:lstStyle/>
            <a:p>
              <a:pPr marL="171450" indent="-171450" algn="just">
                <a:buFont typeface="Arial" panose="020B0604020202020204" pitchFamily="34" charset="0"/>
                <a:buChar char="•"/>
              </a:pPr>
              <a:r>
                <a:rPr lang="en-US" altLang="ko-KR" sz="1200" dirty="0">
                  <a:cs typeface="Arial" pitchFamily="34" charset="0"/>
                </a:rPr>
                <a:t>Calculated sentiment score of a particular comment by using </a:t>
              </a:r>
              <a:r>
                <a:rPr lang="en-US" altLang="ko-KR" sz="1200" dirty="0" err="1">
                  <a:cs typeface="Arial" pitchFamily="34" charset="0"/>
                </a:rPr>
                <a:t>TextBlob</a:t>
              </a:r>
              <a:r>
                <a:rPr lang="en-US" altLang="ko-KR" sz="1200" dirty="0">
                  <a:cs typeface="Arial" pitchFamily="34" charset="0"/>
                </a:rPr>
                <a:t> and </a:t>
              </a:r>
              <a:r>
                <a:rPr lang="en-US" altLang="ko-KR" sz="1200" dirty="0" err="1">
                  <a:cs typeface="Arial" pitchFamily="34" charset="0"/>
                </a:rPr>
                <a:t>Vedar</a:t>
              </a:r>
              <a:r>
                <a:rPr lang="en-US" altLang="ko-KR" sz="1200" dirty="0">
                  <a:cs typeface="Arial" pitchFamily="34" charset="0"/>
                </a:rPr>
                <a:t> algorithms.</a:t>
              </a:r>
            </a:p>
            <a:p>
              <a:pPr marL="171450" indent="-171450" algn="just">
                <a:buFont typeface="Arial" panose="020B0604020202020204" pitchFamily="34" charset="0"/>
                <a:buChar char="•"/>
              </a:pPr>
              <a:r>
                <a:rPr lang="en-US" sz="1200" dirty="0">
                  <a:cs typeface="Arial" pitchFamily="34" charset="0"/>
                </a:rPr>
                <a:t>Accuracy of </a:t>
              </a:r>
              <a:r>
                <a:rPr lang="en-US" sz="1200" dirty="0" err="1">
                  <a:cs typeface="Arial" pitchFamily="34" charset="0"/>
                </a:rPr>
                <a:t>TextBlob</a:t>
              </a:r>
              <a:r>
                <a:rPr lang="en-US" sz="1200" dirty="0">
                  <a:cs typeface="Arial" pitchFamily="34" charset="0"/>
                </a:rPr>
                <a:t>: = 77.37%</a:t>
              </a:r>
            </a:p>
            <a:p>
              <a:pPr marL="171450" indent="-171450" algn="just">
                <a:buFont typeface="Arial" panose="020B0604020202020204" pitchFamily="34" charset="0"/>
                <a:buChar char="•"/>
              </a:pPr>
              <a:r>
                <a:rPr lang="en-US" sz="1200" dirty="0">
                  <a:cs typeface="Arial" pitchFamily="34" charset="0"/>
                </a:rPr>
                <a:t>Accuracy of Vader: = 73.58%</a:t>
              </a:r>
            </a:p>
            <a:p>
              <a:pPr marL="171450" indent="-171450" algn="just">
                <a:buFont typeface="Arial" panose="020B0604020202020204" pitchFamily="34" charset="0"/>
                <a:buChar char="•"/>
              </a:pPr>
              <a:endParaRPr lang="en-US" altLang="ko-KR" sz="1200" dirty="0">
                <a:cs typeface="Arial" pitchFamily="34" charset="0"/>
              </a:endParaRPr>
            </a:p>
            <a:p>
              <a:pPr marL="171450" indent="-171450" algn="just">
                <a:buFont typeface="Arial" panose="020B0604020202020204" pitchFamily="34" charset="0"/>
                <a:buChar char="•"/>
              </a:pPr>
              <a:endParaRPr lang="en-US" altLang="ko-KR" sz="1200" dirty="0">
                <a:cs typeface="Arial" pitchFamily="34" charset="0"/>
              </a:endParaRPr>
            </a:p>
            <a:p>
              <a:pPr marL="171450" indent="-171450" algn="just">
                <a:buFont typeface="Arial" panose="020B0604020202020204" pitchFamily="34" charset="0"/>
                <a:buChar char="•"/>
              </a:pPr>
              <a:endParaRPr lang="en-US" altLang="ko-KR" sz="1200" dirty="0">
                <a:cs typeface="Arial" pitchFamily="34" charset="0"/>
              </a:endParaRPr>
            </a:p>
            <a:p>
              <a:endParaRPr lang="ko-KR" altLang="en-US" sz="1200"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4E1E7810-A303-4D99-86FC-AE642194D502}"/>
                </a:ext>
              </a:extLst>
            </p:cNvPr>
            <p:cNvSpPr txBox="1"/>
            <p:nvPr/>
          </p:nvSpPr>
          <p:spPr>
            <a:xfrm>
              <a:off x="4884543" y="1032536"/>
              <a:ext cx="1374974" cy="307777"/>
            </a:xfrm>
            <a:prstGeom prst="rect">
              <a:avLst/>
            </a:prstGeom>
            <a:noFill/>
          </p:spPr>
          <p:txBody>
            <a:bodyPr wrap="square" rtlCol="0">
              <a:spAutoFit/>
            </a:bodyPr>
            <a:lstStyle/>
            <a:p>
              <a:r>
                <a:rPr lang="en-US" altLang="ko-KR" sz="1400" b="1" dirty="0">
                  <a:solidFill>
                    <a:schemeClr val="accent1"/>
                  </a:solidFill>
                  <a:cs typeface="Arial" pitchFamily="34" charset="0"/>
                </a:rPr>
                <a:t>Data Analysis</a:t>
              </a:r>
              <a:endParaRPr lang="ko-KR" altLang="en-US" sz="1400" b="1" dirty="0">
                <a:solidFill>
                  <a:schemeClr val="accent1"/>
                </a:solidFill>
                <a:cs typeface="Arial" pitchFamily="34" charset="0"/>
              </a:endParaRPr>
            </a:p>
          </p:txBody>
        </p:sp>
      </p:grpSp>
      <p:grpSp>
        <p:nvGrpSpPr>
          <p:cNvPr id="21" name="Group 20">
            <a:extLst>
              <a:ext uri="{FF2B5EF4-FFF2-40B4-BE49-F238E27FC236}">
                <a16:creationId xmlns:a16="http://schemas.microsoft.com/office/drawing/2014/main" id="{83983814-895C-4E7A-9463-93E09DBA91B9}"/>
              </a:ext>
            </a:extLst>
          </p:cNvPr>
          <p:cNvGrpSpPr/>
          <p:nvPr/>
        </p:nvGrpSpPr>
        <p:grpSpPr>
          <a:xfrm>
            <a:off x="9143088" y="1325217"/>
            <a:ext cx="2481111" cy="1829702"/>
            <a:chOff x="5727960" y="1160352"/>
            <a:chExt cx="1705164" cy="1829702"/>
          </a:xfrm>
        </p:grpSpPr>
        <p:sp>
          <p:nvSpPr>
            <p:cNvPr id="22" name="TextBox 21">
              <a:extLst>
                <a:ext uri="{FF2B5EF4-FFF2-40B4-BE49-F238E27FC236}">
                  <a16:creationId xmlns:a16="http://schemas.microsoft.com/office/drawing/2014/main" id="{52086B15-D9C7-4C3E-91B6-E2C549A16192}"/>
                </a:ext>
              </a:extLst>
            </p:cNvPr>
            <p:cNvSpPr txBox="1"/>
            <p:nvPr/>
          </p:nvSpPr>
          <p:spPr>
            <a:xfrm>
              <a:off x="5727960" y="1420394"/>
              <a:ext cx="1705164" cy="1569660"/>
            </a:xfrm>
            <a:prstGeom prst="rect">
              <a:avLst/>
            </a:prstGeom>
            <a:noFill/>
          </p:spPr>
          <p:txBody>
            <a:bodyPr wrap="square" rtlCol="0">
              <a:spAutoFit/>
            </a:bodyPr>
            <a:lstStyle/>
            <a:p>
              <a:pPr marL="171450" indent="-171450" algn="just">
                <a:buFont typeface="Arial" panose="020B0604020202020204" pitchFamily="34" charset="0"/>
                <a:buChar char="•"/>
              </a:pPr>
              <a:r>
                <a:rPr lang="en-US" altLang="ko-KR" sz="1200" dirty="0">
                  <a:cs typeface="Arial" pitchFamily="34" charset="0"/>
                </a:rPr>
                <a:t>Moved forward with </a:t>
              </a:r>
              <a:r>
                <a:rPr lang="en-US" altLang="ko-KR" sz="1200" dirty="0" err="1">
                  <a:cs typeface="Arial" pitchFamily="34" charset="0"/>
                </a:rPr>
                <a:t>TextBlob</a:t>
              </a:r>
              <a:r>
                <a:rPr lang="en-US" altLang="ko-KR" sz="1200" dirty="0">
                  <a:cs typeface="Arial" pitchFamily="34" charset="0"/>
                </a:rPr>
                <a:t> as its accuracy is high.</a:t>
              </a:r>
            </a:p>
            <a:p>
              <a:pPr marL="171450" indent="-171450" algn="just">
                <a:buFont typeface="Arial" panose="020B0604020202020204" pitchFamily="34" charset="0"/>
                <a:buChar char="•"/>
              </a:pPr>
              <a:r>
                <a:rPr lang="en-US" altLang="ko-KR" sz="1200" dirty="0">
                  <a:cs typeface="Arial" pitchFamily="34" charset="0"/>
                </a:rPr>
                <a:t>Removed all the positive sentiments comments and reduced our training set to 37072 lines.</a:t>
              </a:r>
            </a:p>
            <a:p>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A373DE69-9D6C-4A7D-8D1F-EA9648690CBE}"/>
                </a:ext>
              </a:extLst>
            </p:cNvPr>
            <p:cNvSpPr txBox="1"/>
            <p:nvPr/>
          </p:nvSpPr>
          <p:spPr>
            <a:xfrm>
              <a:off x="5840910" y="1160352"/>
              <a:ext cx="1374974" cy="307777"/>
            </a:xfrm>
            <a:prstGeom prst="rect">
              <a:avLst/>
            </a:prstGeom>
            <a:noFill/>
          </p:spPr>
          <p:txBody>
            <a:bodyPr wrap="square" rtlCol="0">
              <a:spAutoFit/>
            </a:bodyPr>
            <a:lstStyle/>
            <a:p>
              <a:r>
                <a:rPr lang="en-US" altLang="ko-KR" sz="1400" b="1" dirty="0">
                  <a:solidFill>
                    <a:schemeClr val="accent1"/>
                  </a:solidFill>
                  <a:cs typeface="Arial" pitchFamily="34" charset="0"/>
                </a:rPr>
                <a:t>Implementation</a:t>
              </a:r>
              <a:endParaRPr lang="ko-KR" altLang="en-US" sz="1400" b="1" dirty="0">
                <a:solidFill>
                  <a:schemeClr val="accent1"/>
                </a:solidFill>
                <a:cs typeface="Arial" pitchFamily="34" charset="0"/>
              </a:endParaRPr>
            </a:p>
          </p:txBody>
        </p:sp>
      </p:grpSp>
      <p:sp>
        <p:nvSpPr>
          <p:cNvPr id="24" name="TextBox 23">
            <a:extLst>
              <a:ext uri="{FF2B5EF4-FFF2-40B4-BE49-F238E27FC236}">
                <a16:creationId xmlns:a16="http://schemas.microsoft.com/office/drawing/2014/main" id="{ED9272B1-A89F-4BF2-8388-58C1DB2202AD}"/>
              </a:ext>
            </a:extLst>
          </p:cNvPr>
          <p:cNvSpPr txBox="1"/>
          <p:nvPr/>
        </p:nvSpPr>
        <p:spPr>
          <a:xfrm>
            <a:off x="5790434" y="5718466"/>
            <a:ext cx="1374974"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Input Data</a:t>
            </a:r>
            <a:endParaRPr lang="ko-KR" altLang="en-US" sz="1400" b="1" dirty="0">
              <a:solidFill>
                <a:schemeClr val="tx1">
                  <a:lumMod val="75000"/>
                  <a:lumOff val="25000"/>
                </a:schemeClr>
              </a:solidFill>
              <a:cs typeface="Arial" pitchFamily="34" charset="0"/>
            </a:endParaRPr>
          </a:p>
        </p:txBody>
      </p:sp>
      <p:sp>
        <p:nvSpPr>
          <p:cNvPr id="25" name="TextBox 24">
            <a:extLst>
              <a:ext uri="{FF2B5EF4-FFF2-40B4-BE49-F238E27FC236}">
                <a16:creationId xmlns:a16="http://schemas.microsoft.com/office/drawing/2014/main" id="{5B86A1F4-C9F1-405B-ABDA-EFF0521A37C7}"/>
              </a:ext>
            </a:extLst>
          </p:cNvPr>
          <p:cNvSpPr txBox="1"/>
          <p:nvPr/>
        </p:nvSpPr>
        <p:spPr>
          <a:xfrm>
            <a:off x="7865686" y="5220766"/>
            <a:ext cx="1374974" cy="523220"/>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Pre-processed Data</a:t>
            </a:r>
            <a:endParaRPr lang="ko-KR" altLang="en-US" sz="1400" b="1" dirty="0">
              <a:solidFill>
                <a:schemeClr val="tx1">
                  <a:lumMod val="75000"/>
                  <a:lumOff val="25000"/>
                </a:schemeClr>
              </a:solidFill>
              <a:cs typeface="Arial" pitchFamily="34" charset="0"/>
            </a:endParaRPr>
          </a:p>
        </p:txBody>
      </p:sp>
      <p:sp>
        <p:nvSpPr>
          <p:cNvPr id="26" name="TextBox 25">
            <a:extLst>
              <a:ext uri="{FF2B5EF4-FFF2-40B4-BE49-F238E27FC236}">
                <a16:creationId xmlns:a16="http://schemas.microsoft.com/office/drawing/2014/main" id="{30231E78-E8F6-4076-825F-1D1E521A80AA}"/>
              </a:ext>
            </a:extLst>
          </p:cNvPr>
          <p:cNvSpPr txBox="1"/>
          <p:nvPr/>
        </p:nvSpPr>
        <p:spPr>
          <a:xfrm>
            <a:off x="9940938" y="4723068"/>
            <a:ext cx="1374974"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Output Data</a:t>
            </a:r>
            <a:endParaRPr lang="ko-KR" altLang="en-US" sz="1400" b="1" dirty="0">
              <a:solidFill>
                <a:schemeClr val="tx1">
                  <a:lumMod val="75000"/>
                  <a:lumOff val="25000"/>
                </a:schemeClr>
              </a:solidFill>
              <a:cs typeface="Arial" pitchFamily="34" charset="0"/>
            </a:endParaRPr>
          </a:p>
        </p:txBody>
      </p:sp>
      <p:sp>
        <p:nvSpPr>
          <p:cNvPr id="27" name="Arc 59">
            <a:extLst>
              <a:ext uri="{FF2B5EF4-FFF2-40B4-BE49-F238E27FC236}">
                <a16:creationId xmlns:a16="http://schemas.microsoft.com/office/drawing/2014/main" id="{B5108EEB-60E4-4229-B6A5-4E06A1C73A2D}"/>
              </a:ext>
            </a:extLst>
          </p:cNvPr>
          <p:cNvSpPr/>
          <p:nvPr/>
        </p:nvSpPr>
        <p:spPr>
          <a:xfrm>
            <a:off x="5681341" y="4641922"/>
            <a:ext cx="2274213" cy="777093"/>
          </a:xfrm>
          <a:prstGeom prst="arc">
            <a:avLst>
              <a:gd name="adj1" fmla="val 20633190"/>
              <a:gd name="adj2" fmla="val 9870224"/>
            </a:avLst>
          </a:prstGeom>
          <a:ln w="12700">
            <a:solidFill>
              <a:schemeClr val="tx1">
                <a:lumMod val="75000"/>
                <a:lumOff val="25000"/>
              </a:schemeClr>
            </a:solidFill>
            <a:prstDash val="dash"/>
            <a:headEnd type="triangl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28" name="Arc 59">
            <a:extLst>
              <a:ext uri="{FF2B5EF4-FFF2-40B4-BE49-F238E27FC236}">
                <a16:creationId xmlns:a16="http://schemas.microsoft.com/office/drawing/2014/main" id="{DA78B2AA-2B5C-494C-B353-6A56DF140508}"/>
              </a:ext>
            </a:extLst>
          </p:cNvPr>
          <p:cNvSpPr/>
          <p:nvPr/>
        </p:nvSpPr>
        <p:spPr>
          <a:xfrm>
            <a:off x="7976370" y="3995857"/>
            <a:ext cx="2274213" cy="777093"/>
          </a:xfrm>
          <a:prstGeom prst="arc">
            <a:avLst>
              <a:gd name="adj1" fmla="val 20633190"/>
              <a:gd name="adj2" fmla="val 9870224"/>
            </a:avLst>
          </a:prstGeom>
          <a:ln w="12700">
            <a:solidFill>
              <a:schemeClr val="tx1">
                <a:lumMod val="75000"/>
                <a:lumOff val="25000"/>
              </a:schemeClr>
            </a:solidFill>
            <a:prstDash val="dash"/>
            <a:headEnd type="triangle"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29" name="Rectangle 16">
            <a:extLst>
              <a:ext uri="{FF2B5EF4-FFF2-40B4-BE49-F238E27FC236}">
                <a16:creationId xmlns:a16="http://schemas.microsoft.com/office/drawing/2014/main" id="{EE9365E8-3ED0-4E41-883A-1E034085E8B0}"/>
              </a:ext>
            </a:extLst>
          </p:cNvPr>
          <p:cNvSpPr/>
          <p:nvPr/>
        </p:nvSpPr>
        <p:spPr>
          <a:xfrm rot="2700000">
            <a:off x="4601880" y="4487233"/>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0" name="Rectangle 9">
            <a:extLst>
              <a:ext uri="{FF2B5EF4-FFF2-40B4-BE49-F238E27FC236}">
                <a16:creationId xmlns:a16="http://schemas.microsoft.com/office/drawing/2014/main" id="{35D8DE67-9DDB-4CEE-B265-1BA7636F2512}"/>
              </a:ext>
            </a:extLst>
          </p:cNvPr>
          <p:cNvSpPr/>
          <p:nvPr/>
        </p:nvSpPr>
        <p:spPr>
          <a:xfrm>
            <a:off x="2146323" y="5145456"/>
            <a:ext cx="329463" cy="30840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1" name="Rectangle 36">
            <a:extLst>
              <a:ext uri="{FF2B5EF4-FFF2-40B4-BE49-F238E27FC236}">
                <a16:creationId xmlns:a16="http://schemas.microsoft.com/office/drawing/2014/main" id="{A11538E4-5AB3-4500-80CF-ECDE004E0551}"/>
              </a:ext>
            </a:extLst>
          </p:cNvPr>
          <p:cNvSpPr/>
          <p:nvPr/>
        </p:nvSpPr>
        <p:spPr>
          <a:xfrm>
            <a:off x="6842099" y="3679386"/>
            <a:ext cx="392604" cy="344035"/>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2" name="Oval 21">
            <a:extLst>
              <a:ext uri="{FF2B5EF4-FFF2-40B4-BE49-F238E27FC236}">
                <a16:creationId xmlns:a16="http://schemas.microsoft.com/office/drawing/2014/main" id="{372CD8CC-1E89-4B01-A640-2087CC4B1D09}"/>
              </a:ext>
            </a:extLst>
          </p:cNvPr>
          <p:cNvSpPr>
            <a:spLocks noChangeAspect="1"/>
          </p:cNvSpPr>
          <p:nvPr/>
        </p:nvSpPr>
        <p:spPr>
          <a:xfrm>
            <a:off x="9868678" y="2950411"/>
            <a:ext cx="381905" cy="38509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3" name="Rectangle 32">
            <a:extLst>
              <a:ext uri="{FF2B5EF4-FFF2-40B4-BE49-F238E27FC236}">
                <a16:creationId xmlns:a16="http://schemas.microsoft.com/office/drawing/2014/main" id="{44C2B611-1442-4BE6-8D82-2B3801D78D5F}"/>
              </a:ext>
            </a:extLst>
          </p:cNvPr>
          <p:cNvSpPr/>
          <p:nvPr/>
        </p:nvSpPr>
        <p:spPr>
          <a:xfrm>
            <a:off x="10487820" y="3473813"/>
            <a:ext cx="1656184" cy="360040"/>
          </a:xfrm>
          <a:prstGeom prst="rect">
            <a:avLst/>
          </a:prstGeom>
          <a:solidFill>
            <a:schemeClr val="accent4"/>
          </a:solidFill>
          <a:ln>
            <a:noFill/>
          </a:ln>
          <a:scene3d>
            <a:camera prst="orthographicFront">
              <a:rot lat="297669" lon="18624798" rev="52620"/>
            </a:camera>
            <a:lightRig rig="threePt" dir="t">
              <a:rot lat="0" lon="0" rev="1800000"/>
            </a:lightRig>
          </a:scene3d>
          <a:sp3d extrusionH="2171700">
            <a:extrusionClr>
              <a:schemeClr val="accent4"/>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4214100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E1B62-F2FE-4B7F-A2AF-E8072CA47DDD}"/>
              </a:ext>
            </a:extLst>
          </p:cNvPr>
          <p:cNvSpPr>
            <a:spLocks noGrp="1"/>
          </p:cNvSpPr>
          <p:nvPr>
            <p:ph type="title"/>
          </p:nvPr>
        </p:nvSpPr>
        <p:spPr>
          <a:xfrm>
            <a:off x="1868557" y="465359"/>
            <a:ext cx="9636055" cy="608067"/>
          </a:xfrm>
        </p:spPr>
        <p:txBody>
          <a:bodyPr>
            <a:normAutofit/>
          </a:bodyPr>
          <a:lstStyle/>
          <a:p>
            <a:r>
              <a:rPr lang="en-US" sz="2800" dirty="0">
                <a:solidFill>
                  <a:schemeClr val="accent1"/>
                </a:solidFill>
                <a:latin typeface="Algerian" panose="04020705040A02060702" pitchFamily="82" charset="0"/>
              </a:rPr>
              <a:t>Vector Featurization and Model Evaluation</a:t>
            </a:r>
          </a:p>
        </p:txBody>
      </p:sp>
      <p:sp>
        <p:nvSpPr>
          <p:cNvPr id="3" name="Content Placeholder 2">
            <a:extLst>
              <a:ext uri="{FF2B5EF4-FFF2-40B4-BE49-F238E27FC236}">
                <a16:creationId xmlns:a16="http://schemas.microsoft.com/office/drawing/2014/main" id="{F398933A-B4FF-4C46-B140-8C3FF0544FCC}"/>
              </a:ext>
            </a:extLst>
          </p:cNvPr>
          <p:cNvSpPr>
            <a:spLocks noGrp="1"/>
          </p:cNvSpPr>
          <p:nvPr>
            <p:ph idx="1"/>
          </p:nvPr>
        </p:nvSpPr>
        <p:spPr>
          <a:xfrm>
            <a:off x="1868557" y="1073426"/>
            <a:ext cx="9912626" cy="5173441"/>
          </a:xfrm>
        </p:spPr>
        <p:txBody>
          <a:bodyPr/>
          <a:lstStyle/>
          <a:p>
            <a:r>
              <a:rPr lang="en-US" dirty="0"/>
              <a:t>Designed various machine learning models using Count vectorization, TF-IDF and Word2Vec.</a:t>
            </a:r>
          </a:p>
          <a:p>
            <a:endParaRPr lang="en-US" dirty="0"/>
          </a:p>
          <a:p>
            <a:endParaRPr lang="en-US" dirty="0"/>
          </a:p>
        </p:txBody>
      </p:sp>
      <p:pic>
        <p:nvPicPr>
          <p:cNvPr id="4" name="Picture 3">
            <a:extLst>
              <a:ext uri="{FF2B5EF4-FFF2-40B4-BE49-F238E27FC236}">
                <a16:creationId xmlns:a16="http://schemas.microsoft.com/office/drawing/2014/main" id="{4E67381F-BA9B-4FD3-9797-9DBD8606A0D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95279" y="2293034"/>
            <a:ext cx="3994703" cy="4099606"/>
          </a:xfrm>
          <a:prstGeom prst="rect">
            <a:avLst/>
          </a:prstGeom>
          <a:noFill/>
          <a:ln>
            <a:noFill/>
          </a:ln>
        </p:spPr>
      </p:pic>
      <p:pic>
        <p:nvPicPr>
          <p:cNvPr id="5" name="Picture 4">
            <a:extLst>
              <a:ext uri="{FF2B5EF4-FFF2-40B4-BE49-F238E27FC236}">
                <a16:creationId xmlns:a16="http://schemas.microsoft.com/office/drawing/2014/main" id="{AB2B7CFB-E851-4BE3-B5D1-7961E353620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02020" y="4875550"/>
            <a:ext cx="5049076" cy="1220579"/>
          </a:xfrm>
          <a:prstGeom prst="rect">
            <a:avLst/>
          </a:prstGeom>
          <a:noFill/>
          <a:ln>
            <a:noFill/>
          </a:ln>
        </p:spPr>
      </p:pic>
      <p:sp>
        <p:nvSpPr>
          <p:cNvPr id="6" name="TextBox 5">
            <a:extLst>
              <a:ext uri="{FF2B5EF4-FFF2-40B4-BE49-F238E27FC236}">
                <a16:creationId xmlns:a16="http://schemas.microsoft.com/office/drawing/2014/main" id="{A48CA201-023D-477B-8824-91AEB21EB9CD}"/>
              </a:ext>
            </a:extLst>
          </p:cNvPr>
          <p:cNvSpPr txBox="1"/>
          <p:nvPr/>
        </p:nvSpPr>
        <p:spPr>
          <a:xfrm>
            <a:off x="1995279" y="1923702"/>
            <a:ext cx="3207434" cy="338554"/>
          </a:xfrm>
          <a:prstGeom prst="rect">
            <a:avLst/>
          </a:prstGeom>
          <a:noFill/>
        </p:spPr>
        <p:txBody>
          <a:bodyPr wrap="square" rtlCol="0">
            <a:spAutoFit/>
          </a:bodyPr>
          <a:lstStyle/>
          <a:p>
            <a:r>
              <a:rPr lang="en-US" sz="1600" dirty="0"/>
              <a:t>TF-IDF Test Results</a:t>
            </a:r>
          </a:p>
        </p:txBody>
      </p:sp>
      <p:sp>
        <p:nvSpPr>
          <p:cNvPr id="8" name="TextBox 7">
            <a:extLst>
              <a:ext uri="{FF2B5EF4-FFF2-40B4-BE49-F238E27FC236}">
                <a16:creationId xmlns:a16="http://schemas.microsoft.com/office/drawing/2014/main" id="{5982AB7A-F9C4-4DBB-8FBA-2385A66EEED8}"/>
              </a:ext>
            </a:extLst>
          </p:cNvPr>
          <p:cNvSpPr txBox="1"/>
          <p:nvPr/>
        </p:nvSpPr>
        <p:spPr>
          <a:xfrm>
            <a:off x="6202020" y="1829366"/>
            <a:ext cx="5049076" cy="2893100"/>
          </a:xfrm>
          <a:prstGeom prst="rect">
            <a:avLst/>
          </a:prstGeom>
          <a:noFill/>
        </p:spPr>
        <p:txBody>
          <a:bodyPr wrap="square">
            <a:spAutoFit/>
          </a:bodyPr>
          <a:lstStyle/>
          <a:p>
            <a:pPr marL="285750" marR="0" indent="-285750" algn="just">
              <a:spcBef>
                <a:spcPts val="0"/>
              </a:spcBef>
              <a:spcAft>
                <a:spcPts val="0"/>
              </a:spcAft>
              <a:buFont typeface="Arial" panose="020B0604020202020204" pitchFamily="34" charset="0"/>
              <a:buChar char="•"/>
            </a:pPr>
            <a:r>
              <a:rPr lang="en-US" sz="1400" dirty="0">
                <a:effectLst/>
                <a:latin typeface="Times New Roman" panose="02020603050405020304" pitchFamily="18" charset="0"/>
                <a:ea typeface="SimSun" panose="02010600030101010101" pitchFamily="2" charset="-122"/>
              </a:rPr>
              <a:t>Based on the cross validation above, we noticed both i.e., the linear SVC model and Logistic Regression models perform good. </a:t>
            </a:r>
          </a:p>
          <a:p>
            <a:pPr marR="0" algn="just">
              <a:spcBef>
                <a:spcPts val="0"/>
              </a:spcBef>
              <a:spcAft>
                <a:spcPts val="0"/>
              </a:spcAft>
            </a:pPr>
            <a:endParaRPr lang="en-US" sz="1400" dirty="0">
              <a:effectLst/>
              <a:latin typeface="Times New Roman" panose="02020603050405020304" pitchFamily="18" charset="0"/>
              <a:ea typeface="SimSun" panose="02010600030101010101" pitchFamily="2" charset="-122"/>
            </a:endParaRPr>
          </a:p>
          <a:p>
            <a:pPr marL="285750" marR="0" indent="-285750" algn="just">
              <a:spcBef>
                <a:spcPts val="0"/>
              </a:spcBef>
              <a:spcAft>
                <a:spcPts val="0"/>
              </a:spcAft>
              <a:buFont typeface="Arial" panose="020B0604020202020204" pitchFamily="34" charset="0"/>
              <a:buChar char="•"/>
            </a:pPr>
            <a:r>
              <a:rPr lang="en-US" sz="1400" dirty="0">
                <a:effectLst/>
                <a:latin typeface="Times New Roman" panose="02020603050405020304" pitchFamily="18" charset="0"/>
                <a:ea typeface="SimSun" panose="02010600030101010101" pitchFamily="2" charset="-122"/>
              </a:rPr>
              <a:t>Multinomial Naive Baye model is used as our baseline and it does not perform well for the threat label and </a:t>
            </a:r>
            <a:r>
              <a:rPr lang="en-US" sz="1400" dirty="0" err="1">
                <a:effectLst/>
                <a:latin typeface="Times New Roman" panose="02020603050405020304" pitchFamily="18" charset="0"/>
                <a:ea typeface="SimSun" panose="02010600030101010101" pitchFamily="2" charset="-122"/>
              </a:rPr>
              <a:t>identity_hate</a:t>
            </a:r>
            <a:r>
              <a:rPr lang="en-US" sz="1400" dirty="0">
                <a:effectLst/>
                <a:latin typeface="Times New Roman" panose="02020603050405020304" pitchFamily="18" charset="0"/>
                <a:ea typeface="SimSun" panose="02010600030101010101" pitchFamily="2" charset="-122"/>
              </a:rPr>
              <a:t> labels as seen in the table above. This is because these two labels have the least number of observations.</a:t>
            </a:r>
          </a:p>
          <a:p>
            <a:pPr marL="285750" marR="0" indent="-285750" algn="just">
              <a:spcBef>
                <a:spcPts val="0"/>
              </a:spcBef>
              <a:spcAft>
                <a:spcPts val="0"/>
              </a:spcAft>
              <a:buFont typeface="Arial" panose="020B0604020202020204" pitchFamily="34" charset="0"/>
              <a:buChar char="•"/>
            </a:pPr>
            <a:endParaRPr lang="en-US" sz="1400" dirty="0">
              <a:effectLst/>
              <a:latin typeface="Times New Roman" panose="02020603050405020304" pitchFamily="18" charset="0"/>
              <a:ea typeface="SimSun" panose="02010600030101010101" pitchFamily="2" charset="-122"/>
            </a:endParaRPr>
          </a:p>
          <a:p>
            <a:pPr marL="285750" marR="0" indent="-285750" algn="just">
              <a:spcBef>
                <a:spcPts val="0"/>
              </a:spcBef>
              <a:spcAft>
                <a:spcPts val="0"/>
              </a:spcAft>
              <a:buFont typeface="Arial" panose="020B0604020202020204" pitchFamily="34" charset="0"/>
              <a:buChar char="•"/>
            </a:pPr>
            <a:r>
              <a:rPr lang="en-US" sz="1400" dirty="0">
                <a:effectLst/>
                <a:latin typeface="Times New Roman" panose="02020603050405020304" pitchFamily="18" charset="0"/>
                <a:ea typeface="SimSun" panose="02010600030101010101" pitchFamily="2" charset="-122"/>
              </a:rPr>
              <a:t>On comparing the accuracies on the test data for toxic label across all the three feature vectorizations as shown in the table below, we found that Word2Vec - SVM has the highest accuracy and performs better as compared to other two features.</a:t>
            </a:r>
          </a:p>
        </p:txBody>
      </p:sp>
    </p:spTree>
    <p:extLst>
      <p:ext uri="{BB962C8B-B14F-4D97-AF65-F5344CB8AC3E}">
        <p14:creationId xmlns:p14="http://schemas.microsoft.com/office/powerpoint/2010/main" val="739046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B5D7D-468F-4421-9475-BB65418CC94C}"/>
              </a:ext>
            </a:extLst>
          </p:cNvPr>
          <p:cNvSpPr>
            <a:spLocks noGrp="1"/>
          </p:cNvSpPr>
          <p:nvPr>
            <p:ph type="title"/>
          </p:nvPr>
        </p:nvSpPr>
        <p:spPr>
          <a:xfrm>
            <a:off x="1789043" y="624110"/>
            <a:ext cx="9715569" cy="489073"/>
          </a:xfrm>
        </p:spPr>
        <p:txBody>
          <a:bodyPr>
            <a:noAutofit/>
          </a:bodyPr>
          <a:lstStyle/>
          <a:p>
            <a:r>
              <a:rPr lang="en-US" sz="2800" dirty="0">
                <a:solidFill>
                  <a:schemeClr val="accent1"/>
                </a:solidFill>
                <a:latin typeface="Algerian" panose="04020705040A02060702" pitchFamily="82" charset="0"/>
              </a:rPr>
              <a:t>Conclusion and Future Scope</a:t>
            </a:r>
          </a:p>
        </p:txBody>
      </p:sp>
      <p:sp>
        <p:nvSpPr>
          <p:cNvPr id="3" name="Content Placeholder 2">
            <a:extLst>
              <a:ext uri="{FF2B5EF4-FFF2-40B4-BE49-F238E27FC236}">
                <a16:creationId xmlns:a16="http://schemas.microsoft.com/office/drawing/2014/main" id="{E3324D51-548C-410E-8F5C-022F7D19D9AD}"/>
              </a:ext>
            </a:extLst>
          </p:cNvPr>
          <p:cNvSpPr>
            <a:spLocks noGrp="1"/>
          </p:cNvSpPr>
          <p:nvPr>
            <p:ph idx="1"/>
          </p:nvPr>
        </p:nvSpPr>
        <p:spPr>
          <a:xfrm>
            <a:off x="2085629" y="1431235"/>
            <a:ext cx="9715568" cy="5009322"/>
          </a:xfrm>
        </p:spPr>
        <p:txBody>
          <a:bodyPr/>
          <a:lstStyle/>
          <a:p>
            <a:r>
              <a:rPr lang="en-US" dirty="0"/>
              <a:t>Limitations : Unable to classify sarcastic comments</a:t>
            </a:r>
          </a:p>
          <a:p>
            <a:r>
              <a:rPr lang="en-US" dirty="0"/>
              <a:t>Future Scope:</a:t>
            </a:r>
          </a:p>
          <a:p>
            <a:pPr marL="0" indent="0">
              <a:buNone/>
            </a:pPr>
            <a:r>
              <a:rPr lang="en-US" dirty="0"/>
              <a:t>a). We would like to implement sentiment analysis by NRC dictionary which can further quantify our sentiments and help in proper toxic comment classification. </a:t>
            </a:r>
          </a:p>
          <a:p>
            <a:pPr marL="0" indent="0">
              <a:buNone/>
            </a:pPr>
            <a:r>
              <a:rPr lang="en-US" dirty="0"/>
              <a:t>b). We also recommend a proposal to improve the NLP classifiers by using other algorithms such as Convolutional Neural Networks (CNN) and test their performances against different LSTM models. </a:t>
            </a:r>
          </a:p>
          <a:p>
            <a:pPr marL="0" indent="0">
              <a:buNone/>
            </a:pPr>
            <a:r>
              <a:rPr lang="en-US" dirty="0"/>
              <a:t>c). We suggest using kernel SVM for text processing and text classification. It requires a grid search for hyper-parameter tuning to get the best results. </a:t>
            </a:r>
          </a:p>
          <a:p>
            <a:endParaRPr lang="en-US" dirty="0"/>
          </a:p>
        </p:txBody>
      </p:sp>
    </p:spTree>
    <p:extLst>
      <p:ext uri="{BB962C8B-B14F-4D97-AF65-F5344CB8AC3E}">
        <p14:creationId xmlns:p14="http://schemas.microsoft.com/office/powerpoint/2010/main" val="3065289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Comprehensive Hands on Guide to Twitter Sentiment Analysis with dataset &amp;  code">
            <a:extLst>
              <a:ext uri="{FF2B5EF4-FFF2-40B4-BE49-F238E27FC236}">
                <a16:creationId xmlns:a16="http://schemas.microsoft.com/office/drawing/2014/main" id="{0D1E1637-076A-4BA2-9E47-D6FC957C2EA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42006" y="1847850"/>
            <a:ext cx="5430129" cy="15811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E948229-CCE7-4CC6-B889-DAED074F770F}"/>
              </a:ext>
            </a:extLst>
          </p:cNvPr>
          <p:cNvSpPr txBox="1"/>
          <p:nvPr/>
        </p:nvSpPr>
        <p:spPr>
          <a:xfrm>
            <a:off x="3260035" y="3658464"/>
            <a:ext cx="6096000" cy="584775"/>
          </a:xfrm>
          <a:prstGeom prst="rect">
            <a:avLst/>
          </a:prstGeom>
          <a:noFill/>
        </p:spPr>
        <p:txBody>
          <a:bodyPr wrap="square">
            <a:spAutoFit/>
          </a:bodyPr>
          <a:lstStyle/>
          <a:p>
            <a:pPr algn="ctr"/>
            <a:r>
              <a:rPr lang="en-US" sz="3200" b="1" dirty="0">
                <a:solidFill>
                  <a:srgbClr val="EF3078"/>
                </a:solidFill>
                <a:latin typeface="Tw Cen MT" panose="020B0602020104020603" pitchFamily="34" charset="0"/>
              </a:rPr>
              <a:t>THANK YOU &amp; STAY SAFE </a:t>
            </a:r>
            <a:r>
              <a:rPr lang="en-US" sz="3200" b="1" dirty="0">
                <a:solidFill>
                  <a:srgbClr val="EF3078"/>
                </a:solidFill>
                <a:latin typeface="Tw Cen MT" panose="020B0602020104020603" pitchFamily="34" charset="0"/>
                <a:sym typeface="Wingdings" panose="05000000000000000000" pitchFamily="2" charset="2"/>
              </a:rPr>
              <a:t></a:t>
            </a:r>
            <a:endParaRPr lang="en-US" sz="3200" b="1" dirty="0">
              <a:solidFill>
                <a:srgbClr val="EF3078"/>
              </a:solidFill>
              <a:latin typeface="Tw Cen MT" panose="020B0602020104020603" pitchFamily="34" charset="0"/>
            </a:endParaRPr>
          </a:p>
        </p:txBody>
      </p:sp>
    </p:spTree>
    <p:extLst>
      <p:ext uri="{BB962C8B-B14F-4D97-AF65-F5344CB8AC3E}">
        <p14:creationId xmlns:p14="http://schemas.microsoft.com/office/powerpoint/2010/main" val="279405263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TM04033917[[fn=Berlin]]</Template>
  <TotalTime>145</TotalTime>
  <Words>932</Words>
  <Application>Microsoft Office PowerPoint</Application>
  <PresentationFormat>Widescreen</PresentationFormat>
  <Paragraphs>85</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Algerian</vt:lpstr>
      <vt:lpstr>Arial</vt:lpstr>
      <vt:lpstr>Century Gothic</vt:lpstr>
      <vt:lpstr>Times New Roman</vt:lpstr>
      <vt:lpstr>Tw Cen MT</vt:lpstr>
      <vt:lpstr>Wingdings</vt:lpstr>
      <vt:lpstr>Wingdings 3</vt:lpstr>
      <vt:lpstr>Wisp</vt:lpstr>
      <vt:lpstr>Detecting and Classifying Toxic Comments  IDS 566 – TEXT ANALYTICS</vt:lpstr>
      <vt:lpstr>AGENDA</vt:lpstr>
      <vt:lpstr>OVERVIEW AND MOTIVATION</vt:lpstr>
      <vt:lpstr>DATASET DESCRIPTION AND FEATURE ENGINEERING</vt:lpstr>
      <vt:lpstr>TOPIC MODELING USING LDA</vt:lpstr>
      <vt:lpstr>Sentiment Analysis Below is the data mining process we have used in our sentiment analysis as our initial step: </vt:lpstr>
      <vt:lpstr>Vector Featurization and Model Evaluation</vt:lpstr>
      <vt:lpstr>Conclusion and 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and Classifying Toxic Comments</dc:title>
  <dc:creator>Ritu Gangwal</dc:creator>
  <cp:lastModifiedBy>Ritu Gangwal</cp:lastModifiedBy>
  <cp:revision>13</cp:revision>
  <dcterms:created xsi:type="dcterms:W3CDTF">2020-12-09T03:26:38Z</dcterms:created>
  <dcterms:modified xsi:type="dcterms:W3CDTF">2020-12-09T05:53:39Z</dcterms:modified>
</cp:coreProperties>
</file>