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607" r:id="rId2"/>
    <p:sldId id="693" r:id="rId3"/>
    <p:sldId id="663" r:id="rId4"/>
    <p:sldId id="664" r:id="rId5"/>
    <p:sldId id="667" r:id="rId6"/>
    <p:sldId id="668" r:id="rId7"/>
    <p:sldId id="669" r:id="rId8"/>
    <p:sldId id="702" r:id="rId9"/>
    <p:sldId id="703" r:id="rId10"/>
    <p:sldId id="704" r:id="rId11"/>
    <p:sldId id="705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4" r:id="rId20"/>
    <p:sldId id="694" r:id="rId21"/>
    <p:sldId id="696" r:id="rId22"/>
    <p:sldId id="695" r:id="rId23"/>
    <p:sldId id="699" r:id="rId24"/>
    <p:sldId id="700" r:id="rId25"/>
    <p:sldId id="697" r:id="rId26"/>
    <p:sldId id="701" r:id="rId27"/>
    <p:sldId id="270" r:id="rId28"/>
    <p:sldId id="271" r:id="rId29"/>
    <p:sldId id="272" r:id="rId30"/>
    <p:sldId id="273" r:id="rId31"/>
    <p:sldId id="274" r:id="rId32"/>
    <p:sldId id="698" r:id="rId33"/>
    <p:sldId id="67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1A0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84369" autoAdjust="0"/>
  </p:normalViewPr>
  <p:slideViewPr>
    <p:cSldViewPr>
      <p:cViewPr varScale="1">
        <p:scale>
          <a:sx n="82" d="100"/>
          <a:sy n="82" d="100"/>
        </p:scale>
        <p:origin x="173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5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77786-B8CD-4CF6-A72C-F0C06D59A0A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E1A58-9ED2-477B-A388-ED618C353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4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xception_handli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7868" indent="-27994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19797" indent="-22395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67716" indent="-22395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15635" indent="-22395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63554" indent="-223959" defTabSz="4479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11472" indent="-223959" defTabSz="4479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59391" indent="-223959" defTabSz="4479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07310" indent="-223959" defTabSz="4479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4D876BA-BE2E-4525-8E59-41D81705C404}" type="slidenum">
              <a:rPr lang="en-US">
                <a:solidFill>
                  <a:prstClr val="black"/>
                </a:solidFill>
                <a:latin typeface="Calibri" charset="0"/>
              </a:rPr>
              <a:pPr eaLnBrk="1" hangingPunct="1"/>
              <a:t>1</a:t>
            </a:fld>
            <a:endParaRPr lang="en-US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5194-2ED5-7647-8EB1-402C25C4E4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5194-2ED5-7647-8EB1-402C25C4E4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62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000" dirty="0"/>
              <a:t>&lt;exception&gt; Provides several types and functions related to </a:t>
            </a:r>
            <a:r>
              <a:rPr lang="en-US" sz="2000" dirty="0">
                <a:hlinkClick r:id="rId3" tooltip="Exception handling"/>
              </a:rPr>
              <a:t>exception handling</a:t>
            </a:r>
            <a:r>
              <a:rPr lang="en-US" sz="2000" dirty="0"/>
              <a:t>, including </a:t>
            </a:r>
            <a:r>
              <a:rPr lang="en-US" sz="2000" dirty="0" err="1"/>
              <a:t>std</a:t>
            </a:r>
            <a:r>
              <a:rPr lang="en-US" sz="2000" dirty="0"/>
              <a:t>::exception, the base class of all exceptions thrown by the Standard Library.</a:t>
            </a:r>
          </a:p>
          <a:p>
            <a:pPr lvl="0"/>
            <a:r>
              <a:rPr lang="en-US" sz="2000" dirty="0"/>
              <a:t>&lt;</a:t>
            </a:r>
            <a:r>
              <a:rPr lang="en-US" sz="2000" dirty="0" err="1"/>
              <a:t>stdexcept</a:t>
            </a:r>
            <a:r>
              <a:rPr lang="en-US" sz="2000" dirty="0"/>
              <a:t>&gt; Contains standard exception classes such as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logic_error</a:t>
            </a:r>
            <a:r>
              <a:rPr lang="en-US" sz="2000" dirty="0"/>
              <a:t> and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runtime_error</a:t>
            </a:r>
            <a:r>
              <a:rPr lang="en-US" sz="2000" dirty="0"/>
              <a:t>, both derived from </a:t>
            </a:r>
            <a:r>
              <a:rPr lang="en-US" sz="2000" dirty="0" err="1"/>
              <a:t>std</a:t>
            </a:r>
            <a:r>
              <a:rPr lang="en-US" sz="2000" dirty="0"/>
              <a:t>::exception.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32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8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0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6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09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7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4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4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51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5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8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login4$ </a:t>
            </a:r>
            <a:r>
              <a:rPr lang="en-US" dirty="0" err="1"/>
              <a:t>icpc</a:t>
            </a:r>
            <a:r>
              <a:rPr lang="en-US" dirty="0"/>
              <a:t> -o list list.cpp</a:t>
            </a:r>
          </a:p>
          <a:p>
            <a:r>
              <a:rPr lang="en-US" dirty="0"/>
              <a:t>login4$ ./list</a:t>
            </a:r>
          </a:p>
          <a:p>
            <a:r>
              <a:rPr lang="en-US" dirty="0"/>
              <a:t>100 8 0 50 60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9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5194-2ED5-7647-8EB1-402C25C4E41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10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5194-2ED5-7647-8EB1-402C25C4E41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90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5194-2ED5-7647-8EB1-402C25C4E41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3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Vector offers fast random access but list offers slow access as it has to traverse the list from beginning or end to reach any item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5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5194-2ED5-7647-8EB1-402C25C4E41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0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neither </a:t>
            </a:r>
            <a:r>
              <a:rPr lang="en-US" dirty="0" err="1"/>
              <a:t>malloc</a:t>
            </a:r>
            <a:r>
              <a:rPr lang="en-US" dirty="0"/>
              <a:t>() nor new initialize the space to zeros </a:t>
            </a:r>
          </a:p>
          <a:p>
            <a:pPr marL="171450" indent="-171450">
              <a:buFontTx/>
              <a:buChar char="-"/>
            </a:pPr>
            <a:r>
              <a:rPr lang="en-US" dirty="0"/>
              <a:t>both </a:t>
            </a:r>
            <a:r>
              <a:rPr lang="en-US" dirty="0" err="1"/>
              <a:t>malloc</a:t>
            </a:r>
            <a:r>
              <a:rPr lang="en-US" dirty="0"/>
              <a:t>() and new return a pointer that is suitably aligned for a given machine architecture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both free() and delete do nothing with a NULL pointer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myclass</a:t>
            </a:r>
            <a:r>
              <a:rPr lang="en-US" dirty="0"/>
              <a:t> constructed</a:t>
            </a:r>
          </a:p>
          <a:p>
            <a:r>
              <a:rPr lang="en-US" dirty="0" err="1"/>
              <a:t>myclass</a:t>
            </a:r>
            <a:r>
              <a:rPr lang="en-US" dirty="0"/>
              <a:t> constructed</a:t>
            </a:r>
          </a:p>
          <a:p>
            <a:r>
              <a:rPr lang="en-US" dirty="0" err="1"/>
              <a:t>myclass</a:t>
            </a:r>
            <a:r>
              <a:rPr lang="en-US" dirty="0"/>
              <a:t> constructed</a:t>
            </a:r>
          </a:p>
          <a:p>
            <a:r>
              <a:rPr lang="en-US" dirty="0" err="1"/>
              <a:t>myclass</a:t>
            </a:r>
            <a:r>
              <a:rPr lang="en-US" dirty="0"/>
              <a:t> destroyed</a:t>
            </a:r>
          </a:p>
          <a:p>
            <a:r>
              <a:rPr lang="en-US" dirty="0" err="1"/>
              <a:t>myclass</a:t>
            </a:r>
            <a:r>
              <a:rPr lang="en-US" dirty="0"/>
              <a:t> destroyed</a:t>
            </a:r>
          </a:p>
          <a:p>
            <a:r>
              <a:rPr lang="en-US" dirty="0" err="1"/>
              <a:t>myclass</a:t>
            </a:r>
            <a:r>
              <a:rPr lang="en-US" dirty="0"/>
              <a:t> destroyed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5194-2ED5-7647-8EB1-402C25C4E4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5194-2ED5-7647-8EB1-402C25C4E4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E1A58-9ED2-477B-A388-ED618C3539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85194-2ED5-7647-8EB1-402C25C4E41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8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4F8A77-5B98-4E2B-9CE6-1002A6550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1F7AD8-C474-487A-AA78-B5ADB94AA3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7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45BCBC-CA21-475B-82EB-389646DCE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7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728"/>
            <a:ext cx="8229600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704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6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 marL="2057400" indent="-228600">
              <a:buFont typeface="Arial"/>
              <a:buChar char="•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81450"/>
            <a:ext cx="8229600" cy="400110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1" dirty="0">
                <a:solidFill>
                  <a:srgbClr val="000000"/>
                </a:solidFill>
                <a:latin typeface="Courier New"/>
                <a:cs typeface="Courier New"/>
              </a:defRPr>
            </a:lvl1pPr>
          </a:lstStyle>
          <a:p>
            <a:pPr marL="0" lvl="0" defTabSz="914400"/>
            <a:r>
              <a:rPr lang="en-US" sz="2000" b="1" dirty="0">
                <a:latin typeface="Courier New"/>
                <a:cs typeface="Courier New"/>
              </a:rPr>
              <a:t>COPY C SOURCE CODE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077093" y="4273550"/>
            <a:ext cx="1719246" cy="369332"/>
          </a:xfrm>
          <a:solidFill>
            <a:schemeClr val="bg1">
              <a:lumMod val="65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lvl1pPr marL="0" indent="0">
              <a:buFontTx/>
              <a:buNone/>
              <a:defRPr lang="en-US" sz="1800" b="0" dirty="0">
                <a:solidFill>
                  <a:srgbClr val="002868"/>
                </a:solidFill>
                <a:cs typeface="Courier New"/>
              </a:defRPr>
            </a:lvl1pPr>
          </a:lstStyle>
          <a:p>
            <a:pPr marL="0" lvl="0" defTabSz="914400"/>
            <a:r>
              <a:rPr lang="en-US" dirty="0"/>
              <a:t>File: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035D55-A307-4528-938A-A7EDA6B4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DC108A-73B8-49CF-98B7-6AA15DCBF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4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F41C1C-995A-4023-82EF-FFC9BD2EC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3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AD97A-E990-4B8D-B74E-49C499A7C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693B88-A2E4-4907-806C-B5BB5E06B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0F7C0-D719-4D7D-AD52-587E08CCE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FD0C7F-FA55-49AF-ADA9-C9ABEDCC8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ＭＳ Ｐゴシック" charset="-128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13A704-74AF-4CCD-9F36-B1FE10319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0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1792F892-6D58-4FA2-865E-BCF353C4484B}" type="slidenum">
              <a:rPr lang="en-US"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-128"/>
            </a:endParaRPr>
          </a:p>
        </p:txBody>
      </p:sp>
      <p:pic>
        <p:nvPicPr>
          <p:cNvPr id="1029" name="Picture 16" descr="logo_blackborder_b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07138"/>
            <a:ext cx="16002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5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88" y="6251575"/>
            <a:ext cx="156368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14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rogramming.com/tutorial/stl/stllist.html" TargetMode="External"/><Relationship Id="rId5" Type="http://schemas.openxmlformats.org/officeDocument/2006/relationships/hyperlink" Target="http://www.yolinux.com/TUTORIALS/LinuxTutorialC++STL.htm" TargetMode="External"/><Relationship Id="rId4" Type="http://schemas.openxmlformats.org/officeDocument/2006/relationships/hyperlink" Target="http://www.sgi.com/tech/stl/Lis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dirty="0"/>
              <a:t>C++ Programming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February 16, 2023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Email any questions to: ritu@wayne.edu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F8A77-5B98-4E2B-9CE6-1002A65508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0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600" b="1" dirty="0">
                <a:solidFill>
                  <a:srgbClr val="7F0055"/>
                </a:solidFill>
                <a:latin typeface="Courier New"/>
              </a:rPr>
              <a:t>inline </a:t>
            </a:r>
            <a:r>
              <a:rPr lang="en-US" sz="3600" dirty="0"/>
              <a:t>function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urier New"/>
              </a:rPr>
              <a:t>inline</a:t>
            </a:r>
            <a:r>
              <a:rPr lang="en-US" sz="2400" dirty="0"/>
              <a:t> function instructs the compiler to insert complete body of the function wherever that function got used/called in code</a:t>
            </a:r>
          </a:p>
          <a:p>
            <a:endParaRPr lang="en-US" sz="2400" dirty="0"/>
          </a:p>
          <a:p>
            <a:r>
              <a:rPr lang="en-US" sz="2400" dirty="0"/>
              <a:t>It is an optimization technique and the compiler can ignore the request to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inline</a:t>
            </a:r>
            <a:r>
              <a:rPr lang="en-US" sz="2400" dirty="0"/>
              <a:t> a function</a:t>
            </a:r>
          </a:p>
          <a:p>
            <a:endParaRPr lang="en-US" sz="2400" dirty="0"/>
          </a:p>
          <a:p>
            <a:r>
              <a:rPr lang="en-US" sz="2400" dirty="0"/>
              <a:t>Use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inline </a:t>
            </a:r>
            <a:r>
              <a:rPr lang="en-US" sz="2400" dirty="0"/>
              <a:t>keyword in front of the function-prototype to make a function inline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4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Use the code snippet shown on slide 4</a:t>
            </a:r>
          </a:p>
          <a:p>
            <a:r>
              <a:rPr lang="en-US" sz="2800" dirty="0"/>
              <a:t>Write the main function in which</a:t>
            </a:r>
          </a:p>
          <a:p>
            <a:pPr lvl="1"/>
            <a:r>
              <a:rPr lang="en-US" dirty="0"/>
              <a:t>Declare  an object of class </a:t>
            </a:r>
            <a:r>
              <a:rPr lang="en-US" dirty="0">
                <a:solidFill>
                  <a:srgbClr val="005032"/>
                </a:solidFill>
                <a:latin typeface="Courier New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/>
          </a:p>
          <a:p>
            <a:pPr lvl="1"/>
            <a:r>
              <a:rPr lang="en-US" dirty="0"/>
              <a:t>Call function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accessXY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/>
              <a:t>and pass the object of class Parent to it</a:t>
            </a:r>
          </a:p>
          <a:p>
            <a:pPr lvl="1"/>
            <a:r>
              <a:rPr lang="en-US" dirty="0"/>
              <a:t>Call the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clean </a:t>
            </a:r>
            <a:r>
              <a:rPr lang="en-US" dirty="0"/>
              <a:t>method on the object of </a:t>
            </a:r>
            <a:r>
              <a:rPr lang="en-US" dirty="0">
                <a:solidFill>
                  <a:srgbClr val="005032"/>
                </a:solidFill>
                <a:latin typeface="Courier New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/>
              <a:t>class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3600" dirty="0"/>
              <a:t>Exception,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 dirty="0"/>
              <a:t>Exceptions are infrequent problems that occur when the program is running – example, division by zero</a:t>
            </a:r>
          </a:p>
          <a:p>
            <a:endParaRPr lang="en-US" sz="2400" dirty="0"/>
          </a:p>
          <a:p>
            <a:r>
              <a:rPr lang="en-US" sz="2400" dirty="0"/>
              <a:t>The mechanism of exception handling enables programmers  to resolve exceptions  - improves program’s fault-tolerance – in separate blocks of code</a:t>
            </a:r>
          </a:p>
          <a:p>
            <a:endParaRPr lang="en-US" sz="2400" dirty="0"/>
          </a:p>
          <a:p>
            <a:r>
              <a:rPr lang="en-US" sz="2400" dirty="0"/>
              <a:t>Often the program continues to run normally when an exception occurs</a:t>
            </a:r>
          </a:p>
          <a:p>
            <a:endParaRPr lang="en-US" sz="2400" dirty="0"/>
          </a:p>
          <a:p>
            <a:r>
              <a:rPr lang="en-US" sz="2400" dirty="0"/>
              <a:t>In some severe situations, when the program encounters exception and cannot continue further, the user is notified of the problem before the program terminates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3600" dirty="0"/>
              <a:t>C++ Syntax for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9220200" cy="5638800"/>
          </a:xfrm>
        </p:spPr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&lt;exception&gt;</a:t>
            </a:r>
          </a:p>
          <a:p>
            <a:pPr lvl="1"/>
            <a:r>
              <a:rPr lang="en-US" sz="2400" dirty="0">
                <a:cs typeface="ＭＳ Ｐゴシック" charset="-128"/>
              </a:rPr>
              <a:t>Also,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stdexcept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US" sz="2400" dirty="0"/>
          </a:p>
          <a:p>
            <a:r>
              <a:rPr lang="en-US" sz="2400" dirty="0"/>
              <a:t>Three keywords to be used 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/>
              <a:t> followed by braces is used to  define a try block</a:t>
            </a:r>
          </a:p>
          <a:p>
            <a:pPr lvl="1"/>
            <a:r>
              <a:rPr lang="en-US" sz="2000" dirty="0"/>
              <a:t>Block of code in which exceptions might occur</a:t>
            </a:r>
          </a:p>
          <a:p>
            <a:pPr lvl="1"/>
            <a:r>
              <a:rPr lang="en-US" sz="2000" dirty="0"/>
              <a:t>Example: invocation of a function that can result in division by zero</a:t>
            </a:r>
          </a:p>
          <a:p>
            <a:endParaRPr lang="en-US" sz="2400" dirty="0"/>
          </a:p>
          <a:p>
            <a:r>
              <a:rPr lang="en-US" sz="2400" dirty="0"/>
              <a:t>An exception is thrown by 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2400" dirty="0"/>
              <a:t> keyword from the try block</a:t>
            </a:r>
          </a:p>
          <a:p>
            <a:endParaRPr lang="en-US" sz="2400" dirty="0"/>
          </a:p>
          <a:p>
            <a:r>
              <a:rPr lang="en-US" sz="2400" dirty="0"/>
              <a:t>The thrown exception is handled  by catch handlers defined using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5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3600" dirty="0"/>
              <a:t>Termination Model of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211763"/>
          </a:xfrm>
        </p:spPr>
        <p:txBody>
          <a:bodyPr/>
          <a:lstStyle/>
          <a:p>
            <a:r>
              <a:rPr lang="en-US" sz="2400" dirty="0"/>
              <a:t>Some Notes</a:t>
            </a:r>
          </a:p>
          <a:p>
            <a:pPr lvl="1"/>
            <a:r>
              <a:rPr lang="en-US" sz="2400" dirty="0"/>
              <a:t>The try block is immediately followed by one or more catch blocks</a:t>
            </a:r>
          </a:p>
          <a:p>
            <a:pPr lvl="1"/>
            <a:r>
              <a:rPr lang="en-US" sz="2400" dirty="0"/>
              <a:t>Each catch handlers can only take one parameter</a:t>
            </a:r>
          </a:p>
          <a:p>
            <a:pPr lvl="1"/>
            <a:r>
              <a:rPr lang="en-US" sz="2400" dirty="0"/>
              <a:t>Each catch block should handle unique type of error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When an exception occurs in the try block, the try block terminates immediately and the program control goes to the catch block that can handle the type of exception raised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The appropriate catch block is found by matching the thrown exception’s type with the catch’s parameter type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When statements in the matching catch block are executed then the program control goes to the next statement after the catch handlers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/>
          <a:lstStyle/>
          <a:p>
            <a:r>
              <a:rPr lang="en-US" sz="3600" dirty="0"/>
              <a:t>What if the Anticipated Exception is not Raised?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983163"/>
          </a:xfrm>
        </p:spPr>
        <p:txBody>
          <a:bodyPr/>
          <a:lstStyle/>
          <a:p>
            <a:r>
              <a:rPr lang="en-US" sz="2400" dirty="0"/>
              <a:t>The catch handlers are ignored if no exceptions occur in the try block and the program executes the first statement after the try and catch blocks</a:t>
            </a:r>
          </a:p>
          <a:p>
            <a:endParaRPr lang="en-US" sz="2400" dirty="0"/>
          </a:p>
          <a:p>
            <a:r>
              <a:rPr lang="en-US" sz="2400" dirty="0"/>
              <a:t>If no matching catch handler is found for an exception raised in a try block or if an exception occurs in a statement that is not in the try block,  the function call stack is unwound – </a:t>
            </a:r>
            <a:r>
              <a:rPr lang="en-US" sz="2400" dirty="0">
                <a:solidFill>
                  <a:srgbClr val="FF0000"/>
                </a:solidFill>
              </a:rPr>
              <a:t>stack unwinding</a:t>
            </a:r>
          </a:p>
          <a:p>
            <a:pPr lvl="1"/>
            <a:r>
              <a:rPr lang="en-US" sz="2000" dirty="0"/>
              <a:t>Next outer try-catch block is sought for exception handling</a:t>
            </a:r>
          </a:p>
          <a:p>
            <a:pPr lvl="1"/>
            <a:r>
              <a:rPr lang="en-US" sz="2000" dirty="0"/>
              <a:t>Unwinding the function call stack  -  the function in which the exception was raised but not caught terminates and the program control returns to the place from where the function was invoked</a:t>
            </a:r>
          </a:p>
          <a:p>
            <a:pPr lvl="1"/>
            <a:r>
              <a:rPr lang="en-US" sz="2000" dirty="0"/>
              <a:t>If the program control returns to the place within a try block, an attempt to catch the exception is made there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304800"/>
            <a:ext cx="9677400" cy="1143000"/>
          </a:xfrm>
        </p:spPr>
        <p:txBody>
          <a:bodyPr/>
          <a:lstStyle/>
          <a:p>
            <a:r>
              <a:rPr lang="en-US" sz="3600" dirty="0"/>
              <a:t>Exception Handling Example #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60437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20;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catch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"Exception Number is: " &lt;&lt; e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sz="3600" dirty="0"/>
              <a:t>Exception Handling Example #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stdexcept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overflow_error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("Divide by zero exception");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overflow_error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2362200" y="5562600"/>
            <a:ext cx="6858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what </a:t>
            </a:r>
            <a:r>
              <a:rPr lang="en-US" sz="2400" dirty="0"/>
              <a:t>function: gets string identifying exception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71800" y="4267200"/>
            <a:ext cx="0" cy="1447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5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sz="3600" dirty="0"/>
              <a:t>Exception Handling Example # 3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9753600" cy="5867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stdexcept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numerator,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if (denominator == 0){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throw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overflow_error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("Divide by zero exception");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numerator/denominator;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(10, 2);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overflow_error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e.what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 -&gt; ";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sz="3600" dirty="0"/>
              <a:t>Exception Handling Example # 3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525963"/>
          </a:xfrm>
        </p:spPr>
        <p:txBody>
          <a:bodyPr/>
          <a:lstStyle/>
          <a:p>
            <a:pPr marL="457200" indent="-457200">
              <a:buFont typeface="+mj-lt"/>
              <a:buAutoNum type="arabicPeriod" startAt="16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(10, 0);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overflow_error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e.what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 -&gt; ";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Administrative Trivia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Assignment-1, part-2 has been posted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Assignment 2 will be posted later today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Mid-term will be held in class on February 21, 2023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97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/>
              <a:t>Standard Template Library (STL)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/>
          <a:lstStyle/>
          <a:p>
            <a:r>
              <a:rPr lang="en-US" sz="2400" dirty="0"/>
              <a:t>STL is a library of classes, algorithms, and iterators that provide many of the basic algorithms and data structures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classes are often known as container classes</a:t>
            </a:r>
          </a:p>
          <a:p>
            <a:pPr lvl="1"/>
            <a:r>
              <a:rPr lang="en-US" sz="2000" dirty="0"/>
              <a:t>They contain other objects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Templates are used for implementation</a:t>
            </a:r>
          </a:p>
          <a:p>
            <a:endParaRPr lang="en-US" sz="2400" dirty="0"/>
          </a:p>
          <a:p>
            <a:r>
              <a:rPr lang="en-US" sz="2400" dirty="0"/>
              <a:t>Examples: vector, list, </a:t>
            </a:r>
            <a:r>
              <a:rPr lang="en-US" sz="2400" dirty="0" err="1"/>
              <a:t>deque</a:t>
            </a:r>
            <a:r>
              <a:rPr lang="en-US" sz="2400" dirty="0"/>
              <a:t>, set, map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sz="3600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5791200"/>
          </a:xfrm>
        </p:spPr>
        <p:txBody>
          <a:bodyPr/>
          <a:lstStyle/>
          <a:p>
            <a:r>
              <a:rPr lang="en-US" sz="2400" dirty="0"/>
              <a:t>It is  a linear collection of class objects called nodes that are connected by pointer links</a:t>
            </a:r>
          </a:p>
          <a:p>
            <a:endParaRPr lang="en-US" sz="2400" dirty="0"/>
          </a:p>
          <a:p>
            <a:r>
              <a:rPr lang="en-US" sz="2400" dirty="0"/>
              <a:t>Allow the program to increase or decrease the size of data structure at run-time and hence can provide better memory utilization than arrays</a:t>
            </a:r>
          </a:p>
          <a:p>
            <a:pPr lvl="1"/>
            <a:r>
              <a:rPr lang="en-US" sz="2000" dirty="0"/>
              <a:t>Consume extra memory though to maintain the link to other nodes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Insertion and deletion in a sorted array can be time-consuming as the elements after the inserted or deleted element would need to be shifted in the appropriate direction</a:t>
            </a:r>
          </a:p>
          <a:p>
            <a:pPr lvl="1"/>
            <a:r>
              <a:rPr lang="en-US" sz="2000" dirty="0"/>
              <a:t>A linked list allows efficient insertion or deletion anywhere in the list</a:t>
            </a:r>
          </a:p>
          <a:p>
            <a:endParaRPr lang="en-US" sz="2000" dirty="0"/>
          </a:p>
          <a:p>
            <a:r>
              <a:rPr lang="en-US" sz="2400" dirty="0"/>
              <a:t>Accessing individual elements in a linked  list can be more time consuming as compared to arrays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5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sz="3600" dirty="0"/>
              <a:t>STL: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638800"/>
          </a:xfrm>
        </p:spPr>
        <p:txBody>
          <a:bodyPr/>
          <a:lstStyle/>
          <a:p>
            <a:r>
              <a:rPr lang="en-US" sz="2400" dirty="0"/>
              <a:t>Double linked list that provides rapid insertion and deletion anywhere in the list in constant time, can be iterated in forward or backward direction</a:t>
            </a:r>
          </a:p>
          <a:p>
            <a:endParaRPr lang="en-US" sz="2400" dirty="0"/>
          </a:p>
          <a:p>
            <a:r>
              <a:rPr lang="en-US" sz="2400" dirty="0"/>
              <a:t>Useful in sorting algorithms</a:t>
            </a:r>
          </a:p>
          <a:p>
            <a:endParaRPr lang="en-US" sz="2400" dirty="0"/>
          </a:p>
          <a:p>
            <a:r>
              <a:rPr lang="en-US" sz="2400" dirty="0"/>
              <a:t>Header file to include: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&lt;list&gt;</a:t>
            </a:r>
          </a:p>
          <a:p>
            <a:pPr lvl="1"/>
            <a:r>
              <a:rPr lang="en-US" sz="2400" dirty="0"/>
              <a:t>Contents of the header file are in the </a:t>
            </a:r>
            <a:r>
              <a:rPr lang="en-US" sz="2400" dirty="0" err="1"/>
              <a:t>namepsace</a:t>
            </a:r>
            <a:r>
              <a:rPr lang="en-US" sz="2400" dirty="0"/>
              <a:t> </a:t>
            </a:r>
            <a:r>
              <a:rPr lang="en-US" sz="2400" dirty="0" err="1">
                <a:latin typeface="Courier" pitchFamily="49" charset="0"/>
              </a:rPr>
              <a:t>std</a:t>
            </a:r>
            <a:endParaRPr lang="en-US" sz="2400" dirty="0">
              <a:latin typeface="Courier" pitchFamily="49" charset="0"/>
            </a:endParaRPr>
          </a:p>
          <a:p>
            <a:endParaRPr lang="en-US" sz="2400" dirty="0">
              <a:latin typeface="Courier" pitchFamily="49" charset="0"/>
            </a:endParaRPr>
          </a:p>
          <a:p>
            <a:r>
              <a:rPr lang="en-US" sz="2400" dirty="0"/>
              <a:t>Some member functions: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push_front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sz="2400" dirty="0"/>
              <a:t> 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begin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http://www.cplusplus.com/reference/list/list/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3600" dirty="0"/>
              <a:t>Using List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211763"/>
          </a:xfrm>
        </p:spPr>
        <p:txBody>
          <a:bodyPr/>
          <a:lstStyle/>
          <a:p>
            <a:r>
              <a:rPr lang="en-US" sz="2400" dirty="0"/>
              <a:t>Include the header file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Declare a list object: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::list&lt;double&gt;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dirty="0"/>
          </a:p>
          <a:p>
            <a:r>
              <a:rPr lang="en-US" sz="2400" dirty="0"/>
              <a:t>Use built-in functions to insert elements, </a:t>
            </a:r>
            <a:r>
              <a:rPr lang="en-US" sz="2000" dirty="0"/>
              <a:t>example: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2000" dirty="0"/>
              <a:t> function adds new elements to the back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push_front</a:t>
            </a:r>
            <a:r>
              <a:rPr lang="en-US" sz="2000" dirty="0"/>
              <a:t> function adds elements to the front of the list</a:t>
            </a:r>
          </a:p>
          <a:p>
            <a:pPr lvl="1"/>
            <a:endParaRPr lang="en-US" sz="2000" dirty="0"/>
          </a:p>
          <a:p>
            <a:r>
              <a:rPr lang="en-US" sz="2400" dirty="0"/>
              <a:t>For inserting elements in the middle,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dirty="0"/>
              <a:t> function.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400" dirty="0"/>
              <a:t> requires an iterator pointing to the position into which the element should be inserted such that the new element is inserted right before the element currently being pointed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0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sz="3600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5059363"/>
          </a:xfrm>
        </p:spPr>
        <p:txBody>
          <a:bodyPr/>
          <a:lstStyle/>
          <a:p>
            <a:r>
              <a:rPr lang="en-US" sz="2400" dirty="0"/>
              <a:t>Iterator provides a means for accessing data stored in container classes, it can point to an item that is part of a larger container of items</a:t>
            </a:r>
          </a:p>
          <a:p>
            <a:endParaRPr lang="en-US" sz="2400" dirty="0"/>
          </a:p>
          <a:p>
            <a:r>
              <a:rPr lang="en-US" sz="2400" dirty="0"/>
              <a:t>Different containers support different iterator behavior-  check documentation – and remember that you can always call the container's begin function to get an iterator</a:t>
            </a:r>
          </a:p>
          <a:p>
            <a:endParaRPr lang="en-US" sz="2400" dirty="0"/>
          </a:p>
          <a:p>
            <a:r>
              <a:rPr lang="en-US" sz="2400" dirty="0"/>
              <a:t>To create an iterator: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i="1" dirty="0" err="1"/>
              <a:t>class_name</a:t>
            </a:r>
            <a:r>
              <a:rPr lang="en-US" sz="2400" dirty="0"/>
              <a:t>&lt;</a:t>
            </a:r>
            <a:r>
              <a:rPr lang="en-US" sz="2400" i="1" dirty="0" err="1"/>
              <a:t>template_parameters</a:t>
            </a:r>
            <a:r>
              <a:rPr lang="en-US" sz="2400" dirty="0"/>
              <a:t>&gt;::iterator </a:t>
            </a:r>
            <a:r>
              <a:rPr lang="en-US" sz="2400" i="1" dirty="0"/>
              <a:t>name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400" dirty="0"/>
              <a:t>Example: creating a vector and an iterator of the vector class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myIntVector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myIntVectorIterator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7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-304800"/>
            <a:ext cx="8229600" cy="1143000"/>
          </a:xfrm>
        </p:spPr>
        <p:txBody>
          <a:bodyPr/>
          <a:lstStyle/>
          <a:p>
            <a:r>
              <a:rPr lang="en-US" sz="3600" dirty="0"/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229600" cy="6126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L.push_front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(++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(),8);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3600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400" dirty="0"/>
              <a:t>Write a C++ program that prompts the user to enter the list of numbers,  sorts the list in ascending order, and prints the list to the screen</a:t>
            </a:r>
          </a:p>
          <a:p>
            <a:pPr lvl="1"/>
            <a:r>
              <a:rPr lang="en-US" sz="2400" dirty="0"/>
              <a:t>Use the List container</a:t>
            </a:r>
          </a:p>
          <a:p>
            <a:pPr lvl="2"/>
            <a:r>
              <a:rPr lang="en-US" dirty="0"/>
              <a:t>You will need to add the numbers entered from the keyboard to the list</a:t>
            </a:r>
          </a:p>
          <a:p>
            <a:pPr lvl="1"/>
            <a:r>
              <a:rPr lang="en-US" sz="2400" dirty="0"/>
              <a:t>Pick the appropriate functions associated with List container for doing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53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449897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Container whose elements are stored in contiguous locations (in a linear sequence) – just like arrays</a:t>
            </a:r>
          </a:p>
          <a:p>
            <a:endParaRPr lang="en-US" sz="2400" dirty="0"/>
          </a:p>
          <a:p>
            <a:r>
              <a:rPr lang="en-US" sz="2400" dirty="0"/>
              <a:t>Implemented as dynamic arrays</a:t>
            </a:r>
          </a:p>
          <a:p>
            <a:endParaRPr lang="en-US" sz="2400" dirty="0"/>
          </a:p>
          <a:p>
            <a:r>
              <a:rPr lang="en-US" sz="2400" dirty="0"/>
              <a:t>Unlike regular arrays, storage in a </a:t>
            </a:r>
            <a:r>
              <a:rPr lang="en-US" b="1" dirty="0">
                <a:solidFill>
                  <a:srgbClr val="1A0008"/>
                </a:solidFill>
                <a:latin typeface="Courier New"/>
              </a:rPr>
              <a:t>vector</a:t>
            </a:r>
            <a:r>
              <a:rPr lang="en-US" sz="2400" dirty="0"/>
              <a:t> is handled automatically - it can be expanded and contracted as needed</a:t>
            </a:r>
          </a:p>
          <a:p>
            <a:endParaRPr lang="en-US" sz="2400" dirty="0"/>
          </a:p>
          <a:p>
            <a:r>
              <a:rPr lang="en-US" sz="2400" dirty="0"/>
              <a:t>Vectors consume more memory than arrays when their capacity is handled automatically</a:t>
            </a:r>
          </a:p>
          <a:p>
            <a:endParaRPr lang="en-US" sz="2400" dirty="0"/>
          </a:p>
          <a:p>
            <a:r>
              <a:rPr lang="en-US" sz="2400" dirty="0"/>
              <a:t>To use a vector container, include the header file </a:t>
            </a:r>
            <a:r>
              <a:rPr lang="en-US" sz="2400" b="1" dirty="0" err="1">
                <a:solidFill>
                  <a:srgbClr val="1A0008"/>
                </a:solidFill>
                <a:latin typeface="Courier New"/>
              </a:rPr>
              <a:t>vector.h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209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Vector Declaration &amp;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1447800"/>
            <a:ext cx="8915400" cy="449897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Syntax of declaring Vectors: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vector&lt;type&gt;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variable_name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number_of_elements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);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 the above declaration, the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number_of_elements</a:t>
            </a:r>
            <a:r>
              <a:rPr lang="en-US" sz="26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600" dirty="0"/>
              <a:t>is optional and can be skipped. The below declaration would result in a vector that contains 0 elements:</a:t>
            </a:r>
          </a:p>
          <a:p>
            <a:pPr marL="0" indent="0">
              <a:buNone/>
            </a:pPr>
            <a:r>
              <a:rPr lang="en-US" sz="2600" dirty="0"/>
              <a:t>     </a:t>
            </a:r>
            <a:r>
              <a:rPr lang="en-US" sz="26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vector&lt;type&gt; </a:t>
            </a:r>
            <a:r>
              <a:rPr lang="en-US" sz="26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variable_name</a:t>
            </a:r>
            <a:r>
              <a:rPr lang="en-US" sz="26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Examples: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urier New"/>
              </a:rPr>
              <a:t>  vector&lt;</a:t>
            </a:r>
            <a:r>
              <a:rPr lang="en-US" sz="26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&gt; age (5);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urier New"/>
              </a:rPr>
              <a:t>  vector&lt;</a:t>
            </a:r>
            <a:r>
              <a:rPr lang="en-US" sz="26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&gt; grades (20);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urier New"/>
              </a:rPr>
              <a:t>  vector&lt;</a:t>
            </a:r>
            <a:r>
              <a:rPr lang="en-US" sz="2600" dirty="0">
                <a:solidFill>
                  <a:srgbClr val="005032"/>
                </a:solidFill>
                <a:latin typeface="Courier New"/>
              </a:rPr>
              <a:t>string</a:t>
            </a:r>
            <a:r>
              <a:rPr lang="en-US" sz="2600" dirty="0">
                <a:solidFill>
                  <a:srgbClr val="000000"/>
                </a:solidFill>
                <a:latin typeface="Courier New"/>
              </a:rPr>
              <a:t>&gt; names;        </a:t>
            </a:r>
            <a:endParaRPr lang="en-US" sz="2600" dirty="0">
              <a:solidFill>
                <a:srgbClr val="3F7F5F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               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534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Vectors: Some Ready-To-Use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381000" y="838200"/>
          <a:ext cx="8534400" cy="5029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5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3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48">
                <a:tc>
                  <a:txBody>
                    <a:bodyPr/>
                    <a:lstStyle/>
                    <a:p>
                      <a:r>
                        <a:rPr lang="en-US" sz="2000" dirty="0"/>
                        <a:t>Functions</a:t>
                      </a: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capacity()</a:t>
                      </a:r>
                    </a:p>
                    <a:p>
                      <a:endParaRPr lang="en-US" sz="20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 size of allocated storage capacity, that is the number of elements it can hold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164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size()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number of elements in a vector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48">
                <a:tc>
                  <a:txBody>
                    <a:bodyPr/>
                    <a:lstStyle/>
                    <a:p>
                      <a:r>
                        <a:rPr lang="en-US" sz="2000" b="1" i="0" dirty="0" err="1">
                          <a:latin typeface="Courier New"/>
                          <a:cs typeface="Courier New"/>
                        </a:rPr>
                        <a:t>push_back</a:t>
                      </a:r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(type element)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an element to the end of a vector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4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empty()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true if the vector is empty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04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clear()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Erases all elements of the vector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04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at(</a:t>
                      </a:r>
                      <a:r>
                        <a:rPr lang="en-US" sz="20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 n)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element at index 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2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C++ enables programmers to control the allocation and </a:t>
            </a:r>
            <a:r>
              <a:rPr lang="en-US" sz="2400" dirty="0" err="1"/>
              <a:t>deallocation</a:t>
            </a:r>
            <a:r>
              <a:rPr lang="en-US" sz="2400" dirty="0"/>
              <a:t> of memory in a program for any built-in type or user-defined type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is dynamic memory management and is accomplished by the operators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en-US" sz="24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400" dirty="0"/>
              <a:t>and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delete</a:t>
            </a:r>
          </a:p>
          <a:p>
            <a:pPr lvl="1"/>
            <a:r>
              <a:rPr lang="en-US" sz="2400" dirty="0"/>
              <a:t>Or use functions </a:t>
            </a:r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malloc</a:t>
            </a:r>
            <a:r>
              <a:rPr lang="en-US" sz="2400" b="1" dirty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sz="2400" dirty="0"/>
              <a:t>and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free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  <a:p>
            <a:r>
              <a:rPr lang="en-US" b="1" dirty="0"/>
              <a:t>Note: When we use arrays, static memory allocation takes place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8356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Vector: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== </a:t>
                      </a: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element by element comparison of two vectors </a:t>
                      </a: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Random access to an element of a vector (usage is similar to that of the operator with arrays)</a:t>
                      </a: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latin typeface="Courier New"/>
                          <a:cs typeface="Courier New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Assignment replaces a vector's contents with the contents of another </a:t>
                      </a:r>
                    </a:p>
                  </a:txBody>
                  <a:tcPr>
                    <a:lnL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8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6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Using Vectors: testVector.cpp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761688"/>
            <a:ext cx="8229600" cy="6020112"/>
          </a:xfrm>
        </p:spPr>
        <p:txBody>
          <a:bodyPr/>
          <a:lstStyle/>
          <a:p>
            <a:r>
              <a:rPr lang="en-US" dirty="0">
                <a:solidFill>
                  <a:srgbClr val="7F0055"/>
                </a:solidFill>
              </a:rPr>
              <a:t>#include</a:t>
            </a:r>
            <a:r>
              <a:rPr lang="en-US" dirty="0"/>
              <a:t> </a:t>
            </a:r>
            <a:r>
              <a:rPr lang="en-US" dirty="0">
                <a:solidFill>
                  <a:srgbClr val="2A00FF"/>
                </a:solidFill>
              </a:rPr>
              <a:t>&lt;</a:t>
            </a:r>
            <a:r>
              <a:rPr lang="en-US" dirty="0" err="1">
                <a:solidFill>
                  <a:srgbClr val="2A00FF"/>
                </a:solidFill>
              </a:rPr>
              <a:t>iostream</a:t>
            </a:r>
            <a:r>
              <a:rPr lang="en-US" dirty="0">
                <a:solidFill>
                  <a:srgbClr val="2A00FF"/>
                </a:solidFill>
              </a:rPr>
              <a:t>&gt;</a:t>
            </a:r>
          </a:p>
          <a:p>
            <a:r>
              <a:rPr lang="en-US" dirty="0">
                <a:solidFill>
                  <a:srgbClr val="7F0055"/>
                </a:solidFill>
              </a:rPr>
              <a:t>#include</a:t>
            </a:r>
            <a:r>
              <a:rPr lang="en-US" dirty="0"/>
              <a:t> </a:t>
            </a:r>
            <a:r>
              <a:rPr lang="en-US" dirty="0">
                <a:solidFill>
                  <a:srgbClr val="2A00FF"/>
                </a:solidFill>
              </a:rPr>
              <a:t>&lt;vector&gt;</a:t>
            </a:r>
          </a:p>
          <a:p>
            <a:r>
              <a:rPr lang="en-US" dirty="0">
                <a:solidFill>
                  <a:srgbClr val="7F0055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rgbClr val="7F0055"/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>
                <a:solidFill>
                  <a:srgbClr val="7F0055"/>
                </a:solidFill>
              </a:rPr>
              <a:t>int</a:t>
            </a:r>
            <a:r>
              <a:rPr lang="en-US" dirty="0"/>
              <a:t> main (){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5032"/>
                </a:solidFill>
              </a:rPr>
              <a:t>vector</a:t>
            </a:r>
            <a:r>
              <a:rPr lang="en-US" dirty="0"/>
              <a:t>&lt;</a:t>
            </a:r>
            <a:r>
              <a:rPr lang="en-US" dirty="0" err="1">
                <a:solidFill>
                  <a:srgbClr val="7F0055"/>
                </a:solidFill>
              </a:rPr>
              <a:t>int</a:t>
            </a:r>
            <a:r>
              <a:rPr lang="en-US" dirty="0"/>
              <a:t>&gt; </a:t>
            </a:r>
            <a:r>
              <a:rPr lang="en-US" dirty="0" err="1"/>
              <a:t>storeNumbers</a:t>
            </a:r>
            <a:r>
              <a:rPr lang="en-US" dirty="0"/>
              <a:t> (10);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7F0055"/>
                </a:solidFill>
              </a:rPr>
              <a:t>unsigned</a:t>
            </a:r>
            <a:r>
              <a:rPr lang="en-US" dirty="0"/>
              <a:t> </a:t>
            </a:r>
            <a:r>
              <a:rPr lang="en-US" dirty="0" err="1">
                <a:solidFill>
                  <a:srgbClr val="7F0055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7F0055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storeNumbers.size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</a:t>
            </a:r>
            <a:r>
              <a:rPr lang="en-US" dirty="0" err="1"/>
              <a:t>storeNumbers.at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2A00FF"/>
                </a:solidFill>
              </a:rPr>
              <a:t>"The vector </a:t>
            </a:r>
            <a:r>
              <a:rPr lang="en-US" dirty="0" err="1">
                <a:solidFill>
                  <a:srgbClr val="2A00FF"/>
                </a:solidFill>
              </a:rPr>
              <a:t>storeNumbers</a:t>
            </a:r>
            <a:r>
              <a:rPr lang="en-US" dirty="0">
                <a:solidFill>
                  <a:srgbClr val="2A00FF"/>
                </a:solidFill>
              </a:rPr>
              <a:t> contains:"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7F0055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storeNumbers.size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2A00FF"/>
                </a:solidFill>
              </a:rPr>
              <a:t>" "</a:t>
            </a:r>
            <a:r>
              <a:rPr lang="en-US" dirty="0"/>
              <a:t> &lt;&lt; </a:t>
            </a:r>
            <a:r>
              <a:rPr lang="en-US" dirty="0" err="1"/>
              <a:t>storeNumbers.at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/>
              <a:t>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247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3600" dirty="0"/>
              <a:t>Comparing Vector and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r>
              <a:rPr lang="en-US" sz="2400" dirty="0"/>
              <a:t>Insertions and deletions: vector has relatively costly insertions and deletions into the middle of the vector, whereas the list allows cheap insertions or deletions</a:t>
            </a:r>
          </a:p>
          <a:p>
            <a:endParaRPr lang="en-US" sz="2400" dirty="0"/>
          </a:p>
          <a:p>
            <a:r>
              <a:rPr lang="en-US" sz="2400" dirty="0"/>
              <a:t>Random access: vector offers fast random access but list offers slow access</a:t>
            </a:r>
          </a:p>
          <a:p>
            <a:endParaRPr lang="en-US" sz="2400" dirty="0"/>
          </a:p>
          <a:p>
            <a:r>
              <a:rPr lang="en-US" sz="2400" dirty="0"/>
              <a:t>For operations like sorting, you might need a scratch vector if you are sorting a vector but with list no scratch space is needed</a:t>
            </a:r>
          </a:p>
          <a:p>
            <a:endParaRPr lang="en-US" sz="2400" dirty="0"/>
          </a:p>
          <a:p>
            <a:r>
              <a:rPr lang="en-US" sz="2400" dirty="0"/>
              <a:t>Note that the header files are different if you would like to use vector and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5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http://www.cplusplus.com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C++, How to Program, </a:t>
            </a:r>
            <a:r>
              <a:rPr lang="en-US" sz="2400" dirty="0" err="1"/>
              <a:t>Dietel</a:t>
            </a:r>
            <a:r>
              <a:rPr lang="en-US" sz="2400" dirty="0"/>
              <a:t> &amp; </a:t>
            </a:r>
            <a:r>
              <a:rPr lang="en-US" sz="2400" dirty="0" err="1"/>
              <a:t>Dietel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4"/>
              </a:rPr>
              <a:t>http://www.sgi.com/tech/stl/List.html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5"/>
              </a:rPr>
              <a:t>http://www.yolinux.com/TUTORIALS/LinuxTutorialC++STL.htm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6"/>
              </a:rPr>
              <a:t>http://www.cprogramming.com/tutorial/stl/stllist.html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Comparing </a:t>
            </a:r>
            <a:r>
              <a:rPr lang="en-US" sz="3600" b="1" dirty="0" err="1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6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/free &amp; </a:t>
            </a:r>
            <a:r>
              <a:rPr lang="en-US" sz="3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new/delete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914400" y="1600728"/>
            <a:ext cx="7772400" cy="44989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//Using </a:t>
            </a:r>
            <a:r>
              <a:rPr lang="en-US" sz="2400" b="1" dirty="0" err="1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 and free functions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dirty="0" err="1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 err="1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2400" b="1" dirty="0" err="1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) * 100);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free((void*)</a:t>
            </a:r>
            <a:r>
              <a:rPr lang="en-US" sz="2400" b="1" dirty="0" err="1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b="1" dirty="0">
                <a:solidFill>
                  <a:srgbClr val="1A0008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4F81BD">
                  <a:lumMod val="5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>
              <a:solidFill>
                <a:srgbClr val="4F81BD">
                  <a:lumMod val="5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//Using new and delete operators</a:t>
            </a:r>
            <a:endParaRPr lang="en-US" sz="2400" b="1" dirty="0">
              <a:solidFill>
                <a:srgbClr val="4F81BD">
                  <a:lumMod val="5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[100];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0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new &amp; delete Example: newDelete.cc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838200"/>
            <a:ext cx="8229600" cy="5022915"/>
          </a:xfrm>
        </p:spPr>
        <p:txBody>
          <a:bodyPr/>
          <a:lstStyle/>
          <a:p>
            <a:r>
              <a:rPr lang="en-US" dirty="0">
                <a:solidFill>
                  <a:srgbClr val="7F0055"/>
                </a:solidFill>
              </a:rPr>
              <a:t>#include</a:t>
            </a:r>
            <a:r>
              <a:rPr lang="en-US" dirty="0"/>
              <a:t> </a:t>
            </a:r>
            <a:r>
              <a:rPr lang="en-US" dirty="0">
                <a:solidFill>
                  <a:srgbClr val="2A00FF"/>
                </a:solidFill>
              </a:rPr>
              <a:t>&lt;</a:t>
            </a:r>
            <a:r>
              <a:rPr lang="en-US" dirty="0" err="1">
                <a:solidFill>
                  <a:srgbClr val="2A00FF"/>
                </a:solidFill>
              </a:rPr>
              <a:t>iostream</a:t>
            </a:r>
            <a:r>
              <a:rPr lang="en-US" dirty="0">
                <a:solidFill>
                  <a:srgbClr val="2A00FF"/>
                </a:solidFill>
              </a:rPr>
              <a:t>&gt;</a:t>
            </a:r>
          </a:p>
          <a:p>
            <a:r>
              <a:rPr lang="en-US" dirty="0">
                <a:solidFill>
                  <a:srgbClr val="7F0055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rgbClr val="7F0055"/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7F0055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005032"/>
                </a:solidFill>
              </a:rPr>
              <a:t>myclass</a:t>
            </a:r>
            <a:r>
              <a:rPr lang="en-US" dirty="0"/>
              <a:t> {</a:t>
            </a:r>
          </a:p>
          <a:p>
            <a:r>
              <a:rPr lang="en-US" dirty="0">
                <a:solidFill>
                  <a:srgbClr val="7F0055"/>
                </a:solidFill>
              </a:rPr>
              <a:t>public</a:t>
            </a:r>
            <a:r>
              <a:rPr lang="en-US" dirty="0"/>
              <a:t>: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D4D4D4"/>
                </a:highlight>
              </a:rPr>
              <a:t>myclass</a:t>
            </a:r>
            <a:r>
              <a:rPr lang="en-US" dirty="0">
                <a:highlight>
                  <a:srgbClr val="D4D4D4"/>
                </a:highlight>
              </a:rPr>
              <a:t>() {</a:t>
            </a:r>
            <a:r>
              <a:rPr lang="en-US" dirty="0" err="1">
                <a:highlight>
                  <a:srgbClr val="D4D4D4"/>
                </a:highlight>
              </a:rPr>
              <a:t>cout</a:t>
            </a:r>
            <a:r>
              <a:rPr lang="en-US" dirty="0">
                <a:highlight>
                  <a:srgbClr val="D4D4D4"/>
                </a:highlight>
              </a:rPr>
              <a:t> &lt;&lt;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</a:rPr>
              <a:t>"</a:t>
            </a:r>
            <a:r>
              <a:rPr lang="en-US" dirty="0" err="1">
                <a:solidFill>
                  <a:srgbClr val="2A00FF"/>
                </a:solidFill>
                <a:highlight>
                  <a:srgbClr val="D4D4D4"/>
                </a:highlight>
              </a:rPr>
              <a:t>myclass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</a:rPr>
              <a:t> constructed\n"</a:t>
            </a:r>
            <a:r>
              <a:rPr lang="en-US" dirty="0">
                <a:highlight>
                  <a:srgbClr val="D4D4D4"/>
                </a:highlight>
              </a:rPr>
              <a:t>;}</a:t>
            </a:r>
          </a:p>
          <a:p>
            <a:r>
              <a:rPr lang="en-US" dirty="0"/>
              <a:t>  ~</a:t>
            </a:r>
            <a:r>
              <a:rPr lang="en-US" dirty="0" err="1"/>
              <a:t>myclass</a:t>
            </a:r>
            <a:r>
              <a:rPr lang="en-US" dirty="0"/>
              <a:t>() {</a:t>
            </a: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>
                <a:solidFill>
                  <a:srgbClr val="2A00FF"/>
                </a:solidFill>
              </a:rPr>
              <a:t>"</a:t>
            </a:r>
            <a:r>
              <a:rPr lang="en-US" dirty="0" err="1">
                <a:solidFill>
                  <a:srgbClr val="2A00FF"/>
                </a:solidFill>
              </a:rPr>
              <a:t>myclass</a:t>
            </a:r>
            <a:r>
              <a:rPr lang="en-US" dirty="0">
                <a:solidFill>
                  <a:srgbClr val="2A00FF"/>
                </a:solidFill>
              </a:rPr>
              <a:t> destroyed\n"</a:t>
            </a:r>
            <a:r>
              <a:rPr lang="en-US" dirty="0"/>
              <a:t>;}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>
                <a:solidFill>
                  <a:srgbClr val="7F0055"/>
                </a:solidFill>
              </a:rPr>
              <a:t>int</a:t>
            </a:r>
            <a:r>
              <a:rPr lang="en-US" dirty="0"/>
              <a:t> main () {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5032"/>
                </a:solidFill>
              </a:rPr>
              <a:t>myclass</a:t>
            </a:r>
            <a:r>
              <a:rPr lang="en-US" dirty="0"/>
              <a:t> *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pt</a:t>
            </a:r>
            <a:r>
              <a:rPr lang="en-US" dirty="0"/>
              <a:t> = </a:t>
            </a:r>
            <a:r>
              <a:rPr lang="en-US" dirty="0">
                <a:solidFill>
                  <a:srgbClr val="7F0055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highlight>
                  <a:srgbClr val="D4D4D4"/>
                </a:highlight>
              </a:rPr>
              <a:t>myclass</a:t>
            </a:r>
            <a:r>
              <a:rPr lang="en-US" dirty="0">
                <a:highlight>
                  <a:srgbClr val="D4D4D4"/>
                </a:highlight>
              </a:rPr>
              <a:t>[3];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7F0055"/>
                </a:solidFill>
              </a:rPr>
              <a:t>delete</a:t>
            </a:r>
            <a:r>
              <a:rPr lang="en-US" dirty="0"/>
              <a:t>[] </a:t>
            </a:r>
            <a:r>
              <a:rPr lang="en-US" dirty="0" err="1"/>
              <a:t>pt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/>
              <a:t>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4267200"/>
            <a:ext cx="2286000" cy="22467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/>
              </a:rPr>
              <a:t>Output:</a:t>
            </a:r>
          </a:p>
          <a:p>
            <a:r>
              <a:rPr lang="en-US" sz="2000" dirty="0" err="1"/>
              <a:t>myclass</a:t>
            </a:r>
            <a:r>
              <a:rPr lang="en-US" sz="2000" dirty="0"/>
              <a:t> constructed</a:t>
            </a:r>
          </a:p>
          <a:p>
            <a:r>
              <a:rPr lang="en-US" sz="2000" dirty="0" err="1"/>
              <a:t>myclass</a:t>
            </a:r>
            <a:r>
              <a:rPr lang="en-US" sz="2000" dirty="0"/>
              <a:t> constructed</a:t>
            </a:r>
          </a:p>
          <a:p>
            <a:r>
              <a:rPr lang="en-US" sz="2000" dirty="0" err="1"/>
              <a:t>myclass</a:t>
            </a:r>
            <a:r>
              <a:rPr lang="en-US" sz="2000" dirty="0"/>
              <a:t> constructed</a:t>
            </a:r>
          </a:p>
          <a:p>
            <a:r>
              <a:rPr lang="en-US" sz="2000" dirty="0" err="1"/>
              <a:t>myclass</a:t>
            </a:r>
            <a:r>
              <a:rPr lang="en-US" sz="2000" dirty="0"/>
              <a:t> destroyed</a:t>
            </a:r>
          </a:p>
          <a:p>
            <a:r>
              <a:rPr lang="en-US" sz="2000" dirty="0" err="1"/>
              <a:t>myclass</a:t>
            </a:r>
            <a:r>
              <a:rPr lang="en-US" sz="2000" dirty="0"/>
              <a:t> destroyed</a:t>
            </a:r>
          </a:p>
          <a:p>
            <a:r>
              <a:rPr lang="en-US" sz="2000" dirty="0" err="1"/>
              <a:t>myclass</a:t>
            </a:r>
            <a:r>
              <a:rPr lang="en-US" sz="2000" dirty="0"/>
              <a:t> destroyed</a:t>
            </a:r>
          </a:p>
        </p:txBody>
      </p:sp>
    </p:spTree>
    <p:extLst>
      <p:ext uri="{BB962C8B-B14F-4D97-AF65-F5344CB8AC3E}">
        <p14:creationId xmlns:p14="http://schemas.microsoft.com/office/powerpoint/2010/main" val="396775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90600"/>
            <a:ext cx="8229600" cy="4498975"/>
          </a:xfrm>
        </p:spPr>
        <p:txBody>
          <a:bodyPr>
            <a:normAutofit/>
          </a:bodyPr>
          <a:lstStyle/>
          <a:p>
            <a:r>
              <a:rPr lang="en-US" sz="2800" dirty="0"/>
              <a:t>Using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dirty="0"/>
              <a:t>/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delete</a:t>
            </a:r>
          </a:p>
          <a:p>
            <a:pPr lvl="1"/>
            <a:r>
              <a:rPr lang="en-US" sz="2400" dirty="0"/>
              <a:t>Write a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main </a:t>
            </a:r>
            <a:r>
              <a:rPr lang="en-US" sz="2400" dirty="0"/>
              <a:t>function that asks the user to enter the number of students</a:t>
            </a:r>
          </a:p>
          <a:p>
            <a:pPr lvl="1"/>
            <a:r>
              <a:rPr lang="en-US" sz="2400" dirty="0"/>
              <a:t>Allocate memory dynamically for the number of students entered by the user</a:t>
            </a:r>
          </a:p>
          <a:p>
            <a:pPr lvl="1"/>
            <a:r>
              <a:rPr lang="en-US" sz="2400" dirty="0"/>
              <a:t>Prompt the user for the marks for each student and save the marks in the dynamically created memory</a:t>
            </a:r>
          </a:p>
          <a:p>
            <a:pPr lvl="1"/>
            <a:r>
              <a:rPr lang="en-US" sz="2400" dirty="0"/>
              <a:t>Print the marks entered for each student </a:t>
            </a:r>
          </a:p>
          <a:p>
            <a:endParaRPr lang="en-US" sz="2800" b="1" dirty="0">
              <a:solidFill>
                <a:srgbClr val="7F0055"/>
              </a:solidFill>
              <a:latin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4495800"/>
            <a:ext cx="4191000" cy="206210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Courier New"/>
              </a:defRPr>
            </a:lvl1pPr>
          </a:lstStyle>
          <a:p>
            <a:r>
              <a:rPr lang="en-US" sz="1600" dirty="0"/>
              <a:t>Output:</a:t>
            </a:r>
          </a:p>
          <a:p>
            <a:r>
              <a:rPr lang="en-US" sz="1600" dirty="0"/>
              <a:t>Enter the </a:t>
            </a:r>
            <a:r>
              <a:rPr lang="en-US" sz="1600" dirty="0" err="1"/>
              <a:t>num</a:t>
            </a:r>
            <a:r>
              <a:rPr lang="en-US" sz="1600" dirty="0"/>
              <a:t> of students : 2</a:t>
            </a:r>
          </a:p>
          <a:p>
            <a:endParaRPr lang="en-US" sz="1600" dirty="0"/>
          </a:p>
          <a:p>
            <a:r>
              <a:rPr lang="en-US" sz="1600" dirty="0"/>
              <a:t>Enter the marks of student_1 21</a:t>
            </a:r>
          </a:p>
          <a:p>
            <a:endParaRPr lang="en-US" sz="1600" dirty="0"/>
          </a:p>
          <a:p>
            <a:r>
              <a:rPr lang="en-US" sz="1600" dirty="0"/>
              <a:t>Enter the marks of student_2 22</a:t>
            </a:r>
          </a:p>
          <a:p>
            <a:r>
              <a:rPr lang="en-US" sz="1600" dirty="0"/>
              <a:t>student_1 has 21 marks</a:t>
            </a:r>
          </a:p>
          <a:p>
            <a:r>
              <a:rPr lang="en-US" sz="1600" dirty="0"/>
              <a:t>student_2 has 22 marks</a:t>
            </a:r>
          </a:p>
        </p:txBody>
      </p:sp>
    </p:spTree>
    <p:extLst>
      <p:ext uri="{BB962C8B-B14F-4D97-AF65-F5344CB8AC3E}">
        <p14:creationId xmlns:p14="http://schemas.microsoft.com/office/powerpoint/2010/main" val="374893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Solution to the Exercise: testNewDelete.cc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789287"/>
            <a:ext cx="8229600" cy="5687713"/>
          </a:xfrm>
        </p:spPr>
        <p:txBody>
          <a:bodyPr/>
          <a:lstStyle/>
          <a:p>
            <a:r>
              <a:rPr lang="en-US" dirty="0">
                <a:solidFill>
                  <a:srgbClr val="7F0055"/>
                </a:solidFill>
              </a:rPr>
              <a:t>#include</a:t>
            </a:r>
            <a:r>
              <a:rPr lang="en-US" dirty="0"/>
              <a:t> </a:t>
            </a:r>
            <a:r>
              <a:rPr lang="en-US" dirty="0">
                <a:solidFill>
                  <a:srgbClr val="2A00FF"/>
                </a:solidFill>
              </a:rPr>
              <a:t>&lt;</a:t>
            </a:r>
            <a:r>
              <a:rPr lang="en-US" dirty="0" err="1">
                <a:solidFill>
                  <a:srgbClr val="2A00FF"/>
                </a:solidFill>
              </a:rPr>
              <a:t>iostream</a:t>
            </a:r>
            <a:r>
              <a:rPr lang="en-US" dirty="0">
                <a:solidFill>
                  <a:srgbClr val="2A00FF"/>
                </a:solidFill>
              </a:rPr>
              <a:t>&gt;</a:t>
            </a:r>
          </a:p>
          <a:p>
            <a:r>
              <a:rPr lang="en-US" dirty="0">
                <a:solidFill>
                  <a:srgbClr val="7F0055"/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rgbClr val="7F0055"/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7F0055"/>
                </a:solidFill>
              </a:rPr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7F0055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numStudents</a:t>
            </a:r>
            <a:r>
              <a:rPr lang="en-US" dirty="0"/>
              <a:t>,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2A00FF"/>
                </a:solidFill>
              </a:rPr>
              <a:t>"Enter the </a:t>
            </a:r>
            <a:r>
              <a:rPr lang="en-US" dirty="0" err="1">
                <a:solidFill>
                  <a:srgbClr val="2A00FF"/>
                </a:solidFill>
              </a:rPr>
              <a:t>num</a:t>
            </a:r>
            <a:r>
              <a:rPr lang="en-US" dirty="0">
                <a:solidFill>
                  <a:srgbClr val="2A00FF"/>
                </a:solidFill>
              </a:rPr>
              <a:t> of students : "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numStudents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D4D4D4"/>
                </a:highlight>
              </a:rPr>
              <a:t>ptr</a:t>
            </a:r>
            <a:r>
              <a:rPr lang="en-US" dirty="0">
                <a:highlight>
                  <a:srgbClr val="D4D4D4"/>
                </a:highlight>
              </a:rPr>
              <a:t> = </a:t>
            </a:r>
            <a:r>
              <a:rPr lang="en-US" dirty="0">
                <a:solidFill>
                  <a:srgbClr val="7F0055"/>
                </a:solidFill>
                <a:highlight>
                  <a:srgbClr val="D4D4D4"/>
                </a:highlight>
              </a:rPr>
              <a:t>new</a:t>
            </a:r>
            <a:r>
              <a:rPr lang="en-US" dirty="0">
                <a:highlight>
                  <a:srgbClr val="D4D4D4"/>
                </a:highlight>
              </a:rPr>
              <a:t> </a:t>
            </a:r>
            <a:r>
              <a:rPr lang="en-US" dirty="0" err="1">
                <a:solidFill>
                  <a:srgbClr val="7F0055"/>
                </a:solidFill>
                <a:highlight>
                  <a:srgbClr val="D4D4D4"/>
                </a:highlight>
              </a:rPr>
              <a:t>int</a:t>
            </a:r>
            <a:r>
              <a:rPr lang="en-US" dirty="0">
                <a:highlight>
                  <a:srgbClr val="D4D4D4"/>
                </a:highlight>
              </a:rPr>
              <a:t>[</a:t>
            </a:r>
            <a:r>
              <a:rPr lang="en-US" dirty="0" err="1">
                <a:highlight>
                  <a:srgbClr val="D4D4D4"/>
                </a:highlight>
              </a:rPr>
              <a:t>numStudents</a:t>
            </a:r>
            <a:r>
              <a:rPr lang="en-US" dirty="0">
                <a:highlight>
                  <a:srgbClr val="D4D4D4"/>
                </a:highlight>
              </a:rPr>
              <a:t>];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7F0055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numStudents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2A00FF"/>
                </a:solidFill>
              </a:rPr>
              <a:t>"\</a:t>
            </a:r>
            <a:r>
              <a:rPr lang="en-US" dirty="0" err="1">
                <a:solidFill>
                  <a:srgbClr val="2A00FF"/>
                </a:solidFill>
              </a:rPr>
              <a:t>nEnter</a:t>
            </a:r>
            <a:r>
              <a:rPr lang="en-US" dirty="0">
                <a:solidFill>
                  <a:srgbClr val="2A00FF"/>
                </a:solidFill>
              </a:rPr>
              <a:t> the marks of student_"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+1 &lt;&lt;</a:t>
            </a:r>
            <a:r>
              <a:rPr lang="en-US" dirty="0">
                <a:solidFill>
                  <a:srgbClr val="2A00FF"/>
                </a:solidFill>
              </a:rPr>
              <a:t>" "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>
                <a:highlight>
                  <a:srgbClr val="D4D4D4"/>
                </a:highlight>
              </a:rPr>
              <a:t>ptr</a:t>
            </a:r>
            <a:r>
              <a:rPr lang="en-US" dirty="0">
                <a:highlight>
                  <a:srgbClr val="D4D4D4"/>
                </a:highlight>
              </a:rPr>
              <a:t>[</a:t>
            </a:r>
            <a:r>
              <a:rPr lang="en-US" dirty="0" err="1">
                <a:highlight>
                  <a:srgbClr val="D4D4D4"/>
                </a:highlight>
              </a:rPr>
              <a:t>i</a:t>
            </a:r>
            <a:r>
              <a:rPr lang="en-US" dirty="0">
                <a:highlight>
                  <a:srgbClr val="D4D4D4"/>
                </a:highlight>
              </a:rPr>
              <a:t>];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7F0055"/>
                </a:solidFill>
              </a:rPr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numStudents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>
                <a:solidFill>
                  <a:srgbClr val="2A00FF"/>
                </a:solidFill>
              </a:rPr>
              <a:t>"student_"</a:t>
            </a:r>
            <a:r>
              <a:rPr lang="en-US" dirty="0"/>
              <a:t>&lt;&lt; i+1 &lt;&lt;</a:t>
            </a:r>
            <a:r>
              <a:rPr lang="en-US" dirty="0">
                <a:solidFill>
                  <a:srgbClr val="2A00FF"/>
                </a:solidFill>
              </a:rPr>
              <a:t>" has "</a:t>
            </a:r>
            <a:r>
              <a:rPr lang="en-US" dirty="0"/>
              <a:t>&lt;&lt;</a:t>
            </a:r>
            <a:r>
              <a:rPr lang="en-US" dirty="0" err="1">
                <a:highlight>
                  <a:srgbClr val="D4D4D4"/>
                </a:highlight>
              </a:rPr>
              <a:t>ptr</a:t>
            </a:r>
            <a:r>
              <a:rPr lang="en-US" dirty="0">
                <a:highlight>
                  <a:srgbClr val="D4D4D4"/>
                </a:highlight>
              </a:rPr>
              <a:t>[</a:t>
            </a:r>
            <a:r>
              <a:rPr lang="en-US" dirty="0" err="1">
                <a:highlight>
                  <a:srgbClr val="D4D4D4"/>
                </a:highlight>
              </a:rPr>
              <a:t>i</a:t>
            </a:r>
            <a:r>
              <a:rPr lang="en-US" dirty="0">
                <a:highlight>
                  <a:srgbClr val="D4D4D4"/>
                </a:highlight>
              </a:rPr>
              <a:t>] </a:t>
            </a:r>
            <a:r>
              <a:rPr lang="en-US" dirty="0">
                <a:highlight>
                  <a:srgbClr val="E8F2FE"/>
                </a:highlight>
              </a:rPr>
              <a:t>&lt;&lt; </a:t>
            </a:r>
            <a:r>
              <a:rPr lang="en-US" dirty="0">
                <a:solidFill>
                  <a:srgbClr val="2A00FF"/>
                </a:solidFill>
                <a:highlight>
                  <a:srgbClr val="E8F2FE"/>
                </a:highlight>
              </a:rPr>
              <a:t>"marks\n"</a:t>
            </a:r>
            <a:r>
              <a:rPr lang="en-US" dirty="0">
                <a:highlight>
                  <a:srgbClr val="E8F2FE"/>
                </a:highlight>
              </a:rPr>
              <a:t>;</a:t>
            </a:r>
            <a:endParaRPr lang="en-US" dirty="0">
              <a:highlight>
                <a:srgbClr val="D4D4D4"/>
              </a:highlight>
            </a:endParaRPr>
          </a:p>
          <a:p>
            <a:r>
              <a:rPr lang="en-US" dirty="0">
                <a:highlight>
                  <a:srgbClr val="D4D4D4"/>
                </a:highlight>
              </a:rPr>
              <a:t>  </a:t>
            </a:r>
            <a:r>
              <a:rPr lang="en-US" dirty="0"/>
              <a:t>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7F0055"/>
                </a:solidFill>
                <a:highlight>
                  <a:srgbClr val="E8F2FE"/>
                </a:highlight>
              </a:rPr>
              <a:t>delete</a:t>
            </a:r>
            <a:r>
              <a:rPr lang="en-US" dirty="0">
                <a:highlight>
                  <a:srgbClr val="E8F2FE"/>
                </a:highlight>
              </a:rPr>
              <a:t> [] </a:t>
            </a:r>
            <a:r>
              <a:rPr lang="en-US" dirty="0" err="1">
                <a:highlight>
                  <a:srgbClr val="D4D4D4"/>
                </a:highlight>
              </a:rPr>
              <a:t>ptr</a:t>
            </a:r>
            <a:r>
              <a:rPr lang="en-US" dirty="0">
                <a:highlight>
                  <a:srgbClr val="E8F2FE"/>
                </a:highlight>
              </a:rPr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7F0055"/>
                </a:solidFill>
              </a:rPr>
              <a:t>return</a:t>
            </a:r>
            <a:r>
              <a:rPr lang="en-US" dirty="0"/>
              <a:t>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778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As a rule, private and protected members of a class cannot be accessed from outside the class in which they are declared</a:t>
            </a:r>
          </a:p>
          <a:p>
            <a:pPr lvl="1"/>
            <a:r>
              <a:rPr lang="en-US" sz="3100" dirty="0"/>
              <a:t>However, a </a:t>
            </a:r>
            <a:r>
              <a:rPr lang="en-US" sz="3100" b="1" dirty="0">
                <a:solidFill>
                  <a:srgbClr val="7F0055"/>
                </a:solidFill>
                <a:latin typeface="Courier New"/>
              </a:rPr>
              <a:t>friend </a:t>
            </a:r>
            <a:r>
              <a:rPr lang="en-US" sz="3100" dirty="0"/>
              <a:t>can break this rule!</a:t>
            </a:r>
          </a:p>
          <a:p>
            <a:pPr marL="457200" lvl="1" indent="0">
              <a:buNone/>
            </a:pPr>
            <a:endParaRPr lang="en-US" sz="3100" dirty="0"/>
          </a:p>
          <a:p>
            <a:pPr lvl="1"/>
            <a:r>
              <a:rPr lang="en-US" sz="3100" dirty="0"/>
              <a:t>Functions or classes declared with the keyword </a:t>
            </a:r>
            <a:r>
              <a:rPr lang="en-US" sz="3100" b="1" dirty="0">
                <a:solidFill>
                  <a:srgbClr val="7F0055"/>
                </a:solidFill>
                <a:latin typeface="Courier New"/>
              </a:rPr>
              <a:t>friend </a:t>
            </a:r>
            <a:r>
              <a:rPr lang="en-US" sz="3100" dirty="0"/>
              <a:t>are friends</a:t>
            </a:r>
          </a:p>
          <a:p>
            <a:pPr marL="457200" lvl="1" indent="0">
              <a:buNone/>
            </a:pPr>
            <a:endParaRPr lang="en-US" sz="3100" dirty="0"/>
          </a:p>
          <a:p>
            <a:pPr lvl="1"/>
            <a:r>
              <a:rPr lang="en-US" sz="3100" dirty="0"/>
              <a:t>An external function can be declared as friend of a class by declaring a prototype of this external function within the class, and preceding it with the keyword </a:t>
            </a:r>
            <a:r>
              <a:rPr lang="en-US" sz="3100" b="1" dirty="0">
                <a:solidFill>
                  <a:srgbClr val="7F0055"/>
                </a:solidFill>
                <a:latin typeface="Courier New"/>
              </a:rPr>
              <a:t>friend </a:t>
            </a:r>
          </a:p>
          <a:p>
            <a:pPr lvl="1"/>
            <a:endParaRPr lang="en-US" sz="3100" dirty="0"/>
          </a:p>
          <a:p>
            <a:pPr lvl="1"/>
            <a:r>
              <a:rPr lang="en-US" sz="3100" dirty="0"/>
              <a:t>A class can also be defined as a </a:t>
            </a:r>
            <a:r>
              <a:rPr lang="en-US" sz="3100" b="1" dirty="0">
                <a:solidFill>
                  <a:srgbClr val="7F0055"/>
                </a:solidFill>
                <a:latin typeface="Courier New"/>
              </a:rPr>
              <a:t>friend </a:t>
            </a:r>
            <a:r>
              <a:rPr lang="en-US" sz="3100" dirty="0"/>
              <a:t>of another class to grant it access to the protected and private members</a:t>
            </a:r>
            <a:br>
              <a:rPr lang="en-US" dirty="0"/>
            </a:br>
            <a:br>
              <a:rPr lang="en-US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Code Snippet from testFriend.cpp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5032"/>
                </a:solidFill>
                <a:latin typeface="Courier New"/>
              </a:rPr>
              <a:t>Parent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C0"/>
                </a:solidFill>
                <a:latin typeface="Courier New"/>
              </a:rPr>
              <a:t>xNumber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Courier New"/>
              </a:rPr>
              <a:t>yNumber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    virtual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clean();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    friend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accessXY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>
                <a:solidFill>
                  <a:srgbClr val="005032"/>
                </a:solidFill>
                <a:latin typeface="Courier New"/>
              </a:rPr>
              <a:t>Parent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};</a:t>
            </a:r>
            <a:endParaRPr lang="en-US" sz="1800" dirty="0">
              <a:latin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Parent::clean(){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&lt;&lt;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"\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nIn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 Parent's clean method\n"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>
              <a:latin typeface="Courier New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accessXY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>
                <a:solidFill>
                  <a:srgbClr val="005032"/>
                </a:solidFill>
                <a:latin typeface="Courier New"/>
              </a:rPr>
              <a:t>Parent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pObj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pObj.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xNumber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100;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pObj.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yNumber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200;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&lt;&lt;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xNumber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 is: 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pObj.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xNumber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&lt;&lt;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yNumber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 is: 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pObj.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yNumber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35D55-A307-4528-938A-A7EDA6B422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200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prstTxWarp prst="textNoShape">
          <a:avLst/>
        </a:prstTxWarp>
        <a:spAutoFit/>
      </a:bodyPr>
      <a:lstStyle>
        <a:defPPr>
          <a:buFont typeface="Arial" charset="0"/>
          <a:buChar char="•"/>
          <a:defRPr sz="1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30636</TotalTime>
  <Words>2859</Words>
  <Application>Microsoft Office PowerPoint</Application>
  <PresentationFormat>On-screen Show (4:3)</PresentationFormat>
  <Paragraphs>451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2_Office Theme</vt:lpstr>
      <vt:lpstr>C++ Programming Basics</vt:lpstr>
      <vt:lpstr>Administrative Trivia</vt:lpstr>
      <vt:lpstr>Dynamic Memory Allocation</vt:lpstr>
      <vt:lpstr>Comparing malloc/free &amp; new/delete </vt:lpstr>
      <vt:lpstr>new &amp; delete Example: newDelete.cc</vt:lpstr>
      <vt:lpstr>In Class Exercise</vt:lpstr>
      <vt:lpstr>Solution to the Exercise: testNewDelete.cc</vt:lpstr>
      <vt:lpstr>Friends</vt:lpstr>
      <vt:lpstr>Code Snippet from testFriend.cpp</vt:lpstr>
      <vt:lpstr>inline function </vt:lpstr>
      <vt:lpstr>In Class Exercise</vt:lpstr>
      <vt:lpstr>Exception, Exception Handling</vt:lpstr>
      <vt:lpstr>C++ Syntax for Exception Handling</vt:lpstr>
      <vt:lpstr>Termination Model of Exception Handling</vt:lpstr>
      <vt:lpstr>What if the Anticipated Exception is not Raised?</vt:lpstr>
      <vt:lpstr>Exception Handling Example # 1</vt:lpstr>
      <vt:lpstr>Exception Handling Example # 2</vt:lpstr>
      <vt:lpstr>Exception Handling Example # 3 (1)</vt:lpstr>
      <vt:lpstr>Exception Handling Example # 3 (2)</vt:lpstr>
      <vt:lpstr>Standard Template Library (STL)</vt:lpstr>
      <vt:lpstr>Linked List</vt:lpstr>
      <vt:lpstr>STL: List </vt:lpstr>
      <vt:lpstr>Using List Container</vt:lpstr>
      <vt:lpstr>Iterator</vt:lpstr>
      <vt:lpstr>List Example</vt:lpstr>
      <vt:lpstr>In-Class Exercise</vt:lpstr>
      <vt:lpstr>Vectors</vt:lpstr>
      <vt:lpstr>Vector Declaration &amp; Initialization</vt:lpstr>
      <vt:lpstr>Vectors: Some Ready-To-Use Functions</vt:lpstr>
      <vt:lpstr>Vector: Operators</vt:lpstr>
      <vt:lpstr>Using Vectors: testVector.cpp</vt:lpstr>
      <vt:lpstr>Comparing Vector and List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Ritu Arora</dc:creator>
  <cp:lastModifiedBy>Ritu Arora</cp:lastModifiedBy>
  <cp:revision>2166</cp:revision>
  <dcterms:created xsi:type="dcterms:W3CDTF">2011-10-20T01:57:38Z</dcterms:created>
  <dcterms:modified xsi:type="dcterms:W3CDTF">2023-02-16T16:12:58Z</dcterms:modified>
</cp:coreProperties>
</file>