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9" r:id="rId5"/>
    <p:sldId id="276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Experiment - 1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9683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</a:rPr>
              <a:t>BPSK Modulation and demodulation</a:t>
            </a:r>
          </a:p>
          <a:p>
            <a:pPr algn="ctr"/>
            <a:endParaRPr lang="en-IN" sz="3200" dirty="0">
              <a:solidFill>
                <a:schemeClr val="tx1"/>
              </a:solidFill>
            </a:endParaRPr>
          </a:p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Ritu Ann Roy George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B170106ec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S7 </a:t>
            </a:r>
            <a:r>
              <a:rPr lang="en-IN" sz="3200" dirty="0" err="1" smtClean="0">
                <a:solidFill>
                  <a:schemeClr val="tx1"/>
                </a:solidFill>
              </a:rPr>
              <a:t>ece</a:t>
            </a:r>
            <a:r>
              <a:rPr lang="en-IN" sz="3200" dirty="0" smtClean="0">
                <a:solidFill>
                  <a:schemeClr val="tx1"/>
                </a:solidFill>
              </a:rPr>
              <a:t> b batch</a:t>
            </a:r>
          </a:p>
          <a:p>
            <a:pPr algn="ctr"/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160" y="575386"/>
            <a:ext cx="9905998" cy="1478570"/>
          </a:xfrm>
        </p:spPr>
        <p:txBody>
          <a:bodyPr/>
          <a:lstStyle/>
          <a:p>
            <a:r>
              <a:rPr lang="en-IN" dirty="0" smtClean="0"/>
              <a:t>AIM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To simulate </a:t>
            </a:r>
            <a:r>
              <a:rPr lang="en-IN" dirty="0"/>
              <a:t>a digital communication system in the presence of noise that uses coherent BPSK with antipodal </a:t>
            </a:r>
            <a:r>
              <a:rPr lang="en-IN" dirty="0" smtClean="0"/>
              <a:t>signalling </a:t>
            </a:r>
            <a:r>
              <a:rPr lang="en-IN" dirty="0"/>
              <a:t>and plot BER curves (</a:t>
            </a:r>
            <a:r>
              <a:rPr lang="en-IN" dirty="0" err="1"/>
              <a:t>Eb</a:t>
            </a:r>
            <a:r>
              <a:rPr lang="en-IN" dirty="0"/>
              <a:t>/No in dB vs. probability of bit error on a log </a:t>
            </a:r>
            <a:r>
              <a:rPr lang="en-IN" dirty="0" smtClean="0"/>
              <a:t>scale) and to compare </a:t>
            </a:r>
            <a:r>
              <a:rPr lang="en-IN" dirty="0"/>
              <a:t>the error </a:t>
            </a:r>
            <a:r>
              <a:rPr lang="en-IN" dirty="0" smtClean="0"/>
              <a:t>performance</a:t>
            </a:r>
            <a:r>
              <a:rPr lang="en-IN" dirty="0"/>
              <a:t> </a:t>
            </a:r>
            <a:r>
              <a:rPr lang="en-IN" dirty="0" smtClean="0"/>
              <a:t>by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 smtClean="0"/>
              <a:t>Plotting </a:t>
            </a:r>
            <a:r>
              <a:rPr lang="en-IN" dirty="0"/>
              <a:t>the original constellation diagram for the transmitted symbols assuming no noise</a:t>
            </a:r>
            <a:r>
              <a:rPr lang="en-IN" dirty="0" smtClean="0"/>
              <a:t>. </a:t>
            </a:r>
            <a:r>
              <a:rPr lang="en-IN" dirty="0"/>
              <a:t>(Generate a random sequence of about 1024 BPSK symbols per frame</a:t>
            </a:r>
            <a:r>
              <a:rPr lang="en-IN" dirty="0" smtClean="0"/>
              <a:t>.)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 smtClean="0"/>
              <a:t>Adding </a:t>
            </a:r>
            <a:r>
              <a:rPr lang="en-IN" dirty="0"/>
              <a:t>AWGN with different variance values and plot the constellation </a:t>
            </a:r>
            <a:r>
              <a:rPr lang="en-IN" dirty="0" smtClean="0"/>
              <a:t>diagram.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 smtClean="0"/>
              <a:t> Applying </a:t>
            </a:r>
            <a:r>
              <a:rPr lang="en-IN" dirty="0"/>
              <a:t>coherent detection and compute BER for </a:t>
            </a:r>
            <a:r>
              <a:rPr lang="en-IN" dirty="0" err="1"/>
              <a:t>Eb</a:t>
            </a:r>
            <a:r>
              <a:rPr lang="en-IN" dirty="0"/>
              <a:t>/No in [0; 14] dB in steps of </a:t>
            </a:r>
            <a:r>
              <a:rPr lang="en-IN" dirty="0" smtClean="0"/>
              <a:t>2dB</a:t>
            </a:r>
          </a:p>
          <a:p>
            <a:pPr marL="457200" indent="-457200">
              <a:buFont typeface="+mj-lt"/>
              <a:buAutoNum type="alphaLcPeriod"/>
            </a:pPr>
            <a:r>
              <a:rPr lang="en-IN" dirty="0" smtClean="0"/>
              <a:t> Plotting </a:t>
            </a:r>
            <a:r>
              <a:rPr lang="en-IN" dirty="0"/>
              <a:t>BER versus </a:t>
            </a:r>
            <a:r>
              <a:rPr lang="en-IN" dirty="0" err="1"/>
              <a:t>Eb</a:t>
            </a:r>
            <a:r>
              <a:rPr lang="en-IN" dirty="0"/>
              <a:t>/No. Verify BER plot (simulations) with an analytical computation of BER for BPSK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8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592" y="1236849"/>
            <a:ext cx="5645374" cy="4370321"/>
          </a:xfrm>
        </p:spPr>
        <p:txBody>
          <a:bodyPr>
            <a:noAutofit/>
          </a:bodyPr>
          <a:lstStyle/>
          <a:p>
            <a:r>
              <a:rPr lang="en-US" sz="2000" dirty="0"/>
              <a:t>Binary Phase Shift Keying (BPSK</a:t>
            </a:r>
            <a:r>
              <a:rPr lang="en-US" sz="2000" dirty="0" smtClean="0"/>
              <a:t>) -  </a:t>
            </a:r>
            <a:r>
              <a:rPr lang="en-US" sz="2000" dirty="0"/>
              <a:t>is a type of digital modulation technique in which we send one bit per symbol i.e., ‘0’ or a ‘1’(one for logic high, zero  for logic low). Hence, the bit rate and symbol rate are the same. We only have 360° of phase to work with, so the maximum difference between the logic-high and logic-low phases is 180</a:t>
            </a:r>
            <a:r>
              <a:rPr lang="en-US" sz="2000" dirty="0"/>
              <a:t>°. This makes these two waveforms </a:t>
            </a:r>
            <a:r>
              <a:rPr lang="en-US" sz="2000" b="1" dirty="0"/>
              <a:t>antipodal</a:t>
            </a:r>
            <a:r>
              <a:rPr lang="en-US" sz="2000" dirty="0"/>
              <a:t>. 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5592" y="650869"/>
            <a:ext cx="3856037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Theory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112" y="1426821"/>
            <a:ext cx="3332335" cy="25736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86104" y="4684995"/>
            <a:ext cx="1519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MODULATION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971" y="5057905"/>
            <a:ext cx="3055658" cy="113524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727951" y="900904"/>
            <a:ext cx="2442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For input bits [1 0 1 0 1]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941" y="5054327"/>
            <a:ext cx="4356363" cy="11464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34538" y="4684995"/>
            <a:ext cx="17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DEMODULATION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4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592" y="1236849"/>
            <a:ext cx="10346770" cy="4370321"/>
          </a:xfrm>
        </p:spPr>
        <p:txBody>
          <a:bodyPr>
            <a:noAutofit/>
          </a:bodyPr>
          <a:lstStyle/>
          <a:p>
            <a:pPr>
              <a:buSzPct val="100000"/>
            </a:pPr>
            <a:r>
              <a:rPr lang="en-US" sz="2000" b="1" dirty="0" smtClean="0"/>
              <a:t>Step 1:</a:t>
            </a:r>
            <a:r>
              <a:rPr lang="en-US" sz="2000" dirty="0" smtClean="0"/>
              <a:t> Generating </a:t>
            </a:r>
            <a:r>
              <a:rPr lang="en-US" sz="2000" dirty="0"/>
              <a:t>random sequence of 1024 BPSK symbols per frame. </a:t>
            </a:r>
            <a:r>
              <a:rPr lang="en-US" sz="2000" dirty="0" smtClean="0"/>
              <a:t>The </a:t>
            </a:r>
            <a:r>
              <a:rPr lang="en-US" sz="2000" dirty="0"/>
              <a:t>generated symbols comprise of -1s and 1s since the bit stream consists only </a:t>
            </a:r>
            <a:r>
              <a:rPr lang="en-US" sz="2000"/>
              <a:t>of </a:t>
            </a:r>
            <a:r>
              <a:rPr lang="en-US" sz="2000" smtClean="0"/>
              <a:t>0s &amp; 1s. </a:t>
            </a:r>
            <a:r>
              <a:rPr lang="en-US" sz="2000" dirty="0"/>
              <a:t>Plot the original constellation diagram for the transmitted symbols assuming no noise. </a:t>
            </a:r>
            <a:endParaRPr lang="en-US" sz="2000" dirty="0" smtClean="0"/>
          </a:p>
          <a:p>
            <a:pPr>
              <a:buSzPct val="100000"/>
            </a:pPr>
            <a:r>
              <a:rPr lang="en-US" sz="2000" b="1" dirty="0"/>
              <a:t>Step </a:t>
            </a:r>
            <a:r>
              <a:rPr lang="en-US" sz="2000" b="1" dirty="0" smtClean="0"/>
              <a:t>2: </a:t>
            </a:r>
            <a:r>
              <a:rPr lang="en-US" sz="2000" dirty="0"/>
              <a:t>Create Gaussian noise </a:t>
            </a:r>
            <a:r>
              <a:rPr lang="en-US" sz="2000" dirty="0" smtClean="0"/>
              <a:t>with different noise power density values and observe the variations.</a:t>
            </a:r>
          </a:p>
          <a:p>
            <a:pPr>
              <a:buSzPct val="100000"/>
            </a:pPr>
            <a:r>
              <a:rPr lang="en-US" sz="2000" b="1" dirty="0"/>
              <a:t>Step </a:t>
            </a:r>
            <a:r>
              <a:rPr lang="en-US" sz="2000" b="1" dirty="0" smtClean="0"/>
              <a:t>3: </a:t>
            </a:r>
            <a:r>
              <a:rPr lang="en-US" sz="2000" dirty="0" smtClean="0"/>
              <a:t>Form received signals r = </a:t>
            </a:r>
            <a:r>
              <a:rPr lang="en-US" sz="2000" dirty="0" err="1" smtClean="0"/>
              <a:t>s+n</a:t>
            </a:r>
            <a:r>
              <a:rPr lang="en-US" sz="2000" dirty="0"/>
              <a:t> </a:t>
            </a:r>
            <a:r>
              <a:rPr lang="en-US" sz="2000" dirty="0" smtClean="0"/>
              <a:t>with </a:t>
            </a:r>
            <a:r>
              <a:rPr lang="en-US" sz="2000" dirty="0" err="1" smtClean="0"/>
              <a:t>Eb</a:t>
            </a:r>
            <a:r>
              <a:rPr lang="en-US" sz="2000" dirty="0" smtClean="0"/>
              <a:t>/No </a:t>
            </a:r>
            <a:r>
              <a:rPr lang="en-US" sz="2000" dirty="0"/>
              <a:t>in [0 : 14] dB in steps of 2dB. </a:t>
            </a:r>
            <a:endParaRPr lang="en-US" sz="2000" dirty="0" smtClean="0"/>
          </a:p>
          <a:p>
            <a:pPr>
              <a:buSzPct val="100000"/>
            </a:pPr>
            <a:r>
              <a:rPr lang="en-US" sz="2000" dirty="0" smtClean="0"/>
              <a:t>Decision formula:</a:t>
            </a:r>
          </a:p>
          <a:p>
            <a:pPr>
              <a:buSzPct val="100000"/>
            </a:pPr>
            <a:r>
              <a:rPr lang="en-US" sz="2000" dirty="0"/>
              <a:t>	</a:t>
            </a:r>
            <a:r>
              <a:rPr lang="en-US" sz="2000" dirty="0" smtClean="0"/>
              <a:t>Mark as error if </a:t>
            </a:r>
            <a:r>
              <a:rPr lang="pt-BR" dirty="0" smtClean="0"/>
              <a:t>(</a:t>
            </a:r>
            <a:r>
              <a:rPr lang="pt-BR" dirty="0"/>
              <a:t>r</a:t>
            </a:r>
            <a:r>
              <a:rPr lang="pt-BR" dirty="0" smtClean="0"/>
              <a:t>(k</a:t>
            </a:r>
            <a:r>
              <a:rPr lang="pt-BR" dirty="0"/>
              <a:t>)&gt;0 &amp;&amp; </a:t>
            </a:r>
            <a:r>
              <a:rPr lang="pt-BR" dirty="0" smtClean="0"/>
              <a:t>s(k</a:t>
            </a:r>
            <a:r>
              <a:rPr lang="pt-BR" dirty="0"/>
              <a:t>)==-1</a:t>
            </a:r>
            <a:r>
              <a:rPr lang="pt-BR" dirty="0" smtClean="0"/>
              <a:t>)||(r(k</a:t>
            </a:r>
            <a:r>
              <a:rPr lang="pt-BR" dirty="0"/>
              <a:t>)&lt;0 &amp;&amp; </a:t>
            </a:r>
            <a:r>
              <a:rPr lang="pt-BR" dirty="0" smtClean="0"/>
              <a:t>s(k</a:t>
            </a:r>
            <a:r>
              <a:rPr lang="pt-BR" dirty="0"/>
              <a:t>)==1</a:t>
            </a:r>
            <a:r>
              <a:rPr lang="pt-BR" dirty="0" smtClean="0"/>
              <a:t>)</a:t>
            </a:r>
            <a:endParaRPr lang="pt-BR" dirty="0"/>
          </a:p>
          <a:p>
            <a:pPr>
              <a:buSzPct val="100000"/>
            </a:pPr>
            <a:r>
              <a:rPr lang="en-US" sz="2000" dirty="0" smtClean="0"/>
              <a:t>Compute the bit error rate for each SNR value.</a:t>
            </a:r>
          </a:p>
          <a:p>
            <a:pPr>
              <a:buSzPct val="100000"/>
            </a:pPr>
            <a:r>
              <a:rPr lang="en-US" sz="2000" b="1" dirty="0" smtClean="0"/>
              <a:t>Step 4: </a:t>
            </a:r>
            <a:r>
              <a:rPr lang="en-US" sz="2000" dirty="0" smtClean="0"/>
              <a:t> Calculate analytical BER as </a:t>
            </a:r>
            <a:r>
              <a:rPr lang="en-IN" dirty="0" err="1" smtClean="0"/>
              <a:t>BER_th</a:t>
            </a:r>
            <a:r>
              <a:rPr lang="en-IN" dirty="0" smtClean="0"/>
              <a:t>=(1/2)*</a:t>
            </a:r>
            <a:r>
              <a:rPr lang="en-IN" dirty="0" err="1" smtClean="0"/>
              <a:t>erfc</a:t>
            </a:r>
            <a:r>
              <a:rPr lang="en-IN" dirty="0" smtClean="0"/>
              <a:t>(</a:t>
            </a:r>
            <a:r>
              <a:rPr lang="en-IN" dirty="0" err="1" smtClean="0"/>
              <a:t>sqrt</a:t>
            </a:r>
            <a:r>
              <a:rPr lang="en-IN" dirty="0" smtClean="0"/>
              <a:t>(SNR)).  </a:t>
            </a:r>
            <a:r>
              <a:rPr lang="en-IN" sz="2000" dirty="0" smtClean="0"/>
              <a:t>Verify </a:t>
            </a:r>
            <a:r>
              <a:rPr lang="en-IN" sz="2000" dirty="0"/>
              <a:t>BER plot (simulations) with </a:t>
            </a:r>
            <a:r>
              <a:rPr lang="en-IN" sz="2000" dirty="0" smtClean="0"/>
              <a:t>the analytical </a:t>
            </a:r>
            <a:r>
              <a:rPr lang="en-IN" sz="2000" dirty="0"/>
              <a:t>computation of BER for </a:t>
            </a:r>
            <a:r>
              <a:rPr lang="en-IN" sz="2000" dirty="0" smtClean="0"/>
              <a:t>BPSK.</a:t>
            </a:r>
            <a:endParaRPr lang="en-IN" dirty="0" smtClean="0"/>
          </a:p>
          <a:p>
            <a:pPr>
              <a:buSzPct val="100000"/>
            </a:pPr>
            <a:endParaRPr lang="en-IN" dirty="0"/>
          </a:p>
          <a:p>
            <a:pPr>
              <a:buSzPct val="100000"/>
            </a:pPr>
            <a:endParaRPr lang="en-US" sz="2000" dirty="0" smtClean="0"/>
          </a:p>
          <a:p>
            <a:pPr>
              <a:buSzPct val="100000"/>
            </a:pP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5592" y="650869"/>
            <a:ext cx="3856037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9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 rot="16200000">
            <a:off x="-365995" y="2333059"/>
            <a:ext cx="3856037" cy="644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observations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165" y="3556644"/>
            <a:ext cx="2858122" cy="2697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262" y="3539603"/>
            <a:ext cx="2916788" cy="2714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262" y="550255"/>
            <a:ext cx="2916788" cy="2673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165" y="550255"/>
            <a:ext cx="2858122" cy="26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592" y="560718"/>
            <a:ext cx="6361380" cy="5891840"/>
          </a:xfrm>
        </p:spPr>
        <p:txBody>
          <a:bodyPr>
            <a:noAutofit/>
          </a:bodyPr>
          <a:lstStyle/>
          <a:p>
            <a:r>
              <a:rPr lang="en-IN" sz="2800" dirty="0" smtClean="0"/>
              <a:t>INFERENCE: </a:t>
            </a:r>
            <a:endParaRPr lang="en-IN" sz="2800" dirty="0"/>
          </a:p>
          <a:p>
            <a:r>
              <a:rPr lang="en-US" sz="2000" dirty="0"/>
              <a:t>1.    The </a:t>
            </a:r>
            <a:r>
              <a:rPr lang="en-US" sz="2000" b="1" dirty="0"/>
              <a:t>phase changes by 180</a:t>
            </a:r>
            <a:r>
              <a:rPr lang="en-US" sz="2000" b="1" baseline="30000" dirty="0"/>
              <a:t>o</a:t>
            </a:r>
            <a:r>
              <a:rPr lang="en-US" sz="2000" b="1" dirty="0"/>
              <a:t> </a:t>
            </a:r>
            <a:r>
              <a:rPr lang="en-US" sz="2000" dirty="0"/>
              <a:t>when there is change in transmitted input bit  (</a:t>
            </a:r>
            <a:r>
              <a:rPr lang="en-US" sz="2000" dirty="0" err="1"/>
              <a:t>i.e</a:t>
            </a:r>
            <a:r>
              <a:rPr lang="en-US" sz="2000" dirty="0"/>
              <a:t>, 0 to 1 or 1 to 0).</a:t>
            </a:r>
          </a:p>
          <a:p>
            <a:r>
              <a:rPr lang="en-US" sz="2000" dirty="0" smtClean="0"/>
              <a:t>2.    As </a:t>
            </a:r>
            <a:r>
              <a:rPr lang="en-US" sz="2000" dirty="0"/>
              <a:t>variance of the noise </a:t>
            </a:r>
            <a:r>
              <a:rPr lang="en-US" sz="2000" b="1" dirty="0"/>
              <a:t>increases</a:t>
            </a:r>
            <a:r>
              <a:rPr lang="en-US" sz="2000" dirty="0"/>
              <a:t>, </a:t>
            </a:r>
            <a:r>
              <a:rPr lang="en-US" sz="2000" dirty="0" err="1" smtClean="0"/>
              <a:t>ie</a:t>
            </a:r>
            <a:r>
              <a:rPr lang="en-US" sz="2000" dirty="0" smtClean="0"/>
              <a:t> as SNR decreases, the  constellation diagram becomes more populated with noisy signals.</a:t>
            </a:r>
          </a:p>
          <a:p>
            <a:r>
              <a:rPr lang="en-US" sz="2000" dirty="0" smtClean="0"/>
              <a:t>3.    </a:t>
            </a:r>
            <a:r>
              <a:rPr lang="en-US" sz="2000" dirty="0"/>
              <a:t>As  </a:t>
            </a:r>
            <a:r>
              <a:rPr lang="en-US" sz="2000" b="1" dirty="0"/>
              <a:t>SNR increases</a:t>
            </a:r>
            <a:r>
              <a:rPr lang="en-US" sz="2000" dirty="0"/>
              <a:t>, it can be seen that the variance of noise changes and the </a:t>
            </a:r>
            <a:r>
              <a:rPr lang="en-US" sz="2000" b="1" dirty="0"/>
              <a:t>BER decreases</a:t>
            </a:r>
            <a:r>
              <a:rPr lang="en-US" sz="2000" dirty="0"/>
              <a:t>, obtaining a waterfall graph</a:t>
            </a:r>
            <a:r>
              <a:rPr lang="en-US" sz="2000" dirty="0" smtClean="0"/>
              <a:t>.</a:t>
            </a:r>
            <a:endParaRPr lang="en-IN" sz="2000" dirty="0" smtClean="0"/>
          </a:p>
          <a:p>
            <a:r>
              <a:rPr lang="en-IN" sz="2800" dirty="0" smtClean="0"/>
              <a:t>RESULT</a:t>
            </a:r>
            <a:r>
              <a:rPr lang="en-IN" sz="2800" dirty="0" smtClean="0"/>
              <a:t>: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constellation diagram after adding AWGN </a:t>
            </a:r>
            <a:r>
              <a:rPr lang="en-US" sz="2000" dirty="0" smtClean="0"/>
              <a:t>was observed and the </a:t>
            </a:r>
            <a:r>
              <a:rPr lang="en-US" sz="2000" dirty="0"/>
              <a:t>computation for BER </a:t>
            </a:r>
            <a:r>
              <a:rPr lang="en-US" sz="2000" dirty="0" smtClean="0"/>
              <a:t>is compared with its theoretical counterpart.</a:t>
            </a:r>
            <a:endParaRPr lang="en-IN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366972" y="5074067"/>
            <a:ext cx="4732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BER vs SNR: Simulated and theoretical curves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248" y="1440612"/>
            <a:ext cx="3857076" cy="35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1851</TotalTime>
  <Words>295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Experiment - 1</vt:lpstr>
      <vt:lpstr>AIM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Familiarisation experiment</dc:title>
  <dc:creator>Ritu</dc:creator>
  <cp:lastModifiedBy>Ritu</cp:lastModifiedBy>
  <cp:revision>60</cp:revision>
  <dcterms:created xsi:type="dcterms:W3CDTF">2020-09-21T03:00:14Z</dcterms:created>
  <dcterms:modified xsi:type="dcterms:W3CDTF">2020-09-27T09:41:25Z</dcterms:modified>
</cp:coreProperties>
</file>