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3" r:id="rId5"/>
    <p:sldId id="269" r:id="rId6"/>
    <p:sldId id="276" r:id="rId7"/>
    <p:sldId id="288" r:id="rId8"/>
    <p:sldId id="279" r:id="rId9"/>
    <p:sldId id="28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Experiment - </a:t>
            </a:r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683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QPSK</a:t>
            </a:r>
            <a:endParaRPr lang="en-IN" sz="4000" b="1" dirty="0" smtClean="0">
              <a:solidFill>
                <a:schemeClr val="tx1"/>
              </a:solidFill>
            </a:endParaRPr>
          </a:p>
          <a:p>
            <a:pPr algn="ctr"/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Ritu Ann Roy George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B170106ec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S7 </a:t>
            </a:r>
            <a:r>
              <a:rPr lang="en-IN" sz="3200" dirty="0" err="1" smtClean="0">
                <a:solidFill>
                  <a:schemeClr val="tx1"/>
                </a:solidFill>
              </a:rPr>
              <a:t>ece</a:t>
            </a:r>
            <a:r>
              <a:rPr lang="en-IN" sz="3200" dirty="0" smtClean="0">
                <a:solidFill>
                  <a:schemeClr val="tx1"/>
                </a:solidFill>
              </a:rPr>
              <a:t> b batch</a:t>
            </a:r>
          </a:p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1" y="560718"/>
            <a:ext cx="10450287" cy="589184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INFERENCE: </a:t>
            </a:r>
            <a:endParaRPr lang="en-IN" sz="2800" dirty="0"/>
          </a:p>
          <a:p>
            <a:r>
              <a:rPr lang="en-US" sz="2000" dirty="0"/>
              <a:t>1. </a:t>
            </a:r>
            <a:r>
              <a:rPr lang="en-US" sz="2000" dirty="0"/>
              <a:t>QPSK is advantageous in terms of bandwidth efficiency. </a:t>
            </a:r>
            <a:r>
              <a:rPr lang="en-US" sz="2000" dirty="0" smtClean="0"/>
              <a:t>A </a:t>
            </a:r>
            <a:r>
              <a:rPr lang="en-US" sz="2000" dirty="0"/>
              <a:t>QPSK system </a:t>
            </a:r>
            <a:r>
              <a:rPr lang="en-US" sz="2000" dirty="0" smtClean="0"/>
              <a:t>transmits</a:t>
            </a:r>
            <a:r>
              <a:rPr lang="en-US" sz="2000" dirty="0"/>
              <a:t> </a:t>
            </a:r>
            <a:r>
              <a:rPr lang="en-US" sz="2000" dirty="0" smtClean="0"/>
              <a:t>2 bits </a:t>
            </a:r>
            <a:r>
              <a:rPr lang="en-US" sz="2000" dirty="0"/>
              <a:t>during each symbol period. Thus, its bandwidth efficiency is (ideally) higher by a factor of </a:t>
            </a:r>
            <a:r>
              <a:rPr lang="en-US" sz="2000" dirty="0" smtClean="0"/>
              <a:t>two, compared to BPSK, which uses </a:t>
            </a:r>
            <a:r>
              <a:rPr lang="en-US" sz="2000" dirty="0"/>
              <a:t>two possible phase shifts instead of four, and thus </a:t>
            </a:r>
            <a:r>
              <a:rPr lang="en-US" sz="2000" dirty="0" smtClean="0"/>
              <a:t>transmits </a:t>
            </a:r>
            <a:r>
              <a:rPr lang="en-US" sz="2000" dirty="0"/>
              <a:t>only one bit per </a:t>
            </a:r>
            <a:r>
              <a:rPr lang="en-US" sz="2000" dirty="0" smtClean="0"/>
              <a:t>symbol.</a:t>
            </a:r>
          </a:p>
          <a:p>
            <a:r>
              <a:rPr lang="en-US" sz="2000" dirty="0" smtClean="0"/>
              <a:t>2</a:t>
            </a:r>
            <a:r>
              <a:rPr lang="en-US" sz="2000" dirty="0" smtClean="0"/>
              <a:t>. </a:t>
            </a:r>
            <a:r>
              <a:rPr lang="en-US" sz="2000" dirty="0" smtClean="0"/>
              <a:t>There is an introduction of point (0,0) while </a:t>
            </a:r>
            <a:r>
              <a:rPr lang="en-US" sz="2000" dirty="0" err="1" smtClean="0"/>
              <a:t>upsampling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en-US" sz="2000" dirty="0" smtClean="0"/>
              <a:t>The eye diagram is seen to have fluctuations when the signal is noisy. </a:t>
            </a:r>
            <a:r>
              <a:rPr lang="en-US" sz="2000" dirty="0" smtClean="0"/>
              <a:t> Still at SNR = 10dB, it maintains the original shape.</a:t>
            </a:r>
            <a:endParaRPr lang="en-US" sz="2000" dirty="0" smtClean="0"/>
          </a:p>
          <a:p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US" sz="2000" dirty="0"/>
              <a:t>As SNR increases, both the BER and SER decrease, similar to the analytical calculations.</a:t>
            </a:r>
          </a:p>
          <a:p>
            <a:r>
              <a:rPr lang="en-US" sz="2000" b="1" dirty="0" smtClean="0"/>
              <a:t>Hence, as </a:t>
            </a:r>
            <a:r>
              <a:rPr lang="en-US" sz="2000" b="1" dirty="0"/>
              <a:t>the value of SNR increases, the scattering of received symbols decreases </a:t>
            </a:r>
            <a:r>
              <a:rPr lang="en-US" sz="2000" b="1" dirty="0" err="1"/>
              <a:t>i.e</a:t>
            </a:r>
            <a:r>
              <a:rPr lang="en-US" sz="2000" b="1" dirty="0"/>
              <a:t>, most of the symbols received will be closer to actual symbol </a:t>
            </a:r>
            <a:r>
              <a:rPr lang="en-US" sz="2000" b="1" dirty="0" smtClean="0"/>
              <a:t>points [(</a:t>
            </a:r>
            <a:r>
              <a:rPr lang="en-US" sz="2000" b="1" dirty="0"/>
              <a:t>1,1),(-1,1),(-1,-1),(1,-1</a:t>
            </a:r>
            <a:r>
              <a:rPr lang="en-US" sz="2000" b="1" dirty="0" smtClean="0"/>
              <a:t>)] </a:t>
            </a:r>
            <a:r>
              <a:rPr lang="en-US" sz="2000" dirty="0" smtClean="0"/>
              <a:t>(</a:t>
            </a:r>
            <a:r>
              <a:rPr lang="en-US" sz="2000" dirty="0" err="1" smtClean="0"/>
              <a:t>nrz</a:t>
            </a:r>
            <a:r>
              <a:rPr lang="en-US" sz="2000" dirty="0" smtClean="0"/>
              <a:t> form of the Gray Coding QPSK symbols 11 01 00 10)</a:t>
            </a:r>
          </a:p>
          <a:p>
            <a:r>
              <a:rPr lang="en-IN" sz="2800" dirty="0" smtClean="0"/>
              <a:t>RESULT</a:t>
            </a:r>
            <a:r>
              <a:rPr lang="en-IN" sz="2800" dirty="0" smtClean="0"/>
              <a:t>: </a:t>
            </a:r>
          </a:p>
          <a:p>
            <a:r>
              <a:rPr lang="en-US" sz="2000" dirty="0" smtClean="0"/>
              <a:t>The variation of </a:t>
            </a:r>
            <a:r>
              <a:rPr lang="en-US" sz="2000" dirty="0" smtClean="0"/>
              <a:t>signal and the error as we change the SNR is observed </a:t>
            </a:r>
            <a:r>
              <a:rPr lang="en-US" sz="2000" dirty="0" smtClean="0"/>
              <a:t>in </a:t>
            </a:r>
            <a:r>
              <a:rPr lang="en-US" sz="2000" dirty="0" smtClean="0"/>
              <a:t>QPSK technique.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8412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60" y="575386"/>
            <a:ext cx="9905998" cy="1478570"/>
          </a:xfrm>
        </p:spPr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To generate </a:t>
            </a:r>
            <a:r>
              <a:rPr lang="en-US" sz="1700" dirty="0"/>
              <a:t>a random sequence of about 512 </a:t>
            </a:r>
            <a:r>
              <a:rPr lang="en-US" sz="1700" dirty="0" smtClean="0"/>
              <a:t>QPSK symbols </a:t>
            </a:r>
            <a:r>
              <a:rPr lang="en-US" sz="1700" dirty="0"/>
              <a:t>and apply pulse shaping with a square-root raised cosine (SRRC) pulse (roll off =0:35). Use an over-sampling ratio of 8x symbol rate and a truncation length of 10 symbols for the SRRC pulse. Use Gray Coding for the QPSK symbols. Assume that the symbol rate is 25Ksymbols/sec.</a:t>
            </a:r>
          </a:p>
          <a:p>
            <a:pPr marL="0" indent="0">
              <a:buNone/>
            </a:pPr>
            <a:r>
              <a:rPr lang="en-US" sz="1700" dirty="0"/>
              <a:t>a. Plot the original constellation diagram for the transmitted symbols assuming no noise.</a:t>
            </a:r>
          </a:p>
          <a:p>
            <a:pPr marL="0" indent="0">
              <a:buNone/>
            </a:pPr>
            <a:r>
              <a:rPr lang="en-US" sz="1700" dirty="0"/>
              <a:t>b. Add AWGN with different variance values and plot the constellation diagram for SNR=10 </a:t>
            </a:r>
            <a:r>
              <a:rPr lang="en-US" sz="1700" dirty="0" err="1"/>
              <a:t>dB.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c. Pass the signal and noise through a matched receive filter (same SRRC filter as used in the transmitter).</a:t>
            </a:r>
          </a:p>
          <a:p>
            <a:pPr marL="0" indent="0">
              <a:buNone/>
            </a:pPr>
            <a:r>
              <a:rPr lang="en-US" sz="1700" dirty="0"/>
              <a:t>d. Plot the eye diagram of the received signal and interpret it.</a:t>
            </a:r>
          </a:p>
          <a:p>
            <a:pPr marL="0" indent="0">
              <a:buNone/>
            </a:pPr>
            <a:r>
              <a:rPr lang="en-US" sz="1700" dirty="0"/>
              <a:t>e. Apply coherent detection and compute BER for </a:t>
            </a:r>
            <a:r>
              <a:rPr lang="en-US" sz="1700" dirty="0" err="1"/>
              <a:t>Eb</a:t>
            </a:r>
            <a:r>
              <a:rPr lang="en-US" sz="1700" dirty="0"/>
              <a:t>/No in [0; 14dB] in steps of 2 dB</a:t>
            </a:r>
          </a:p>
          <a:p>
            <a:pPr marL="0" indent="0">
              <a:buNone/>
            </a:pPr>
            <a:r>
              <a:rPr lang="en-US" sz="1700" dirty="0"/>
              <a:t>f. Plot BER and SER (Symbol Error Rate) versus </a:t>
            </a:r>
            <a:r>
              <a:rPr lang="en-US" sz="1700" dirty="0" err="1"/>
              <a:t>Eb</a:t>
            </a:r>
            <a:r>
              <a:rPr lang="en-US" sz="1700" dirty="0"/>
              <a:t>/No. Verify BER plot (simulations) </a:t>
            </a:r>
            <a:r>
              <a:rPr lang="en-US" sz="1700" dirty="0" smtClean="0"/>
              <a:t>with an </a:t>
            </a:r>
            <a:r>
              <a:rPr lang="en-US" sz="1700" dirty="0"/>
              <a:t>analytical </a:t>
            </a:r>
            <a:r>
              <a:rPr lang="en-US" sz="1700" dirty="0" smtClean="0"/>
              <a:t>computation </a:t>
            </a:r>
            <a:r>
              <a:rPr lang="en-US" sz="1700" dirty="0"/>
              <a:t>of BER for QPSK</a:t>
            </a:r>
            <a:r>
              <a:rPr lang="en-US" sz="1700" dirty="0" smtClean="0"/>
              <a:t>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332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89062" y="1057139"/>
            <a:ext cx="3450393" cy="506906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/>
              <a:t>Quadrature Phase Shift Keying </a:t>
            </a:r>
            <a:r>
              <a:rPr lang="en-US" sz="2000" dirty="0"/>
              <a:t>QPSK is a variation of BPSK, and it is also a Double Side Band Suppressed Carrier DSBSC modulation scheme, which sends two bits of digital information at a </a:t>
            </a:r>
            <a:r>
              <a:rPr lang="en-US" sz="2000" dirty="0" smtClean="0"/>
              <a:t>time (</a:t>
            </a:r>
            <a:r>
              <a:rPr lang="en-US" sz="2000" dirty="0"/>
              <a:t>converts them into bit </a:t>
            </a:r>
            <a:r>
              <a:rPr lang="en-US" sz="2000" dirty="0" smtClean="0"/>
              <a:t>pairs) </a:t>
            </a:r>
            <a:r>
              <a:rPr lang="en-US" sz="2000" dirty="0"/>
              <a:t>called as </a:t>
            </a:r>
            <a:r>
              <a:rPr lang="en-US" sz="2000" dirty="0" err="1"/>
              <a:t>bigits</a:t>
            </a:r>
            <a:r>
              <a:rPr lang="en-US" sz="2000" dirty="0" smtClean="0"/>
              <a:t>. </a:t>
            </a:r>
          </a:p>
          <a:p>
            <a:r>
              <a:rPr lang="en-US" sz="2000" b="1" dirty="0" smtClean="0"/>
              <a:t>Bit </a:t>
            </a:r>
            <a:r>
              <a:rPr lang="en-US" sz="2000" b="1" dirty="0"/>
              <a:t>Error Rate: </a:t>
            </a:r>
            <a:r>
              <a:rPr lang="en-US" sz="2000" dirty="0"/>
              <a:t>It is the number of bit errors per unit time. </a:t>
            </a:r>
            <a:endParaRPr lang="en-US" sz="2000" dirty="0" smtClean="0"/>
          </a:p>
          <a:p>
            <a:r>
              <a:rPr lang="en-US" sz="2000" b="1" dirty="0" smtClean="0"/>
              <a:t>Symbol </a:t>
            </a:r>
            <a:r>
              <a:rPr lang="en-US" sz="2000" b="1" dirty="0"/>
              <a:t>Error Rate: </a:t>
            </a:r>
            <a:r>
              <a:rPr lang="en-US" sz="2000" dirty="0"/>
              <a:t>It is the number of symbol errors </a:t>
            </a:r>
            <a:r>
              <a:rPr lang="en-US" sz="2000" dirty="0" smtClean="0"/>
              <a:t>per unit </a:t>
            </a:r>
            <a:r>
              <a:rPr lang="en-US" sz="2000" dirty="0"/>
              <a:t>time.</a:t>
            </a:r>
          </a:p>
          <a:p>
            <a:endParaRPr lang="en-IN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4267" y="412167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Theory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710304" y="5405087"/>
            <a:ext cx="3252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QPSK </a:t>
            </a:r>
          </a:p>
          <a:p>
            <a:pPr algn="ctr"/>
            <a:r>
              <a:rPr lang="en-IN" dirty="0" smtClean="0"/>
              <a:t>Modulation and Demodulation</a:t>
            </a:r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15" y="1183698"/>
            <a:ext cx="4003737" cy="20881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15" y="3323085"/>
            <a:ext cx="4003737" cy="1995002"/>
          </a:xfrm>
          <a:prstGeom prst="rect">
            <a:avLst/>
          </a:prstGeom>
        </p:spPr>
      </p:pic>
      <p:pic>
        <p:nvPicPr>
          <p:cNvPr id="26" name="Picture 6" descr="https://upload.wikimedia.org/wikipedia/commons/thumb/8/8f/QPSK_Gray_Coded.svg/200px-QPSK_Gray_Code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20" y="4578051"/>
            <a:ext cx="1456704" cy="15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s://upload.wikimedia.org/wikipedia/commons/b/be/QPSK_timing_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82" y="1183698"/>
            <a:ext cx="3468487" cy="151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81" y="2810510"/>
            <a:ext cx="3468487" cy="15144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966539" y="6203721"/>
            <a:ext cx="1500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Gray</a:t>
            </a:r>
            <a:r>
              <a:rPr lang="en-IN" dirty="0" smtClean="0"/>
              <a:t>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9"/>
            <a:ext cx="10165616" cy="506906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Square </a:t>
            </a:r>
            <a:r>
              <a:rPr lang="en-US" sz="2000" b="1" dirty="0"/>
              <a:t>Root Raised Cosine (SRRC) Pulse Shaping</a:t>
            </a:r>
          </a:p>
          <a:p>
            <a:r>
              <a:rPr lang="en-US" sz="2000" dirty="0"/>
              <a:t> SRRC is frequently used as the transmit and receive filter in a digital communication system to perform matched filtering. This helps in minimizing </a:t>
            </a:r>
            <a:r>
              <a:rPr lang="en-US" sz="2000" dirty="0" err="1"/>
              <a:t>intersymbol</a:t>
            </a:r>
            <a:r>
              <a:rPr lang="en-US" sz="2000" dirty="0"/>
              <a:t> interference (ISI). </a:t>
            </a:r>
            <a:r>
              <a:rPr lang="en-US" sz="2000" u="sng" dirty="0"/>
              <a:t>The combined response of two such filters is that of the raised-cosine filter.</a:t>
            </a:r>
          </a:p>
          <a:p>
            <a:r>
              <a:rPr lang="en-US" sz="2000" dirty="0"/>
              <a:t> The total effective filter of the transmission system is the combination of transmit and receive filter </a:t>
            </a:r>
            <a:r>
              <a:rPr lang="en-US" sz="2000" dirty="0" err="1"/>
              <a:t>gTX</a:t>
            </a:r>
            <a:r>
              <a:rPr lang="en-US" sz="2000" dirty="0"/>
              <a:t>* </a:t>
            </a:r>
            <a:r>
              <a:rPr lang="en-US" sz="2000" dirty="0" err="1"/>
              <a:t>gRX</a:t>
            </a:r>
            <a:r>
              <a:rPr lang="en-US" sz="2000" dirty="0"/>
              <a:t>, where ∗ is convolution. This effective filter (and not the individual filters) must fulfill the </a:t>
            </a:r>
            <a:r>
              <a:rPr lang="en-US" sz="2000" dirty="0" err="1"/>
              <a:t>Nyquist</a:t>
            </a:r>
            <a:r>
              <a:rPr lang="en-US" sz="2000" dirty="0"/>
              <a:t> criterion. This goal can be achieved if both filters have a transfer function that is equal to the square root of that of the raised cosine filter. Such a filter is therefore called a root raised cosine (RRC). The combination of both RRC filters then becomes a raised cosine and thus fulfills the </a:t>
            </a:r>
            <a:r>
              <a:rPr lang="en-US" sz="2000" dirty="0" err="1"/>
              <a:t>Nyquist</a:t>
            </a:r>
            <a:r>
              <a:rPr lang="en-US" sz="2000" dirty="0"/>
              <a:t> criterion. Furthermore, since the filters are real valued and symmetric, the RRC is its own matched filter. </a:t>
            </a:r>
            <a:endParaRPr lang="en-IN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0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9"/>
            <a:ext cx="5628121" cy="4370321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b="1" dirty="0" smtClean="0"/>
              <a:t>Step 1:</a:t>
            </a:r>
            <a:r>
              <a:rPr lang="en-US" dirty="0" smtClean="0"/>
              <a:t> </a:t>
            </a:r>
            <a:r>
              <a:rPr lang="en-US" b="1" dirty="0" smtClean="0"/>
              <a:t>Transmitting End: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Generate random bits of 1s and 0s  (for gray coding). Combine 2 bits as the real and imaginary parts of the </a:t>
            </a:r>
            <a:r>
              <a:rPr lang="en-US" dirty="0"/>
              <a:t>complex numbers. </a:t>
            </a:r>
            <a:endParaRPr lang="en-US" dirty="0" smtClean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Form </a:t>
            </a:r>
            <a:r>
              <a:rPr lang="en-US" dirty="0"/>
              <a:t>the NRZ </a:t>
            </a:r>
            <a:r>
              <a:rPr lang="en-US" dirty="0" err="1"/>
              <a:t>qpsk</a:t>
            </a:r>
            <a:r>
              <a:rPr lang="en-US" dirty="0"/>
              <a:t> symbols (0 as -1 and 1 as 1) </a:t>
            </a:r>
            <a:r>
              <a:rPr lang="en-US" dirty="0" smtClean="0"/>
              <a:t>and add AWGN (Gaussian noise).</a:t>
            </a:r>
          </a:p>
          <a:p>
            <a:pPr>
              <a:buSzPct val="100000"/>
            </a:pPr>
            <a:r>
              <a:rPr lang="en-US" b="1" dirty="0" smtClean="0"/>
              <a:t>Step </a:t>
            </a:r>
            <a:r>
              <a:rPr lang="en-US" b="1" dirty="0" smtClean="0"/>
              <a:t>2: </a:t>
            </a:r>
            <a:r>
              <a:rPr lang="en-US" b="1" dirty="0" smtClean="0"/>
              <a:t>Filtering 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dirty="0"/>
              <a:t>A </a:t>
            </a:r>
            <a:r>
              <a:rPr lang="en-US" dirty="0" smtClean="0"/>
              <a:t>raised </a:t>
            </a:r>
            <a:r>
              <a:rPr lang="en-US" dirty="0"/>
              <a:t>cosine filter is designed with the given roll off factor, truncation length and samples per seconds.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noise added signal is </a:t>
            </a:r>
            <a:r>
              <a:rPr lang="en-US" dirty="0" err="1"/>
              <a:t>upsampled</a:t>
            </a:r>
            <a:r>
              <a:rPr lang="en-US" dirty="0"/>
              <a:t> by a factor of </a:t>
            </a:r>
            <a:r>
              <a:rPr lang="en-US" dirty="0" smtClean="0"/>
              <a:t>8*250.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signal is convoluted with the </a:t>
            </a:r>
            <a:r>
              <a:rPr lang="en-US" dirty="0" smtClean="0"/>
              <a:t>raised </a:t>
            </a:r>
            <a:r>
              <a:rPr lang="en-US" dirty="0"/>
              <a:t>cosine filter.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and last 10000 bits </a:t>
            </a:r>
            <a:r>
              <a:rPr lang="en-US" dirty="0"/>
              <a:t>are removed from the sequence.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err="1"/>
              <a:t>downsampled</a:t>
            </a:r>
            <a:r>
              <a:rPr lang="en-US" dirty="0"/>
              <a:t> by </a:t>
            </a:r>
            <a:r>
              <a:rPr lang="en-US" dirty="0" smtClean="0"/>
              <a:t>8*250.</a:t>
            </a:r>
            <a:endParaRPr lang="en-US" sz="1800" dirty="0" smtClean="0"/>
          </a:p>
          <a:p>
            <a:pPr>
              <a:buSzPct val="100000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38822" y="1236849"/>
            <a:ext cx="4813539" cy="4370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b="1" dirty="0" smtClean="0"/>
              <a:t>Step 3:</a:t>
            </a:r>
            <a:r>
              <a:rPr lang="en-US" dirty="0" smtClean="0"/>
              <a:t> </a:t>
            </a:r>
            <a:r>
              <a:rPr lang="en-US" b="1" dirty="0" smtClean="0"/>
              <a:t>Receiving End: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IN" dirty="0" smtClean="0"/>
              <a:t>By coherent detection, make decision on the received signals and regenerate the </a:t>
            </a:r>
            <a:r>
              <a:rPr lang="en-IN" dirty="0" err="1" smtClean="0"/>
              <a:t>qpsk</a:t>
            </a:r>
            <a:r>
              <a:rPr lang="en-IN" dirty="0" smtClean="0"/>
              <a:t> symbols.</a:t>
            </a:r>
          </a:p>
          <a:p>
            <a:pPr>
              <a:buSzPct val="100000"/>
            </a:pPr>
            <a:endParaRPr lang="en-IN" dirty="0" smtClean="0"/>
          </a:p>
          <a:p>
            <a:pPr>
              <a:buSzPct val="100000"/>
            </a:pPr>
            <a:endParaRPr lang="en-IN" dirty="0" smtClean="0"/>
          </a:p>
          <a:p>
            <a:pPr>
              <a:buSzPct val="100000"/>
            </a:pPr>
            <a:endParaRPr lang="en-IN" dirty="0" smtClean="0"/>
          </a:p>
          <a:p>
            <a:pPr>
              <a:buSzPct val="100000"/>
            </a:pPr>
            <a:endParaRPr lang="en-IN" dirty="0" smtClean="0"/>
          </a:p>
          <a:p>
            <a:pPr>
              <a:buSzPct val="100000"/>
            </a:pPr>
            <a:endParaRPr lang="en-IN" dirty="0" smtClean="0"/>
          </a:p>
          <a:p>
            <a:pPr>
              <a:buSzPct val="100000"/>
            </a:pPr>
            <a:endParaRPr lang="en-IN" dirty="0" smtClean="0"/>
          </a:p>
          <a:p>
            <a:pPr>
              <a:buSzPct val="100000"/>
            </a:pPr>
            <a:endParaRPr lang="en-IN" dirty="0" smtClean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IN" dirty="0" smtClean="0"/>
              <a:t>Compare with the transmitted signals and find the BER and SER for various values of SNR.</a:t>
            </a:r>
          </a:p>
          <a:p>
            <a:pPr>
              <a:buSzPct val="100000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20608" y="2598351"/>
            <a:ext cx="472664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latin typeface="Courier New" panose="02070309020205020404" pitchFamily="49" charset="0"/>
              </a:rPr>
              <a:t> </a:t>
            </a:r>
            <a:r>
              <a:rPr lang="en-IN" sz="1100" dirty="0" smtClean="0">
                <a:latin typeface="Courier New" panose="02070309020205020404" pitchFamily="49" charset="0"/>
              </a:rPr>
              <a:t>  for 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 = 1:length(</a:t>
            </a:r>
            <a:r>
              <a:rPr lang="en-IN" sz="1100" dirty="0" err="1">
                <a:latin typeface="Courier New" panose="02070309020205020404" pitchFamily="49" charset="0"/>
              </a:rPr>
              <a:t>q_complex</a:t>
            </a:r>
            <a:r>
              <a:rPr lang="en-IN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= (0+0i);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if real(d(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)) &gt;0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   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=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+ (1+0i);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else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   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=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+ (-1+0i);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end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if </a:t>
            </a:r>
            <a:r>
              <a:rPr lang="en-IN" sz="1100" dirty="0" err="1">
                <a:latin typeface="Courier New" panose="02070309020205020404" pitchFamily="49" charset="0"/>
              </a:rPr>
              <a:t>imag</a:t>
            </a:r>
            <a:r>
              <a:rPr lang="en-IN" sz="1100" dirty="0">
                <a:latin typeface="Courier New" panose="02070309020205020404" pitchFamily="49" charset="0"/>
              </a:rPr>
              <a:t>(d(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)) &gt; 0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   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=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+ (0+1i);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else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   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= </a:t>
            </a:r>
            <a:r>
              <a:rPr lang="en-IN" sz="1100" dirty="0" err="1">
                <a:latin typeface="Courier New" panose="02070309020205020404" pitchFamily="49" charset="0"/>
              </a:rPr>
              <a:t>q_reconst</a:t>
            </a:r>
            <a:r>
              <a:rPr lang="en-IN" sz="1100" dirty="0">
                <a:latin typeface="Courier New" panose="02070309020205020404" pitchFamily="49" charset="0"/>
              </a:rPr>
              <a:t>(</a:t>
            </a:r>
            <a:r>
              <a:rPr lang="en-IN" sz="1100" dirty="0" err="1">
                <a:latin typeface="Courier New" panose="02070309020205020404" pitchFamily="49" charset="0"/>
              </a:rPr>
              <a:t>i</a:t>
            </a:r>
            <a:r>
              <a:rPr lang="en-IN" sz="1100" dirty="0">
                <a:latin typeface="Courier New" panose="02070309020205020404" pitchFamily="49" charset="0"/>
              </a:rPr>
              <a:t>) + (0-1i);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    end</a:t>
            </a:r>
          </a:p>
          <a:p>
            <a:r>
              <a:rPr lang="en-IN" sz="1100" dirty="0">
                <a:latin typeface="Courier New" panose="02070309020205020404" pitchFamily="49" charset="0"/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13149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213008" y="524918"/>
            <a:ext cx="4463542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Observations: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80" y="1828592"/>
            <a:ext cx="3205986" cy="3071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44" y="3475079"/>
            <a:ext cx="2798515" cy="2672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8180" y="5373841"/>
            <a:ext cx="339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Constellation Diagram  of QPSK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596" y="3490295"/>
            <a:ext cx="2767655" cy="2656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81" y="526317"/>
            <a:ext cx="2789299" cy="2759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736" y="526317"/>
            <a:ext cx="2798515" cy="27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247145" y="719920"/>
            <a:ext cx="4463542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Observation: FILTER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73" y="1798222"/>
            <a:ext cx="5917612" cy="36622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7144" y="2802953"/>
            <a:ext cx="35663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Raised Cosin</a:t>
            </a:r>
            <a:r>
              <a:rPr lang="en-IN" dirty="0" smtClean="0"/>
              <a:t>e Filter: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ie</a:t>
            </a:r>
            <a:r>
              <a:rPr lang="en-IN" dirty="0" smtClean="0"/>
              <a:t> convolution of SRRC at </a:t>
            </a:r>
            <a:r>
              <a:rPr lang="en-IN" dirty="0" err="1" smtClean="0"/>
              <a:t>Tx</a:t>
            </a:r>
            <a:r>
              <a:rPr lang="en-IN" dirty="0" smtClean="0"/>
              <a:t> and Rx)</a:t>
            </a:r>
          </a:p>
          <a:p>
            <a:endParaRPr lang="en-IN" dirty="0"/>
          </a:p>
          <a:p>
            <a:r>
              <a:rPr lang="en-IN" dirty="0" smtClean="0"/>
              <a:t>Oversampling rate  = </a:t>
            </a:r>
            <a:r>
              <a:rPr lang="en-IN" b="1" dirty="0" smtClean="0"/>
              <a:t>8*250</a:t>
            </a:r>
            <a:r>
              <a:rPr lang="en-IN" dirty="0" smtClean="0"/>
              <a:t> </a:t>
            </a:r>
            <a:r>
              <a:rPr lang="en-IN" dirty="0" err="1" smtClean="0"/>
              <a:t>sym</a:t>
            </a:r>
            <a:r>
              <a:rPr lang="en-IN" dirty="0" smtClean="0"/>
              <a:t>/s</a:t>
            </a:r>
          </a:p>
          <a:p>
            <a:r>
              <a:rPr lang="en-IN" dirty="0" smtClean="0"/>
              <a:t>Truncation Length = 10 symbols</a:t>
            </a:r>
          </a:p>
          <a:p>
            <a:r>
              <a:rPr lang="en-IN" dirty="0" smtClean="0"/>
              <a:t>Roll off factor = 0.35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471264" y="524891"/>
            <a:ext cx="5153655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Observations: </a:t>
            </a:r>
            <a:r>
              <a:rPr lang="en-IN" dirty="0" smtClean="0"/>
              <a:t>EYE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22" y="1766657"/>
            <a:ext cx="4299852" cy="3501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46" y="1766658"/>
            <a:ext cx="4036585" cy="35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247145" y="719920"/>
            <a:ext cx="6430364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Observations: </a:t>
            </a:r>
            <a:r>
              <a:rPr lang="en-IN" dirty="0" smtClean="0"/>
              <a:t>BER and SER vs SNR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32" y="1675375"/>
            <a:ext cx="5029201" cy="39483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3465" y="6056819"/>
            <a:ext cx="3209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Symbol rate = 250 symbols/sec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9" y="1692860"/>
            <a:ext cx="4965955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2513</TotalTime>
  <Words>686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Tw Cen MT</vt:lpstr>
      <vt:lpstr>Circuit</vt:lpstr>
      <vt:lpstr>Experiment - 3</vt:lpstr>
      <vt:lpstr>AIM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Familiarisation experiment</dc:title>
  <dc:creator>Ritu</dc:creator>
  <cp:lastModifiedBy>Ritu</cp:lastModifiedBy>
  <cp:revision>204</cp:revision>
  <dcterms:created xsi:type="dcterms:W3CDTF">2020-09-21T03:00:14Z</dcterms:created>
  <dcterms:modified xsi:type="dcterms:W3CDTF">2020-10-06T15:41:28Z</dcterms:modified>
</cp:coreProperties>
</file>