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2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 smtClean="0"/>
              <a:t>Familiarisation experiment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2496838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IN" sz="4000" b="1" dirty="0" smtClean="0">
                <a:solidFill>
                  <a:schemeClr val="tx1"/>
                </a:solidFill>
              </a:rPr>
              <a:t>MATLAB and LTSPICE</a:t>
            </a:r>
          </a:p>
          <a:p>
            <a:pPr algn="ctr"/>
            <a:endParaRPr lang="en-IN" sz="3200" dirty="0">
              <a:solidFill>
                <a:schemeClr val="tx1"/>
              </a:solidFill>
            </a:endParaRPr>
          </a:p>
          <a:p>
            <a:pPr algn="ctr"/>
            <a:r>
              <a:rPr lang="en-IN" sz="3200" dirty="0" smtClean="0">
                <a:solidFill>
                  <a:schemeClr val="tx1"/>
                </a:solidFill>
              </a:rPr>
              <a:t>Ritu Ann Roy George</a:t>
            </a:r>
          </a:p>
          <a:p>
            <a:pPr algn="ctr"/>
            <a:r>
              <a:rPr lang="en-IN" sz="3200" dirty="0" smtClean="0">
                <a:solidFill>
                  <a:schemeClr val="tx1"/>
                </a:solidFill>
              </a:rPr>
              <a:t>B170106ec</a:t>
            </a:r>
          </a:p>
          <a:p>
            <a:pPr algn="ctr"/>
            <a:r>
              <a:rPr lang="en-IN" sz="3200" dirty="0" smtClean="0">
                <a:solidFill>
                  <a:schemeClr val="tx1"/>
                </a:solidFill>
              </a:rPr>
              <a:t>S7 </a:t>
            </a:r>
            <a:r>
              <a:rPr lang="en-IN" sz="3200" dirty="0" err="1" smtClean="0">
                <a:solidFill>
                  <a:schemeClr val="tx1"/>
                </a:solidFill>
              </a:rPr>
              <a:t>ece</a:t>
            </a:r>
            <a:r>
              <a:rPr lang="en-IN" sz="3200" dirty="0" smtClean="0">
                <a:solidFill>
                  <a:schemeClr val="tx1"/>
                </a:solidFill>
              </a:rPr>
              <a:t> b batch</a:t>
            </a:r>
          </a:p>
          <a:p>
            <a:pPr algn="ctr"/>
            <a:endParaRPr lang="en-IN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09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160" y="575386"/>
            <a:ext cx="9905998" cy="1478570"/>
          </a:xfrm>
        </p:spPr>
        <p:txBody>
          <a:bodyPr/>
          <a:lstStyle/>
          <a:p>
            <a:r>
              <a:rPr lang="en-IN" dirty="0" err="1" smtClean="0"/>
              <a:t>Matlab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2" y="1828800"/>
            <a:ext cx="9905999" cy="396240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MATLAB</a:t>
            </a:r>
            <a:r>
              <a:rPr lang="en-US" dirty="0"/>
              <a:t> is a programming platform designed specifically for engineers and scientists. The heart of MATLAB is the MATLAB language, a matrix-based language allowing the most natural expression of computational mathematics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Using </a:t>
            </a:r>
            <a:r>
              <a:rPr lang="en-US" dirty="0" smtClean="0"/>
              <a:t>MATLAB, we can</a:t>
            </a:r>
            <a:r>
              <a:rPr lang="en-US" dirty="0"/>
              <a:t>:</a:t>
            </a:r>
          </a:p>
          <a:p>
            <a:r>
              <a:rPr lang="en-US" dirty="0"/>
              <a:t>Analyze data</a:t>
            </a:r>
          </a:p>
          <a:p>
            <a:r>
              <a:rPr lang="en-US" dirty="0"/>
              <a:t>Develop algorithms</a:t>
            </a:r>
          </a:p>
          <a:p>
            <a:r>
              <a:rPr lang="en-US" dirty="0"/>
              <a:t>Create models and applications</a:t>
            </a:r>
          </a:p>
          <a:p>
            <a:pPr marL="0" indent="0">
              <a:buNone/>
            </a:pPr>
            <a:r>
              <a:rPr lang="en-US" dirty="0" smtClean="0"/>
              <a:t>MATLAB finds applications in many domains such as data analytics, computational Biology, computational finance, wireless communications </a:t>
            </a:r>
            <a:r>
              <a:rPr lang="en-US" dirty="0"/>
              <a:t>and Internet of </a:t>
            </a:r>
            <a:r>
              <a:rPr lang="en-US" dirty="0" smtClean="0"/>
              <a:t>Things.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2898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954" y="2959192"/>
            <a:ext cx="3856037" cy="644972"/>
          </a:xfrm>
        </p:spPr>
        <p:txBody>
          <a:bodyPr/>
          <a:lstStyle/>
          <a:p>
            <a:r>
              <a:rPr lang="en-IN" dirty="0" smtClean="0"/>
              <a:t>Tools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5592" y="813325"/>
            <a:ext cx="3856037" cy="2145868"/>
          </a:xfrm>
        </p:spPr>
        <p:txBody>
          <a:bodyPr/>
          <a:lstStyle/>
          <a:p>
            <a:endParaRPr lang="en-IN" dirty="0"/>
          </a:p>
          <a:p>
            <a:r>
              <a:rPr lang="en-IN" dirty="0"/>
              <a:t>Command Window</a:t>
            </a:r>
          </a:p>
          <a:p>
            <a:r>
              <a:rPr lang="en-IN" dirty="0"/>
              <a:t>Workspace Window</a:t>
            </a:r>
          </a:p>
          <a:p>
            <a:r>
              <a:rPr lang="en-IN" dirty="0"/>
              <a:t>Current Folder </a:t>
            </a:r>
            <a:r>
              <a:rPr lang="en-IN" dirty="0" smtClean="0"/>
              <a:t>Window</a:t>
            </a:r>
          </a:p>
          <a:p>
            <a:r>
              <a:rPr lang="en-IN" dirty="0" smtClean="0"/>
              <a:t>Command History Window</a:t>
            </a:r>
            <a:endParaRPr lang="en-IN" dirty="0"/>
          </a:p>
          <a:p>
            <a:endParaRPr lang="en-I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05592" y="650869"/>
            <a:ext cx="3856037" cy="6449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err="1" smtClean="0"/>
              <a:t>Matlab</a:t>
            </a:r>
            <a:r>
              <a:rPr lang="en-IN" dirty="0" smtClean="0"/>
              <a:t>: Windows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1005592" y="3604164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/>
              <a:t>Toolboxes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Control Systems Toolbox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DSP Toolbox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Image Processing Toolbox</a:t>
            </a:r>
          </a:p>
          <a:p>
            <a:endParaRPr lang="en-IN" dirty="0"/>
          </a:p>
          <a:p>
            <a:r>
              <a:rPr lang="en-IN" dirty="0" smtClean="0"/>
              <a:t>Inbuilt Commands and Functions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/>
              <a:t>clc</a:t>
            </a:r>
            <a:r>
              <a:rPr lang="en-IN" dirty="0" smtClean="0"/>
              <a:t>, help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z</a:t>
            </a:r>
            <a:r>
              <a:rPr lang="en-IN" dirty="0" smtClean="0"/>
              <a:t>eros(</a:t>
            </a:r>
            <a:r>
              <a:rPr lang="en-IN" dirty="0" err="1" smtClean="0"/>
              <a:t>a,b</a:t>
            </a:r>
            <a:r>
              <a:rPr lang="en-IN" dirty="0" smtClean="0"/>
              <a:t>), cos(x)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7076" y="1458297"/>
            <a:ext cx="7071137" cy="397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006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5592" y="1236849"/>
            <a:ext cx="3856037" cy="4370321"/>
          </a:xfrm>
        </p:spPr>
        <p:txBody>
          <a:bodyPr>
            <a:noAutofit/>
          </a:bodyPr>
          <a:lstStyle/>
          <a:p>
            <a:r>
              <a:rPr lang="en-IN" sz="2000" dirty="0" smtClean="0"/>
              <a:t>AIM: To plot a sine curve on MATLAB</a:t>
            </a:r>
          </a:p>
          <a:p>
            <a:r>
              <a:rPr lang="en-IN" sz="2000" dirty="0" smtClean="0"/>
              <a:t>THEORY:</a:t>
            </a:r>
            <a:r>
              <a:rPr lang="en-IN" sz="2000" dirty="0"/>
              <a:t> </a:t>
            </a:r>
            <a:r>
              <a:rPr lang="en-IN" sz="2000" dirty="0" smtClean="0"/>
              <a:t>MATLAB has an inbuilt trigonometric function sin(x) that generates the curve in the specified range for x</a:t>
            </a:r>
          </a:p>
          <a:p>
            <a:r>
              <a:rPr lang="en-IN" sz="2000" dirty="0"/>
              <a:t>ALGORITHM: </a:t>
            </a:r>
          </a:p>
          <a:p>
            <a:pPr marL="342900" indent="-342900">
              <a:buAutoNum type="arabicPeriod"/>
            </a:pPr>
            <a:r>
              <a:rPr lang="en-IN" sz="2000" dirty="0" smtClean="0"/>
              <a:t>Specify range for input x</a:t>
            </a:r>
          </a:p>
          <a:p>
            <a:pPr marL="342900" indent="-342900">
              <a:buAutoNum type="arabicPeriod"/>
            </a:pPr>
            <a:r>
              <a:rPr lang="en-IN" sz="2000" dirty="0" smtClean="0"/>
              <a:t>Generate two sine curves sin(x) and sin(2x)</a:t>
            </a:r>
          </a:p>
          <a:p>
            <a:pPr marL="342900" indent="-342900">
              <a:buAutoNum type="arabicPeriod"/>
            </a:pPr>
            <a:r>
              <a:rPr lang="en-IN" sz="2000" dirty="0" smtClean="0"/>
              <a:t>Plot both the figures on the same plot.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05592" y="650869"/>
            <a:ext cx="3856037" cy="6449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err="1" smtClean="0"/>
              <a:t>Matlab</a:t>
            </a:r>
            <a:r>
              <a:rPr lang="en-IN" dirty="0" smtClean="0"/>
              <a:t> program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156200" y="1906438"/>
            <a:ext cx="5891209" cy="3884762"/>
          </a:xfrm>
        </p:spPr>
        <p:txBody>
          <a:bodyPr/>
          <a:lstStyle/>
          <a:p>
            <a:r>
              <a:rPr lang="en-IN" dirty="0"/>
              <a:t>ALGORITHM: </a:t>
            </a:r>
          </a:p>
          <a:p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917" y="1590807"/>
            <a:ext cx="5874052" cy="387369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565604" y="1111175"/>
            <a:ext cx="1540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OBSERVATION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9579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160" y="575386"/>
            <a:ext cx="9905998" cy="1478570"/>
          </a:xfrm>
        </p:spPr>
        <p:txBody>
          <a:bodyPr/>
          <a:lstStyle/>
          <a:p>
            <a:r>
              <a:rPr lang="en-IN" dirty="0" smtClean="0"/>
              <a:t>LTSPICE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2" y="1828800"/>
            <a:ext cx="9905999" cy="39624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/>
              <a:t>LTspice</a:t>
            </a:r>
            <a:r>
              <a:rPr lang="en-US" dirty="0"/>
              <a:t> is a </a:t>
            </a:r>
            <a:r>
              <a:rPr lang="en-US" dirty="0" smtClean="0"/>
              <a:t>SPICE-based</a:t>
            </a:r>
            <a:r>
              <a:rPr lang="en-US" dirty="0"/>
              <a:t> </a:t>
            </a:r>
            <a:r>
              <a:rPr lang="en-US" dirty="0" smtClean="0"/>
              <a:t>analog electronic circuit simulator</a:t>
            </a:r>
            <a:r>
              <a:rPr lang="en-US" dirty="0"/>
              <a:t> computer software, produced </a:t>
            </a:r>
            <a:r>
              <a:rPr lang="en-US" dirty="0" smtClean="0"/>
              <a:t>by</a:t>
            </a:r>
            <a:r>
              <a:rPr lang="en-US" dirty="0"/>
              <a:t> </a:t>
            </a:r>
            <a:r>
              <a:rPr lang="en-US" dirty="0" smtClean="0"/>
              <a:t>Analog Devices (originally </a:t>
            </a:r>
            <a:r>
              <a:rPr lang="en-US" dirty="0"/>
              <a:t>by </a:t>
            </a:r>
            <a:r>
              <a:rPr lang="en-US" dirty="0" smtClean="0"/>
              <a:t>Linear Technology).</a:t>
            </a:r>
            <a:r>
              <a:rPr lang="en-US" baseline="30000" dirty="0" smtClean="0"/>
              <a:t> </a:t>
            </a:r>
            <a:r>
              <a:rPr lang="en-US" dirty="0" smtClean="0"/>
              <a:t>It </a:t>
            </a:r>
            <a:r>
              <a:rPr lang="en-US" dirty="0"/>
              <a:t>is the most widely distributed and used SPICE software in the </a:t>
            </a:r>
            <a:r>
              <a:rPr lang="en-US" dirty="0" smtClean="0"/>
              <a:t>industry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Advantages of </a:t>
            </a:r>
            <a:r>
              <a:rPr lang="en-US" dirty="0" err="1" smtClean="0"/>
              <a:t>Ltspice</a:t>
            </a:r>
            <a:r>
              <a:rPr lang="en-US" dirty="0"/>
              <a:t>:</a:t>
            </a:r>
            <a:endParaRPr lang="en-US" dirty="0" smtClean="0"/>
          </a:p>
          <a:p>
            <a:r>
              <a:rPr lang="en-US" dirty="0" smtClean="0"/>
              <a:t>Outperforms </a:t>
            </a:r>
            <a:r>
              <a:rPr lang="en-US" dirty="0"/>
              <a:t>many simulation solutions in the market </a:t>
            </a:r>
            <a:endParaRPr lang="en-US" dirty="0" smtClean="0"/>
          </a:p>
          <a:p>
            <a:r>
              <a:rPr lang="en-US" dirty="0" smtClean="0"/>
              <a:t>Not </a:t>
            </a:r>
            <a:r>
              <a:rPr lang="en-US" dirty="0" smtClean="0"/>
              <a:t>hobbled </a:t>
            </a:r>
            <a:r>
              <a:rPr lang="en-US" dirty="0"/>
              <a:t>by any arbitrary </a:t>
            </a:r>
            <a:r>
              <a:rPr lang="en-US" dirty="0" smtClean="0"/>
              <a:t>limits - </a:t>
            </a:r>
            <a:r>
              <a:rPr lang="en-US" dirty="0"/>
              <a:t>Stable circuit simulation </a:t>
            </a:r>
            <a:r>
              <a:rPr lang="en-US" dirty="0" smtClean="0"/>
              <a:t>with unlimited </a:t>
            </a:r>
            <a:r>
              <a:rPr lang="en-US" dirty="0"/>
              <a:t>number of </a:t>
            </a:r>
            <a:r>
              <a:rPr lang="en-US" dirty="0" smtClean="0"/>
              <a:t>nodes</a:t>
            </a:r>
          </a:p>
          <a:p>
            <a:r>
              <a:rPr lang="en-US" dirty="0" smtClean="0"/>
              <a:t>Freeware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556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1005592" y="1236849"/>
                <a:ext cx="4150608" cy="5388238"/>
              </a:xfrm>
            </p:spPr>
            <p:txBody>
              <a:bodyPr>
                <a:noAutofit/>
              </a:bodyPr>
              <a:lstStyle/>
              <a:p>
                <a:r>
                  <a:rPr lang="en-IN" sz="1800" dirty="0" smtClean="0"/>
                  <a:t>AIM: To simulate a resistive current </a:t>
                </a:r>
                <a:r>
                  <a:rPr lang="en-IN" sz="1800" dirty="0" smtClean="0"/>
                  <a:t>divider circuit</a:t>
                </a:r>
              </a:p>
              <a:p>
                <a:r>
                  <a:rPr lang="en-IN" sz="1800" dirty="0" smtClean="0"/>
                  <a:t>THEORY: For 2 resistors in parallel, current through each resistor is divided in the ratio: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IN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IN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IN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IN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IN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IN" sz="18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18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n-I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sz="1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IN" sz="1800" i="1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IN" sz="1800" i="1">
                                  <a:latin typeface="Cambria Math" panose="02040503050406030204" pitchFamily="18" charset="0"/>
                                </a:rPr>
                                <m:t>𝑜𝑟</m:t>
                              </m:r>
                              <m:r>
                                <a:rPr lang="en-IN" sz="1800" i="1">
                                  <a:latin typeface="Cambria Math" panose="02040503050406030204" pitchFamily="18" charset="0"/>
                                </a:rPr>
                                <m:t> 2</m:t>
                              </m:r>
                            </m:sub>
                          </m:sSub>
                          <m:r>
                            <a:rPr lang="en-IN" sz="1800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IN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IN" sz="1800" b="0" i="1" smtClean="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  <m:r>
                                <a:rPr lang="en-IN" sz="1800" b="0" i="1" smtClean="0">
                                  <a:latin typeface="Cambria Math" panose="02040503050406030204" pitchFamily="18" charset="0"/>
                                </a:rPr>
                                <m:t>𝑜𝑟</m:t>
                              </m:r>
                              <m:r>
                                <a:rPr lang="en-IN" sz="1800" b="0" i="1" smtClean="0">
                                  <a:latin typeface="Cambria Math" panose="02040503050406030204" pitchFamily="18" charset="0"/>
                                </a:rPr>
                                <m:t> 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IN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IN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1800" b="0" i="1" dirty="0" smtClean="0">
                  <a:latin typeface="Cambria Math" panose="02040503050406030204" pitchFamily="18" charset="0"/>
                </a:endParaRPr>
              </a:p>
              <a:p>
                <a:r>
                  <a:rPr lang="en-IN" sz="1800" dirty="0" smtClean="0"/>
                  <a:t>For a voltage source of 15V and </a:t>
                </a:r>
                <a:endParaRPr lang="en-IN" sz="18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𝑖𝑓</m:t>
                          </m:r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m:rPr>
                          <m:nor/>
                        </m:rPr>
                        <a:rPr lang="el-GR"/>
                        <m:t>Ω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m:rPr>
                          <m:nor/>
                        </m:rPr>
                        <a:rPr lang="el-GR"/>
                        <m:t>Ω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𝑡h𝑒𝑛</m:t>
                      </m:r>
                    </m:oMath>
                  </m:oMathPara>
                </a14:m>
                <a:endParaRPr lang="en-IN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IN" sz="1800" i="1">
                              <a:latin typeface="Cambria Math" panose="02040503050406030204" pitchFamily="18" charset="0"/>
                            </a:rPr>
                            <m:t>𝑛𝑒𝑡</m:t>
                          </m:r>
                        </m:sub>
                      </m:sSub>
                      <m:r>
                        <a:rPr lang="en-IN" sz="1800" i="1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IN" sz="1800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m:rPr>
                          <m:nor/>
                        </m:rPr>
                        <a:rPr lang="el-GR" sz="1800"/>
                        <m:t>Ω</m:t>
                      </m:r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IN" sz="1800" i="1">
                          <a:latin typeface="Cambria Math" panose="02040503050406030204" pitchFamily="18" charset="0"/>
                        </a:rPr>
                        <m:t>𝑛𝑒𝑡</m:t>
                      </m:r>
                      <m:r>
                        <a:rPr lang="en-IN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800" i="1">
                          <a:latin typeface="Cambria Math" panose="02040503050406030204" pitchFamily="18" charset="0"/>
                        </a:rPr>
                        <m:t>𝑐𝑢𝑟𝑟𝑒𝑛𝑡</m:t>
                      </m:r>
                      <m:r>
                        <a:rPr lang="en-IN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8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IN" sz="1800" i="1">
                          <a:latin typeface="Cambria Math" panose="02040503050406030204" pitchFamily="18" charset="0"/>
                        </a:rPr>
                        <m:t>=7.5</m:t>
                      </m:r>
                      <m:r>
                        <a:rPr lang="en-IN" sz="1800" i="1">
                          <a:latin typeface="Cambria Math" panose="02040503050406030204" pitchFamily="18" charset="0"/>
                        </a:rPr>
                        <m:t>𝑚𝐴</m:t>
                      </m:r>
                    </m:oMath>
                  </m:oMathPara>
                </a14:m>
                <a:endParaRPr lang="en-IN" sz="180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8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1800" i="1">
                          <a:latin typeface="Cambria Math" panose="02040503050406030204" pitchFamily="18" charset="0"/>
                        </a:rPr>
                        <m:t>=2.5</m:t>
                      </m:r>
                      <m:r>
                        <a:rPr lang="en-IN" sz="1800" i="1">
                          <a:latin typeface="Cambria Math" panose="02040503050406030204" pitchFamily="18" charset="0"/>
                        </a:rPr>
                        <m:t>𝑚𝐴</m:t>
                      </m:r>
                      <m:r>
                        <a:rPr lang="en-IN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800" i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IN" sz="18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I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8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1800" i="1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en-IN" sz="1800" i="1">
                          <a:latin typeface="Cambria Math" panose="02040503050406030204" pitchFamily="18" charset="0"/>
                        </a:rPr>
                        <m:t>𝑚𝐴</m:t>
                      </m:r>
                    </m:oMath>
                  </m:oMathPara>
                </a14:m>
                <a:endParaRPr lang="en-IN" sz="1800" i="1" dirty="0">
                  <a:latin typeface="Cambria Math" panose="02040503050406030204" pitchFamily="18" charset="0"/>
                </a:endParaRPr>
              </a:p>
              <a:p>
                <a:pPr/>
                <a:endParaRPr lang="en-IN" sz="1800" dirty="0" smtClean="0"/>
              </a:p>
            </p:txBody>
          </p:sp>
        </mc:Choice>
        <mc:Fallback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1005592" y="1236849"/>
                <a:ext cx="4150608" cy="5388238"/>
              </a:xfrm>
              <a:blipFill>
                <a:blip r:embed="rId2"/>
                <a:stretch>
                  <a:fillRect l="-1322" r="-1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/>
          <p:cNvSpPr txBox="1">
            <a:spLocks/>
          </p:cNvSpPr>
          <p:nvPr/>
        </p:nvSpPr>
        <p:spPr>
          <a:xfrm>
            <a:off x="1005592" y="650869"/>
            <a:ext cx="3856037" cy="6449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err="1" smtClean="0"/>
              <a:t>LTSpice</a:t>
            </a:r>
            <a:r>
              <a:rPr lang="en-IN" dirty="0" smtClean="0"/>
              <a:t> Simulation</a:t>
            </a: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7565604" y="1236849"/>
            <a:ext cx="1920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CIRCUIT DIAGRAM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1282" y="1868277"/>
            <a:ext cx="2948912" cy="321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858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5592" y="1236849"/>
            <a:ext cx="4150608" cy="5388238"/>
          </a:xfrm>
        </p:spPr>
        <p:txBody>
          <a:bodyPr>
            <a:noAutofit/>
          </a:bodyPr>
          <a:lstStyle/>
          <a:p>
            <a:r>
              <a:rPr lang="en-IN" sz="1800" dirty="0" smtClean="0"/>
              <a:t>ALGORITHM</a:t>
            </a:r>
            <a:r>
              <a:rPr lang="en-IN" sz="1800" dirty="0"/>
              <a:t>: </a:t>
            </a:r>
          </a:p>
          <a:p>
            <a:pPr marL="342900" indent="-342900">
              <a:buAutoNum type="arabicPeriod"/>
            </a:pPr>
            <a:r>
              <a:rPr lang="en-IN" sz="1800" dirty="0" smtClean="0"/>
              <a:t>Connect the components.</a:t>
            </a:r>
          </a:p>
          <a:p>
            <a:pPr marL="342900" indent="-342900">
              <a:buAutoNum type="arabicPeriod"/>
            </a:pPr>
            <a:r>
              <a:rPr lang="en-IN" sz="1800" dirty="0" smtClean="0"/>
              <a:t>Switch on the voltage supply</a:t>
            </a:r>
          </a:p>
          <a:p>
            <a:pPr marL="342900" indent="-342900">
              <a:buAutoNum type="arabicPeriod"/>
            </a:pPr>
            <a:r>
              <a:rPr lang="en-IN" sz="1800" dirty="0" smtClean="0"/>
              <a:t>Measure the current flowing through each resistor and plot the figures on the same plot.</a:t>
            </a:r>
          </a:p>
          <a:p>
            <a:pPr marL="342900" indent="-342900">
              <a:buAutoNum type="arabicPeriod"/>
            </a:pPr>
            <a:endParaRPr lang="en-IN" sz="1800" dirty="0"/>
          </a:p>
          <a:p>
            <a:r>
              <a:rPr lang="en-IN" sz="1800" dirty="0" smtClean="0"/>
              <a:t>RESULT: The simulation values agree with the calculated current values.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05592" y="650869"/>
            <a:ext cx="3856037" cy="6449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err="1" smtClean="0"/>
              <a:t>LTSpice</a:t>
            </a:r>
            <a:r>
              <a:rPr lang="en-IN" dirty="0" smtClean="0"/>
              <a:t> Simulation</a:t>
            </a: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7565604" y="1236849"/>
            <a:ext cx="1540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OBSERVATION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207" y="1712192"/>
            <a:ext cx="4407126" cy="353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577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5592" y="1236848"/>
            <a:ext cx="10545178" cy="5215709"/>
          </a:xfrm>
        </p:spPr>
        <p:txBody>
          <a:bodyPr>
            <a:noAutofit/>
          </a:bodyPr>
          <a:lstStyle/>
          <a:p>
            <a:r>
              <a:rPr lang="en-IN" sz="2000" dirty="0" smtClean="0"/>
              <a:t>INFERENCE: </a:t>
            </a:r>
            <a:endParaRPr lang="en-IN" sz="2000" dirty="0"/>
          </a:p>
          <a:p>
            <a:pPr marL="342900" indent="-342900">
              <a:buAutoNum type="arabicPeriod"/>
            </a:pPr>
            <a:r>
              <a:rPr lang="en-IN" sz="2000" dirty="0" smtClean="0"/>
              <a:t>The current </a:t>
            </a:r>
            <a:r>
              <a:rPr lang="en-IN" sz="2000" dirty="0" smtClean="0"/>
              <a:t>through </a:t>
            </a:r>
            <a:r>
              <a:rPr lang="en-IN" sz="2000" dirty="0" smtClean="0"/>
              <a:t>the voltage source is shown to be of negative value since </a:t>
            </a:r>
            <a:r>
              <a:rPr lang="en-IN" sz="2000" dirty="0" err="1" smtClean="0"/>
              <a:t>LTspice</a:t>
            </a:r>
            <a:r>
              <a:rPr lang="en-IN" sz="2000" dirty="0" smtClean="0"/>
              <a:t> assumes energy </a:t>
            </a:r>
            <a:r>
              <a:rPr lang="en-US" sz="2000" dirty="0"/>
              <a:t>used by loads </a:t>
            </a:r>
            <a:r>
              <a:rPr lang="en-US" sz="2000" dirty="0" smtClean="0"/>
              <a:t>as </a:t>
            </a:r>
            <a:r>
              <a:rPr lang="en-US" sz="2000" dirty="0"/>
              <a:t>positive and that used by sources </a:t>
            </a:r>
            <a:r>
              <a:rPr lang="en-US" sz="2000" dirty="0" smtClean="0"/>
              <a:t>as negative.</a:t>
            </a:r>
            <a:endParaRPr lang="en-IN" sz="2000" dirty="0" smtClean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2000" dirty="0" err="1" smtClean="0"/>
              <a:t>LTspice</a:t>
            </a:r>
            <a:r>
              <a:rPr lang="en-US" sz="2000" dirty="0" smtClean="0"/>
              <a:t> produces fast</a:t>
            </a:r>
            <a:r>
              <a:rPr lang="en-US" sz="2000" dirty="0"/>
              <a:t>, accurate simulation </a:t>
            </a:r>
            <a:r>
              <a:rPr lang="en-US" sz="2000" dirty="0" smtClean="0"/>
              <a:t>results.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2000" dirty="0" smtClean="0"/>
              <a:t>Both MATLAB and </a:t>
            </a:r>
            <a:r>
              <a:rPr lang="en-US" sz="2000" dirty="0" err="1" smtClean="0"/>
              <a:t>LTspice</a:t>
            </a:r>
            <a:r>
              <a:rPr lang="en-US" sz="2000" dirty="0" smtClean="0"/>
              <a:t> are immensely helpful for circuit analysis.</a:t>
            </a:r>
            <a:endParaRPr lang="en-US" sz="2000" dirty="0"/>
          </a:p>
          <a:p>
            <a:endParaRPr lang="en-IN" sz="2000" dirty="0"/>
          </a:p>
          <a:p>
            <a:r>
              <a:rPr lang="en-IN" sz="2000" dirty="0" smtClean="0"/>
              <a:t>RESULT: </a:t>
            </a:r>
          </a:p>
          <a:p>
            <a:r>
              <a:rPr lang="en-IN" sz="2000" dirty="0" smtClean="0"/>
              <a:t>Familiarised with MATLAB and </a:t>
            </a:r>
            <a:r>
              <a:rPr lang="en-IN" sz="2000" dirty="0" err="1" smtClean="0"/>
              <a:t>LTspice</a:t>
            </a:r>
            <a:r>
              <a:rPr lang="en-IN" sz="2000" dirty="0" smtClean="0"/>
              <a:t> by performing simple simulation experiments.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05592" y="650869"/>
            <a:ext cx="3856037" cy="6449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Conclusion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1298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005592" y="650869"/>
            <a:ext cx="9389238" cy="9881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Additional Material:  </a:t>
            </a:r>
          </a:p>
          <a:p>
            <a:r>
              <a:rPr lang="en-IN" dirty="0" err="1" smtClean="0"/>
              <a:t>Matlab</a:t>
            </a:r>
            <a:r>
              <a:rPr lang="en-IN" dirty="0" smtClean="0"/>
              <a:t> code: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592" y="1787547"/>
            <a:ext cx="3854648" cy="173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8814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494</TotalTime>
  <Words>255</Words>
  <Application>Microsoft Office PowerPoint</Application>
  <PresentationFormat>Widescreen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Cambria Math</vt:lpstr>
      <vt:lpstr>Trebuchet MS</vt:lpstr>
      <vt:lpstr>Tw Cen MT</vt:lpstr>
      <vt:lpstr>Circuit</vt:lpstr>
      <vt:lpstr>Familiarisation experiment</vt:lpstr>
      <vt:lpstr>Matlab</vt:lpstr>
      <vt:lpstr>Tools</vt:lpstr>
      <vt:lpstr>PowerPoint Presentation</vt:lpstr>
      <vt:lpstr>LTSPICE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Familiarisation experiment</dc:title>
  <dc:creator>Ritu</dc:creator>
  <cp:lastModifiedBy>Ritu</cp:lastModifiedBy>
  <cp:revision>25</cp:revision>
  <dcterms:created xsi:type="dcterms:W3CDTF">2020-09-21T03:00:14Z</dcterms:created>
  <dcterms:modified xsi:type="dcterms:W3CDTF">2020-09-27T06:04:17Z</dcterms:modified>
</cp:coreProperties>
</file>