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7" r:id="rId4"/>
    <p:sldId id="262" r:id="rId5"/>
    <p:sldId id="259" r:id="rId6"/>
    <p:sldId id="266" r:id="rId7"/>
    <p:sldId id="264" r:id="rId8"/>
    <p:sldId id="265" r:id="rId9"/>
    <p:sldId id="261"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0" autoAdjust="0"/>
    <p:restoredTop sz="94660"/>
  </p:normalViewPr>
  <p:slideViewPr>
    <p:cSldViewPr snapToGrid="0">
      <p:cViewPr varScale="1">
        <p:scale>
          <a:sx n="74" d="100"/>
          <a:sy n="74" d="100"/>
        </p:scale>
        <p:origin x="18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11/4/2020</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11/4/2020</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11/4/2020</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11/4/2020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11/4/2020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11/4/2020</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11/4/2020</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 Id="rId4" Type="http://schemas.openxmlformats.org/officeDocument/2006/relationships/image" Target="../media/image5.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IN" dirty="0" smtClean="0"/>
              <a:t>SEMINAR</a:t>
            </a:r>
            <a:br>
              <a:rPr lang="en-IN" dirty="0" smtClean="0"/>
            </a:br>
            <a:r>
              <a:rPr lang="en-IN" dirty="0">
                <a:solidFill>
                  <a:schemeClr val="accent1">
                    <a:lumMod val="75000"/>
                    <a:lumOff val="25000"/>
                  </a:schemeClr>
                </a:solidFill>
              </a:rPr>
              <a:t>LOG PERIODIC </a:t>
            </a:r>
            <a:r>
              <a:rPr lang="en-IN" dirty="0" smtClean="0">
                <a:solidFill>
                  <a:schemeClr val="accent1">
                    <a:lumMod val="75000"/>
                    <a:lumOff val="25000"/>
                  </a:schemeClr>
                </a:solidFill>
              </a:rPr>
              <a:t>ANTENNA</a:t>
            </a:r>
            <a:endParaRPr lang="en-IN" dirty="0">
              <a:solidFill>
                <a:schemeClr val="accent1">
                  <a:lumMod val="75000"/>
                  <a:lumOff val="25000"/>
                </a:schemeClr>
              </a:solidFill>
            </a:endParaRPr>
          </a:p>
        </p:txBody>
      </p:sp>
      <p:sp>
        <p:nvSpPr>
          <p:cNvPr id="3" name="Subtitle 2"/>
          <p:cNvSpPr>
            <a:spLocks noGrp="1"/>
          </p:cNvSpPr>
          <p:nvPr>
            <p:ph type="subTitle" idx="1"/>
          </p:nvPr>
        </p:nvSpPr>
        <p:spPr/>
        <p:txBody>
          <a:bodyPr/>
          <a:lstStyle/>
          <a:p>
            <a:r>
              <a:rPr lang="en-IN" dirty="0" smtClean="0">
                <a:solidFill>
                  <a:schemeClr val="accent2">
                    <a:lumMod val="50000"/>
                  </a:schemeClr>
                </a:solidFill>
              </a:rPr>
              <a:t>Radiation and antenna theory</a:t>
            </a:r>
            <a:endParaRPr lang="en-IN" dirty="0">
              <a:solidFill>
                <a:schemeClr val="accent2">
                  <a:lumMod val="50000"/>
                </a:schemeClr>
              </a:solidFill>
            </a:endParaRPr>
          </a:p>
        </p:txBody>
      </p:sp>
      <p:sp>
        <p:nvSpPr>
          <p:cNvPr id="4" name="Subtitle 2"/>
          <p:cNvSpPr txBox="1">
            <a:spLocks/>
          </p:cNvSpPr>
          <p:nvPr/>
        </p:nvSpPr>
        <p:spPr>
          <a:xfrm>
            <a:off x="581194" y="4744528"/>
            <a:ext cx="10993546" cy="1098815"/>
          </a:xfrm>
          <a:prstGeom prst="rect">
            <a:avLst/>
          </a:prstGeom>
        </p:spPr>
        <p:txBody>
          <a:bodyPr vert="horz" lIns="91440" tIns="45720" rIns="91440" bIns="45720" rtlCol="0" anchor="t">
            <a:normAutofit/>
          </a:bodyPr>
          <a:lstStyle>
            <a:lvl1pPr marL="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kern="1200" cap="all">
                <a:solidFill>
                  <a:schemeClr val="accent2"/>
                </a:solidFill>
                <a:latin typeface="+mn-lt"/>
                <a:ea typeface="+mn-ea"/>
                <a:cs typeface="+mn-cs"/>
              </a:defRPr>
            </a:lvl1pPr>
            <a:lvl2pPr marL="4572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9pPr>
          </a:lstStyle>
          <a:p>
            <a:r>
              <a:rPr lang="en-IN" dirty="0" smtClean="0">
                <a:solidFill>
                  <a:schemeClr val="bg1"/>
                </a:solidFill>
              </a:rPr>
              <a:t>Ritu Ann Roy George</a:t>
            </a:r>
          </a:p>
          <a:p>
            <a:r>
              <a:rPr lang="en-IN" dirty="0" smtClean="0">
                <a:solidFill>
                  <a:schemeClr val="bg1"/>
                </a:solidFill>
              </a:rPr>
              <a:t>B170106ec</a:t>
            </a:r>
          </a:p>
          <a:p>
            <a:r>
              <a:rPr lang="en-IN" dirty="0" smtClean="0">
                <a:solidFill>
                  <a:schemeClr val="bg1"/>
                </a:solidFill>
              </a:rPr>
              <a:t>S7 ece B Batch</a:t>
            </a:r>
            <a:endParaRPr lang="en-IN" dirty="0">
              <a:solidFill>
                <a:schemeClr val="bg1"/>
              </a:solidFill>
            </a:endParaRPr>
          </a:p>
        </p:txBody>
      </p:sp>
    </p:spTree>
    <p:extLst>
      <p:ext uri="{BB962C8B-B14F-4D97-AF65-F5344CB8AC3E}">
        <p14:creationId xmlns:p14="http://schemas.microsoft.com/office/powerpoint/2010/main" val="1312599675"/>
      </p:ext>
    </p:extLst>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Introduction</a:t>
            </a:r>
            <a:endParaRPr lang="en-IN" dirty="0"/>
          </a:p>
        </p:txBody>
      </p:sp>
      <p:sp>
        <p:nvSpPr>
          <p:cNvPr id="5" name="AutoShape 2" descr="Log periodic dipole array concep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4" descr="Log periodic dipole array concept"/>
          <p:cNvSpPr>
            <a:spLocks noGrp="1" noChangeAspect="1" noChangeArrowheads="1"/>
          </p:cNvSpPr>
          <p:nvPr>
            <p:ph sz="half" idx="1"/>
          </p:nvPr>
        </p:nvSpPr>
        <p:spPr bwMode="auto">
          <a:xfrm>
            <a:off x="581191" y="2228003"/>
            <a:ext cx="11029617" cy="452648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rmAutofit/>
          </a:bodyPr>
          <a:lstStyle/>
          <a:p>
            <a:r>
              <a:rPr lang="en-US" dirty="0" smtClean="0">
                <a:solidFill>
                  <a:schemeClr val="tx1"/>
                </a:solidFill>
              </a:rPr>
              <a:t>In telecommunications, </a:t>
            </a:r>
            <a:r>
              <a:rPr lang="en-US" dirty="0">
                <a:solidFill>
                  <a:schemeClr val="tx1"/>
                </a:solidFill>
              </a:rPr>
              <a:t>a log-periodic antenna is a </a:t>
            </a:r>
            <a:r>
              <a:rPr lang="en-US" dirty="0" smtClean="0">
                <a:solidFill>
                  <a:schemeClr val="tx1"/>
                </a:solidFill>
              </a:rPr>
              <a:t>wideband</a:t>
            </a:r>
            <a:r>
              <a:rPr lang="en-US" dirty="0">
                <a:solidFill>
                  <a:schemeClr val="tx1"/>
                </a:solidFill>
              </a:rPr>
              <a:t>, </a:t>
            </a:r>
            <a:r>
              <a:rPr lang="en-US" dirty="0" smtClean="0">
                <a:solidFill>
                  <a:schemeClr val="tx1"/>
                </a:solidFill>
              </a:rPr>
              <a:t>directional antenna, </a:t>
            </a:r>
            <a:r>
              <a:rPr lang="en-US" dirty="0">
                <a:solidFill>
                  <a:schemeClr val="tx1"/>
                </a:solidFill>
              </a:rPr>
              <a:t>invented by John </a:t>
            </a:r>
            <a:r>
              <a:rPr lang="en-US" dirty="0" smtClean="0">
                <a:solidFill>
                  <a:schemeClr val="tx1"/>
                </a:solidFill>
              </a:rPr>
              <a:t>Dunleavy </a:t>
            </a:r>
            <a:r>
              <a:rPr lang="en-US" dirty="0">
                <a:solidFill>
                  <a:schemeClr val="tx1"/>
                </a:solidFill>
              </a:rPr>
              <a:t>in 1952</a:t>
            </a:r>
            <a:r>
              <a:rPr lang="en-US" dirty="0" smtClean="0">
                <a:solidFill>
                  <a:schemeClr val="tx1"/>
                </a:solidFill>
              </a:rPr>
              <a:t>.</a:t>
            </a:r>
          </a:p>
          <a:p>
            <a:r>
              <a:rPr lang="en-US" b="1" dirty="0" smtClean="0">
                <a:solidFill>
                  <a:schemeClr val="tx1"/>
                </a:solidFill>
              </a:rPr>
              <a:t>Types </a:t>
            </a:r>
            <a:r>
              <a:rPr lang="en-US" b="1" dirty="0">
                <a:solidFill>
                  <a:schemeClr val="tx1"/>
                </a:solidFill>
              </a:rPr>
              <a:t>of log period antenna</a:t>
            </a:r>
            <a:endParaRPr lang="en-US" dirty="0">
              <a:solidFill>
                <a:schemeClr val="tx1"/>
              </a:solidFill>
            </a:endParaRPr>
          </a:p>
          <a:p>
            <a:pPr lvl="2"/>
            <a:r>
              <a:rPr lang="en-US" dirty="0">
                <a:solidFill>
                  <a:schemeClr val="tx1"/>
                </a:solidFill>
              </a:rPr>
              <a:t>Zig zag log periodic array</a:t>
            </a:r>
          </a:p>
          <a:p>
            <a:pPr lvl="2"/>
            <a:r>
              <a:rPr lang="en-US" dirty="0">
                <a:solidFill>
                  <a:schemeClr val="tx1"/>
                </a:solidFill>
              </a:rPr>
              <a:t>Trapezoidal log periodic</a:t>
            </a:r>
          </a:p>
          <a:p>
            <a:pPr lvl="2"/>
            <a:r>
              <a:rPr lang="en-US" dirty="0">
                <a:solidFill>
                  <a:schemeClr val="tx1"/>
                </a:solidFill>
              </a:rPr>
              <a:t>Slot log </a:t>
            </a:r>
            <a:r>
              <a:rPr lang="en-US" dirty="0" smtClean="0">
                <a:solidFill>
                  <a:schemeClr val="tx1"/>
                </a:solidFill>
              </a:rPr>
              <a:t>periodic</a:t>
            </a:r>
          </a:p>
          <a:p>
            <a:pPr lvl="2"/>
            <a:r>
              <a:rPr lang="en-US" dirty="0" smtClean="0">
                <a:solidFill>
                  <a:schemeClr val="tx1"/>
                </a:solidFill>
              </a:rPr>
              <a:t>Log </a:t>
            </a:r>
            <a:r>
              <a:rPr lang="en-US" dirty="0">
                <a:solidFill>
                  <a:schemeClr val="tx1"/>
                </a:solidFill>
              </a:rPr>
              <a:t>periodic dipole array, </a:t>
            </a:r>
            <a:r>
              <a:rPr lang="en-US" dirty="0" smtClean="0">
                <a:solidFill>
                  <a:schemeClr val="tx1"/>
                </a:solidFill>
              </a:rPr>
              <a:t>LPDA</a:t>
            </a:r>
          </a:p>
          <a:p>
            <a:pPr lvl="2"/>
            <a:endParaRPr lang="en-US" dirty="0">
              <a:solidFill>
                <a:schemeClr val="tx1"/>
              </a:solidFill>
            </a:endParaRPr>
          </a:p>
          <a:p>
            <a:r>
              <a:rPr lang="en-US" dirty="0">
                <a:solidFill>
                  <a:schemeClr val="tx1"/>
                </a:solidFill>
              </a:rPr>
              <a:t>The type that is most widely used is the log periodic dipole array, LPDA. </a:t>
            </a:r>
            <a:r>
              <a:rPr lang="en-US" dirty="0" smtClean="0">
                <a:solidFill>
                  <a:schemeClr val="tx1"/>
                </a:solidFill>
              </a:rPr>
              <a:t> The </a:t>
            </a:r>
            <a:r>
              <a:rPr lang="en-US" dirty="0">
                <a:solidFill>
                  <a:schemeClr val="tx1"/>
                </a:solidFill>
              </a:rPr>
              <a:t>LPDA consists of a number of half-wave dipole driven elements of gradually increasing length, each consisting of a pair of metal rods. The dipoles are mounted close together in a line, connected in parallel to the feedline with alternating phase. Electrically, it simulates a series of two or three-element Yagi antennas connected together, each set tuned to a different frequency.</a:t>
            </a:r>
          </a:p>
        </p:txBody>
      </p:sp>
      <p:pic>
        <p:nvPicPr>
          <p:cNvPr id="11" name="Picture 10"/>
          <p:cNvPicPr>
            <a:picLocks noChangeAspect="1"/>
          </p:cNvPicPr>
          <p:nvPr/>
        </p:nvPicPr>
        <p:blipFill>
          <a:blip r:embed="rId2"/>
          <a:stretch>
            <a:fillRect/>
          </a:stretch>
        </p:blipFill>
        <p:spPr>
          <a:xfrm>
            <a:off x="7669589" y="2766564"/>
            <a:ext cx="2552700" cy="1790700"/>
          </a:xfrm>
          <a:prstGeom prst="rect">
            <a:avLst/>
          </a:prstGeom>
        </p:spPr>
      </p:pic>
    </p:spTree>
    <p:extLst>
      <p:ext uri="{BB962C8B-B14F-4D97-AF65-F5344CB8AC3E}">
        <p14:creationId xmlns:p14="http://schemas.microsoft.com/office/powerpoint/2010/main" val="3145087120"/>
      </p:ext>
    </p:extLst>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Why the name Log periodic?</a:t>
            </a:r>
            <a:endParaRPr lang="en-IN" dirty="0"/>
          </a:p>
        </p:txBody>
      </p:sp>
      <p:sp>
        <p:nvSpPr>
          <p:cNvPr id="5" name="AutoShape 2" descr="Log periodic dipole array concep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4" descr="Log periodic dipole array concept"/>
          <p:cNvSpPr>
            <a:spLocks noGrp="1" noChangeAspect="1" noChangeArrowheads="1"/>
          </p:cNvSpPr>
          <p:nvPr>
            <p:ph sz="half" idx="1"/>
          </p:nvPr>
        </p:nvSpPr>
        <p:spPr bwMode="auto">
          <a:xfrm>
            <a:off x="581191" y="2228003"/>
            <a:ext cx="4956967" cy="452648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rmAutofit/>
          </a:bodyPr>
          <a:lstStyle/>
          <a:p>
            <a:r>
              <a:rPr lang="en-US" dirty="0" smtClean="0">
                <a:solidFill>
                  <a:schemeClr val="tx1"/>
                </a:solidFill>
              </a:rPr>
              <a:t>The </a:t>
            </a:r>
            <a:r>
              <a:rPr lang="en-US" dirty="0">
                <a:solidFill>
                  <a:schemeClr val="tx1"/>
                </a:solidFill>
              </a:rPr>
              <a:t>length and spacing of the elements of a log-periodic antenna increase logarithmically from one end to the other.  </a:t>
            </a:r>
            <a:endParaRPr lang="en-US" dirty="0" smtClean="0">
              <a:solidFill>
                <a:schemeClr val="tx1"/>
              </a:solidFill>
            </a:endParaRPr>
          </a:p>
          <a:p>
            <a:r>
              <a:rPr lang="en-US" dirty="0" smtClean="0">
                <a:solidFill>
                  <a:schemeClr val="tx1"/>
                </a:solidFill>
              </a:rPr>
              <a:t>The variation of input </a:t>
            </a:r>
            <a:r>
              <a:rPr lang="en-US" dirty="0">
                <a:solidFill>
                  <a:schemeClr val="tx1"/>
                </a:solidFill>
              </a:rPr>
              <a:t>impedance as a function of logarithm of the excitation frequency </a:t>
            </a:r>
            <a:r>
              <a:rPr lang="en-US" dirty="0" smtClean="0">
                <a:solidFill>
                  <a:schemeClr val="tx1"/>
                </a:solidFill>
              </a:rPr>
              <a:t>is periodic in nature.  </a:t>
            </a:r>
          </a:p>
          <a:p>
            <a:r>
              <a:rPr lang="en-US" dirty="0" smtClean="0">
                <a:solidFill>
                  <a:schemeClr val="tx1"/>
                </a:solidFill>
              </a:rPr>
              <a:t>The alternating </a:t>
            </a:r>
            <a:r>
              <a:rPr lang="en-US" dirty="0">
                <a:solidFill>
                  <a:schemeClr val="tx1"/>
                </a:solidFill>
              </a:rPr>
              <a:t>elements </a:t>
            </a:r>
            <a:r>
              <a:rPr lang="en-US" dirty="0" smtClean="0">
                <a:solidFill>
                  <a:schemeClr val="tx1"/>
                </a:solidFill>
              </a:rPr>
              <a:t>are driven with </a:t>
            </a:r>
            <a:r>
              <a:rPr lang="en-US" dirty="0">
                <a:solidFill>
                  <a:schemeClr val="tx1"/>
                </a:solidFill>
              </a:rPr>
              <a:t>180° (π radians) of phase shift from one another. This is normally done by connecting individual elements to alternating wires of a balanced transmission line</a:t>
            </a:r>
            <a:r>
              <a:rPr lang="en-US" dirty="0" smtClean="0">
                <a:solidFill>
                  <a:schemeClr val="tx1"/>
                </a:solidFill>
              </a:rPr>
              <a:t>.</a:t>
            </a:r>
          </a:p>
        </p:txBody>
      </p:sp>
      <p:pic>
        <p:nvPicPr>
          <p:cNvPr id="8" name="Picture 7"/>
          <p:cNvPicPr>
            <a:picLocks noChangeAspect="1"/>
          </p:cNvPicPr>
          <p:nvPr/>
        </p:nvPicPr>
        <p:blipFill>
          <a:blip r:embed="rId2"/>
          <a:stretch>
            <a:fillRect/>
          </a:stretch>
        </p:blipFill>
        <p:spPr>
          <a:xfrm>
            <a:off x="7845723" y="1937853"/>
            <a:ext cx="2234241" cy="2179335"/>
          </a:xfrm>
          <a:prstGeom prst="rect">
            <a:avLst/>
          </a:prstGeom>
        </p:spPr>
      </p:pic>
      <p:pic>
        <p:nvPicPr>
          <p:cNvPr id="4" name="Picture 3"/>
          <p:cNvPicPr>
            <a:picLocks noChangeAspect="1"/>
          </p:cNvPicPr>
          <p:nvPr/>
        </p:nvPicPr>
        <p:blipFill rotWithShape="1">
          <a:blip r:embed="rId3"/>
          <a:srcRect l="1329" t="-1404" r="-1329" b="6837"/>
          <a:stretch/>
        </p:blipFill>
        <p:spPr>
          <a:xfrm>
            <a:off x="6857998" y="4229332"/>
            <a:ext cx="4545437" cy="2325404"/>
          </a:xfrm>
          <a:prstGeom prst="rect">
            <a:avLst/>
          </a:prstGeom>
        </p:spPr>
      </p:pic>
    </p:spTree>
    <p:extLst>
      <p:ext uri="{BB962C8B-B14F-4D97-AF65-F5344CB8AC3E}">
        <p14:creationId xmlns:p14="http://schemas.microsoft.com/office/powerpoint/2010/main" val="3139710314"/>
      </p:ext>
    </p:extLst>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Working Principle</a:t>
            </a:r>
            <a:endParaRPr lang="en-IN" dirty="0"/>
          </a:p>
        </p:txBody>
      </p:sp>
      <p:sp>
        <p:nvSpPr>
          <p:cNvPr id="5" name="AutoShape 2" descr="Log periodic dipole array concep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4" descr="Log periodic dipole array concept"/>
          <p:cNvSpPr>
            <a:spLocks noGrp="1" noChangeAspect="1" noChangeArrowheads="1"/>
          </p:cNvSpPr>
          <p:nvPr>
            <p:ph sz="half" idx="1"/>
          </p:nvPr>
        </p:nvSpPr>
        <p:spPr bwMode="auto">
          <a:xfrm>
            <a:off x="581191" y="2228002"/>
            <a:ext cx="11029617" cy="437120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rmAutofit/>
          </a:bodyPr>
          <a:lstStyle/>
          <a:p>
            <a:pPr fontAlgn="base"/>
            <a:r>
              <a:rPr lang="en-US" dirty="0" smtClean="0">
                <a:solidFill>
                  <a:schemeClr val="tx1"/>
                </a:solidFill>
              </a:rPr>
              <a:t>When </a:t>
            </a:r>
            <a:r>
              <a:rPr lang="en-US" dirty="0">
                <a:solidFill>
                  <a:schemeClr val="tx1"/>
                </a:solidFill>
              </a:rPr>
              <a:t>the signal meets the first elements on the antenna (i.e. those closest to the </a:t>
            </a:r>
            <a:r>
              <a:rPr lang="en-US" dirty="0" smtClean="0">
                <a:solidFill>
                  <a:schemeClr val="tx1"/>
                </a:solidFill>
              </a:rPr>
              <a:t>front </a:t>
            </a:r>
            <a:r>
              <a:rPr lang="en-US" dirty="0">
                <a:solidFill>
                  <a:schemeClr val="tx1"/>
                </a:solidFill>
              </a:rPr>
              <a:t>that are the smallest) it will be found that they are spaced close together in terms of the operating wavelength. As the feeder sense is reversed between elements, the fields from these elements will tend to cancel out and no radiation will occur from these elements.</a:t>
            </a:r>
          </a:p>
          <a:p>
            <a:pPr fontAlgn="base"/>
            <a:r>
              <a:rPr lang="en-US" dirty="0">
                <a:solidFill>
                  <a:schemeClr val="tx1"/>
                </a:solidFill>
              </a:rPr>
              <a:t>As the RF signal travels along the feeder in the antenna it reaches a point where the feeder reversal and the distance between the elements gives a total phase shift of about 360°. </a:t>
            </a:r>
            <a:r>
              <a:rPr lang="en-US" dirty="0" smtClean="0">
                <a:solidFill>
                  <a:schemeClr val="tx1"/>
                </a:solidFill>
              </a:rPr>
              <a:t> The </a:t>
            </a:r>
            <a:r>
              <a:rPr lang="en-US" dirty="0">
                <a:solidFill>
                  <a:schemeClr val="tx1"/>
                </a:solidFill>
              </a:rPr>
              <a:t>signal from adjacent dipoles is in </a:t>
            </a:r>
            <a:r>
              <a:rPr lang="en-US" dirty="0" smtClean="0">
                <a:solidFill>
                  <a:schemeClr val="tx1"/>
                </a:solidFill>
              </a:rPr>
              <a:t>phase. The </a:t>
            </a:r>
            <a:r>
              <a:rPr lang="en-US" dirty="0">
                <a:solidFill>
                  <a:schemeClr val="tx1"/>
                </a:solidFill>
              </a:rPr>
              <a:t>region in which this occurs is called the active region of the log periodic antenna. </a:t>
            </a:r>
            <a:endParaRPr lang="en-US" dirty="0" smtClean="0">
              <a:solidFill>
                <a:schemeClr val="tx1"/>
              </a:solidFill>
            </a:endParaRPr>
          </a:p>
          <a:p>
            <a:pPr fontAlgn="base"/>
            <a:r>
              <a:rPr lang="en-US" dirty="0" smtClean="0">
                <a:solidFill>
                  <a:schemeClr val="tx1"/>
                </a:solidFill>
              </a:rPr>
              <a:t>Behind </a:t>
            </a:r>
            <a:r>
              <a:rPr lang="en-US" dirty="0">
                <a:solidFill>
                  <a:schemeClr val="tx1"/>
                </a:solidFill>
              </a:rPr>
              <a:t>the active region, the signal again falls out of phase and no radiation occurs</a:t>
            </a:r>
            <a:r>
              <a:rPr lang="en-US" dirty="0" smtClean="0">
                <a:solidFill>
                  <a:schemeClr val="tx1"/>
                </a:solidFill>
              </a:rPr>
              <a:t>.</a:t>
            </a:r>
          </a:p>
          <a:p>
            <a:pPr fontAlgn="base"/>
            <a:r>
              <a:rPr lang="en-US" dirty="0">
                <a:solidFill>
                  <a:schemeClr val="tx1"/>
                </a:solidFill>
              </a:rPr>
              <a:t>The elements outside the active region receive little direct power. Despite this it is found that the larger elements are resonant </a:t>
            </a:r>
            <a:r>
              <a:rPr lang="en-US" dirty="0">
                <a:solidFill>
                  <a:schemeClr val="tx1"/>
                </a:solidFill>
              </a:rPr>
              <a:t>above the operational frequency and are capacitive. </a:t>
            </a:r>
            <a:r>
              <a:rPr lang="en-US" dirty="0" smtClean="0">
                <a:solidFill>
                  <a:schemeClr val="tx1"/>
                </a:solidFill>
              </a:rPr>
              <a:t>Those </a:t>
            </a:r>
            <a:r>
              <a:rPr lang="en-US" dirty="0">
                <a:solidFill>
                  <a:schemeClr val="tx1"/>
                </a:solidFill>
              </a:rPr>
              <a:t>in front resonate </a:t>
            </a:r>
            <a:r>
              <a:rPr lang="en-US" dirty="0">
                <a:solidFill>
                  <a:schemeClr val="tx1"/>
                </a:solidFill>
              </a:rPr>
              <a:t>below the operational frequency and appear inductive. </a:t>
            </a:r>
            <a:endParaRPr lang="en-US" dirty="0" smtClean="0">
              <a:solidFill>
                <a:schemeClr val="tx1"/>
              </a:solidFill>
            </a:endParaRPr>
          </a:p>
        </p:txBody>
      </p:sp>
    </p:spTree>
    <p:extLst>
      <p:ext uri="{BB962C8B-B14F-4D97-AF65-F5344CB8AC3E}">
        <p14:creationId xmlns:p14="http://schemas.microsoft.com/office/powerpoint/2010/main" val="2507664605"/>
      </p:ext>
    </p:extLst>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Working principle (contd</a:t>
            </a:r>
            <a:r>
              <a:rPr lang="en-IN" dirty="0"/>
              <a:t>.)</a:t>
            </a:r>
          </a:p>
        </p:txBody>
      </p:sp>
      <p:sp>
        <p:nvSpPr>
          <p:cNvPr id="3" name="Content Placeholder 2"/>
          <p:cNvSpPr>
            <a:spLocks noGrp="1"/>
          </p:cNvSpPr>
          <p:nvPr>
            <p:ph sz="half" idx="1"/>
          </p:nvPr>
        </p:nvSpPr>
        <p:spPr>
          <a:xfrm>
            <a:off x="581192" y="2228003"/>
            <a:ext cx="5983911" cy="3991642"/>
          </a:xfrm>
        </p:spPr>
        <p:txBody>
          <a:bodyPr>
            <a:normAutofit/>
          </a:bodyPr>
          <a:lstStyle/>
          <a:p>
            <a:pPr fontAlgn="base"/>
            <a:r>
              <a:rPr lang="en-US" dirty="0" smtClean="0">
                <a:solidFill>
                  <a:schemeClr val="tx1"/>
                </a:solidFill>
              </a:rPr>
              <a:t>Accordingly </a:t>
            </a:r>
            <a:r>
              <a:rPr lang="en-US" dirty="0">
                <a:solidFill>
                  <a:schemeClr val="tx1"/>
                </a:solidFill>
              </a:rPr>
              <a:t>the element immediately behind the active region acts as a reflector and those in front act as directors.  This means that the direction of maximum radiation is towards the feed point</a:t>
            </a:r>
            <a:r>
              <a:rPr lang="en-US" dirty="0" smtClean="0">
                <a:solidFill>
                  <a:schemeClr val="tx1"/>
                </a:solidFill>
              </a:rPr>
              <a:t>.</a:t>
            </a:r>
          </a:p>
          <a:p>
            <a:pPr fontAlgn="base"/>
            <a:r>
              <a:rPr lang="en-US" dirty="0">
                <a:solidFill>
                  <a:schemeClr val="tx1"/>
                </a:solidFill>
              </a:rPr>
              <a:t>This antenna is often characterized by active and passive </a:t>
            </a:r>
            <a:r>
              <a:rPr lang="en-US" dirty="0" smtClean="0">
                <a:solidFill>
                  <a:schemeClr val="tx1"/>
                </a:solidFill>
              </a:rPr>
              <a:t>regions. It </a:t>
            </a:r>
            <a:r>
              <a:rPr lang="en-US" dirty="0">
                <a:solidFill>
                  <a:schemeClr val="tx1"/>
                </a:solidFill>
              </a:rPr>
              <a:t>can be seen that the elements near the half-wavelength dipole </a:t>
            </a:r>
            <a:r>
              <a:rPr lang="en-US" dirty="0" smtClean="0">
                <a:solidFill>
                  <a:schemeClr val="tx1"/>
                </a:solidFill>
              </a:rPr>
              <a:t>contribute </a:t>
            </a:r>
            <a:r>
              <a:rPr lang="en-US" dirty="0">
                <a:solidFill>
                  <a:schemeClr val="tx1"/>
                </a:solidFill>
              </a:rPr>
              <a:t>to LPDA </a:t>
            </a:r>
            <a:r>
              <a:rPr lang="en-US" dirty="0" smtClean="0">
                <a:solidFill>
                  <a:schemeClr val="tx1"/>
                </a:solidFill>
              </a:rPr>
              <a:t>radiation.</a:t>
            </a:r>
            <a:endParaRPr lang="en-US" dirty="0">
              <a:solidFill>
                <a:schemeClr val="tx1"/>
              </a:solidFill>
            </a:endParaRPr>
          </a:p>
        </p:txBody>
      </p:sp>
      <p:sp>
        <p:nvSpPr>
          <p:cNvPr id="4" name="Content Placeholder 3"/>
          <p:cNvSpPr>
            <a:spLocks noGrp="1"/>
          </p:cNvSpPr>
          <p:nvPr>
            <p:ph sz="half" idx="2"/>
          </p:nvPr>
        </p:nvSpPr>
        <p:spPr>
          <a:xfrm>
            <a:off x="6188417" y="2228003"/>
            <a:ext cx="5422392" cy="3991642"/>
          </a:xfrm>
        </p:spPr>
        <p:txBody>
          <a:bodyPr>
            <a:normAutofit/>
          </a:bodyPr>
          <a:lstStyle/>
          <a:p>
            <a:pPr fontAlgn="base"/>
            <a:endParaRPr lang="en-US" dirty="0"/>
          </a:p>
          <a:p>
            <a:pPr fontAlgn="base"/>
            <a:endParaRPr lang="en-US" dirty="0" smtClean="0"/>
          </a:p>
          <a:p>
            <a:pPr fontAlgn="base"/>
            <a:endParaRPr lang="en-US" dirty="0"/>
          </a:p>
          <a:p>
            <a:pPr fontAlgn="base"/>
            <a:endParaRPr lang="en-US" dirty="0" smtClean="0"/>
          </a:p>
          <a:p>
            <a:pPr fontAlgn="base"/>
            <a:endParaRPr lang="en-US" dirty="0"/>
          </a:p>
          <a:p>
            <a:pPr fontAlgn="base"/>
            <a:endParaRPr lang="en-US" dirty="0"/>
          </a:p>
        </p:txBody>
      </p:sp>
      <p:pic>
        <p:nvPicPr>
          <p:cNvPr id="6" name="Picture 5"/>
          <p:cNvPicPr>
            <a:picLocks noChangeAspect="1"/>
          </p:cNvPicPr>
          <p:nvPr/>
        </p:nvPicPr>
        <p:blipFill>
          <a:blip r:embed="rId2"/>
          <a:stretch>
            <a:fillRect/>
          </a:stretch>
        </p:blipFill>
        <p:spPr>
          <a:xfrm>
            <a:off x="6650965" y="2625006"/>
            <a:ext cx="5045705" cy="2515025"/>
          </a:xfrm>
          <a:prstGeom prst="rect">
            <a:avLst/>
          </a:prstGeom>
        </p:spPr>
      </p:pic>
    </p:spTree>
    <p:extLst>
      <p:ext uri="{BB962C8B-B14F-4D97-AF65-F5344CB8AC3E}">
        <p14:creationId xmlns:p14="http://schemas.microsoft.com/office/powerpoint/2010/main" val="2856072446"/>
      </p:ext>
    </p:extLst>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Mathematical relationships</a:t>
            </a:r>
            <a:endParaRPr lang="en-IN" dirty="0"/>
          </a:p>
        </p:txBody>
      </p:sp>
      <p:sp>
        <p:nvSpPr>
          <p:cNvPr id="5" name="AutoShape 2" descr="Log periodic dipole array concep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mc:AlternateContent xmlns:mc="http://schemas.openxmlformats.org/markup-compatibility/2006" xmlns:a14="http://schemas.microsoft.com/office/drawing/2010/main">
        <mc:Choice Requires="a14">
          <p:sp>
            <p:nvSpPr>
              <p:cNvPr id="16" name="Content Placeholder 2"/>
              <p:cNvSpPr>
                <a:spLocks noGrp="1"/>
              </p:cNvSpPr>
              <p:nvPr>
                <p:ph sz="half" idx="1"/>
              </p:nvPr>
            </p:nvSpPr>
            <p:spPr>
              <a:xfrm>
                <a:off x="581193" y="2228002"/>
                <a:ext cx="5422390" cy="4500601"/>
              </a:xfrm>
            </p:spPr>
            <p:txBody>
              <a:bodyPr>
                <a:normAutofit fontScale="92500"/>
              </a:bodyPr>
              <a:lstStyle/>
              <a:p>
                <a14:m>
                  <m:oMath xmlns:m="http://schemas.openxmlformats.org/officeDocument/2006/math">
                    <m:func>
                      <m:funcPr>
                        <m:ctrlPr>
                          <a:rPr lang="en-IN" i="1" smtClean="0">
                            <a:solidFill>
                              <a:schemeClr val="tx1"/>
                            </a:solidFill>
                            <a:latin typeface="Cambria Math" panose="02040503050406030204" pitchFamily="18" charset="0"/>
                          </a:rPr>
                        </m:ctrlPr>
                      </m:funcPr>
                      <m:fName>
                        <m:r>
                          <m:rPr>
                            <m:sty m:val="p"/>
                          </m:rPr>
                          <a:rPr lang="en-IN">
                            <a:solidFill>
                              <a:schemeClr val="tx1"/>
                            </a:solidFill>
                            <a:latin typeface="Cambria Math" panose="02040503050406030204" pitchFamily="18" charset="0"/>
                          </a:rPr>
                          <m:t>tan</m:t>
                        </m:r>
                      </m:fName>
                      <m:e>
                        <m:d>
                          <m:dPr>
                            <m:ctrlPr>
                              <a:rPr lang="en-IN" i="1">
                                <a:solidFill>
                                  <a:schemeClr val="tx1"/>
                                </a:solidFill>
                                <a:latin typeface="Cambria Math" panose="02040503050406030204" pitchFamily="18" charset="0"/>
                              </a:rPr>
                            </m:ctrlPr>
                          </m:dPr>
                          <m:e>
                            <m:r>
                              <a:rPr lang="en-IN" i="1">
                                <a:solidFill>
                                  <a:schemeClr val="tx1"/>
                                </a:solidFill>
                                <a:latin typeface="Cambria Math" panose="02040503050406030204" pitchFamily="18" charset="0"/>
                              </a:rPr>
                              <m:t>𝛼</m:t>
                            </m:r>
                          </m:e>
                        </m:d>
                      </m:e>
                    </m:func>
                    <m:r>
                      <a:rPr lang="en-IN" i="1">
                        <a:solidFill>
                          <a:schemeClr val="tx1"/>
                        </a:solidFill>
                        <a:latin typeface="Cambria Math" panose="02040503050406030204" pitchFamily="18" charset="0"/>
                      </a:rPr>
                      <m:t>= </m:t>
                    </m:r>
                    <m:f>
                      <m:fPr>
                        <m:ctrlPr>
                          <a:rPr lang="en-IN" i="1">
                            <a:solidFill>
                              <a:schemeClr val="tx1"/>
                            </a:solidFill>
                            <a:latin typeface="Cambria Math" panose="02040503050406030204" pitchFamily="18" charset="0"/>
                          </a:rPr>
                        </m:ctrlPr>
                      </m:fPr>
                      <m:num>
                        <m:sSub>
                          <m:sSubPr>
                            <m:ctrlPr>
                              <a:rPr lang="en-IN" i="1">
                                <a:solidFill>
                                  <a:schemeClr val="tx1"/>
                                </a:solidFill>
                                <a:latin typeface="Cambria Math" panose="02040503050406030204" pitchFamily="18" charset="0"/>
                              </a:rPr>
                            </m:ctrlPr>
                          </m:sSubPr>
                          <m:e>
                            <m:r>
                              <a:rPr lang="en-IN" i="1">
                                <a:solidFill>
                                  <a:schemeClr val="tx1"/>
                                </a:solidFill>
                                <a:latin typeface="Cambria Math" panose="02040503050406030204" pitchFamily="18" charset="0"/>
                              </a:rPr>
                              <m:t>𝐿</m:t>
                            </m:r>
                          </m:e>
                          <m:sub>
                            <m:r>
                              <a:rPr lang="en-IN" i="1">
                                <a:solidFill>
                                  <a:schemeClr val="tx1"/>
                                </a:solidFill>
                                <a:latin typeface="Cambria Math" panose="02040503050406030204" pitchFamily="18" charset="0"/>
                              </a:rPr>
                              <m:t>𝑛</m:t>
                            </m:r>
                            <m:r>
                              <a:rPr lang="en-IN" i="1">
                                <a:solidFill>
                                  <a:schemeClr val="tx1"/>
                                </a:solidFill>
                                <a:latin typeface="Cambria Math" panose="02040503050406030204" pitchFamily="18" charset="0"/>
                              </a:rPr>
                              <m:t> </m:t>
                            </m:r>
                          </m:sub>
                        </m:sSub>
                        <m:r>
                          <a:rPr lang="en-IN" i="1">
                            <a:solidFill>
                              <a:schemeClr val="tx1"/>
                            </a:solidFill>
                            <a:latin typeface="Cambria Math" panose="02040503050406030204" pitchFamily="18" charset="0"/>
                          </a:rPr>
                          <m:t>/2</m:t>
                        </m:r>
                      </m:num>
                      <m:den>
                        <m:sSub>
                          <m:sSubPr>
                            <m:ctrlPr>
                              <a:rPr lang="en-IN" i="1">
                                <a:solidFill>
                                  <a:schemeClr val="tx1"/>
                                </a:solidFill>
                                <a:latin typeface="Cambria Math" panose="02040503050406030204" pitchFamily="18" charset="0"/>
                              </a:rPr>
                            </m:ctrlPr>
                          </m:sSubPr>
                          <m:e>
                            <m:r>
                              <a:rPr lang="en-IN" i="1">
                                <a:solidFill>
                                  <a:schemeClr val="tx1"/>
                                </a:solidFill>
                                <a:latin typeface="Cambria Math" panose="02040503050406030204" pitchFamily="18" charset="0"/>
                              </a:rPr>
                              <m:t>𝑅</m:t>
                            </m:r>
                          </m:e>
                          <m:sub>
                            <m:r>
                              <a:rPr lang="en-IN" i="1">
                                <a:solidFill>
                                  <a:schemeClr val="tx1"/>
                                </a:solidFill>
                                <a:latin typeface="Cambria Math" panose="02040503050406030204" pitchFamily="18" charset="0"/>
                              </a:rPr>
                              <m:t>𝑛</m:t>
                            </m:r>
                          </m:sub>
                        </m:sSub>
                      </m:den>
                    </m:f>
                  </m:oMath>
                </a14:m>
                <a:endParaRPr lang="en-IN" dirty="0" smtClean="0">
                  <a:solidFill>
                    <a:schemeClr val="tx1"/>
                  </a:solidFill>
                </a:endParaRPr>
              </a:p>
              <a:p>
                <a14:m>
                  <m:oMath xmlns:m="http://schemas.openxmlformats.org/officeDocument/2006/math">
                    <m:sSub>
                      <m:sSubPr>
                        <m:ctrlPr>
                          <a:rPr lang="en-IN" i="1">
                            <a:solidFill>
                              <a:schemeClr val="tx1"/>
                            </a:solidFill>
                            <a:latin typeface="Cambria Math" panose="02040503050406030204" pitchFamily="18" charset="0"/>
                          </a:rPr>
                        </m:ctrlPr>
                      </m:sSubPr>
                      <m:e>
                        <m:r>
                          <a:rPr lang="en-IN" i="1">
                            <a:solidFill>
                              <a:schemeClr val="tx1"/>
                            </a:solidFill>
                            <a:latin typeface="Cambria Math" panose="02040503050406030204" pitchFamily="18" charset="0"/>
                          </a:rPr>
                          <m:t>𝑅</m:t>
                        </m:r>
                      </m:e>
                      <m:sub>
                        <m:r>
                          <a:rPr lang="en-IN" i="1">
                            <a:solidFill>
                              <a:schemeClr val="tx1"/>
                            </a:solidFill>
                            <a:latin typeface="Cambria Math" panose="02040503050406030204" pitchFamily="18" charset="0"/>
                          </a:rPr>
                          <m:t>𝑛</m:t>
                        </m:r>
                      </m:sub>
                    </m:sSub>
                    <m:r>
                      <a:rPr lang="en-IN" i="1">
                        <a:solidFill>
                          <a:schemeClr val="tx1"/>
                        </a:solidFill>
                        <a:latin typeface="Cambria Math" panose="02040503050406030204" pitchFamily="18" charset="0"/>
                      </a:rPr>
                      <m:t>=</m:t>
                    </m:r>
                    <m:f>
                      <m:fPr>
                        <m:ctrlPr>
                          <a:rPr lang="en-IN" i="1">
                            <a:solidFill>
                              <a:schemeClr val="tx1"/>
                            </a:solidFill>
                            <a:latin typeface="Cambria Math" panose="02040503050406030204" pitchFamily="18" charset="0"/>
                          </a:rPr>
                        </m:ctrlPr>
                      </m:fPr>
                      <m:num>
                        <m:sSub>
                          <m:sSubPr>
                            <m:ctrlPr>
                              <a:rPr lang="en-IN" i="1">
                                <a:solidFill>
                                  <a:schemeClr val="tx1"/>
                                </a:solidFill>
                                <a:latin typeface="Cambria Math" panose="02040503050406030204" pitchFamily="18" charset="0"/>
                              </a:rPr>
                            </m:ctrlPr>
                          </m:sSubPr>
                          <m:e>
                            <m:r>
                              <a:rPr lang="en-IN" i="1">
                                <a:solidFill>
                                  <a:schemeClr val="tx1"/>
                                </a:solidFill>
                                <a:latin typeface="Cambria Math" panose="02040503050406030204" pitchFamily="18" charset="0"/>
                              </a:rPr>
                              <m:t>𝐿</m:t>
                            </m:r>
                          </m:e>
                          <m:sub>
                            <m:r>
                              <a:rPr lang="en-IN" i="1">
                                <a:solidFill>
                                  <a:schemeClr val="tx1"/>
                                </a:solidFill>
                                <a:latin typeface="Cambria Math" panose="02040503050406030204" pitchFamily="18" charset="0"/>
                              </a:rPr>
                              <m:t>𝑛</m:t>
                            </m:r>
                          </m:sub>
                        </m:sSub>
                      </m:num>
                      <m:den>
                        <m:r>
                          <a:rPr lang="en-IN" i="1">
                            <a:solidFill>
                              <a:schemeClr val="tx1"/>
                            </a:solidFill>
                            <a:latin typeface="Cambria Math" panose="02040503050406030204" pitchFamily="18" charset="0"/>
                          </a:rPr>
                          <m:t>2</m:t>
                        </m:r>
                        <m:r>
                          <m:rPr>
                            <m:sty m:val="p"/>
                          </m:rPr>
                          <a:rPr lang="en-IN">
                            <a:solidFill>
                              <a:schemeClr val="tx1"/>
                            </a:solidFill>
                            <a:latin typeface="Cambria Math" panose="02040503050406030204" pitchFamily="18" charset="0"/>
                          </a:rPr>
                          <m:t>tan</m:t>
                        </m:r>
                        <m:r>
                          <a:rPr lang="en-IN" i="1">
                            <a:solidFill>
                              <a:schemeClr val="tx1"/>
                            </a:solidFill>
                            <a:latin typeface="Cambria Math" panose="02040503050406030204" pitchFamily="18" charset="0"/>
                          </a:rPr>
                          <m:t>⁡(</m:t>
                        </m:r>
                        <m:r>
                          <a:rPr lang="en-IN" i="1">
                            <a:solidFill>
                              <a:schemeClr val="tx1"/>
                            </a:solidFill>
                            <a:latin typeface="Cambria Math" panose="02040503050406030204" pitchFamily="18" charset="0"/>
                          </a:rPr>
                          <m:t>𝛼</m:t>
                        </m:r>
                        <m:r>
                          <a:rPr lang="en-IN" i="1">
                            <a:solidFill>
                              <a:schemeClr val="tx1"/>
                            </a:solidFill>
                            <a:latin typeface="Cambria Math" panose="02040503050406030204" pitchFamily="18" charset="0"/>
                          </a:rPr>
                          <m:t>)</m:t>
                        </m:r>
                      </m:den>
                    </m:f>
                    <m:r>
                      <a:rPr lang="en-IN" i="1">
                        <a:solidFill>
                          <a:schemeClr val="tx1"/>
                        </a:solidFill>
                        <a:latin typeface="Cambria Math" panose="02040503050406030204" pitchFamily="18" charset="0"/>
                      </a:rPr>
                      <m:t> </m:t>
                    </m:r>
                  </m:oMath>
                </a14:m>
                <a:endParaRPr lang="en-IN" dirty="0">
                  <a:solidFill>
                    <a:schemeClr val="tx1"/>
                  </a:solidFill>
                </a:endParaRPr>
              </a:p>
              <a:p>
                <a14:m>
                  <m:oMath xmlns:m="http://schemas.openxmlformats.org/officeDocument/2006/math">
                    <m:r>
                      <a:rPr lang="en-IN" i="1">
                        <a:solidFill>
                          <a:schemeClr val="tx1"/>
                        </a:solidFill>
                        <a:latin typeface="Cambria Math" panose="02040503050406030204" pitchFamily="18" charset="0"/>
                      </a:rPr>
                      <m:t>𝜏</m:t>
                    </m:r>
                    <m:r>
                      <a:rPr lang="en-IN" i="1">
                        <a:solidFill>
                          <a:schemeClr val="tx1"/>
                        </a:solidFill>
                        <a:latin typeface="Cambria Math" panose="02040503050406030204" pitchFamily="18" charset="0"/>
                      </a:rPr>
                      <m:t>=</m:t>
                    </m:r>
                    <m:f>
                      <m:fPr>
                        <m:ctrlPr>
                          <a:rPr lang="en-IN" i="1">
                            <a:solidFill>
                              <a:schemeClr val="tx1"/>
                            </a:solidFill>
                            <a:latin typeface="Cambria Math" panose="02040503050406030204" pitchFamily="18" charset="0"/>
                          </a:rPr>
                        </m:ctrlPr>
                      </m:fPr>
                      <m:num>
                        <m:sSub>
                          <m:sSubPr>
                            <m:ctrlPr>
                              <a:rPr lang="en-IN" i="1">
                                <a:solidFill>
                                  <a:schemeClr val="tx1"/>
                                </a:solidFill>
                                <a:latin typeface="Cambria Math" panose="02040503050406030204" pitchFamily="18" charset="0"/>
                              </a:rPr>
                            </m:ctrlPr>
                          </m:sSubPr>
                          <m:e>
                            <m:r>
                              <a:rPr lang="en-IN" i="1">
                                <a:solidFill>
                                  <a:schemeClr val="tx1"/>
                                </a:solidFill>
                                <a:latin typeface="Cambria Math" panose="02040503050406030204" pitchFamily="18" charset="0"/>
                              </a:rPr>
                              <m:t>𝑅</m:t>
                            </m:r>
                          </m:e>
                          <m:sub>
                            <m:r>
                              <a:rPr lang="en-IN" i="1">
                                <a:solidFill>
                                  <a:schemeClr val="tx1"/>
                                </a:solidFill>
                                <a:latin typeface="Cambria Math" panose="02040503050406030204" pitchFamily="18" charset="0"/>
                              </a:rPr>
                              <m:t>𝑛</m:t>
                            </m:r>
                            <m:r>
                              <a:rPr lang="en-IN" i="1">
                                <a:solidFill>
                                  <a:schemeClr val="tx1"/>
                                </a:solidFill>
                                <a:latin typeface="Cambria Math" panose="02040503050406030204" pitchFamily="18" charset="0"/>
                              </a:rPr>
                              <m:t>+1 </m:t>
                            </m:r>
                          </m:sub>
                        </m:sSub>
                      </m:num>
                      <m:den>
                        <m:sSub>
                          <m:sSubPr>
                            <m:ctrlPr>
                              <a:rPr lang="en-IN" i="1">
                                <a:solidFill>
                                  <a:schemeClr val="tx1"/>
                                </a:solidFill>
                                <a:latin typeface="Cambria Math" panose="02040503050406030204" pitchFamily="18" charset="0"/>
                              </a:rPr>
                            </m:ctrlPr>
                          </m:sSubPr>
                          <m:e>
                            <m:r>
                              <a:rPr lang="en-IN" i="1">
                                <a:solidFill>
                                  <a:schemeClr val="tx1"/>
                                </a:solidFill>
                                <a:latin typeface="Cambria Math" panose="02040503050406030204" pitchFamily="18" charset="0"/>
                              </a:rPr>
                              <m:t>𝑅</m:t>
                            </m:r>
                          </m:e>
                          <m:sub>
                            <m:r>
                              <a:rPr lang="en-IN" i="1">
                                <a:solidFill>
                                  <a:schemeClr val="tx1"/>
                                </a:solidFill>
                                <a:latin typeface="Cambria Math" panose="02040503050406030204" pitchFamily="18" charset="0"/>
                              </a:rPr>
                              <m:t>𝑛</m:t>
                            </m:r>
                          </m:sub>
                        </m:sSub>
                      </m:den>
                    </m:f>
                    <m:r>
                      <a:rPr lang="en-IN" i="1">
                        <a:solidFill>
                          <a:schemeClr val="tx1"/>
                        </a:solidFill>
                        <a:latin typeface="Cambria Math" panose="02040503050406030204" pitchFamily="18" charset="0"/>
                      </a:rPr>
                      <m:t>=</m:t>
                    </m:r>
                    <m:f>
                      <m:fPr>
                        <m:ctrlPr>
                          <a:rPr lang="en-IN" i="1">
                            <a:solidFill>
                              <a:schemeClr val="tx1"/>
                            </a:solidFill>
                            <a:latin typeface="Cambria Math" panose="02040503050406030204" pitchFamily="18" charset="0"/>
                          </a:rPr>
                        </m:ctrlPr>
                      </m:fPr>
                      <m:num>
                        <m:sSub>
                          <m:sSubPr>
                            <m:ctrlPr>
                              <a:rPr lang="en-IN" i="1">
                                <a:solidFill>
                                  <a:schemeClr val="tx1"/>
                                </a:solidFill>
                                <a:latin typeface="Cambria Math" panose="02040503050406030204" pitchFamily="18" charset="0"/>
                              </a:rPr>
                            </m:ctrlPr>
                          </m:sSubPr>
                          <m:e>
                            <m:r>
                              <a:rPr lang="en-IN" i="1">
                                <a:solidFill>
                                  <a:schemeClr val="tx1"/>
                                </a:solidFill>
                                <a:latin typeface="Cambria Math" panose="02040503050406030204" pitchFamily="18" charset="0"/>
                              </a:rPr>
                              <m:t>𝐿</m:t>
                            </m:r>
                          </m:e>
                          <m:sub>
                            <m:r>
                              <a:rPr lang="en-IN" i="1">
                                <a:solidFill>
                                  <a:schemeClr val="tx1"/>
                                </a:solidFill>
                                <a:latin typeface="Cambria Math" panose="02040503050406030204" pitchFamily="18" charset="0"/>
                              </a:rPr>
                              <m:t>𝑛</m:t>
                            </m:r>
                            <m:r>
                              <a:rPr lang="en-IN" i="1">
                                <a:solidFill>
                                  <a:schemeClr val="tx1"/>
                                </a:solidFill>
                                <a:latin typeface="Cambria Math" panose="02040503050406030204" pitchFamily="18" charset="0"/>
                              </a:rPr>
                              <m:t>+1</m:t>
                            </m:r>
                          </m:sub>
                        </m:sSub>
                      </m:num>
                      <m:den>
                        <m:sSub>
                          <m:sSubPr>
                            <m:ctrlPr>
                              <a:rPr lang="en-IN" i="1">
                                <a:solidFill>
                                  <a:schemeClr val="tx1"/>
                                </a:solidFill>
                                <a:latin typeface="Cambria Math" panose="02040503050406030204" pitchFamily="18" charset="0"/>
                              </a:rPr>
                            </m:ctrlPr>
                          </m:sSubPr>
                          <m:e>
                            <m:r>
                              <a:rPr lang="en-IN" i="1">
                                <a:solidFill>
                                  <a:schemeClr val="tx1"/>
                                </a:solidFill>
                                <a:latin typeface="Cambria Math" panose="02040503050406030204" pitchFamily="18" charset="0"/>
                              </a:rPr>
                              <m:t>𝐿</m:t>
                            </m:r>
                          </m:e>
                          <m:sub>
                            <m:r>
                              <a:rPr lang="en-IN" i="1">
                                <a:solidFill>
                                  <a:schemeClr val="tx1"/>
                                </a:solidFill>
                                <a:latin typeface="Cambria Math" panose="02040503050406030204" pitchFamily="18" charset="0"/>
                              </a:rPr>
                              <m:t>𝑛</m:t>
                            </m:r>
                          </m:sub>
                        </m:sSub>
                      </m:den>
                    </m:f>
                    <m:r>
                      <a:rPr lang="en-IN" i="1">
                        <a:solidFill>
                          <a:schemeClr val="tx1"/>
                        </a:solidFill>
                        <a:latin typeface="Cambria Math" panose="02040503050406030204" pitchFamily="18" charset="0"/>
                      </a:rPr>
                      <m:t>=</m:t>
                    </m:r>
                    <m:f>
                      <m:fPr>
                        <m:ctrlPr>
                          <a:rPr lang="en-IN" i="1">
                            <a:solidFill>
                              <a:schemeClr val="tx1"/>
                            </a:solidFill>
                            <a:latin typeface="Cambria Math" panose="02040503050406030204" pitchFamily="18" charset="0"/>
                          </a:rPr>
                        </m:ctrlPr>
                      </m:fPr>
                      <m:num>
                        <m:sSub>
                          <m:sSubPr>
                            <m:ctrlPr>
                              <a:rPr lang="en-IN" i="1">
                                <a:solidFill>
                                  <a:schemeClr val="tx1"/>
                                </a:solidFill>
                                <a:latin typeface="Cambria Math" panose="02040503050406030204" pitchFamily="18" charset="0"/>
                              </a:rPr>
                            </m:ctrlPr>
                          </m:sSubPr>
                          <m:e>
                            <m:r>
                              <a:rPr lang="en-IN" i="1">
                                <a:solidFill>
                                  <a:schemeClr val="tx1"/>
                                </a:solidFill>
                                <a:latin typeface="Cambria Math" panose="02040503050406030204" pitchFamily="18" charset="0"/>
                              </a:rPr>
                              <m:t>𝑑</m:t>
                            </m:r>
                          </m:e>
                          <m:sub>
                            <m:r>
                              <a:rPr lang="en-IN" i="1">
                                <a:solidFill>
                                  <a:schemeClr val="tx1"/>
                                </a:solidFill>
                                <a:latin typeface="Cambria Math" panose="02040503050406030204" pitchFamily="18" charset="0"/>
                              </a:rPr>
                              <m:t>𝑛</m:t>
                            </m:r>
                            <m:r>
                              <a:rPr lang="en-IN" i="1">
                                <a:solidFill>
                                  <a:schemeClr val="tx1"/>
                                </a:solidFill>
                                <a:latin typeface="Cambria Math" panose="02040503050406030204" pitchFamily="18" charset="0"/>
                              </a:rPr>
                              <m:t>+1</m:t>
                            </m:r>
                          </m:sub>
                        </m:sSub>
                      </m:num>
                      <m:den>
                        <m:sSub>
                          <m:sSubPr>
                            <m:ctrlPr>
                              <a:rPr lang="en-IN" i="1">
                                <a:solidFill>
                                  <a:schemeClr val="tx1"/>
                                </a:solidFill>
                                <a:latin typeface="Cambria Math" panose="02040503050406030204" pitchFamily="18" charset="0"/>
                              </a:rPr>
                            </m:ctrlPr>
                          </m:sSubPr>
                          <m:e>
                            <m:r>
                              <a:rPr lang="en-IN" i="1">
                                <a:solidFill>
                                  <a:schemeClr val="tx1"/>
                                </a:solidFill>
                                <a:latin typeface="Cambria Math" panose="02040503050406030204" pitchFamily="18" charset="0"/>
                              </a:rPr>
                              <m:t>𝑑</m:t>
                            </m:r>
                          </m:e>
                          <m:sub>
                            <m:r>
                              <a:rPr lang="en-IN" i="1">
                                <a:solidFill>
                                  <a:schemeClr val="tx1"/>
                                </a:solidFill>
                                <a:latin typeface="Cambria Math" panose="02040503050406030204" pitchFamily="18" charset="0"/>
                              </a:rPr>
                              <m:t>𝑛</m:t>
                            </m:r>
                          </m:sub>
                        </m:sSub>
                      </m:den>
                    </m:f>
                  </m:oMath>
                </a14:m>
                <a:r>
                  <a:rPr lang="en-IN" dirty="0" smtClean="0">
                    <a:solidFill>
                      <a:schemeClr val="tx1"/>
                    </a:solidFill>
                  </a:rPr>
                  <a:t>   (Ratio between adj. dipoles)</a:t>
                </a:r>
              </a:p>
              <a:p>
                <a14:m>
                  <m:oMath xmlns:m="http://schemas.openxmlformats.org/officeDocument/2006/math">
                    <m:sSub>
                      <m:sSubPr>
                        <m:ctrlPr>
                          <a:rPr lang="en-IN" i="1">
                            <a:solidFill>
                              <a:schemeClr val="tx1"/>
                            </a:solidFill>
                            <a:latin typeface="Cambria Math" panose="02040503050406030204" pitchFamily="18" charset="0"/>
                          </a:rPr>
                        </m:ctrlPr>
                      </m:sSubPr>
                      <m:e>
                        <m:r>
                          <a:rPr lang="en-IN" i="1">
                            <a:solidFill>
                              <a:schemeClr val="tx1"/>
                            </a:solidFill>
                            <a:latin typeface="Cambria Math" panose="02040503050406030204" pitchFamily="18" charset="0"/>
                          </a:rPr>
                          <m:t>𝑅</m:t>
                        </m:r>
                      </m:e>
                      <m:sub>
                        <m:r>
                          <a:rPr lang="en-IN" i="1">
                            <a:solidFill>
                              <a:schemeClr val="tx1"/>
                            </a:solidFill>
                            <a:latin typeface="Cambria Math" panose="02040503050406030204" pitchFamily="18" charset="0"/>
                          </a:rPr>
                          <m:t>𝑛</m:t>
                        </m:r>
                        <m:r>
                          <a:rPr lang="en-IN" i="1">
                            <a:solidFill>
                              <a:schemeClr val="tx1"/>
                            </a:solidFill>
                            <a:latin typeface="Cambria Math" panose="02040503050406030204" pitchFamily="18" charset="0"/>
                          </a:rPr>
                          <m:t>+1 </m:t>
                        </m:r>
                      </m:sub>
                    </m:sSub>
                    <m:r>
                      <a:rPr lang="en-IN" i="1">
                        <a:solidFill>
                          <a:schemeClr val="tx1"/>
                        </a:solidFill>
                        <a:latin typeface="Cambria Math" panose="02040503050406030204" pitchFamily="18" charset="0"/>
                      </a:rPr>
                      <m:t>= </m:t>
                    </m:r>
                    <m:r>
                      <a:rPr lang="en-IN" i="1">
                        <a:solidFill>
                          <a:schemeClr val="tx1"/>
                        </a:solidFill>
                        <a:latin typeface="Cambria Math" panose="02040503050406030204" pitchFamily="18" charset="0"/>
                      </a:rPr>
                      <m:t>𝜏</m:t>
                    </m:r>
                    <m:sSub>
                      <m:sSubPr>
                        <m:ctrlPr>
                          <a:rPr lang="en-IN" i="1">
                            <a:solidFill>
                              <a:schemeClr val="tx1"/>
                            </a:solidFill>
                            <a:latin typeface="Cambria Math" panose="02040503050406030204" pitchFamily="18" charset="0"/>
                          </a:rPr>
                        </m:ctrlPr>
                      </m:sSubPr>
                      <m:e>
                        <m:r>
                          <a:rPr lang="en-IN" i="1">
                            <a:solidFill>
                              <a:schemeClr val="tx1"/>
                            </a:solidFill>
                            <a:latin typeface="Cambria Math" panose="02040503050406030204" pitchFamily="18" charset="0"/>
                          </a:rPr>
                          <m:t>𝑅</m:t>
                        </m:r>
                      </m:e>
                      <m:sub>
                        <m:r>
                          <a:rPr lang="en-IN" i="1">
                            <a:solidFill>
                              <a:schemeClr val="tx1"/>
                            </a:solidFill>
                            <a:latin typeface="Cambria Math" panose="02040503050406030204" pitchFamily="18" charset="0"/>
                          </a:rPr>
                          <m:t>𝑛</m:t>
                        </m:r>
                        <m:r>
                          <a:rPr lang="en-IN" i="1">
                            <a:solidFill>
                              <a:schemeClr val="tx1"/>
                            </a:solidFill>
                            <a:latin typeface="Cambria Math" panose="02040503050406030204" pitchFamily="18" charset="0"/>
                          </a:rPr>
                          <m:t> </m:t>
                        </m:r>
                      </m:sub>
                    </m:sSub>
                  </m:oMath>
                </a14:m>
                <a:endParaRPr lang="en-IN" dirty="0" smtClean="0">
                  <a:solidFill>
                    <a:schemeClr val="tx1"/>
                  </a:solidFill>
                </a:endParaRPr>
              </a:p>
              <a:p>
                <a14:m>
                  <m:oMath xmlns:m="http://schemas.openxmlformats.org/officeDocument/2006/math">
                    <m:sSub>
                      <m:sSubPr>
                        <m:ctrlPr>
                          <a:rPr lang="en-IN" i="1">
                            <a:solidFill>
                              <a:schemeClr val="tx1"/>
                            </a:solidFill>
                            <a:latin typeface="Cambria Math" panose="02040503050406030204" pitchFamily="18" charset="0"/>
                          </a:rPr>
                        </m:ctrlPr>
                      </m:sSubPr>
                      <m:e>
                        <m:r>
                          <a:rPr lang="en-IN" i="1">
                            <a:solidFill>
                              <a:schemeClr val="tx1"/>
                            </a:solidFill>
                            <a:latin typeface="Cambria Math" panose="02040503050406030204" pitchFamily="18" charset="0"/>
                          </a:rPr>
                          <m:t>𝑑</m:t>
                        </m:r>
                      </m:e>
                      <m:sub>
                        <m:r>
                          <a:rPr lang="en-IN" i="1">
                            <a:solidFill>
                              <a:schemeClr val="tx1"/>
                            </a:solidFill>
                            <a:latin typeface="Cambria Math" panose="02040503050406030204" pitchFamily="18" charset="0"/>
                          </a:rPr>
                          <m:t>𝑛</m:t>
                        </m:r>
                      </m:sub>
                    </m:sSub>
                    <m:r>
                      <a:rPr lang="en-IN" i="1">
                        <a:solidFill>
                          <a:schemeClr val="tx1"/>
                        </a:solidFill>
                        <a:latin typeface="Cambria Math" panose="02040503050406030204" pitchFamily="18" charset="0"/>
                      </a:rPr>
                      <m:t>=</m:t>
                    </m:r>
                    <m:sSub>
                      <m:sSubPr>
                        <m:ctrlPr>
                          <a:rPr lang="en-IN" i="1">
                            <a:solidFill>
                              <a:schemeClr val="tx1"/>
                            </a:solidFill>
                            <a:latin typeface="Cambria Math" panose="02040503050406030204" pitchFamily="18" charset="0"/>
                          </a:rPr>
                        </m:ctrlPr>
                      </m:sSubPr>
                      <m:e>
                        <m:r>
                          <a:rPr lang="en-IN" i="1">
                            <a:solidFill>
                              <a:schemeClr val="tx1"/>
                            </a:solidFill>
                            <a:latin typeface="Cambria Math" panose="02040503050406030204" pitchFamily="18" charset="0"/>
                          </a:rPr>
                          <m:t>𝑅</m:t>
                        </m:r>
                      </m:e>
                      <m:sub>
                        <m:r>
                          <a:rPr lang="en-IN" i="1">
                            <a:solidFill>
                              <a:schemeClr val="tx1"/>
                            </a:solidFill>
                            <a:latin typeface="Cambria Math" panose="02040503050406030204" pitchFamily="18" charset="0"/>
                          </a:rPr>
                          <m:t>𝑛</m:t>
                        </m:r>
                      </m:sub>
                    </m:sSub>
                    <m:r>
                      <a:rPr lang="en-IN" i="1">
                        <a:solidFill>
                          <a:schemeClr val="tx1"/>
                        </a:solidFill>
                        <a:latin typeface="Cambria Math" panose="02040503050406030204" pitchFamily="18" charset="0"/>
                      </a:rPr>
                      <m:t>−</m:t>
                    </m:r>
                    <m:sSub>
                      <m:sSubPr>
                        <m:ctrlPr>
                          <a:rPr lang="en-IN" i="1">
                            <a:solidFill>
                              <a:schemeClr val="tx1"/>
                            </a:solidFill>
                            <a:latin typeface="Cambria Math" panose="02040503050406030204" pitchFamily="18" charset="0"/>
                          </a:rPr>
                        </m:ctrlPr>
                      </m:sSubPr>
                      <m:e>
                        <m:r>
                          <a:rPr lang="en-IN" i="1">
                            <a:solidFill>
                              <a:schemeClr val="tx1"/>
                            </a:solidFill>
                            <a:latin typeface="Cambria Math" panose="02040503050406030204" pitchFamily="18" charset="0"/>
                          </a:rPr>
                          <m:t>𝑅</m:t>
                        </m:r>
                      </m:e>
                      <m:sub>
                        <m:r>
                          <a:rPr lang="en-IN" i="1">
                            <a:solidFill>
                              <a:schemeClr val="tx1"/>
                            </a:solidFill>
                            <a:latin typeface="Cambria Math" panose="02040503050406030204" pitchFamily="18" charset="0"/>
                          </a:rPr>
                          <m:t>𝑛</m:t>
                        </m:r>
                        <m:r>
                          <a:rPr lang="en-IN" i="1">
                            <a:solidFill>
                              <a:schemeClr val="tx1"/>
                            </a:solidFill>
                            <a:latin typeface="Cambria Math" panose="02040503050406030204" pitchFamily="18" charset="0"/>
                          </a:rPr>
                          <m:t>+1 </m:t>
                        </m:r>
                      </m:sub>
                    </m:sSub>
                  </m:oMath>
                </a14:m>
                <a:r>
                  <a:rPr lang="en-IN" dirty="0" smtClean="0">
                    <a:solidFill>
                      <a:schemeClr val="tx1"/>
                    </a:solidFill>
                  </a:rPr>
                  <a:t> (Spacing)</a:t>
                </a:r>
              </a:p>
              <a:p>
                <a14:m>
                  <m:oMath xmlns:m="http://schemas.openxmlformats.org/officeDocument/2006/math">
                    <m:sSub>
                      <m:sSubPr>
                        <m:ctrlPr>
                          <a:rPr lang="en-IN" i="1">
                            <a:solidFill>
                              <a:schemeClr val="tx1"/>
                            </a:solidFill>
                            <a:latin typeface="Cambria Math" panose="02040503050406030204" pitchFamily="18" charset="0"/>
                          </a:rPr>
                        </m:ctrlPr>
                      </m:sSubPr>
                      <m:e>
                        <m:r>
                          <a:rPr lang="en-IN" i="1">
                            <a:solidFill>
                              <a:schemeClr val="tx1"/>
                            </a:solidFill>
                            <a:latin typeface="Cambria Math" panose="02040503050406030204" pitchFamily="18" charset="0"/>
                          </a:rPr>
                          <m:t>𝑑</m:t>
                        </m:r>
                      </m:e>
                      <m:sub>
                        <m:r>
                          <a:rPr lang="en-IN" i="1">
                            <a:solidFill>
                              <a:schemeClr val="tx1"/>
                            </a:solidFill>
                            <a:latin typeface="Cambria Math" panose="02040503050406030204" pitchFamily="18" charset="0"/>
                          </a:rPr>
                          <m:t>𝑛</m:t>
                        </m:r>
                      </m:sub>
                    </m:sSub>
                    <m:r>
                      <a:rPr lang="en-IN" i="1">
                        <a:solidFill>
                          <a:schemeClr val="tx1"/>
                        </a:solidFill>
                        <a:latin typeface="Cambria Math" panose="02040503050406030204" pitchFamily="18" charset="0"/>
                      </a:rPr>
                      <m:t>=</m:t>
                    </m:r>
                    <m:sSub>
                      <m:sSubPr>
                        <m:ctrlPr>
                          <a:rPr lang="en-IN" i="1">
                            <a:solidFill>
                              <a:schemeClr val="tx1"/>
                            </a:solidFill>
                            <a:latin typeface="Cambria Math" panose="02040503050406030204" pitchFamily="18" charset="0"/>
                          </a:rPr>
                        </m:ctrlPr>
                      </m:sSubPr>
                      <m:e>
                        <m:r>
                          <a:rPr lang="en-IN" i="1">
                            <a:solidFill>
                              <a:schemeClr val="tx1"/>
                            </a:solidFill>
                            <a:latin typeface="Cambria Math" panose="02040503050406030204" pitchFamily="18" charset="0"/>
                          </a:rPr>
                          <m:t>𝑅</m:t>
                        </m:r>
                      </m:e>
                      <m:sub>
                        <m:r>
                          <a:rPr lang="en-IN" i="1">
                            <a:solidFill>
                              <a:schemeClr val="tx1"/>
                            </a:solidFill>
                            <a:latin typeface="Cambria Math" panose="02040503050406030204" pitchFamily="18" charset="0"/>
                          </a:rPr>
                          <m:t>𝑛</m:t>
                        </m:r>
                      </m:sub>
                    </m:sSub>
                    <m:r>
                      <a:rPr lang="en-IN" i="1">
                        <a:solidFill>
                          <a:schemeClr val="tx1"/>
                        </a:solidFill>
                        <a:latin typeface="Cambria Math" panose="02040503050406030204" pitchFamily="18" charset="0"/>
                      </a:rPr>
                      <m:t>−</m:t>
                    </m:r>
                    <m:r>
                      <a:rPr lang="en-IN" i="1">
                        <a:solidFill>
                          <a:schemeClr val="tx1"/>
                        </a:solidFill>
                        <a:latin typeface="Cambria Math" panose="02040503050406030204" pitchFamily="18" charset="0"/>
                      </a:rPr>
                      <m:t>𝜏</m:t>
                    </m:r>
                    <m:sSub>
                      <m:sSubPr>
                        <m:ctrlPr>
                          <a:rPr lang="en-IN" i="1">
                            <a:solidFill>
                              <a:schemeClr val="tx1"/>
                            </a:solidFill>
                            <a:latin typeface="Cambria Math" panose="02040503050406030204" pitchFamily="18" charset="0"/>
                          </a:rPr>
                        </m:ctrlPr>
                      </m:sSubPr>
                      <m:e>
                        <m:r>
                          <a:rPr lang="en-IN" i="1">
                            <a:solidFill>
                              <a:schemeClr val="tx1"/>
                            </a:solidFill>
                            <a:latin typeface="Cambria Math" panose="02040503050406030204" pitchFamily="18" charset="0"/>
                          </a:rPr>
                          <m:t>𝑅</m:t>
                        </m:r>
                      </m:e>
                      <m:sub>
                        <m:r>
                          <a:rPr lang="en-IN" i="1">
                            <a:solidFill>
                              <a:schemeClr val="tx1"/>
                            </a:solidFill>
                            <a:latin typeface="Cambria Math" panose="02040503050406030204" pitchFamily="18" charset="0"/>
                          </a:rPr>
                          <m:t>𝑛</m:t>
                        </m:r>
                        <m:r>
                          <a:rPr lang="en-IN" i="1">
                            <a:solidFill>
                              <a:schemeClr val="tx1"/>
                            </a:solidFill>
                            <a:latin typeface="Cambria Math" panose="02040503050406030204" pitchFamily="18" charset="0"/>
                          </a:rPr>
                          <m:t> </m:t>
                        </m:r>
                      </m:sub>
                    </m:sSub>
                  </m:oMath>
                </a14:m>
                <a:r>
                  <a:rPr lang="en-IN" dirty="0">
                    <a:solidFill>
                      <a:schemeClr val="tx1"/>
                    </a:solidFill>
                  </a:rPr>
                  <a:t>= </a:t>
                </a:r>
                <a14:m>
                  <m:oMath xmlns:m="http://schemas.openxmlformats.org/officeDocument/2006/math">
                    <m:r>
                      <a:rPr lang="en-IN">
                        <a:solidFill>
                          <a:schemeClr val="tx1"/>
                        </a:solidFill>
                        <a:latin typeface="Cambria Math" panose="02040503050406030204" pitchFamily="18" charset="0"/>
                      </a:rPr>
                      <m:t>(1−</m:t>
                    </m:r>
                    <m:r>
                      <a:rPr lang="en-IN" i="1">
                        <a:solidFill>
                          <a:schemeClr val="tx1"/>
                        </a:solidFill>
                        <a:latin typeface="Cambria Math" panose="02040503050406030204" pitchFamily="18" charset="0"/>
                      </a:rPr>
                      <m:t>𝜏</m:t>
                    </m:r>
                    <m:r>
                      <a:rPr lang="en-IN" i="1">
                        <a:solidFill>
                          <a:schemeClr val="tx1"/>
                        </a:solidFill>
                        <a:latin typeface="Cambria Math" panose="02040503050406030204" pitchFamily="18" charset="0"/>
                      </a:rPr>
                      <m:t>)</m:t>
                    </m:r>
                    <m:sSub>
                      <m:sSubPr>
                        <m:ctrlPr>
                          <a:rPr lang="en-IN" i="1">
                            <a:solidFill>
                              <a:schemeClr val="tx1"/>
                            </a:solidFill>
                            <a:latin typeface="Cambria Math" panose="02040503050406030204" pitchFamily="18" charset="0"/>
                          </a:rPr>
                        </m:ctrlPr>
                      </m:sSubPr>
                      <m:e>
                        <m:r>
                          <a:rPr lang="en-IN" i="1">
                            <a:solidFill>
                              <a:schemeClr val="tx1"/>
                            </a:solidFill>
                            <a:latin typeface="Cambria Math" panose="02040503050406030204" pitchFamily="18" charset="0"/>
                          </a:rPr>
                          <m:t>𝑅</m:t>
                        </m:r>
                      </m:e>
                      <m:sub>
                        <m:r>
                          <a:rPr lang="en-IN" i="1">
                            <a:solidFill>
                              <a:schemeClr val="tx1"/>
                            </a:solidFill>
                            <a:latin typeface="Cambria Math" panose="02040503050406030204" pitchFamily="18" charset="0"/>
                          </a:rPr>
                          <m:t>𝑛</m:t>
                        </m:r>
                        <m:r>
                          <a:rPr lang="en-IN" i="1">
                            <a:solidFill>
                              <a:schemeClr val="tx1"/>
                            </a:solidFill>
                            <a:latin typeface="Cambria Math" panose="02040503050406030204" pitchFamily="18" charset="0"/>
                          </a:rPr>
                          <m:t> </m:t>
                        </m:r>
                      </m:sub>
                    </m:sSub>
                  </m:oMath>
                </a14:m>
                <a:endParaRPr lang="en-IN" dirty="0">
                  <a:solidFill>
                    <a:schemeClr val="tx1"/>
                  </a:solidFill>
                </a:endParaRPr>
              </a:p>
              <a:p>
                <a14:m>
                  <m:oMath xmlns:m="http://schemas.openxmlformats.org/officeDocument/2006/math">
                    <m:sSub>
                      <m:sSubPr>
                        <m:ctrlPr>
                          <a:rPr lang="en-IN" i="1">
                            <a:solidFill>
                              <a:schemeClr val="tx1"/>
                            </a:solidFill>
                            <a:latin typeface="Cambria Math" panose="02040503050406030204" pitchFamily="18" charset="0"/>
                          </a:rPr>
                        </m:ctrlPr>
                      </m:sSubPr>
                      <m:e>
                        <m:r>
                          <a:rPr lang="en-IN" i="1">
                            <a:solidFill>
                              <a:schemeClr val="tx1"/>
                            </a:solidFill>
                            <a:latin typeface="Cambria Math" panose="02040503050406030204" pitchFamily="18" charset="0"/>
                          </a:rPr>
                          <m:t>𝐿</m:t>
                        </m:r>
                      </m:e>
                      <m:sub>
                        <m:r>
                          <a:rPr lang="en-IN" b="0" i="1" smtClean="0">
                            <a:solidFill>
                              <a:schemeClr val="tx1"/>
                            </a:solidFill>
                            <a:latin typeface="Cambria Math" panose="02040503050406030204" pitchFamily="18" charset="0"/>
                          </a:rPr>
                          <m:t>𝑁</m:t>
                        </m:r>
                      </m:sub>
                    </m:sSub>
                    <m:r>
                      <a:rPr lang="en-IN" i="1">
                        <a:solidFill>
                          <a:schemeClr val="tx1"/>
                        </a:solidFill>
                        <a:latin typeface="Cambria Math" panose="02040503050406030204" pitchFamily="18" charset="0"/>
                      </a:rPr>
                      <m:t>= </m:t>
                    </m:r>
                    <m:f>
                      <m:fPr>
                        <m:ctrlPr>
                          <a:rPr lang="en-IN" i="1">
                            <a:solidFill>
                              <a:schemeClr val="tx1"/>
                            </a:solidFill>
                            <a:latin typeface="Cambria Math" panose="02040503050406030204" pitchFamily="18" charset="0"/>
                          </a:rPr>
                        </m:ctrlPr>
                      </m:fPr>
                      <m:num>
                        <m:sSub>
                          <m:sSubPr>
                            <m:ctrlPr>
                              <a:rPr lang="en-IN" i="1">
                                <a:solidFill>
                                  <a:schemeClr val="tx1"/>
                                </a:solidFill>
                                <a:latin typeface="Cambria Math" panose="02040503050406030204" pitchFamily="18" charset="0"/>
                              </a:rPr>
                            </m:ctrlPr>
                          </m:sSubPr>
                          <m:e>
                            <m:r>
                              <a:rPr lang="en-IN" i="1">
                                <a:solidFill>
                                  <a:schemeClr val="tx1"/>
                                </a:solidFill>
                                <a:latin typeface="Cambria Math" panose="02040503050406030204" pitchFamily="18" charset="0"/>
                              </a:rPr>
                              <m:t>𝜆</m:t>
                            </m:r>
                          </m:e>
                          <m:sub>
                            <m:r>
                              <a:rPr lang="en-IN" i="1">
                                <a:solidFill>
                                  <a:schemeClr val="tx1"/>
                                </a:solidFill>
                                <a:latin typeface="Cambria Math" panose="02040503050406030204" pitchFamily="18" charset="0"/>
                              </a:rPr>
                              <m:t>𝐿</m:t>
                            </m:r>
                          </m:sub>
                        </m:sSub>
                      </m:num>
                      <m:den>
                        <m:r>
                          <a:rPr lang="en-IN" i="1">
                            <a:solidFill>
                              <a:schemeClr val="tx1"/>
                            </a:solidFill>
                            <a:latin typeface="Cambria Math" panose="02040503050406030204" pitchFamily="18" charset="0"/>
                          </a:rPr>
                          <m:t>2</m:t>
                        </m:r>
                      </m:den>
                    </m:f>
                  </m:oMath>
                </a14:m>
                <a:r>
                  <a:rPr lang="en-IN" dirty="0">
                    <a:solidFill>
                      <a:schemeClr val="tx1"/>
                    </a:solidFill>
                  </a:rPr>
                  <a:t> - Add a large dipole that acts as reflector to increase gain at lower frequencies</a:t>
                </a:r>
              </a:p>
              <a:p>
                <a14:m>
                  <m:oMath xmlns:m="http://schemas.openxmlformats.org/officeDocument/2006/math">
                    <m:sSub>
                      <m:sSubPr>
                        <m:ctrlPr>
                          <a:rPr lang="en-IN" i="1">
                            <a:solidFill>
                              <a:schemeClr val="tx1"/>
                            </a:solidFill>
                            <a:latin typeface="Cambria Math" panose="02040503050406030204" pitchFamily="18" charset="0"/>
                          </a:rPr>
                        </m:ctrlPr>
                      </m:sSubPr>
                      <m:e>
                        <m:r>
                          <a:rPr lang="en-IN" i="1">
                            <a:solidFill>
                              <a:schemeClr val="tx1"/>
                            </a:solidFill>
                            <a:latin typeface="Cambria Math" panose="02040503050406030204" pitchFamily="18" charset="0"/>
                          </a:rPr>
                          <m:t>𝐿</m:t>
                        </m:r>
                      </m:e>
                      <m:sub>
                        <m:r>
                          <a:rPr lang="en-IN" b="0" i="1" smtClean="0">
                            <a:solidFill>
                              <a:schemeClr val="tx1"/>
                            </a:solidFill>
                            <a:latin typeface="Cambria Math" panose="02040503050406030204" pitchFamily="18" charset="0"/>
                          </a:rPr>
                          <m:t>1</m:t>
                        </m:r>
                      </m:sub>
                    </m:sSub>
                    <m:r>
                      <a:rPr lang="en-IN" i="1">
                        <a:solidFill>
                          <a:schemeClr val="tx1"/>
                        </a:solidFill>
                        <a:latin typeface="Cambria Math" panose="02040503050406030204" pitchFamily="18" charset="0"/>
                      </a:rPr>
                      <m:t>= </m:t>
                    </m:r>
                    <m:f>
                      <m:fPr>
                        <m:ctrlPr>
                          <a:rPr lang="en-IN" i="1">
                            <a:solidFill>
                              <a:schemeClr val="tx1"/>
                            </a:solidFill>
                            <a:latin typeface="Cambria Math" panose="02040503050406030204" pitchFamily="18" charset="0"/>
                          </a:rPr>
                        </m:ctrlPr>
                      </m:fPr>
                      <m:num>
                        <m:sSub>
                          <m:sSubPr>
                            <m:ctrlPr>
                              <a:rPr lang="en-IN" i="1">
                                <a:solidFill>
                                  <a:schemeClr val="tx1"/>
                                </a:solidFill>
                                <a:latin typeface="Cambria Math" panose="02040503050406030204" pitchFamily="18" charset="0"/>
                              </a:rPr>
                            </m:ctrlPr>
                          </m:sSubPr>
                          <m:e>
                            <m:r>
                              <a:rPr lang="en-IN" i="1">
                                <a:solidFill>
                                  <a:schemeClr val="tx1"/>
                                </a:solidFill>
                                <a:latin typeface="Cambria Math" panose="02040503050406030204" pitchFamily="18" charset="0"/>
                              </a:rPr>
                              <m:t>𝜆</m:t>
                            </m:r>
                          </m:e>
                          <m:sub>
                            <m:r>
                              <a:rPr lang="en-IN" i="1">
                                <a:solidFill>
                                  <a:schemeClr val="tx1"/>
                                </a:solidFill>
                                <a:latin typeface="Cambria Math" panose="02040503050406030204" pitchFamily="18" charset="0"/>
                              </a:rPr>
                              <m:t>𝑈</m:t>
                            </m:r>
                          </m:sub>
                        </m:sSub>
                      </m:num>
                      <m:den>
                        <m:r>
                          <a:rPr lang="en-IN" i="1">
                            <a:solidFill>
                              <a:schemeClr val="tx1"/>
                            </a:solidFill>
                            <a:latin typeface="Cambria Math" panose="02040503050406030204" pitchFamily="18" charset="0"/>
                          </a:rPr>
                          <m:t>2</m:t>
                        </m:r>
                      </m:den>
                    </m:f>
                  </m:oMath>
                </a14:m>
                <a:r>
                  <a:rPr lang="en-IN" dirty="0">
                    <a:solidFill>
                      <a:schemeClr val="tx1"/>
                    </a:solidFill>
                  </a:rPr>
                  <a:t> - Add a few small dipoles in the front, which act as directors to increase gain at higher </a:t>
                </a:r>
                <a:r>
                  <a:rPr lang="en-IN" dirty="0" smtClean="0">
                    <a:solidFill>
                      <a:schemeClr val="tx1"/>
                    </a:solidFill>
                  </a:rPr>
                  <a:t>frequencies</a:t>
                </a:r>
                <a:endParaRPr lang="en-IN" dirty="0">
                  <a:solidFill>
                    <a:schemeClr val="tx1"/>
                  </a:solidFill>
                </a:endParaRPr>
              </a:p>
              <a:p>
                <a:endParaRPr lang="en-US" dirty="0">
                  <a:solidFill>
                    <a:schemeClr val="tx1"/>
                  </a:solidFill>
                </a:endParaRPr>
              </a:p>
            </p:txBody>
          </p:sp>
        </mc:Choice>
        <mc:Fallback xmlns="">
          <p:sp>
            <p:nvSpPr>
              <p:cNvPr id="16" name="Content Placeholder 2"/>
              <p:cNvSpPr>
                <a:spLocks noGrp="1" noRot="1" noChangeAspect="1" noMove="1" noResize="1" noEditPoints="1" noAdjustHandles="1" noChangeArrowheads="1" noChangeShapeType="1" noTextEdit="1"/>
              </p:cNvSpPr>
              <p:nvPr>
                <p:ph sz="half" idx="1"/>
              </p:nvPr>
            </p:nvSpPr>
            <p:spPr>
              <a:xfrm>
                <a:off x="581193" y="2228002"/>
                <a:ext cx="5422390" cy="4500601"/>
              </a:xfrm>
              <a:blipFill>
                <a:blip r:embed="rId2"/>
                <a:stretch>
                  <a:fillRect l="-337" t="-1894"/>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7" name="Content Placeholder 3"/>
              <p:cNvSpPr>
                <a:spLocks noGrp="1"/>
              </p:cNvSpPr>
              <p:nvPr>
                <p:ph sz="half" idx="2"/>
              </p:nvPr>
            </p:nvSpPr>
            <p:spPr>
              <a:xfrm>
                <a:off x="6188417" y="2228002"/>
                <a:ext cx="5422392" cy="4971787"/>
              </a:xfrm>
            </p:spPr>
            <p:txBody>
              <a:bodyPr>
                <a:normAutofit fontScale="92500"/>
              </a:bodyPr>
              <a:lstStyle/>
              <a:p>
                <a:endParaRPr lang="en-IN" i="1" dirty="0" smtClean="0">
                  <a:solidFill>
                    <a:schemeClr val="tx1"/>
                  </a:solidFill>
                  <a:latin typeface="Cambria Math" panose="02040503050406030204" pitchFamily="18" charset="0"/>
                </a:endParaRPr>
              </a:p>
              <a:p>
                <a:endParaRPr lang="en-IN" i="1" dirty="0">
                  <a:solidFill>
                    <a:schemeClr val="tx1"/>
                  </a:solidFill>
                  <a:latin typeface="Cambria Math" panose="02040503050406030204" pitchFamily="18" charset="0"/>
                </a:endParaRPr>
              </a:p>
              <a:p>
                <a:endParaRPr lang="en-IN" i="1" dirty="0" smtClean="0">
                  <a:solidFill>
                    <a:schemeClr val="tx1"/>
                  </a:solidFill>
                  <a:latin typeface="Cambria Math" panose="02040503050406030204" pitchFamily="18" charset="0"/>
                </a:endParaRPr>
              </a:p>
              <a:p>
                <a:endParaRPr lang="en-IN" i="1" dirty="0">
                  <a:solidFill>
                    <a:schemeClr val="tx1"/>
                  </a:solidFill>
                  <a:latin typeface="Cambria Math" panose="02040503050406030204" pitchFamily="18" charset="0"/>
                </a:endParaRPr>
              </a:p>
              <a:p>
                <a:endParaRPr lang="en-IN" i="1" dirty="0" smtClean="0">
                  <a:solidFill>
                    <a:schemeClr val="tx1"/>
                  </a:solidFill>
                  <a:latin typeface="Cambria Math" panose="02040503050406030204" pitchFamily="18" charset="0"/>
                </a:endParaRPr>
              </a:p>
              <a:p>
                <a14:m>
                  <m:oMath xmlns:m="http://schemas.openxmlformats.org/officeDocument/2006/math">
                    <m:r>
                      <a:rPr lang="en-IN" i="1" smtClean="0">
                        <a:solidFill>
                          <a:schemeClr val="tx1"/>
                        </a:solidFill>
                        <a:latin typeface="Cambria Math" panose="02040503050406030204" pitchFamily="18" charset="0"/>
                      </a:rPr>
                      <m:t>𝜎</m:t>
                    </m:r>
                    <m:r>
                      <a:rPr lang="en-IN" i="1" smtClean="0">
                        <a:solidFill>
                          <a:schemeClr val="tx1"/>
                        </a:solidFill>
                        <a:latin typeface="Cambria Math" panose="02040503050406030204" pitchFamily="18" charset="0"/>
                      </a:rPr>
                      <m:t>=</m:t>
                    </m:r>
                    <m:f>
                      <m:fPr>
                        <m:ctrlPr>
                          <a:rPr lang="en-IN" i="1">
                            <a:solidFill>
                              <a:schemeClr val="tx1"/>
                            </a:solidFill>
                            <a:latin typeface="Cambria Math" panose="02040503050406030204" pitchFamily="18" charset="0"/>
                          </a:rPr>
                        </m:ctrlPr>
                      </m:fPr>
                      <m:num>
                        <m:sSub>
                          <m:sSubPr>
                            <m:ctrlPr>
                              <a:rPr lang="en-IN" i="1">
                                <a:solidFill>
                                  <a:schemeClr val="tx1"/>
                                </a:solidFill>
                                <a:latin typeface="Cambria Math" panose="02040503050406030204" pitchFamily="18" charset="0"/>
                              </a:rPr>
                            </m:ctrlPr>
                          </m:sSubPr>
                          <m:e>
                            <m:r>
                              <a:rPr lang="en-IN" i="1">
                                <a:solidFill>
                                  <a:schemeClr val="tx1"/>
                                </a:solidFill>
                                <a:latin typeface="Cambria Math" panose="02040503050406030204" pitchFamily="18" charset="0"/>
                              </a:rPr>
                              <m:t>ⅆ</m:t>
                            </m:r>
                          </m:e>
                          <m:sub>
                            <m:r>
                              <a:rPr lang="en-IN" i="1">
                                <a:solidFill>
                                  <a:schemeClr val="tx1"/>
                                </a:solidFill>
                                <a:latin typeface="Cambria Math" panose="02040503050406030204" pitchFamily="18" charset="0"/>
                              </a:rPr>
                              <m:t>𝑛</m:t>
                            </m:r>
                          </m:sub>
                        </m:sSub>
                      </m:num>
                      <m:den>
                        <m:r>
                          <a:rPr lang="en-IN" i="1">
                            <a:solidFill>
                              <a:schemeClr val="tx1"/>
                            </a:solidFill>
                            <a:latin typeface="Cambria Math" panose="02040503050406030204" pitchFamily="18" charset="0"/>
                          </a:rPr>
                          <m:t>2</m:t>
                        </m:r>
                        <m:sSub>
                          <m:sSubPr>
                            <m:ctrlPr>
                              <a:rPr lang="en-IN" i="1">
                                <a:solidFill>
                                  <a:schemeClr val="tx1"/>
                                </a:solidFill>
                                <a:latin typeface="Cambria Math" panose="02040503050406030204" pitchFamily="18" charset="0"/>
                              </a:rPr>
                            </m:ctrlPr>
                          </m:sSubPr>
                          <m:e>
                            <m:r>
                              <a:rPr lang="en-IN" i="1">
                                <a:solidFill>
                                  <a:schemeClr val="tx1"/>
                                </a:solidFill>
                                <a:latin typeface="Cambria Math" panose="02040503050406030204" pitchFamily="18" charset="0"/>
                              </a:rPr>
                              <m:t>𝐿</m:t>
                            </m:r>
                          </m:e>
                          <m:sub>
                            <m:r>
                              <a:rPr lang="en-IN" i="1">
                                <a:solidFill>
                                  <a:schemeClr val="tx1"/>
                                </a:solidFill>
                                <a:latin typeface="Cambria Math" panose="02040503050406030204" pitchFamily="18" charset="0"/>
                              </a:rPr>
                              <m:t>𝑛</m:t>
                            </m:r>
                          </m:sub>
                        </m:sSub>
                      </m:den>
                    </m:f>
                  </m:oMath>
                </a14:m>
                <a:r>
                  <a:rPr lang="en-IN" dirty="0">
                    <a:solidFill>
                      <a:schemeClr val="tx1"/>
                    </a:solidFill>
                  </a:rPr>
                  <a:t> = </a:t>
                </a:r>
                <a14:m>
                  <m:oMath xmlns:m="http://schemas.openxmlformats.org/officeDocument/2006/math">
                    <m:f>
                      <m:fPr>
                        <m:ctrlPr>
                          <a:rPr lang="en-IN" i="1">
                            <a:solidFill>
                              <a:schemeClr val="tx1"/>
                            </a:solidFill>
                            <a:latin typeface="Cambria Math" panose="02040503050406030204" pitchFamily="18" charset="0"/>
                          </a:rPr>
                        </m:ctrlPr>
                      </m:fPr>
                      <m:num>
                        <m:r>
                          <a:rPr lang="en-IN">
                            <a:solidFill>
                              <a:schemeClr val="tx1"/>
                            </a:solidFill>
                            <a:latin typeface="Cambria Math" panose="02040503050406030204" pitchFamily="18" charset="0"/>
                          </a:rPr>
                          <m:t>(1−</m:t>
                        </m:r>
                        <m:r>
                          <a:rPr lang="en-IN" i="1">
                            <a:solidFill>
                              <a:schemeClr val="tx1"/>
                            </a:solidFill>
                            <a:latin typeface="Cambria Math" panose="02040503050406030204" pitchFamily="18" charset="0"/>
                          </a:rPr>
                          <m:t>𝜏</m:t>
                        </m:r>
                        <m:r>
                          <a:rPr lang="en-IN" i="1">
                            <a:solidFill>
                              <a:schemeClr val="tx1"/>
                            </a:solidFill>
                            <a:latin typeface="Cambria Math" panose="02040503050406030204" pitchFamily="18" charset="0"/>
                          </a:rPr>
                          <m:t>)</m:t>
                        </m:r>
                      </m:num>
                      <m:den>
                        <m:r>
                          <a:rPr lang="en-IN" i="1">
                            <a:solidFill>
                              <a:schemeClr val="tx1"/>
                            </a:solidFill>
                            <a:latin typeface="Cambria Math" panose="02040503050406030204" pitchFamily="18" charset="0"/>
                          </a:rPr>
                          <m:t>4</m:t>
                        </m:r>
                        <m:r>
                          <m:rPr>
                            <m:sty m:val="p"/>
                          </m:rPr>
                          <a:rPr lang="en-IN">
                            <a:solidFill>
                              <a:schemeClr val="tx1"/>
                            </a:solidFill>
                            <a:latin typeface="Cambria Math" panose="02040503050406030204" pitchFamily="18" charset="0"/>
                          </a:rPr>
                          <m:t>tan</m:t>
                        </m:r>
                        <m:r>
                          <a:rPr lang="en-IN" i="1">
                            <a:solidFill>
                              <a:schemeClr val="tx1"/>
                            </a:solidFill>
                            <a:latin typeface="Cambria Math" panose="02040503050406030204" pitchFamily="18" charset="0"/>
                          </a:rPr>
                          <m:t>⁡(</m:t>
                        </m:r>
                        <m:r>
                          <a:rPr lang="en-IN" i="1">
                            <a:solidFill>
                              <a:schemeClr val="tx1"/>
                            </a:solidFill>
                            <a:latin typeface="Cambria Math" panose="02040503050406030204" pitchFamily="18" charset="0"/>
                          </a:rPr>
                          <m:t>𝛼</m:t>
                        </m:r>
                        <m:r>
                          <a:rPr lang="en-IN" i="1">
                            <a:solidFill>
                              <a:schemeClr val="tx1"/>
                            </a:solidFill>
                            <a:latin typeface="Cambria Math" panose="02040503050406030204" pitchFamily="18" charset="0"/>
                          </a:rPr>
                          <m:t>)</m:t>
                        </m:r>
                      </m:den>
                    </m:f>
                  </m:oMath>
                </a14:m>
                <a:r>
                  <a:rPr lang="en-IN" i="1" dirty="0" smtClean="0">
                    <a:solidFill>
                      <a:schemeClr val="tx1"/>
                    </a:solidFill>
                    <a:latin typeface="Cambria Math" panose="02040503050406030204" pitchFamily="18" charset="0"/>
                  </a:rPr>
                  <a:t>   </a:t>
                </a:r>
                <a:r>
                  <a:rPr lang="en-IN" dirty="0" smtClean="0">
                    <a:solidFill>
                      <a:schemeClr val="tx1"/>
                    </a:solidFill>
                  </a:rPr>
                  <a:t>(Scaling Factor)</a:t>
                </a:r>
                <a:endParaRPr lang="en-IN" dirty="0">
                  <a:solidFill>
                    <a:schemeClr val="tx1"/>
                  </a:solidFill>
                </a:endParaRPr>
              </a:p>
              <a:p>
                <a:r>
                  <a:rPr lang="en-IN" i="1" dirty="0" smtClean="0">
                    <a:solidFill>
                      <a:schemeClr val="tx1"/>
                    </a:solidFill>
                    <a:latin typeface="Cambria Math" panose="02040503050406030204" pitchFamily="18" charset="0"/>
                  </a:rPr>
                  <a:t>Thus  </a:t>
                </a:r>
                <a14:m>
                  <m:oMath xmlns:m="http://schemas.openxmlformats.org/officeDocument/2006/math">
                    <m:r>
                      <a:rPr lang="en-IN" b="0" i="1" smtClean="0">
                        <a:solidFill>
                          <a:schemeClr val="tx1"/>
                        </a:solidFill>
                        <a:latin typeface="Cambria Math" panose="02040503050406030204" pitchFamily="18" charset="0"/>
                      </a:rPr>
                      <m:t>𝛼</m:t>
                    </m:r>
                    <m:r>
                      <a:rPr lang="en-IN" i="1">
                        <a:solidFill>
                          <a:schemeClr val="tx1"/>
                        </a:solidFill>
                        <a:latin typeface="Cambria Math" panose="02040503050406030204" pitchFamily="18" charset="0"/>
                      </a:rPr>
                      <m:t>=</m:t>
                    </m:r>
                    <m:func>
                      <m:funcPr>
                        <m:ctrlPr>
                          <a:rPr lang="en-IN" b="0" i="1" smtClean="0">
                            <a:solidFill>
                              <a:schemeClr val="tx1"/>
                            </a:solidFill>
                            <a:latin typeface="Cambria Math" panose="02040503050406030204" pitchFamily="18" charset="0"/>
                          </a:rPr>
                        </m:ctrlPr>
                      </m:funcPr>
                      <m:fName>
                        <m:sSup>
                          <m:sSupPr>
                            <m:ctrlPr>
                              <a:rPr lang="en-IN" b="0" i="1" smtClean="0">
                                <a:solidFill>
                                  <a:schemeClr val="tx1"/>
                                </a:solidFill>
                                <a:latin typeface="Cambria Math" panose="02040503050406030204" pitchFamily="18" charset="0"/>
                              </a:rPr>
                            </m:ctrlPr>
                          </m:sSupPr>
                          <m:e>
                            <m:r>
                              <m:rPr>
                                <m:sty m:val="p"/>
                              </m:rPr>
                              <a:rPr lang="en-IN" b="0" i="0" smtClean="0">
                                <a:solidFill>
                                  <a:schemeClr val="tx1"/>
                                </a:solidFill>
                                <a:latin typeface="Cambria Math" panose="02040503050406030204" pitchFamily="18" charset="0"/>
                              </a:rPr>
                              <m:t>tan</m:t>
                            </m:r>
                          </m:e>
                          <m:sup>
                            <m:r>
                              <a:rPr lang="en-IN" b="0" i="1" smtClean="0">
                                <a:solidFill>
                                  <a:schemeClr val="tx1"/>
                                </a:solidFill>
                                <a:latin typeface="Cambria Math" panose="02040503050406030204" pitchFamily="18" charset="0"/>
                              </a:rPr>
                              <m:t>−1</m:t>
                            </m:r>
                          </m:sup>
                        </m:sSup>
                      </m:fName>
                      <m:e>
                        <m:f>
                          <m:fPr>
                            <m:ctrlPr>
                              <a:rPr lang="en-IN" i="1">
                                <a:solidFill>
                                  <a:schemeClr val="tx1"/>
                                </a:solidFill>
                                <a:latin typeface="Cambria Math" panose="02040503050406030204" pitchFamily="18" charset="0"/>
                              </a:rPr>
                            </m:ctrlPr>
                          </m:fPr>
                          <m:num>
                            <m:r>
                              <a:rPr lang="en-IN">
                                <a:solidFill>
                                  <a:schemeClr val="tx1"/>
                                </a:solidFill>
                                <a:latin typeface="Cambria Math" panose="02040503050406030204" pitchFamily="18" charset="0"/>
                              </a:rPr>
                              <m:t>(1−</m:t>
                            </m:r>
                            <m:r>
                              <a:rPr lang="en-IN" i="1">
                                <a:solidFill>
                                  <a:schemeClr val="tx1"/>
                                </a:solidFill>
                                <a:latin typeface="Cambria Math" panose="02040503050406030204" pitchFamily="18" charset="0"/>
                              </a:rPr>
                              <m:t>𝜏</m:t>
                            </m:r>
                            <m:r>
                              <a:rPr lang="en-IN" i="1">
                                <a:solidFill>
                                  <a:schemeClr val="tx1"/>
                                </a:solidFill>
                                <a:latin typeface="Cambria Math" panose="02040503050406030204" pitchFamily="18" charset="0"/>
                              </a:rPr>
                              <m:t>)</m:t>
                            </m:r>
                          </m:num>
                          <m:den>
                            <m:r>
                              <a:rPr lang="en-IN" i="1">
                                <a:solidFill>
                                  <a:schemeClr val="tx1"/>
                                </a:solidFill>
                                <a:latin typeface="Cambria Math" panose="02040503050406030204" pitchFamily="18" charset="0"/>
                              </a:rPr>
                              <m:t>4</m:t>
                            </m:r>
                            <m:r>
                              <a:rPr lang="en-IN" i="1">
                                <a:solidFill>
                                  <a:schemeClr val="tx1"/>
                                </a:solidFill>
                                <a:latin typeface="Cambria Math" panose="02040503050406030204" pitchFamily="18" charset="0"/>
                              </a:rPr>
                              <m:t>𝜎</m:t>
                            </m:r>
                          </m:den>
                        </m:f>
                        <m:r>
                          <m:rPr>
                            <m:nor/>
                          </m:rPr>
                          <a:rPr lang="en-IN" b="0" i="1" smtClean="0">
                            <a:solidFill>
                              <a:schemeClr val="tx1"/>
                            </a:solidFill>
                            <a:latin typeface="Cambria Math" panose="02040503050406030204" pitchFamily="18" charset="0"/>
                          </a:rPr>
                          <m:t>.</m:t>
                        </m:r>
                      </m:e>
                    </m:func>
                    <m:r>
                      <a:rPr lang="en-IN" b="0" i="0" smtClean="0">
                        <a:solidFill>
                          <a:schemeClr val="tx1"/>
                        </a:solidFill>
                        <a:latin typeface="Cambria Math" panose="02040503050406030204" pitchFamily="18" charset="0"/>
                      </a:rPr>
                      <m:t>  </m:t>
                    </m:r>
                  </m:oMath>
                </a14:m>
                <a:r>
                  <a:rPr lang="en-IN" dirty="0" smtClean="0">
                    <a:solidFill>
                      <a:schemeClr val="tx1"/>
                    </a:solidFill>
                  </a:rPr>
                  <a:t>Hence if </a:t>
                </a:r>
                <a14:m>
                  <m:oMath xmlns:m="http://schemas.openxmlformats.org/officeDocument/2006/math">
                    <m:r>
                      <a:rPr lang="en-IN" i="1">
                        <a:solidFill>
                          <a:schemeClr val="tx1"/>
                        </a:solidFill>
                        <a:latin typeface="Cambria Math" panose="02040503050406030204" pitchFamily="18" charset="0"/>
                      </a:rPr>
                      <m:t>𝛼</m:t>
                    </m:r>
                  </m:oMath>
                </a14:m>
                <a:r>
                  <a:rPr lang="en-IN" i="1" dirty="0" smtClean="0">
                    <a:solidFill>
                      <a:schemeClr val="tx1"/>
                    </a:solidFill>
                    <a:latin typeface="Cambria Math" panose="02040503050406030204" pitchFamily="18" charset="0"/>
                  </a:rPr>
                  <a:t> </a:t>
                </a:r>
                <a:r>
                  <a:rPr lang="en-IN" dirty="0" smtClean="0">
                    <a:solidFill>
                      <a:schemeClr val="tx1"/>
                    </a:solidFill>
                  </a:rPr>
                  <a:t>is small, then </a:t>
                </a:r>
                <a14:m>
                  <m:oMath xmlns:m="http://schemas.openxmlformats.org/officeDocument/2006/math">
                    <m:r>
                      <a:rPr lang="en-IN" i="1">
                        <a:solidFill>
                          <a:schemeClr val="tx1"/>
                        </a:solidFill>
                        <a:latin typeface="Cambria Math" panose="02040503050406030204" pitchFamily="18" charset="0"/>
                      </a:rPr>
                      <m:t>𝜏</m:t>
                    </m:r>
                  </m:oMath>
                </a14:m>
                <a:r>
                  <a:rPr lang="en-IN" dirty="0" smtClean="0">
                    <a:solidFill>
                      <a:schemeClr val="tx1"/>
                    </a:solidFill>
                  </a:rPr>
                  <a:t> is large, which means the dipoles will be close together, and vice versa.</a:t>
                </a:r>
                <a:endParaRPr lang="en-IN" i="1" dirty="0" smtClean="0">
                  <a:solidFill>
                    <a:schemeClr val="tx1"/>
                  </a:solidFill>
                  <a:latin typeface="Cambria Math" panose="02040503050406030204" pitchFamily="18" charset="0"/>
                </a:endParaRPr>
              </a:p>
            </p:txBody>
          </p:sp>
        </mc:Choice>
        <mc:Fallback xmlns="">
          <p:sp>
            <p:nvSpPr>
              <p:cNvPr id="17" name="Content Placeholder 3"/>
              <p:cNvSpPr>
                <a:spLocks noGrp="1" noRot="1" noChangeAspect="1" noMove="1" noResize="1" noEditPoints="1" noAdjustHandles="1" noChangeArrowheads="1" noChangeShapeType="1" noTextEdit="1"/>
              </p:cNvSpPr>
              <p:nvPr>
                <p:ph sz="half" idx="2"/>
              </p:nvPr>
            </p:nvSpPr>
            <p:spPr>
              <a:xfrm>
                <a:off x="6188417" y="2228002"/>
                <a:ext cx="5422392" cy="4971787"/>
              </a:xfrm>
              <a:blipFill>
                <a:blip r:embed="rId3"/>
                <a:stretch>
                  <a:fillRect l="-337"/>
                </a:stretch>
              </a:blipFill>
            </p:spPr>
            <p:txBody>
              <a:bodyPr/>
              <a:lstStyle/>
              <a:p>
                <a:r>
                  <a:rPr lang="en-IN">
                    <a:noFill/>
                  </a:rPr>
                  <a:t> </a:t>
                </a:r>
              </a:p>
            </p:txBody>
          </p:sp>
        </mc:Fallback>
      </mc:AlternateContent>
      <p:pic>
        <p:nvPicPr>
          <p:cNvPr id="3076" name="Picture 4" descr="https://www.researchgate.net/profile/Pavlos_Lazaridis/publication/319689777/figure/fig1/AS:538674882662400@1505441508655/Log-periodic-dipole-antenna-geometry_W640.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88417" y="1883694"/>
            <a:ext cx="4374615" cy="30212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9302750"/>
      </p:ext>
    </p:extLst>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Features of Log periodic Antennas</a:t>
            </a:r>
            <a:endParaRPr lang="en-IN" dirty="0"/>
          </a:p>
        </p:txBody>
      </p:sp>
      <p:sp>
        <p:nvSpPr>
          <p:cNvPr id="3" name="Text Placeholder 2"/>
          <p:cNvSpPr>
            <a:spLocks noGrp="1"/>
          </p:cNvSpPr>
          <p:nvPr>
            <p:ph type="body" idx="1"/>
          </p:nvPr>
        </p:nvSpPr>
        <p:spPr/>
        <p:txBody>
          <a:bodyPr/>
          <a:lstStyle/>
          <a:p>
            <a:r>
              <a:rPr lang="en-IN" dirty="0" smtClean="0"/>
              <a:t>Advantages</a:t>
            </a:r>
            <a:endParaRPr lang="en-IN" dirty="0"/>
          </a:p>
        </p:txBody>
      </p:sp>
      <p:sp>
        <p:nvSpPr>
          <p:cNvPr id="4" name="Content Placeholder 3"/>
          <p:cNvSpPr>
            <a:spLocks noGrp="1"/>
          </p:cNvSpPr>
          <p:nvPr>
            <p:ph sz="half" idx="2"/>
          </p:nvPr>
        </p:nvSpPr>
        <p:spPr/>
        <p:txBody>
          <a:bodyPr>
            <a:normAutofit/>
          </a:bodyPr>
          <a:lstStyle/>
          <a:p>
            <a:r>
              <a:rPr lang="en-US" dirty="0" smtClean="0">
                <a:solidFill>
                  <a:schemeClr val="tx1"/>
                </a:solidFill>
              </a:rPr>
              <a:t>Compactness of the design can be varied </a:t>
            </a:r>
            <a:r>
              <a:rPr lang="en-US" dirty="0">
                <a:solidFill>
                  <a:schemeClr val="tx1"/>
                </a:solidFill>
              </a:rPr>
              <a:t>according to the requirements</a:t>
            </a:r>
            <a:r>
              <a:rPr lang="en-US" dirty="0" smtClean="0">
                <a:solidFill>
                  <a:schemeClr val="tx1"/>
                </a:solidFill>
              </a:rPr>
              <a:t>.</a:t>
            </a:r>
          </a:p>
          <a:p>
            <a:r>
              <a:rPr lang="en-US" dirty="0" smtClean="0">
                <a:solidFill>
                  <a:schemeClr val="tx1"/>
                </a:solidFill>
              </a:rPr>
              <a:t>Wide </a:t>
            </a:r>
            <a:r>
              <a:rPr lang="en-US" dirty="0">
                <a:solidFill>
                  <a:schemeClr val="tx1"/>
                </a:solidFill>
              </a:rPr>
              <a:t>frequency </a:t>
            </a:r>
            <a:r>
              <a:rPr lang="en-US" dirty="0" smtClean="0">
                <a:solidFill>
                  <a:schemeClr val="tx1"/>
                </a:solidFill>
              </a:rPr>
              <a:t>response.</a:t>
            </a:r>
          </a:p>
          <a:p>
            <a:r>
              <a:rPr lang="en-IN" dirty="0" smtClean="0">
                <a:solidFill>
                  <a:schemeClr val="tx1"/>
                </a:solidFill>
              </a:rPr>
              <a:t>High bandwidth and moderate </a:t>
            </a:r>
            <a:r>
              <a:rPr lang="en-IN" dirty="0">
                <a:solidFill>
                  <a:schemeClr val="tx1"/>
                </a:solidFill>
              </a:rPr>
              <a:t>directivity</a:t>
            </a:r>
            <a:r>
              <a:rPr lang="en-US" dirty="0" smtClean="0">
                <a:solidFill>
                  <a:schemeClr val="tx1"/>
                </a:solidFill>
              </a:rPr>
              <a:t>.</a:t>
            </a:r>
          </a:p>
          <a:p>
            <a:r>
              <a:rPr lang="en-US" dirty="0" smtClean="0">
                <a:solidFill>
                  <a:schemeClr val="tx1"/>
                </a:solidFill>
              </a:rPr>
              <a:t>Nearly frequency independent in operation.</a:t>
            </a:r>
            <a:endParaRPr lang="en-US" dirty="0">
              <a:solidFill>
                <a:schemeClr val="tx1"/>
              </a:solidFill>
            </a:endParaRPr>
          </a:p>
        </p:txBody>
      </p:sp>
      <p:sp>
        <p:nvSpPr>
          <p:cNvPr id="5" name="Text Placeholder 4"/>
          <p:cNvSpPr>
            <a:spLocks noGrp="1"/>
          </p:cNvSpPr>
          <p:nvPr>
            <p:ph type="body" sz="quarter" idx="3"/>
          </p:nvPr>
        </p:nvSpPr>
        <p:spPr/>
        <p:txBody>
          <a:bodyPr/>
          <a:lstStyle/>
          <a:p>
            <a:r>
              <a:rPr lang="en-IN" dirty="0" smtClean="0"/>
              <a:t>Disadvantages</a:t>
            </a:r>
            <a:endParaRPr lang="en-IN" dirty="0"/>
          </a:p>
        </p:txBody>
      </p:sp>
      <p:sp>
        <p:nvSpPr>
          <p:cNvPr id="6" name="Content Placeholder 5"/>
          <p:cNvSpPr>
            <a:spLocks noGrp="1"/>
          </p:cNvSpPr>
          <p:nvPr>
            <p:ph sz="quarter" idx="4"/>
          </p:nvPr>
        </p:nvSpPr>
        <p:spPr/>
        <p:txBody>
          <a:bodyPr/>
          <a:lstStyle/>
          <a:p>
            <a:r>
              <a:rPr lang="en-US" dirty="0" smtClean="0">
                <a:solidFill>
                  <a:schemeClr val="tx1"/>
                </a:solidFill>
              </a:rPr>
              <a:t>Installation </a:t>
            </a:r>
            <a:r>
              <a:rPr lang="en-US" dirty="0">
                <a:solidFill>
                  <a:schemeClr val="tx1"/>
                </a:solidFill>
              </a:rPr>
              <a:t>cost is high</a:t>
            </a:r>
            <a:r>
              <a:rPr lang="en-US" dirty="0" smtClean="0">
                <a:solidFill>
                  <a:schemeClr val="tx1"/>
                </a:solidFill>
              </a:rPr>
              <a:t>.</a:t>
            </a:r>
          </a:p>
          <a:p>
            <a:r>
              <a:rPr lang="en-US" dirty="0" smtClean="0">
                <a:solidFill>
                  <a:schemeClr val="tx1"/>
                </a:solidFill>
              </a:rPr>
              <a:t>Less directivity than </a:t>
            </a:r>
            <a:r>
              <a:rPr lang="en-US" dirty="0">
                <a:solidFill>
                  <a:schemeClr val="tx1"/>
                </a:solidFill>
              </a:rPr>
              <a:t>other antennas like </a:t>
            </a:r>
            <a:r>
              <a:rPr lang="en-US" dirty="0" smtClean="0">
                <a:solidFill>
                  <a:schemeClr val="tx1"/>
                </a:solidFill>
              </a:rPr>
              <a:t>Yagi-</a:t>
            </a:r>
            <a:r>
              <a:rPr lang="en-US" dirty="0" err="1" smtClean="0">
                <a:solidFill>
                  <a:schemeClr val="tx1"/>
                </a:solidFill>
              </a:rPr>
              <a:t>uda</a:t>
            </a:r>
            <a:r>
              <a:rPr lang="en-US" dirty="0" smtClean="0">
                <a:solidFill>
                  <a:schemeClr val="tx1"/>
                </a:solidFill>
              </a:rPr>
              <a:t>.</a:t>
            </a:r>
          </a:p>
          <a:p>
            <a:r>
              <a:rPr lang="en-US" dirty="0" smtClean="0">
                <a:solidFill>
                  <a:schemeClr val="tx1"/>
                </a:solidFill>
              </a:rPr>
              <a:t>Lower gain on low frequencies (HF, VHF) , compared to Yagi-</a:t>
            </a:r>
            <a:r>
              <a:rPr lang="en-US" dirty="0" err="1" smtClean="0">
                <a:solidFill>
                  <a:schemeClr val="tx1"/>
                </a:solidFill>
              </a:rPr>
              <a:t>Uda</a:t>
            </a:r>
            <a:r>
              <a:rPr lang="en-US" dirty="0" smtClean="0">
                <a:solidFill>
                  <a:schemeClr val="tx1"/>
                </a:solidFill>
              </a:rPr>
              <a:t> </a:t>
            </a:r>
            <a:r>
              <a:rPr lang="en-US" dirty="0">
                <a:solidFill>
                  <a:schemeClr val="tx1"/>
                </a:solidFill>
              </a:rPr>
              <a:t>having the same size</a:t>
            </a:r>
            <a:r>
              <a:rPr lang="en-US" dirty="0" smtClean="0">
                <a:solidFill>
                  <a:schemeClr val="tx1"/>
                </a:solidFill>
              </a:rPr>
              <a:t>.</a:t>
            </a:r>
          </a:p>
          <a:p>
            <a:r>
              <a:rPr lang="en-US" dirty="0" smtClean="0">
                <a:solidFill>
                  <a:schemeClr val="tx1"/>
                </a:solidFill>
              </a:rPr>
              <a:t>Not </a:t>
            </a:r>
            <a:r>
              <a:rPr lang="en-US" dirty="0">
                <a:solidFill>
                  <a:schemeClr val="tx1"/>
                </a:solidFill>
              </a:rPr>
              <a:t>used for </a:t>
            </a:r>
            <a:r>
              <a:rPr lang="en-US" dirty="0" err="1">
                <a:solidFill>
                  <a:schemeClr val="tx1"/>
                </a:solidFill>
              </a:rPr>
              <a:t>omni</a:t>
            </a:r>
            <a:r>
              <a:rPr lang="en-US" dirty="0">
                <a:solidFill>
                  <a:schemeClr val="tx1"/>
                </a:solidFill>
              </a:rPr>
              <a:t>-directional </a:t>
            </a:r>
            <a:r>
              <a:rPr lang="en-US" dirty="0" smtClean="0">
                <a:solidFill>
                  <a:schemeClr val="tx1"/>
                </a:solidFill>
              </a:rPr>
              <a:t>applications.</a:t>
            </a:r>
            <a:endParaRPr lang="en-IN" dirty="0">
              <a:solidFill>
                <a:schemeClr val="tx1"/>
              </a:solidFill>
            </a:endParaRPr>
          </a:p>
        </p:txBody>
      </p:sp>
    </p:spTree>
    <p:extLst>
      <p:ext uri="{BB962C8B-B14F-4D97-AF65-F5344CB8AC3E}">
        <p14:creationId xmlns:p14="http://schemas.microsoft.com/office/powerpoint/2010/main" val="3525944548"/>
      </p:ext>
    </p:extLst>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Applications</a:t>
            </a:r>
            <a:endParaRPr lang="en-IN" dirty="0"/>
          </a:p>
        </p:txBody>
      </p:sp>
      <p:sp>
        <p:nvSpPr>
          <p:cNvPr id="3" name="Content Placeholder 2"/>
          <p:cNvSpPr>
            <a:spLocks noGrp="1"/>
          </p:cNvSpPr>
          <p:nvPr>
            <p:ph sz="half" idx="1"/>
          </p:nvPr>
        </p:nvSpPr>
        <p:spPr>
          <a:xfrm>
            <a:off x="581193" y="2228003"/>
            <a:ext cx="11029616" cy="3991642"/>
          </a:xfrm>
        </p:spPr>
        <p:txBody>
          <a:bodyPr>
            <a:normAutofit lnSpcReduction="10000"/>
          </a:bodyPr>
          <a:lstStyle/>
          <a:p>
            <a:pPr fontAlgn="base"/>
            <a:r>
              <a:rPr lang="en-US" b="1" i="1" dirty="0" smtClean="0">
                <a:solidFill>
                  <a:schemeClr val="tx1"/>
                </a:solidFill>
              </a:rPr>
              <a:t>HF </a:t>
            </a:r>
            <a:r>
              <a:rPr lang="en-US" b="1" i="1" dirty="0">
                <a:solidFill>
                  <a:schemeClr val="tx1"/>
                </a:solidFill>
              </a:rPr>
              <a:t>communications:</a:t>
            </a:r>
            <a:r>
              <a:rPr lang="en-US" dirty="0">
                <a:solidFill>
                  <a:schemeClr val="tx1"/>
                </a:solidFill>
              </a:rPr>
              <a:t>   Log periodic antenna arrays are often used for diplomatic traffic on the </a:t>
            </a:r>
            <a:r>
              <a:rPr lang="en-US" dirty="0" smtClean="0">
                <a:solidFill>
                  <a:schemeClr val="tx1"/>
                </a:solidFill>
              </a:rPr>
              <a:t>HF </a:t>
            </a:r>
            <a:r>
              <a:rPr lang="en-US" dirty="0">
                <a:solidFill>
                  <a:schemeClr val="tx1"/>
                </a:solidFill>
              </a:rPr>
              <a:t>bands. </a:t>
            </a:r>
            <a:r>
              <a:rPr lang="en-US" dirty="0" smtClean="0">
                <a:solidFill>
                  <a:schemeClr val="tx1"/>
                </a:solidFill>
              </a:rPr>
              <a:t> A </a:t>
            </a:r>
            <a:r>
              <a:rPr lang="en-US" dirty="0">
                <a:solidFill>
                  <a:schemeClr val="tx1"/>
                </a:solidFill>
              </a:rPr>
              <a:t>single log periodic antenna will give access to a sufficient number of frequencies over the </a:t>
            </a:r>
            <a:r>
              <a:rPr lang="en-US" dirty="0" smtClean="0">
                <a:solidFill>
                  <a:schemeClr val="tx1"/>
                </a:solidFill>
              </a:rPr>
              <a:t>HF </a:t>
            </a:r>
            <a:r>
              <a:rPr lang="en-US" dirty="0">
                <a:solidFill>
                  <a:schemeClr val="tx1"/>
                </a:solidFill>
              </a:rPr>
              <a:t>bands to enable communications to be made despite the variations in the ionosphere changing optimum working frequencies.</a:t>
            </a:r>
            <a:r>
              <a:rPr lang="en-US" b="1" i="1" dirty="0">
                <a:solidFill>
                  <a:schemeClr val="tx1"/>
                </a:solidFill>
              </a:rPr>
              <a:t> </a:t>
            </a:r>
            <a:endParaRPr lang="en-US" b="1" i="1" dirty="0" smtClean="0">
              <a:solidFill>
                <a:schemeClr val="tx1"/>
              </a:solidFill>
            </a:endParaRPr>
          </a:p>
          <a:p>
            <a:pPr marL="0" indent="0" fontAlgn="base">
              <a:buNone/>
            </a:pPr>
            <a:endParaRPr lang="en-US" b="1" i="1" dirty="0" smtClean="0">
              <a:solidFill>
                <a:schemeClr val="tx1"/>
              </a:solidFill>
            </a:endParaRPr>
          </a:p>
          <a:p>
            <a:pPr fontAlgn="base"/>
            <a:r>
              <a:rPr lang="en-US" b="1" i="1" dirty="0">
                <a:solidFill>
                  <a:schemeClr val="tx1"/>
                </a:solidFill>
              </a:rPr>
              <a:t>EMC measurements</a:t>
            </a:r>
            <a:r>
              <a:rPr lang="en-US" dirty="0">
                <a:solidFill>
                  <a:schemeClr val="tx1"/>
                </a:solidFill>
              </a:rPr>
              <a:t>:   EMC is a key issue for all electronic products. Testing requires frequency scans to be undertaken over wide bands of frequencies. When testing for radiated emissions an antenna that is able to provide a flat response over a wide band of frequencies is needed. The log periodic is able to offer the performance required and is widely used in this form of application.</a:t>
            </a:r>
            <a:r>
              <a:rPr lang="en-US" b="1" i="1" dirty="0">
                <a:solidFill>
                  <a:schemeClr val="tx1"/>
                </a:solidFill>
              </a:rPr>
              <a:t> </a:t>
            </a:r>
            <a:endParaRPr lang="en-US" b="1" i="1" dirty="0" smtClean="0">
              <a:solidFill>
                <a:schemeClr val="tx1"/>
              </a:solidFill>
            </a:endParaRPr>
          </a:p>
          <a:p>
            <a:pPr marL="0" indent="0">
              <a:buNone/>
            </a:pPr>
            <a:endParaRPr lang="en-US" b="1" i="1" dirty="0">
              <a:solidFill>
                <a:schemeClr val="tx1"/>
              </a:solidFill>
            </a:endParaRPr>
          </a:p>
          <a:p>
            <a:r>
              <a:rPr lang="en-US" b="1" i="1" dirty="0">
                <a:solidFill>
                  <a:schemeClr val="tx1"/>
                </a:solidFill>
              </a:rPr>
              <a:t>UHF Terrestrial TV:</a:t>
            </a:r>
            <a:r>
              <a:rPr lang="en-US" dirty="0">
                <a:solidFill>
                  <a:schemeClr val="tx1"/>
                </a:solidFill>
              </a:rPr>
              <a:t>   The log periodic antenna is sometimes used for UHF terrestrial television reception. </a:t>
            </a:r>
            <a:r>
              <a:rPr lang="en-US" dirty="0" smtClean="0">
                <a:solidFill>
                  <a:schemeClr val="tx1"/>
                </a:solidFill>
              </a:rPr>
              <a:t> As </a:t>
            </a:r>
            <a:r>
              <a:rPr lang="en-US" dirty="0">
                <a:solidFill>
                  <a:schemeClr val="tx1"/>
                </a:solidFill>
              </a:rPr>
              <a:t>television channels may be located over a wide portion of the UHF spectrum, the log periodic enables a sufficient bandwidth to be covered (television bands of roughly 54–88 and 174–216 MHz in </a:t>
            </a:r>
            <a:r>
              <a:rPr lang="en-US" dirty="0" smtClean="0">
                <a:solidFill>
                  <a:schemeClr val="tx1"/>
                </a:solidFill>
              </a:rPr>
              <a:t>the VHF</a:t>
            </a:r>
            <a:r>
              <a:rPr lang="en-US" dirty="0">
                <a:solidFill>
                  <a:schemeClr val="tx1"/>
                </a:solidFill>
              </a:rPr>
              <a:t> and 470–890 MHz in </a:t>
            </a:r>
            <a:r>
              <a:rPr lang="en-US" dirty="0" smtClean="0">
                <a:solidFill>
                  <a:schemeClr val="tx1"/>
                </a:solidFill>
              </a:rPr>
              <a:t>the UHF)</a:t>
            </a:r>
            <a:r>
              <a:rPr lang="en-US" dirty="0">
                <a:solidFill>
                  <a:schemeClr val="tx1"/>
                </a:solidFill>
              </a:rPr>
              <a:t> while also having high gain for adequate fringe reception. </a:t>
            </a:r>
            <a:endParaRPr lang="en-IN" dirty="0">
              <a:solidFill>
                <a:schemeClr val="tx1"/>
              </a:solidFill>
            </a:endParaRPr>
          </a:p>
          <a:p>
            <a:pPr fontAlgn="base"/>
            <a:endParaRPr lang="en-US" b="1" i="1" dirty="0">
              <a:solidFill>
                <a:schemeClr val="tx1"/>
              </a:solidFill>
            </a:endParaRPr>
          </a:p>
        </p:txBody>
      </p:sp>
    </p:spTree>
    <p:extLst>
      <p:ext uri="{BB962C8B-B14F-4D97-AF65-F5344CB8AC3E}">
        <p14:creationId xmlns:p14="http://schemas.microsoft.com/office/powerpoint/2010/main" val="2516678693"/>
      </p:ext>
    </p:extLst>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conclusion</a:t>
            </a:r>
            <a:endParaRPr lang="en-IN" dirty="0"/>
          </a:p>
        </p:txBody>
      </p:sp>
      <p:sp>
        <p:nvSpPr>
          <p:cNvPr id="3" name="Content Placeholder 2"/>
          <p:cNvSpPr>
            <a:spLocks noGrp="1"/>
          </p:cNvSpPr>
          <p:nvPr>
            <p:ph idx="1"/>
          </p:nvPr>
        </p:nvSpPr>
        <p:spPr>
          <a:xfrm>
            <a:off x="581192" y="2180496"/>
            <a:ext cx="6673623" cy="3487059"/>
          </a:xfrm>
        </p:spPr>
        <p:txBody>
          <a:bodyPr/>
          <a:lstStyle/>
          <a:p>
            <a:r>
              <a:rPr lang="en-US" dirty="0" smtClean="0">
                <a:solidFill>
                  <a:schemeClr val="tx1"/>
                </a:solidFill>
              </a:rPr>
              <a:t>Although it has larger size and lower gain than some other antennae models, Log Periodic Antennae are utilized for their good frequency response over a wide band of frequencies. </a:t>
            </a:r>
          </a:p>
          <a:p>
            <a:r>
              <a:rPr lang="en-US" dirty="0" smtClean="0">
                <a:solidFill>
                  <a:schemeClr val="tx1"/>
                </a:solidFill>
              </a:rPr>
              <a:t>Situations where </a:t>
            </a:r>
            <a:r>
              <a:rPr lang="en-US" dirty="0">
                <a:solidFill>
                  <a:schemeClr val="tx1"/>
                </a:solidFill>
              </a:rPr>
              <a:t>directivity and a wide bandwidth are needed </a:t>
            </a:r>
            <a:r>
              <a:rPr lang="en-US" dirty="0" smtClean="0">
                <a:solidFill>
                  <a:schemeClr val="tx1"/>
                </a:solidFill>
              </a:rPr>
              <a:t>make </a:t>
            </a:r>
            <a:r>
              <a:rPr lang="en-US" dirty="0">
                <a:solidFill>
                  <a:schemeClr val="tx1"/>
                </a:solidFill>
              </a:rPr>
              <a:t>this form of RF antenna </a:t>
            </a:r>
            <a:r>
              <a:rPr lang="en-US" dirty="0" smtClean="0">
                <a:solidFill>
                  <a:schemeClr val="tx1"/>
                </a:solidFill>
              </a:rPr>
              <a:t>design an </a:t>
            </a:r>
            <a:r>
              <a:rPr lang="en-US" dirty="0">
                <a:solidFill>
                  <a:schemeClr val="tx1"/>
                </a:solidFill>
              </a:rPr>
              <a:t>ideal </a:t>
            </a:r>
            <a:r>
              <a:rPr lang="en-US" dirty="0" smtClean="0">
                <a:solidFill>
                  <a:schemeClr val="tx1"/>
                </a:solidFill>
              </a:rPr>
              <a:t>application.</a:t>
            </a:r>
            <a:endParaRPr lang="en-IN" dirty="0">
              <a:solidFill>
                <a:schemeClr val="tx1"/>
              </a:solidFill>
            </a:endParaRPr>
          </a:p>
        </p:txBody>
      </p:sp>
      <p:pic>
        <p:nvPicPr>
          <p:cNvPr id="4" name="Picture 6" descr="https://www.comsol.com/model/image/36111/bi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76982" y="2871289"/>
            <a:ext cx="2904098" cy="21054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2221124"/>
      </p:ext>
    </p:extLst>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docProps/app.xml><?xml version="1.0" encoding="utf-8"?>
<Properties xmlns="http://schemas.openxmlformats.org/officeDocument/2006/extended-properties" xmlns:vt="http://schemas.openxmlformats.org/officeDocument/2006/docPropsVTypes">
  <Template>TM03457464[[fn=Dividend]]</Template>
  <TotalTime>713</TotalTime>
  <Words>611</Words>
  <Application>Microsoft Office PowerPoint</Application>
  <PresentationFormat>Widescreen</PresentationFormat>
  <Paragraphs>66</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Cambria Math</vt:lpstr>
      <vt:lpstr>Gill Sans MT</vt:lpstr>
      <vt:lpstr>Wingdings 2</vt:lpstr>
      <vt:lpstr>Dividend</vt:lpstr>
      <vt:lpstr>SEMINAR LOG PERIODIC ANTENNA</vt:lpstr>
      <vt:lpstr>Introduction</vt:lpstr>
      <vt:lpstr>Why the name Log periodic?</vt:lpstr>
      <vt:lpstr>Working Principle</vt:lpstr>
      <vt:lpstr>Working principle (contd.)</vt:lpstr>
      <vt:lpstr>Mathematical relationships</vt:lpstr>
      <vt:lpstr>Features of Log periodic Antennas</vt:lpstr>
      <vt:lpstr>Applications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SEMINAR</dc:title>
  <dc:creator>Ritu</dc:creator>
  <cp:lastModifiedBy>Ritu</cp:lastModifiedBy>
  <cp:revision>154</cp:revision>
  <dcterms:created xsi:type="dcterms:W3CDTF">2020-10-19T09:38:55Z</dcterms:created>
  <dcterms:modified xsi:type="dcterms:W3CDTF">2020-11-04T07:13:23Z</dcterms:modified>
</cp:coreProperties>
</file>