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2" r:id="rId6"/>
    <p:sldId id="264" r:id="rId7"/>
    <p:sldId id="265" r:id="rId8"/>
    <p:sldId id="266" r:id="rId9"/>
    <p:sldId id="268" r:id="rId10"/>
    <p:sldId id="269" r:id="rId11"/>
    <p:sldId id="273" r:id="rId12"/>
    <p:sldId id="274"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E6B4E2-5B7E-4A6C-B72C-C0A5C686D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63B766C-9891-4A01-9CB6-AEE02BBEB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959E745-7261-4C72-8235-8CB7A1B3B1CB}"/>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5" name="Footer Placeholder 4">
            <a:extLst>
              <a:ext uri="{FF2B5EF4-FFF2-40B4-BE49-F238E27FC236}">
                <a16:creationId xmlns="" xmlns:a16="http://schemas.microsoft.com/office/drawing/2014/main" id="{E8A34B7D-7348-4EE1-B441-DEFD2B33F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74F60C1-988F-4781-82CB-22454A65125C}"/>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199027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F0302D-655D-40AE-8F7D-385F110B3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65C8F80-4013-4DC7-A6F1-7372913F1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2197337-4710-4E03-9D44-31557EA4F15B}"/>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5" name="Footer Placeholder 4">
            <a:extLst>
              <a:ext uri="{FF2B5EF4-FFF2-40B4-BE49-F238E27FC236}">
                <a16:creationId xmlns="" xmlns:a16="http://schemas.microsoft.com/office/drawing/2014/main" id="{DBE97912-674C-46D8-92AF-E77898F73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0F88F8C-E01A-4A1E-943E-107421212F76}"/>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2413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40AF1D9-B07E-43FB-AF9E-E7123414F0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B1F81FF-0549-4287-A60B-2003840F3F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30FAE7-8CD7-488A-801F-E2D65E7F7777}"/>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5" name="Footer Placeholder 4">
            <a:extLst>
              <a:ext uri="{FF2B5EF4-FFF2-40B4-BE49-F238E27FC236}">
                <a16:creationId xmlns="" xmlns:a16="http://schemas.microsoft.com/office/drawing/2014/main" id="{41F40384-8F02-448C-9D5A-07C992819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18B53D1-DDB6-4880-965F-7F3EB475F75F}"/>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191367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99902-1EE8-4096-8DEA-C2A2152B63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1EEEE8A-477E-4D65-8DC5-693AE41CC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94DA96D-E7B1-4826-B559-8CB89DDCE287}"/>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5" name="Footer Placeholder 4">
            <a:extLst>
              <a:ext uri="{FF2B5EF4-FFF2-40B4-BE49-F238E27FC236}">
                <a16:creationId xmlns="" xmlns:a16="http://schemas.microsoft.com/office/drawing/2014/main" id="{FFAA2A12-2011-473A-B3E6-50555882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07E4558-EAE3-4AA6-91F5-6EBE6DD977EB}"/>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427722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643BD-C2F7-4EDC-B677-5B6277C44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EA80CD6-6AEA-4448-B4A7-EB7EB7DFF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95150F3-44FD-48B8-AD86-C12DA2784B76}"/>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5" name="Footer Placeholder 4">
            <a:extLst>
              <a:ext uri="{FF2B5EF4-FFF2-40B4-BE49-F238E27FC236}">
                <a16:creationId xmlns="" xmlns:a16="http://schemas.microsoft.com/office/drawing/2014/main" id="{8759B6B9-CCEB-4098-8AD5-13E2B576B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550006E-901F-4AF3-86C9-7A846A02E61C}"/>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338872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E338E-9F30-4D80-9B93-074003A39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42FDDC8-CB95-432A-885E-82CC43D407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B995C7C-6681-42B9-9E7C-48D96C710C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F9F81AE-DD17-44D6-BB24-EE1640591AAD}"/>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6" name="Footer Placeholder 5">
            <a:extLst>
              <a:ext uri="{FF2B5EF4-FFF2-40B4-BE49-F238E27FC236}">
                <a16:creationId xmlns="" xmlns:a16="http://schemas.microsoft.com/office/drawing/2014/main" id="{3A134A4E-2082-45AB-892A-C4F81D18B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870E304-DA13-40F4-9B10-079FC7CAA8C7}"/>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31041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856D07-9E43-4E47-996B-157FC5AC97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4A827209-2CEF-460E-B8D4-0B8E3366A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F230F61-CCBF-44C6-80FA-45BE72B05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FB7FDE6-C80E-40EC-B2AC-241DB1AC3D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C82F259-09F5-456F-83A4-6F50928E4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15E3BE0-1B51-4356-8642-2650613717E1}"/>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8" name="Footer Placeholder 7">
            <a:extLst>
              <a:ext uri="{FF2B5EF4-FFF2-40B4-BE49-F238E27FC236}">
                <a16:creationId xmlns="" xmlns:a16="http://schemas.microsoft.com/office/drawing/2014/main" id="{69F9D104-E2FC-4AFB-8BA7-396B42E52E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595CD8B-B822-4985-958C-581B6B3CB85C}"/>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251592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096705-48AE-42E4-BC3C-C3D1E2CDF2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501D9CE-162C-4675-8B4F-CCEF99E40507}"/>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4" name="Footer Placeholder 3">
            <a:extLst>
              <a:ext uri="{FF2B5EF4-FFF2-40B4-BE49-F238E27FC236}">
                <a16:creationId xmlns="" xmlns:a16="http://schemas.microsoft.com/office/drawing/2014/main" id="{1B135BDD-DACD-49D4-A7CD-6B2007F761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1F137BC-F6E1-48A8-AFCC-999B5D2FE6A4}"/>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71678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3F067E9-47DF-4FB6-B4C3-419EB31EEB49}"/>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3" name="Footer Placeholder 2">
            <a:extLst>
              <a:ext uri="{FF2B5EF4-FFF2-40B4-BE49-F238E27FC236}">
                <a16:creationId xmlns="" xmlns:a16="http://schemas.microsoft.com/office/drawing/2014/main" id="{56FDE99A-1969-4BBE-9C77-9638E34EB5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40602DA-4AFC-4B6D-AD34-9236F37C74B9}"/>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338903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CDA63E-D60F-4077-9052-C53CD6BDB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8DAEF56-09FC-4C01-8389-08933A795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1DF6292-57F4-401D-A025-A6A6CBC04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A68593D-6F9A-4420-BAB5-74B45243851C}"/>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6" name="Footer Placeholder 5">
            <a:extLst>
              <a:ext uri="{FF2B5EF4-FFF2-40B4-BE49-F238E27FC236}">
                <a16:creationId xmlns="" xmlns:a16="http://schemas.microsoft.com/office/drawing/2014/main" id="{011BDABD-1E9B-44CA-A9B4-56CB2E510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C9EA30-9C53-4A5B-A457-8DBD719F6554}"/>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40956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D4BAE1-78FC-4B49-B392-6826666D5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3F189A-5BA9-4DE0-BBDD-A3182EFF2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D0AB1BB-FEDF-42CC-B042-0AFA96DA8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4AF8A2-3BF4-4CA7-AD6D-73D3C0A6048C}"/>
              </a:ext>
            </a:extLst>
          </p:cNvPr>
          <p:cNvSpPr>
            <a:spLocks noGrp="1"/>
          </p:cNvSpPr>
          <p:nvPr>
            <p:ph type="dt" sz="half" idx="10"/>
          </p:nvPr>
        </p:nvSpPr>
        <p:spPr/>
        <p:txBody>
          <a:bodyPr/>
          <a:lstStyle/>
          <a:p>
            <a:fld id="{7591D9C9-6A3C-463F-BC40-2D420A8A6B06}" type="datetimeFigureOut">
              <a:rPr lang="en-US" smtClean="0"/>
              <a:t>5/5/2021</a:t>
            </a:fld>
            <a:endParaRPr lang="en-US"/>
          </a:p>
        </p:txBody>
      </p:sp>
      <p:sp>
        <p:nvSpPr>
          <p:cNvPr id="6" name="Footer Placeholder 5">
            <a:extLst>
              <a:ext uri="{FF2B5EF4-FFF2-40B4-BE49-F238E27FC236}">
                <a16:creationId xmlns="" xmlns:a16="http://schemas.microsoft.com/office/drawing/2014/main" id="{A976B75D-726D-46D2-8829-D0DA7271E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2B3B653-5291-4618-9E2E-4AC1E28BFBBC}"/>
              </a:ext>
            </a:extLst>
          </p:cNvPr>
          <p:cNvSpPr>
            <a:spLocks noGrp="1"/>
          </p:cNvSpPr>
          <p:nvPr>
            <p:ph type="sldNum" sz="quarter" idx="12"/>
          </p:nvPr>
        </p:nvSpPr>
        <p:spPr/>
        <p:txBody>
          <a:bodyPr/>
          <a:lstStyle/>
          <a:p>
            <a:fld id="{E847BF31-F81F-4287-A17B-E1EEE13AEEFF}" type="slidenum">
              <a:rPr lang="en-US" smtClean="0"/>
              <a:t>‹#›</a:t>
            </a:fld>
            <a:endParaRPr lang="en-US"/>
          </a:p>
        </p:txBody>
      </p:sp>
    </p:spTree>
    <p:extLst>
      <p:ext uri="{BB962C8B-B14F-4D97-AF65-F5344CB8AC3E}">
        <p14:creationId xmlns:p14="http://schemas.microsoft.com/office/powerpoint/2010/main" val="360859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5EA8E40-BBDD-4CD6-8B64-59FD2226D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BB70A50-314A-49CF-A138-6DA68EBC1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0671666-844E-425A-B1E0-6B525584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1D9C9-6A3C-463F-BC40-2D420A8A6B06}" type="datetimeFigureOut">
              <a:rPr lang="en-US" smtClean="0"/>
              <a:t>5/5/2021</a:t>
            </a:fld>
            <a:endParaRPr lang="en-US"/>
          </a:p>
        </p:txBody>
      </p:sp>
      <p:sp>
        <p:nvSpPr>
          <p:cNvPr id="5" name="Footer Placeholder 4">
            <a:extLst>
              <a:ext uri="{FF2B5EF4-FFF2-40B4-BE49-F238E27FC236}">
                <a16:creationId xmlns="" xmlns:a16="http://schemas.microsoft.com/office/drawing/2014/main" id="{015977CF-A89D-4761-9886-B72C816F0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FCB3CEC-B445-42DF-87B3-CFC4564F6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7BF31-F81F-4287-A17B-E1EEE13AEEFF}" type="slidenum">
              <a:rPr lang="en-US" smtClean="0"/>
              <a:t>‹#›</a:t>
            </a:fld>
            <a:endParaRPr lang="en-US"/>
          </a:p>
        </p:txBody>
      </p:sp>
    </p:spTree>
    <p:extLst>
      <p:ext uri="{BB962C8B-B14F-4D97-AF65-F5344CB8AC3E}">
        <p14:creationId xmlns:p14="http://schemas.microsoft.com/office/powerpoint/2010/main" val="283246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210490" y="518160"/>
            <a:ext cx="1755775" cy="1772285"/>
          </a:xfrm>
          <a:prstGeom prst="rect">
            <a:avLst/>
          </a:prstGeom>
          <a:effectLst>
            <a:outerShdw blurRad="50800" dist="50800" dir="5400000" sx="1000" sy="1000" algn="ctr" rotWithShape="0">
              <a:srgbClr val="000000">
                <a:alpha val="99000"/>
              </a:srgbClr>
            </a:outerShdw>
            <a:reflection stA="21000" endPos="26000" dist="50800" dir="5400000" sy="-100000" algn="bl" rotWithShape="0"/>
            <a:softEdge rad="0"/>
          </a:effectLst>
        </p:spPr>
      </p:pic>
      <p:sp>
        <p:nvSpPr>
          <p:cNvPr id="7" name="TextBox 6"/>
          <p:cNvSpPr txBox="1"/>
          <p:nvPr/>
        </p:nvSpPr>
        <p:spPr>
          <a:xfrm>
            <a:off x="1066796" y="2648057"/>
            <a:ext cx="10043161" cy="3600986"/>
          </a:xfrm>
          <a:prstGeom prst="rect">
            <a:avLst/>
          </a:prstGeom>
          <a:noFill/>
        </p:spPr>
        <p:txBody>
          <a:bodyPr wrap="square" rtlCol="0">
            <a:spAutoFit/>
          </a:bodyPr>
          <a:lstStyle/>
          <a:p>
            <a:pPr algn="ctr"/>
            <a:r>
              <a:rPr lang="en-US" sz="3200" b="1" dirty="0" smtClean="0">
                <a:solidFill>
                  <a:schemeClr val="accent2"/>
                </a:solidFill>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OBJECT ORIENTED PROGRAMMING 2</a:t>
            </a:r>
          </a:p>
          <a:p>
            <a:pPr algn="ctr"/>
            <a:r>
              <a:rPr lang="en-US" sz="3200" b="1" dirty="0" smtClean="0">
                <a:solidFill>
                  <a:srgbClr val="7030A0"/>
                </a:solidFill>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PROJECT</a:t>
            </a:r>
          </a:p>
          <a:p>
            <a:pPr algn="ctr"/>
            <a:r>
              <a:rPr lang="en-US" sz="3200" b="1" dirty="0" smtClean="0">
                <a:solidFill>
                  <a:schemeClr val="accent6"/>
                </a:solidFill>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SECTION :</a:t>
            </a:r>
            <a:r>
              <a:rPr lang="en-US" sz="3200" b="1" dirty="0" smtClean="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smtClean="0">
                <a:solidFill>
                  <a:srgbClr val="FF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p>
          <a:p>
            <a:pPr algn="ctr"/>
            <a:r>
              <a:rPr lang="en-US" sz="3200" b="1" dirty="0">
                <a:solidFill>
                  <a:schemeClr val="accent6"/>
                </a:solidFill>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Group No : </a:t>
            </a:r>
            <a:r>
              <a:rPr lang="en-US" sz="3200" b="1" dirty="0" smtClean="0">
                <a:solidFill>
                  <a:srgbClr val="FF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p>
          <a:p>
            <a:pPr algn="ctr"/>
            <a:r>
              <a:rPr lang="en-US" sz="3200" b="1" dirty="0" smtClean="0">
                <a:solidFill>
                  <a:schemeClr val="accent6"/>
                </a:solidFill>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PROJECT TITLE :</a:t>
            </a:r>
            <a:r>
              <a:rPr lang="en-US" sz="3200" b="1" dirty="0" smtClean="0">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 </a:t>
            </a:r>
            <a:r>
              <a:rPr lang="en-US" sz="36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Career Opportunity</a:t>
            </a:r>
            <a:endParaRPr lang="en-US" sz="32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3200" b="1" dirty="0" smtClean="0">
                <a:solidFill>
                  <a:schemeClr val="accent6"/>
                </a:solidFill>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COURSE INSTRUCTOR:</a:t>
            </a:r>
            <a:r>
              <a:rPr lang="en-US" sz="3200" b="1" dirty="0" smtClean="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smtClean="0">
                <a:solidFill>
                  <a:srgbClr val="FF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MD. NAZMUL  HOSSAIN</a:t>
            </a:r>
          </a:p>
          <a:p>
            <a:pPr algn="ctr"/>
            <a:r>
              <a:rPr lang="en-US" sz="3200" b="1" dirty="0" smtClean="0">
                <a:solidFill>
                  <a:schemeClr val="accent6"/>
                </a:solidFill>
                <a:effectLst>
                  <a:outerShdw blurRad="38100" dist="38100" dir="2700000" algn="tl">
                    <a:srgbClr val="000000">
                      <a:alpha val="43137"/>
                    </a:srgbClr>
                  </a:outerShdw>
                </a:effectLst>
                <a:latin typeface="Britannic Bold" panose="020B0903060703020204" pitchFamily="34" charset="0"/>
                <a:cs typeface="Calibri" panose="020F0502020204030204" pitchFamily="34" charset="0"/>
              </a:rPr>
              <a:t>PROGRAM:</a:t>
            </a:r>
            <a:r>
              <a:rPr lang="en-US" sz="32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US" sz="3200" b="1" dirty="0" smtClean="0">
                <a:solidFill>
                  <a:srgbClr val="FF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BSc. CSE</a:t>
            </a:r>
            <a:endParaRPr lang="en-US" sz="3200" b="1" dirty="0">
              <a:solidFill>
                <a:srgbClr val="FF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96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3" name="TextBox 2"/>
          <p:cNvSpPr txBox="1"/>
          <p:nvPr/>
        </p:nvSpPr>
        <p:spPr>
          <a:xfrm>
            <a:off x="228600" y="167640"/>
            <a:ext cx="11734800" cy="5201424"/>
          </a:xfrm>
          <a:prstGeom prst="rect">
            <a:avLst/>
          </a:prstGeom>
          <a:noFill/>
        </p:spPr>
        <p:txBody>
          <a:bodyPr wrap="square" rtlCol="0">
            <a:spAutoFit/>
          </a:bodyPr>
          <a:lstStyle/>
          <a:p>
            <a:pPr algn="ctr"/>
            <a:r>
              <a:rPr lang="en-US" sz="5400" b="1" dirty="0">
                <a:solidFill>
                  <a:schemeClr val="accent1"/>
                </a:solidFill>
                <a:effectLst>
                  <a:outerShdw blurRad="38100" dist="38100" dir="2700000" algn="tl">
                    <a:srgbClr val="000000">
                      <a:alpha val="43137"/>
                    </a:srgbClr>
                  </a:outerShdw>
                </a:effectLst>
                <a:latin typeface="Britannic Bold" panose="020B0903060703020204" pitchFamily="34" charset="0"/>
              </a:rPr>
              <a:t>FUNCTIONALITIES</a:t>
            </a:r>
          </a:p>
          <a:p>
            <a:endParaRPr lang="en-US" dirty="0" smtClean="0"/>
          </a:p>
          <a:p>
            <a:endParaRPr lang="en-US" dirty="0"/>
          </a:p>
          <a:p>
            <a:r>
              <a:rPr lang="en-US" sz="4400" b="1" dirty="0" smtClean="0">
                <a:solidFill>
                  <a:schemeClr val="accent6"/>
                </a:solidFill>
                <a:effectLst>
                  <a:outerShdw blurRad="38100" dist="38100" dir="2700000" algn="tl">
                    <a:srgbClr val="000000">
                      <a:alpha val="43137"/>
                    </a:srgbClr>
                  </a:outerShdw>
                </a:effectLst>
              </a:rPr>
              <a:t>Job Seeker</a:t>
            </a:r>
            <a:endParaRPr lang="en-US" sz="2400" b="1" dirty="0" smtClean="0">
              <a:solidFill>
                <a:schemeClr val="accent6"/>
              </a:solidFill>
              <a:effectLst>
                <a:outerShdw blurRad="38100" dist="38100" dir="2700000" algn="tl">
                  <a:srgbClr val="000000">
                    <a:alpha val="43137"/>
                  </a:srgbClr>
                </a:outerShdw>
              </a:effectLst>
            </a:endParaRPr>
          </a:p>
          <a:p>
            <a:pPr algn="just"/>
            <a:endParaRPr lang="en-US" b="1" dirty="0"/>
          </a:p>
          <a:p>
            <a:pPr marL="457200" indent="-457200" algn="just">
              <a:buFont typeface="Wingdings" panose="05000000000000000000" pitchFamily="2" charset="2"/>
              <a:buChar char="§"/>
            </a:pPr>
            <a:r>
              <a:rPr lang="en-US" sz="2400" b="1" dirty="0">
                <a:effectLst>
                  <a:outerShdw blurRad="38100" dist="38100" dir="2700000" algn="tl">
                    <a:srgbClr val="000000">
                      <a:alpha val="43137"/>
                    </a:srgbClr>
                  </a:outerShdw>
                </a:effectLst>
              </a:rPr>
              <a:t>Can have more than one </a:t>
            </a:r>
            <a:r>
              <a:rPr lang="en-US" sz="2400" b="1" dirty="0" smtClean="0">
                <a:effectLst>
                  <a:outerShdw blurRad="38100" dist="38100" dir="2700000" algn="tl">
                    <a:srgbClr val="000000">
                      <a:alpha val="43137"/>
                    </a:srgbClr>
                  </a:outerShdw>
                </a:effectLst>
              </a:rPr>
              <a:t>account </a:t>
            </a:r>
            <a:r>
              <a:rPr lang="en-US" sz="2400" b="1" dirty="0">
                <a:effectLst>
                  <a:outerShdw blurRad="38100" dist="38100" dir="2700000" algn="tl">
                    <a:srgbClr val="000000">
                      <a:alpha val="43137"/>
                    </a:srgbClr>
                  </a:outerShdw>
                </a:effectLst>
              </a:rPr>
              <a:t>with valid </a:t>
            </a:r>
            <a:r>
              <a:rPr lang="en-US" sz="2400" b="1" dirty="0" smtClean="0">
                <a:effectLst>
                  <a:outerShdw blurRad="38100" dist="38100" dir="2700000" algn="tl">
                    <a:srgbClr val="000000">
                      <a:alpha val="43137"/>
                    </a:srgbClr>
                  </a:outerShdw>
                </a:effectLst>
              </a:rPr>
              <a:t>name &amp; ID.</a:t>
            </a:r>
            <a:endParaRPr lang="en-US" sz="2400" b="1" dirty="0">
              <a:effectLst>
                <a:outerShdw blurRad="38100" dist="38100" dir="2700000" algn="tl">
                  <a:srgbClr val="000000">
                    <a:alpha val="43137"/>
                  </a:srgbClr>
                </a:outerShdw>
              </a:effectLst>
            </a:endParaRPr>
          </a:p>
          <a:p>
            <a:pPr marL="457200" indent="-457200" algn="just">
              <a:buFont typeface="Wingdings" panose="05000000000000000000" pitchFamily="2" charset="2"/>
              <a:buChar char="§"/>
            </a:pPr>
            <a:r>
              <a:rPr lang="en-US" sz="2400" b="1" dirty="0">
                <a:effectLst>
                  <a:outerShdw blurRad="38100" dist="38100" dir="2700000" algn="tl">
                    <a:srgbClr val="000000">
                      <a:alpha val="43137"/>
                    </a:srgbClr>
                  </a:outerShdw>
                </a:effectLst>
              </a:rPr>
              <a:t>Can Login &amp; Logout anytime</a:t>
            </a:r>
            <a:r>
              <a:rPr lang="en-US" sz="2400" b="1" dirty="0" smtClean="0">
                <a:effectLst>
                  <a:outerShdw blurRad="38100" dist="38100" dir="2700000" algn="tl">
                    <a:srgbClr val="000000">
                      <a:alpha val="43137"/>
                    </a:srgbClr>
                  </a:outerShdw>
                </a:effectLst>
              </a:rPr>
              <a:t>.</a:t>
            </a:r>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search Job from the Job List.</a:t>
            </a:r>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select suitable job and apply for the job.</a:t>
            </a:r>
            <a:endParaRPr lang="en-US" sz="2400" b="1" dirty="0">
              <a:effectLst>
                <a:outerShdw blurRad="38100" dist="38100" dir="2700000" algn="tl">
                  <a:srgbClr val="000000">
                    <a:alpha val="43137"/>
                  </a:srgbClr>
                </a:outerShdw>
              </a:effectLst>
            </a:endParaRPr>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communicate with Company. Can send &amp; receive massages.</a:t>
            </a:r>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change own password anytime after login.</a:t>
            </a:r>
          </a:p>
          <a:p>
            <a:endParaRPr lang="en-US" dirty="0" smtClean="0"/>
          </a:p>
          <a:p>
            <a:endParaRPr lang="en-US" dirty="0"/>
          </a:p>
        </p:txBody>
      </p:sp>
    </p:spTree>
    <p:extLst>
      <p:ext uri="{BB962C8B-B14F-4D97-AF65-F5344CB8AC3E}">
        <p14:creationId xmlns:p14="http://schemas.microsoft.com/office/powerpoint/2010/main" val="1349909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p:cNvSpPr txBox="1"/>
          <p:nvPr/>
        </p:nvSpPr>
        <p:spPr>
          <a:xfrm>
            <a:off x="228600" y="167640"/>
            <a:ext cx="11734800" cy="5539978"/>
          </a:xfrm>
          <a:prstGeom prst="rect">
            <a:avLst/>
          </a:prstGeom>
          <a:noFill/>
        </p:spPr>
        <p:txBody>
          <a:bodyPr wrap="square" rtlCol="0">
            <a:spAutoFit/>
          </a:bodyPr>
          <a:lstStyle/>
          <a:p>
            <a:pPr algn="ctr"/>
            <a:r>
              <a:rPr lang="en-US" sz="5400" b="1" dirty="0" smtClean="0">
                <a:solidFill>
                  <a:schemeClr val="accent1"/>
                </a:solidFill>
                <a:effectLst>
                  <a:outerShdw blurRad="38100" dist="38100" dir="2700000" algn="tl">
                    <a:srgbClr val="000000">
                      <a:alpha val="43137"/>
                    </a:srgbClr>
                  </a:outerShdw>
                </a:effectLst>
                <a:latin typeface="Britannic Bold" panose="020B0903060703020204" pitchFamily="34" charset="0"/>
              </a:rPr>
              <a:t>DRAWBACKS OF THIS PROJECT</a:t>
            </a:r>
            <a:endParaRPr lang="en-US" sz="5400" b="1" dirty="0">
              <a:solidFill>
                <a:schemeClr val="accent1"/>
              </a:solidFill>
              <a:effectLst>
                <a:outerShdw blurRad="38100" dist="38100" dir="2700000" algn="tl">
                  <a:srgbClr val="000000">
                    <a:alpha val="43137"/>
                  </a:srgbClr>
                </a:outerShdw>
              </a:effectLst>
              <a:latin typeface="Britannic Bold" panose="020B0903060703020204" pitchFamily="34" charset="0"/>
            </a:endParaRPr>
          </a:p>
          <a:p>
            <a:endParaRPr lang="en-US" dirty="0" smtClean="0"/>
          </a:p>
          <a:p>
            <a:endParaRPr lang="en-US" dirty="0" smtClean="0"/>
          </a:p>
          <a:p>
            <a:endParaRPr lang="en-US" dirty="0"/>
          </a:p>
          <a:p>
            <a:endParaRPr lang="en-US" dirty="0"/>
          </a:p>
          <a:p>
            <a:pPr marL="342900" indent="-342900">
              <a:buFont typeface="Wingdings" panose="05000000000000000000" pitchFamily="2" charset="2"/>
              <a:buChar char="§"/>
            </a:pPr>
            <a:r>
              <a:rPr lang="en-US" sz="2400" b="1" dirty="0" smtClean="0">
                <a:effectLst>
                  <a:outerShdw blurRad="38100" dist="38100" dir="2700000" algn="tl">
                    <a:srgbClr val="000000">
                      <a:alpha val="43137"/>
                    </a:srgbClr>
                  </a:outerShdw>
                </a:effectLst>
              </a:rPr>
              <a:t>This </a:t>
            </a:r>
            <a:r>
              <a:rPr lang="en-US" sz="2400" b="1" dirty="0">
                <a:effectLst>
                  <a:outerShdw blurRad="38100" dist="38100" dir="2700000" algn="tl">
                    <a:srgbClr val="000000">
                      <a:alpha val="43137"/>
                    </a:srgbClr>
                  </a:outerShdw>
                </a:effectLst>
              </a:rPr>
              <a:t>project is not perfect, </a:t>
            </a:r>
            <a:r>
              <a:rPr lang="en-US" sz="2400" b="1" dirty="0" smtClean="0">
                <a:effectLst>
                  <a:outerShdw blurRad="38100" dist="38100" dir="2700000" algn="tl">
                    <a:srgbClr val="000000">
                      <a:alpha val="43137"/>
                    </a:srgbClr>
                  </a:outerShdw>
                </a:effectLst>
              </a:rPr>
              <a:t>as </a:t>
            </a:r>
            <a:r>
              <a:rPr lang="en-US" sz="2400" b="1" dirty="0">
                <a:effectLst>
                  <a:outerShdw blurRad="38100" dist="38100" dir="2700000" algn="tl">
                    <a:srgbClr val="000000">
                      <a:alpha val="43137"/>
                    </a:srgbClr>
                  </a:outerShdw>
                </a:effectLst>
              </a:rPr>
              <a:t>we </a:t>
            </a:r>
            <a:r>
              <a:rPr lang="en-US" sz="2400" b="1" dirty="0" smtClean="0">
                <a:effectLst>
                  <a:outerShdw blurRad="38100" dist="38100" dir="2700000" algn="tl">
                    <a:srgbClr val="000000">
                      <a:alpha val="43137"/>
                    </a:srgbClr>
                  </a:outerShdw>
                </a:effectLst>
              </a:rPr>
              <a:t>completed </a:t>
            </a:r>
            <a:r>
              <a:rPr lang="en-US" sz="2400" b="1" dirty="0">
                <a:effectLst>
                  <a:outerShdw blurRad="38100" dist="38100" dir="2700000" algn="tl">
                    <a:srgbClr val="000000">
                      <a:alpha val="43137"/>
                    </a:srgbClr>
                  </a:outerShdw>
                </a:effectLst>
              </a:rPr>
              <a:t>our project </a:t>
            </a:r>
            <a:r>
              <a:rPr lang="en-US" sz="2400" b="1" dirty="0" smtClean="0">
                <a:effectLst>
                  <a:outerShdw blurRad="38100" dist="38100" dir="2700000" algn="tl">
                    <a:srgbClr val="000000">
                      <a:alpha val="43137"/>
                    </a:srgbClr>
                  </a:outerShdw>
                </a:effectLst>
              </a:rPr>
              <a:t>within </a:t>
            </a:r>
            <a:r>
              <a:rPr lang="en-US" sz="2400" b="1" dirty="0">
                <a:effectLst>
                  <a:outerShdw blurRad="38100" dist="38100" dir="2700000" algn="tl">
                    <a:srgbClr val="000000">
                      <a:alpha val="43137"/>
                    </a:srgbClr>
                  </a:outerShdw>
                </a:effectLst>
              </a:rPr>
              <a:t>a short period</a:t>
            </a:r>
            <a:r>
              <a:rPr lang="en-US" sz="2400" b="1" dirty="0" smtClean="0">
                <a:effectLst>
                  <a:outerShdw blurRad="38100" dist="38100" dir="2700000" algn="tl">
                    <a:srgbClr val="000000">
                      <a:alpha val="43137"/>
                    </a:srgbClr>
                  </a:outerShdw>
                </a:effectLst>
              </a:rPr>
              <a:t>.</a:t>
            </a:r>
          </a:p>
          <a:p>
            <a:pPr marL="342900" indent="-342900">
              <a:buFont typeface="Wingdings" panose="05000000000000000000" pitchFamily="2" charset="2"/>
              <a:buChar char="§"/>
            </a:pPr>
            <a:endParaRPr lang="en-US" sz="2400" b="1" dirty="0">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US" sz="2400" b="1" dirty="0" smtClean="0">
                <a:effectLst>
                  <a:outerShdw blurRad="38100" dist="38100" dir="2700000" algn="tl">
                    <a:srgbClr val="000000">
                      <a:alpha val="43137"/>
                    </a:srgbClr>
                  </a:outerShdw>
                </a:effectLst>
              </a:rPr>
              <a:t>In </a:t>
            </a:r>
            <a:r>
              <a:rPr lang="en-US" sz="2400" b="1" dirty="0">
                <a:effectLst>
                  <a:outerShdw blurRad="38100" dist="38100" dir="2700000" algn="tl">
                    <a:srgbClr val="000000">
                      <a:alpha val="43137"/>
                    </a:srgbClr>
                  </a:outerShdw>
                </a:effectLst>
              </a:rPr>
              <a:t>this project there </a:t>
            </a:r>
            <a:r>
              <a:rPr lang="en-US" sz="2400" b="1" dirty="0" smtClean="0">
                <a:effectLst>
                  <a:outerShdw blurRad="38100" dist="38100" dir="2700000" algn="tl">
                    <a:srgbClr val="000000">
                      <a:alpha val="43137"/>
                    </a:srgbClr>
                  </a:outerShdw>
                </a:effectLst>
              </a:rPr>
              <a:t>will have some </a:t>
            </a:r>
            <a:r>
              <a:rPr lang="en-US" sz="2400" b="1" dirty="0">
                <a:effectLst>
                  <a:outerShdw blurRad="38100" dist="38100" dir="2700000" algn="tl">
                    <a:srgbClr val="000000">
                      <a:alpha val="43137"/>
                    </a:srgbClr>
                  </a:outerShdw>
                </a:effectLst>
              </a:rPr>
              <a:t>problems or bugs. </a:t>
            </a:r>
            <a:endParaRPr lang="en-US" sz="2400" b="1"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
            </a:pPr>
            <a:endParaRPr lang="en-US" sz="2400" b="1" dirty="0">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US" sz="2400" b="1" dirty="0" smtClean="0">
                <a:effectLst>
                  <a:outerShdw blurRad="38100" dist="38100" dir="2700000" algn="tl">
                    <a:srgbClr val="000000">
                      <a:alpha val="43137"/>
                    </a:srgbClr>
                  </a:outerShdw>
                </a:effectLst>
              </a:rPr>
              <a:t>There </a:t>
            </a:r>
            <a:r>
              <a:rPr lang="en-US" sz="2400" b="1" dirty="0">
                <a:effectLst>
                  <a:outerShdw blurRad="38100" dist="38100" dir="2700000" algn="tl">
                    <a:srgbClr val="000000">
                      <a:alpha val="43137"/>
                    </a:srgbClr>
                  </a:outerShdw>
                </a:effectLst>
              </a:rPr>
              <a:t>is no function of Advanced Security and </a:t>
            </a:r>
            <a:r>
              <a:rPr lang="en-US" sz="2400" b="1" dirty="0" smtClean="0">
                <a:effectLst>
                  <a:outerShdw blurRad="38100" dist="38100" dir="2700000" algn="tl">
                    <a:srgbClr val="000000">
                      <a:alpha val="43137"/>
                    </a:srgbClr>
                  </a:outerShdw>
                </a:effectLst>
              </a:rPr>
              <a:t>Graphics.</a:t>
            </a:r>
          </a:p>
          <a:p>
            <a:pPr marL="342900" indent="-342900">
              <a:buFont typeface="Wingdings" panose="05000000000000000000" pitchFamily="2" charset="2"/>
              <a:buChar char="§"/>
            </a:pPr>
            <a:endParaRPr lang="en-US" sz="2400" b="1"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US" sz="2400" b="1" dirty="0" smtClean="0">
                <a:effectLst>
                  <a:outerShdw blurRad="38100" dist="38100" dir="2700000" algn="tl">
                    <a:srgbClr val="000000">
                      <a:alpha val="43137"/>
                    </a:srgbClr>
                  </a:outerShdw>
                </a:effectLst>
              </a:rPr>
              <a:t>For </a:t>
            </a:r>
            <a:r>
              <a:rPr lang="en-US" sz="2400" b="1" dirty="0">
                <a:effectLst>
                  <a:outerShdw blurRad="38100" dist="38100" dir="2700000" algn="tl">
                    <a:srgbClr val="000000">
                      <a:alpha val="43137"/>
                    </a:srgbClr>
                  </a:outerShdw>
                </a:effectLst>
              </a:rPr>
              <a:t>the </a:t>
            </a:r>
            <a:r>
              <a:rPr lang="en-US" sz="2400" b="1" dirty="0" smtClean="0">
                <a:effectLst>
                  <a:outerShdw blurRad="38100" dist="38100" dir="2700000" algn="tl">
                    <a:srgbClr val="000000">
                      <a:alpha val="43137"/>
                    </a:srgbClr>
                  </a:outerShdw>
                </a:effectLst>
              </a:rPr>
              <a:t>Covid-19 </a:t>
            </a:r>
            <a:r>
              <a:rPr lang="en-US" sz="2400" b="1" dirty="0">
                <a:effectLst>
                  <a:outerShdw blurRad="38100" dist="38100" dir="2700000" algn="tl">
                    <a:srgbClr val="000000">
                      <a:alpha val="43137"/>
                    </a:srgbClr>
                  </a:outerShdw>
                </a:effectLst>
              </a:rPr>
              <a:t>pandemic, we had some issues </a:t>
            </a:r>
            <a:r>
              <a:rPr lang="en-US" sz="2400" b="1" dirty="0" smtClean="0">
                <a:effectLst>
                  <a:outerShdw blurRad="38100" dist="38100" dir="2700000" algn="tl">
                    <a:srgbClr val="000000">
                      <a:alpha val="43137"/>
                    </a:srgbClr>
                  </a:outerShdw>
                </a:effectLst>
              </a:rPr>
              <a:t>that’s </a:t>
            </a:r>
            <a:r>
              <a:rPr lang="en-US" sz="2400" b="1" dirty="0">
                <a:effectLst>
                  <a:outerShdw blurRad="38100" dist="38100" dir="2700000" algn="tl">
                    <a:srgbClr val="000000">
                      <a:alpha val="43137"/>
                    </a:srgbClr>
                  </a:outerShdw>
                </a:effectLst>
              </a:rPr>
              <a:t>why we couldn't completed our project as we </a:t>
            </a:r>
            <a:r>
              <a:rPr lang="en-US" sz="2400" b="1" dirty="0" smtClean="0">
                <a:effectLst>
                  <a:outerShdw blurRad="38100" dist="38100" dir="2700000" algn="tl">
                    <a:srgbClr val="000000">
                      <a:alpha val="43137"/>
                    </a:srgbClr>
                  </a:outerShdw>
                </a:effectLst>
              </a:rPr>
              <a:t>wanted.</a:t>
            </a:r>
            <a:endParaRPr lang="en-US" sz="2400" b="1" dirty="0">
              <a:effectLst>
                <a:outerShdw blurRad="38100" dist="38100" dir="2700000" algn="tl">
                  <a:srgbClr val="000000">
                    <a:alpha val="43137"/>
                  </a:srgbClr>
                </a:outerShdw>
              </a:effectLst>
            </a:endParaRPr>
          </a:p>
          <a:p>
            <a:endParaRPr lang="en-US" dirty="0" smtClean="0"/>
          </a:p>
          <a:p>
            <a:endParaRPr lang="en-US" dirty="0"/>
          </a:p>
        </p:txBody>
      </p:sp>
    </p:spTree>
    <p:extLst>
      <p:ext uri="{BB962C8B-B14F-4D97-AF65-F5344CB8AC3E}">
        <p14:creationId xmlns:p14="http://schemas.microsoft.com/office/powerpoint/2010/main" val="3649055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p:cNvSpPr txBox="1"/>
          <p:nvPr/>
        </p:nvSpPr>
        <p:spPr>
          <a:xfrm>
            <a:off x="228600" y="167640"/>
            <a:ext cx="11734800" cy="6186309"/>
          </a:xfrm>
          <a:prstGeom prst="rect">
            <a:avLst/>
          </a:prstGeom>
          <a:noFill/>
        </p:spPr>
        <p:txBody>
          <a:bodyPr wrap="square" rtlCol="0">
            <a:spAutoFit/>
          </a:bodyPr>
          <a:lstStyle/>
          <a:p>
            <a:pPr algn="ctr"/>
            <a:r>
              <a:rPr lang="en-US" sz="5400" b="1" dirty="0" smtClean="0">
                <a:solidFill>
                  <a:schemeClr val="accent1"/>
                </a:solidFill>
                <a:effectLst>
                  <a:outerShdw blurRad="38100" dist="38100" dir="2700000" algn="tl">
                    <a:srgbClr val="000000">
                      <a:alpha val="43137"/>
                    </a:srgbClr>
                  </a:outerShdw>
                </a:effectLst>
                <a:latin typeface="Britannic Bold" panose="020B0903060703020204" pitchFamily="34" charset="0"/>
              </a:rPr>
              <a:t>FUTURE PLAN OF THIS PROJECT</a:t>
            </a:r>
            <a:endParaRPr lang="en-US" sz="5400" b="1" dirty="0">
              <a:solidFill>
                <a:schemeClr val="accent1"/>
              </a:solidFill>
              <a:effectLst>
                <a:outerShdw blurRad="38100" dist="38100" dir="2700000" algn="tl">
                  <a:srgbClr val="000000">
                    <a:alpha val="43137"/>
                  </a:srgbClr>
                </a:outerShdw>
              </a:effectLst>
              <a:latin typeface="Britannic Bold" panose="020B0903060703020204" pitchFamily="34" charset="0"/>
            </a:endParaRPr>
          </a:p>
          <a:p>
            <a:endParaRPr lang="en-US" dirty="0" smtClean="0"/>
          </a:p>
          <a:p>
            <a:endParaRPr lang="en-US" dirty="0" smtClean="0"/>
          </a:p>
          <a:p>
            <a:r>
              <a:rPr lang="en-US" sz="2800" b="1" dirty="0" smtClean="0">
                <a:solidFill>
                  <a:schemeClr val="accent2"/>
                </a:solidFill>
                <a:effectLst>
                  <a:outerShdw blurRad="38100" dist="38100" dir="2700000" algn="tl">
                    <a:srgbClr val="000000">
                      <a:alpha val="43137"/>
                    </a:srgbClr>
                  </a:outerShdw>
                </a:effectLst>
                <a:latin typeface="Rockwell Extra Bold" panose="02060903040505020403" pitchFamily="18" charset="0"/>
              </a:rPr>
              <a:t>UPDATED VERSION:</a:t>
            </a:r>
          </a:p>
          <a:p>
            <a:endParaRPr lang="en-US" dirty="0"/>
          </a:p>
          <a:p>
            <a:pPr marL="342900" indent="-342900">
              <a:buFont typeface="Wingdings" panose="05000000000000000000" pitchFamily="2" charset="2"/>
              <a:buChar char="q"/>
            </a:pPr>
            <a:r>
              <a:rPr lang="en-US" sz="2000" b="1" dirty="0">
                <a:effectLst>
                  <a:outerShdw blurRad="38100" dist="38100" dir="2700000" algn="tl">
                    <a:srgbClr val="000000">
                      <a:alpha val="43137"/>
                    </a:srgbClr>
                  </a:outerShdw>
                </a:effectLst>
              </a:rPr>
              <a:t>We will try to reduce some problems </a:t>
            </a:r>
            <a:r>
              <a:rPr lang="en-US" sz="2000" b="1" dirty="0" smtClean="0">
                <a:effectLst>
                  <a:outerShdw blurRad="38100" dist="38100" dir="2700000" algn="tl">
                    <a:srgbClr val="000000">
                      <a:alpha val="43137"/>
                    </a:srgbClr>
                  </a:outerShdw>
                </a:effectLst>
              </a:rPr>
              <a:t>that existence </a:t>
            </a:r>
            <a:r>
              <a:rPr lang="en-US" sz="2000" b="1" dirty="0">
                <a:effectLst>
                  <a:outerShdw blurRad="38100" dist="38100" dir="2700000" algn="tl">
                    <a:srgbClr val="000000">
                      <a:alpha val="43137"/>
                    </a:srgbClr>
                  </a:outerShdw>
                </a:effectLst>
              </a:rPr>
              <a:t>in </a:t>
            </a:r>
            <a:r>
              <a:rPr lang="en-US" sz="2000" b="1" dirty="0" smtClean="0">
                <a:effectLst>
                  <a:outerShdw blurRad="38100" dist="38100" dir="2700000" algn="tl">
                    <a:srgbClr val="000000">
                      <a:alpha val="43137"/>
                    </a:srgbClr>
                  </a:outerShdw>
                </a:effectLst>
              </a:rPr>
              <a:t>this </a:t>
            </a:r>
            <a:r>
              <a:rPr lang="en-US" sz="2000" b="1" dirty="0">
                <a:effectLst>
                  <a:outerShdw blurRad="38100" dist="38100" dir="2700000" algn="tl">
                    <a:srgbClr val="000000">
                      <a:alpha val="43137"/>
                    </a:srgbClr>
                  </a:outerShdw>
                </a:effectLst>
              </a:rPr>
              <a:t>project which we found from the feedback by developing </a:t>
            </a:r>
            <a:r>
              <a:rPr lang="en-US" sz="2000" b="1" dirty="0" smtClean="0">
                <a:effectLst>
                  <a:outerShdw blurRad="38100" dist="38100" dir="2700000" algn="tl">
                    <a:srgbClr val="000000">
                      <a:alpha val="43137"/>
                    </a:srgbClr>
                  </a:outerShdw>
                </a:effectLst>
              </a:rPr>
              <a:t>an advance security system.</a:t>
            </a:r>
          </a:p>
          <a:p>
            <a:pPr marL="342900" indent="-342900">
              <a:buFont typeface="Wingdings" panose="05000000000000000000" pitchFamily="2" charset="2"/>
              <a:buChar char="q"/>
            </a:pPr>
            <a:endParaRPr lang="en-US" sz="2000" b="1" dirty="0">
              <a:effectLst>
                <a:outerShdw blurRad="38100" dist="38100" dir="2700000" algn="tl">
                  <a:srgbClr val="000000">
                    <a:alpha val="43137"/>
                  </a:srgbClr>
                </a:outerShdw>
              </a:effectLst>
            </a:endParaRPr>
          </a:p>
          <a:p>
            <a:pPr marL="342900" indent="-342900">
              <a:buFont typeface="Wingdings" panose="05000000000000000000" pitchFamily="2" charset="2"/>
              <a:buChar char="q"/>
            </a:pPr>
            <a:r>
              <a:rPr lang="en-US" sz="2000" b="1" dirty="0" smtClean="0">
                <a:effectLst>
                  <a:outerShdw blurRad="38100" dist="38100" dir="2700000" algn="tl">
                    <a:srgbClr val="000000">
                      <a:alpha val="43137"/>
                    </a:srgbClr>
                  </a:outerShdw>
                </a:effectLst>
              </a:rPr>
              <a:t>We divided </a:t>
            </a:r>
            <a:r>
              <a:rPr lang="en-US" sz="2000" b="1" dirty="0">
                <a:effectLst>
                  <a:outerShdw blurRad="38100" dist="38100" dir="2700000" algn="tl">
                    <a:srgbClr val="000000">
                      <a:alpha val="43137"/>
                    </a:srgbClr>
                  </a:outerShdw>
                </a:effectLst>
              </a:rPr>
              <a:t>the future enhancement of this system into three areas of improvements, as </a:t>
            </a:r>
            <a:r>
              <a:rPr lang="en-US" sz="2000" b="1" dirty="0" smtClean="0">
                <a:effectLst>
                  <a:outerShdw blurRad="38100" dist="38100" dir="2700000" algn="tl">
                    <a:srgbClr val="000000">
                      <a:alpha val="43137"/>
                    </a:srgbClr>
                  </a:outerShdw>
                </a:effectLst>
              </a:rPr>
              <a:t>follows:</a:t>
            </a:r>
          </a:p>
          <a:p>
            <a:r>
              <a:rPr lang="en-US" sz="2000" b="1" dirty="0" smtClean="0">
                <a:effectLst>
                  <a:outerShdw blurRad="38100" dist="38100" dir="2700000" algn="tl">
                    <a:srgbClr val="000000">
                      <a:alpha val="43137"/>
                    </a:srgbClr>
                  </a:outerShdw>
                </a:effectLst>
              </a:rPr>
              <a:t>      </a:t>
            </a:r>
            <a:r>
              <a:rPr lang="en-US" sz="2000" b="1" dirty="0" err="1" smtClean="0">
                <a:effectLst>
                  <a:outerShdw blurRad="38100" dist="38100" dir="2700000" algn="tl">
                    <a:srgbClr val="000000">
                      <a:alpha val="43137"/>
                    </a:srgbClr>
                  </a:outerShdw>
                </a:effectLst>
              </a:rPr>
              <a:t>i</a:t>
            </a:r>
            <a:r>
              <a:rPr lang="en-US" sz="2000" b="1" dirty="0">
                <a:effectLst>
                  <a:outerShdw blurRad="38100" dist="38100" dir="2700000" algn="tl">
                    <a:srgbClr val="000000">
                      <a:alpha val="43137"/>
                    </a:srgbClr>
                  </a:outerShdw>
                </a:effectLst>
              </a:rPr>
              <a:t>) Graphic improvements</a:t>
            </a:r>
          </a:p>
          <a:p>
            <a:r>
              <a:rPr lang="en-US" sz="2000" b="1" dirty="0">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rPr>
              <a:t>   ii</a:t>
            </a:r>
            <a:r>
              <a:rPr lang="en-US" sz="2000" b="1" dirty="0">
                <a:effectLst>
                  <a:outerShdw blurRad="38100" dist="38100" dir="2700000" algn="tl">
                    <a:srgbClr val="000000">
                      <a:alpha val="43137"/>
                    </a:srgbClr>
                  </a:outerShdw>
                </a:effectLst>
              </a:rPr>
              <a:t>) Advanced security improvements</a:t>
            </a:r>
          </a:p>
          <a:p>
            <a:r>
              <a:rPr lang="en-US" sz="2000" b="1" dirty="0">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rPr>
              <a:t>    iii</a:t>
            </a:r>
            <a:r>
              <a:rPr lang="en-US" sz="2000" b="1" dirty="0">
                <a:effectLst>
                  <a:outerShdw blurRad="38100" dist="38100" dir="2700000" algn="tl">
                    <a:srgbClr val="000000">
                      <a:alpha val="43137"/>
                    </a:srgbClr>
                  </a:outerShdw>
                </a:effectLst>
              </a:rPr>
              <a:t>) Technical improvements</a:t>
            </a:r>
          </a:p>
          <a:p>
            <a:r>
              <a:rPr lang="en-US" sz="2000" b="1" dirty="0">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rPr>
              <a:t>   iv</a:t>
            </a:r>
            <a:r>
              <a:rPr lang="en-US" sz="2000" b="1" dirty="0">
                <a:effectLst>
                  <a:outerShdw blurRad="38100" dist="38100" dir="2700000" algn="tl">
                    <a:srgbClr val="000000">
                      <a:alpha val="43137"/>
                    </a:srgbClr>
                  </a:outerShdw>
                </a:effectLst>
              </a:rPr>
              <a:t>) Contents </a:t>
            </a:r>
            <a:r>
              <a:rPr lang="en-US" sz="2000" b="1" dirty="0" smtClean="0">
                <a:effectLst>
                  <a:outerShdw blurRad="38100" dist="38100" dir="2700000" algn="tl">
                    <a:srgbClr val="000000">
                      <a:alpha val="43137"/>
                    </a:srgbClr>
                  </a:outerShdw>
                </a:effectLst>
              </a:rPr>
              <a:t>improvements</a:t>
            </a:r>
          </a:p>
          <a:p>
            <a:endParaRPr lang="en-US" sz="2000" b="1" dirty="0">
              <a:effectLst>
                <a:outerShdw blurRad="38100" dist="38100" dir="2700000" algn="tl">
                  <a:srgbClr val="000000">
                    <a:alpha val="43137"/>
                  </a:srgbClr>
                </a:outerShdw>
              </a:effectLst>
            </a:endParaRPr>
          </a:p>
          <a:p>
            <a:pPr marL="342900" indent="-342900">
              <a:buFont typeface="Wingdings" panose="05000000000000000000" pitchFamily="2" charset="2"/>
              <a:buChar char="q"/>
            </a:pPr>
            <a:r>
              <a:rPr lang="en-US" sz="2000" b="1" dirty="0" smtClean="0">
                <a:effectLst>
                  <a:outerShdw blurRad="38100" dist="38100" dir="2700000" algn="tl">
                    <a:srgbClr val="000000">
                      <a:alpha val="43137"/>
                    </a:srgbClr>
                  </a:outerShdw>
                </a:effectLst>
              </a:rPr>
              <a:t>We </a:t>
            </a:r>
            <a:r>
              <a:rPr lang="en-US" sz="2000" b="1" dirty="0">
                <a:effectLst>
                  <a:outerShdw blurRad="38100" dist="38100" dir="2700000" algn="tl">
                    <a:srgbClr val="000000">
                      <a:alpha val="43137"/>
                    </a:srgbClr>
                  </a:outerShdw>
                </a:effectLst>
              </a:rPr>
              <a:t>will add high level management and flexibility so that various types of users can easily use it</a:t>
            </a:r>
            <a:r>
              <a:rPr lang="en-US" sz="2000" b="1" dirty="0" smtClean="0">
                <a:effectLst>
                  <a:outerShdw blurRad="38100" dist="38100" dir="2700000" algn="tl">
                    <a:srgbClr val="000000">
                      <a:alpha val="43137"/>
                    </a:srgbClr>
                  </a:outerShdw>
                </a:effectLst>
              </a:rPr>
              <a:t>.</a:t>
            </a:r>
          </a:p>
          <a:p>
            <a:pPr marL="342900" indent="-342900">
              <a:buFont typeface="Wingdings" panose="05000000000000000000" pitchFamily="2" charset="2"/>
              <a:buChar char="q"/>
            </a:pPr>
            <a:endParaRPr lang="en-US" sz="2000" b="1" dirty="0">
              <a:effectLst>
                <a:outerShdw blurRad="38100" dist="38100" dir="2700000" algn="tl">
                  <a:srgbClr val="000000">
                    <a:alpha val="43137"/>
                  </a:srgbClr>
                </a:outerShdw>
              </a:effectLst>
            </a:endParaRPr>
          </a:p>
          <a:p>
            <a:pPr marL="342900" indent="-342900">
              <a:buFont typeface="Wingdings" panose="05000000000000000000" pitchFamily="2" charset="2"/>
              <a:buChar char="q"/>
            </a:pPr>
            <a:r>
              <a:rPr lang="en-US" sz="2000" b="1" dirty="0" smtClean="0">
                <a:effectLst>
                  <a:outerShdw blurRad="38100" dist="38100" dir="2700000" algn="tl">
                    <a:srgbClr val="000000">
                      <a:alpha val="43137"/>
                    </a:srgbClr>
                  </a:outerShdw>
                </a:effectLst>
              </a:rPr>
              <a:t>Lastly</a:t>
            </a:r>
            <a:r>
              <a:rPr lang="en-US" sz="2000" b="1" dirty="0">
                <a:effectLst>
                  <a:outerShdw blurRad="38100" dist="38100" dir="2700000" algn="tl">
                    <a:srgbClr val="000000">
                      <a:alpha val="43137"/>
                    </a:srgbClr>
                  </a:outerShdw>
                </a:effectLst>
              </a:rPr>
              <a:t>, we will </a:t>
            </a:r>
            <a:r>
              <a:rPr lang="en-US" sz="2000" b="1" dirty="0" smtClean="0">
                <a:effectLst>
                  <a:outerShdw blurRad="38100" dist="38100" dir="2700000" algn="tl">
                    <a:srgbClr val="000000">
                      <a:alpha val="43137"/>
                    </a:srgbClr>
                  </a:outerShdw>
                </a:effectLst>
              </a:rPr>
              <a:t>build some advance features applications </a:t>
            </a:r>
            <a:r>
              <a:rPr lang="en-US" sz="2000" b="1" dirty="0">
                <a:effectLst>
                  <a:outerShdw blurRad="38100" dist="38100" dir="2700000" algn="tl">
                    <a:srgbClr val="000000">
                      <a:alpha val="43137"/>
                    </a:srgbClr>
                  </a:outerShdw>
                </a:effectLst>
              </a:rPr>
              <a:t>by improving </a:t>
            </a:r>
            <a:r>
              <a:rPr lang="en-US" sz="2000" b="1" dirty="0" smtClean="0">
                <a:effectLst>
                  <a:outerShdw blurRad="38100" dist="38100" dir="2700000" algn="tl">
                    <a:srgbClr val="000000">
                      <a:alpha val="43137"/>
                    </a:srgbClr>
                  </a:outerShdw>
                </a:effectLst>
              </a:rPr>
              <a:t>developer </a:t>
            </a:r>
            <a:r>
              <a:rPr lang="en-US" sz="2000" b="1" dirty="0">
                <a:effectLst>
                  <a:outerShdw blurRad="38100" dist="38100" dir="2700000" algn="tl">
                    <a:srgbClr val="000000">
                      <a:alpha val="43137"/>
                    </a:srgbClr>
                  </a:outerShdw>
                </a:effectLst>
              </a:rPr>
              <a:t>productivity and reducing project life cycle times.</a:t>
            </a:r>
          </a:p>
        </p:txBody>
      </p:sp>
    </p:spTree>
    <p:extLst>
      <p:ext uri="{BB962C8B-B14F-4D97-AF65-F5344CB8AC3E}">
        <p14:creationId xmlns:p14="http://schemas.microsoft.com/office/powerpoint/2010/main" val="2522752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228600" y="243840"/>
            <a:ext cx="11704320" cy="1200329"/>
          </a:xfrm>
          <a:prstGeom prst="rect">
            <a:avLst/>
          </a:prstGeom>
          <a:noFill/>
        </p:spPr>
        <p:txBody>
          <a:bodyPr wrap="square" rtlCol="0">
            <a:spAutoFit/>
          </a:bodyPr>
          <a:lstStyle/>
          <a:p>
            <a:pPr algn="ctr"/>
            <a:r>
              <a:rPr lang="en-US" sz="5400" b="1" dirty="0" smtClean="0">
                <a:solidFill>
                  <a:schemeClr val="accent1"/>
                </a:solidFill>
                <a:effectLst>
                  <a:outerShdw blurRad="38100" dist="38100" dir="2700000" algn="tl">
                    <a:srgbClr val="000000">
                      <a:alpha val="43137"/>
                    </a:srgbClr>
                  </a:outerShdw>
                </a:effectLst>
                <a:latin typeface="Britannic Bold" panose="020B0903060703020204" pitchFamily="34" charset="0"/>
              </a:rPr>
              <a:t>CONTRIBUTIONS</a:t>
            </a:r>
          </a:p>
          <a:p>
            <a:endParaRPr lang="en-US" dirty="0"/>
          </a:p>
        </p:txBody>
      </p:sp>
      <p:sp>
        <p:nvSpPr>
          <p:cNvPr id="3" name="TextBox 2"/>
          <p:cNvSpPr txBox="1"/>
          <p:nvPr/>
        </p:nvSpPr>
        <p:spPr>
          <a:xfrm>
            <a:off x="1059679" y="1948441"/>
            <a:ext cx="9571289" cy="3477875"/>
          </a:xfrm>
          <a:prstGeom prst="rect">
            <a:avLst/>
          </a:prstGeom>
          <a:noFill/>
        </p:spPr>
        <p:txBody>
          <a:bodyPr wrap="square" rtlCol="0">
            <a:spAutoFit/>
          </a:bodyPr>
          <a:lstStyle/>
          <a:p>
            <a:r>
              <a:rPr lang="en-GB" sz="2800" b="1" dirty="0">
                <a:effectLst>
                  <a:outerShdw blurRad="38100" dist="38100" dir="2700000" algn="tl">
                    <a:srgbClr val="000000">
                      <a:alpha val="43137"/>
                    </a:srgbClr>
                  </a:outerShdw>
                </a:effectLst>
              </a:rPr>
              <a:t>BASAK, </a:t>
            </a:r>
            <a:r>
              <a:rPr lang="en-GB" sz="2800" b="1" dirty="0" smtClean="0">
                <a:effectLst>
                  <a:outerShdw blurRad="38100" dist="38100" dir="2700000" algn="tl">
                    <a:srgbClr val="000000">
                      <a:alpha val="43137"/>
                    </a:srgbClr>
                  </a:outerShdw>
                </a:effectLst>
              </a:rPr>
              <a:t>RITU –  </a:t>
            </a:r>
            <a:r>
              <a:rPr lang="en-GB" sz="2800" b="1" dirty="0" smtClean="0">
                <a:effectLst>
                  <a:outerShdw blurRad="38100" dist="38100" dir="2700000" algn="tl">
                    <a:srgbClr val="000000">
                      <a:alpha val="43137"/>
                    </a:srgbClr>
                  </a:outerShdw>
                </a:effectLst>
              </a:rPr>
              <a:t>did </a:t>
            </a:r>
            <a:r>
              <a:rPr lang="en-GB" sz="2800" b="1" dirty="0" smtClean="0">
                <a:effectLst>
                  <a:outerShdw blurRad="38100" dist="38100" dir="2700000" algn="tl">
                    <a:srgbClr val="000000">
                      <a:alpha val="43137"/>
                    </a:srgbClr>
                  </a:outerShdw>
                </a:effectLst>
              </a:rPr>
              <a:t>30% of  this project.</a:t>
            </a:r>
          </a:p>
          <a:p>
            <a:endParaRPr lang="en-GB" sz="2800" b="1" dirty="0">
              <a:effectLst>
                <a:outerShdw blurRad="38100" dist="38100" dir="2700000" algn="tl">
                  <a:srgbClr val="000000">
                    <a:alpha val="43137"/>
                  </a:srgbClr>
                </a:outerShdw>
              </a:effectLst>
            </a:endParaRPr>
          </a:p>
          <a:p>
            <a:r>
              <a:rPr lang="en-GB" sz="2800" b="1" dirty="0">
                <a:effectLst>
                  <a:outerShdw blurRad="38100" dist="38100" dir="2700000" algn="tl">
                    <a:srgbClr val="000000">
                      <a:alpha val="43137"/>
                    </a:srgbClr>
                  </a:outerShdw>
                </a:effectLst>
              </a:rPr>
              <a:t>ANI, ANINDITA </a:t>
            </a:r>
            <a:r>
              <a:rPr lang="en-GB" sz="2800" b="1" dirty="0" smtClean="0">
                <a:effectLst>
                  <a:outerShdw blurRad="38100" dist="38100" dir="2700000" algn="tl">
                    <a:srgbClr val="000000">
                      <a:alpha val="43137"/>
                    </a:srgbClr>
                  </a:outerShdw>
                </a:effectLst>
              </a:rPr>
              <a:t>BISWAS </a:t>
            </a:r>
            <a:r>
              <a:rPr lang="en-GB" sz="2800" b="1" dirty="0">
                <a:effectLst>
                  <a:outerShdw blurRad="38100" dist="38100" dir="2700000" algn="tl">
                    <a:srgbClr val="000000">
                      <a:alpha val="43137"/>
                    </a:srgbClr>
                  </a:outerShdw>
                </a:effectLst>
              </a:rPr>
              <a:t>– </a:t>
            </a:r>
            <a:r>
              <a:rPr lang="en-GB" sz="2800" b="1" dirty="0" smtClean="0">
                <a:effectLst>
                  <a:outerShdw blurRad="38100" dist="38100" dir="2700000" algn="tl">
                    <a:srgbClr val="000000">
                      <a:alpha val="43137"/>
                    </a:srgbClr>
                  </a:outerShdw>
                </a:effectLst>
              </a:rPr>
              <a:t> </a:t>
            </a:r>
            <a:r>
              <a:rPr lang="en-GB" sz="2800" b="1" dirty="0" smtClean="0">
                <a:effectLst>
                  <a:outerShdw blurRad="38100" dist="38100" dir="2700000" algn="tl">
                    <a:srgbClr val="000000">
                      <a:alpha val="43137"/>
                    </a:srgbClr>
                  </a:outerShdw>
                </a:effectLst>
              </a:rPr>
              <a:t>did </a:t>
            </a:r>
            <a:r>
              <a:rPr lang="en-GB" sz="2800" b="1" dirty="0" smtClean="0">
                <a:effectLst>
                  <a:outerShdw blurRad="38100" dist="38100" dir="2700000" algn="tl">
                    <a:srgbClr val="000000">
                      <a:alpha val="43137"/>
                    </a:srgbClr>
                  </a:outerShdw>
                </a:effectLst>
              </a:rPr>
              <a:t>25% of this project.</a:t>
            </a:r>
            <a:endParaRPr lang="en-US" sz="2800" b="1" dirty="0">
              <a:effectLst>
                <a:outerShdw blurRad="38100" dist="38100" dir="2700000" algn="tl">
                  <a:srgbClr val="000000">
                    <a:alpha val="43137"/>
                  </a:srgbClr>
                </a:outerShdw>
              </a:effectLst>
            </a:endParaRPr>
          </a:p>
          <a:p>
            <a:endParaRPr lang="en-US" sz="2800" b="1" dirty="0" smtClean="0">
              <a:effectLst>
                <a:outerShdw blurRad="38100" dist="38100" dir="2700000" algn="tl">
                  <a:srgbClr val="000000">
                    <a:alpha val="43137"/>
                  </a:srgbClr>
                </a:outerShdw>
              </a:effectLst>
            </a:endParaRPr>
          </a:p>
          <a:p>
            <a:r>
              <a:rPr lang="en-GB" sz="2800" b="1" dirty="0">
                <a:effectLst>
                  <a:outerShdw blurRad="38100" dist="38100" dir="2700000" algn="tl">
                    <a:srgbClr val="000000">
                      <a:alpha val="43137"/>
                    </a:srgbClr>
                  </a:outerShdw>
                </a:effectLst>
              </a:rPr>
              <a:t>HAQUE, </a:t>
            </a:r>
            <a:r>
              <a:rPr lang="en-GB" sz="2800" b="1" dirty="0" smtClean="0">
                <a:effectLst>
                  <a:outerShdw blurRad="38100" dist="38100" dir="2700000" algn="tl">
                    <a:srgbClr val="000000">
                      <a:alpha val="43137"/>
                    </a:srgbClr>
                  </a:outerShdw>
                </a:effectLst>
              </a:rPr>
              <a:t>FAHMIDA –  </a:t>
            </a:r>
            <a:r>
              <a:rPr lang="en-GB" sz="2800" b="1" dirty="0" smtClean="0">
                <a:effectLst>
                  <a:outerShdw blurRad="38100" dist="38100" dir="2700000" algn="tl">
                    <a:srgbClr val="000000">
                      <a:alpha val="43137"/>
                    </a:srgbClr>
                  </a:outerShdw>
                </a:effectLst>
              </a:rPr>
              <a:t>did </a:t>
            </a:r>
            <a:r>
              <a:rPr lang="en-GB" sz="2800" b="1" dirty="0" smtClean="0">
                <a:effectLst>
                  <a:outerShdw blurRad="38100" dist="38100" dir="2700000" algn="tl">
                    <a:srgbClr val="000000">
                      <a:alpha val="43137"/>
                    </a:srgbClr>
                  </a:outerShdw>
                </a:effectLst>
              </a:rPr>
              <a:t>25% of this project.</a:t>
            </a:r>
          </a:p>
          <a:p>
            <a:endParaRPr lang="en-GB" sz="2800" b="1" dirty="0">
              <a:effectLst>
                <a:outerShdw blurRad="38100" dist="38100" dir="2700000" algn="tl">
                  <a:srgbClr val="000000">
                    <a:alpha val="43137"/>
                  </a:srgbClr>
                </a:outerShdw>
              </a:effectLst>
            </a:endParaRPr>
          </a:p>
          <a:p>
            <a:r>
              <a:rPr lang="en-GB" sz="2800" b="1" dirty="0">
                <a:effectLst>
                  <a:outerShdw blurRad="38100" dist="38100" dir="2700000" algn="tl">
                    <a:srgbClr val="000000">
                      <a:alpha val="43137"/>
                    </a:srgbClr>
                  </a:outerShdw>
                </a:effectLst>
              </a:rPr>
              <a:t>HOSSAIN, </a:t>
            </a:r>
            <a:r>
              <a:rPr lang="en-GB" sz="2800" b="1" dirty="0" smtClean="0">
                <a:effectLst>
                  <a:outerShdw blurRad="38100" dist="38100" dir="2700000" algn="tl">
                    <a:srgbClr val="000000">
                      <a:alpha val="43137"/>
                    </a:srgbClr>
                  </a:outerShdw>
                </a:effectLst>
              </a:rPr>
              <a:t>SORMILA</a:t>
            </a:r>
            <a:r>
              <a:rPr lang="en-GB" sz="2800" b="1" dirty="0">
                <a:effectLst>
                  <a:outerShdw blurRad="38100" dist="38100" dir="2700000" algn="tl">
                    <a:srgbClr val="000000">
                      <a:alpha val="43137"/>
                    </a:srgbClr>
                  </a:outerShdw>
                </a:effectLst>
              </a:rPr>
              <a:t> –  </a:t>
            </a:r>
            <a:r>
              <a:rPr lang="en-GB" sz="2800" b="1" dirty="0" smtClean="0">
                <a:effectLst>
                  <a:outerShdw blurRad="38100" dist="38100" dir="2700000" algn="tl">
                    <a:srgbClr val="000000">
                      <a:alpha val="43137"/>
                    </a:srgbClr>
                  </a:outerShdw>
                </a:effectLst>
              </a:rPr>
              <a:t>did </a:t>
            </a:r>
            <a:r>
              <a:rPr lang="en-GB" sz="2800" b="1" dirty="0" smtClean="0">
                <a:effectLst>
                  <a:outerShdw blurRad="38100" dist="38100" dir="2700000" algn="tl">
                    <a:srgbClr val="000000">
                      <a:alpha val="43137"/>
                    </a:srgbClr>
                  </a:outerShdw>
                </a:effectLst>
              </a:rPr>
              <a:t>20% </a:t>
            </a:r>
            <a:r>
              <a:rPr lang="en-GB" sz="2800" b="1" dirty="0">
                <a:effectLst>
                  <a:outerShdw blurRad="38100" dist="38100" dir="2700000" algn="tl">
                    <a:srgbClr val="000000">
                      <a:alpha val="43137"/>
                    </a:srgbClr>
                  </a:outerShdw>
                </a:effectLst>
              </a:rPr>
              <a:t>of this project.</a:t>
            </a:r>
          </a:p>
          <a:p>
            <a:endParaRPr lang="en-GB"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4773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53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E94E0-484C-4237-812F-9BC06175F788}"/>
              </a:ext>
            </a:extLst>
          </p:cNvPr>
          <p:cNvSpPr>
            <a:spLocks noGrp="1"/>
          </p:cNvSpPr>
          <p:nvPr>
            <p:ph type="title"/>
          </p:nvPr>
        </p:nvSpPr>
        <p:spPr>
          <a:xfrm>
            <a:off x="502920" y="1801368"/>
            <a:ext cx="10515600" cy="1225296"/>
          </a:xfrm>
        </p:spPr>
        <p:txBody>
          <a:bodyPr>
            <a:normAutofit fontScale="90000"/>
          </a:bodyPr>
          <a:lstStyle/>
          <a:p>
            <a:pPr algn="ctr"/>
            <a:r>
              <a:rPr lang="en-GB" sz="5400" b="1" u="sng" dirty="0">
                <a:solidFill>
                  <a:schemeClr val="accent1"/>
                </a:solidFill>
                <a:effectLst>
                  <a:outerShdw blurRad="38100" dist="38100" dir="2700000" algn="tl">
                    <a:srgbClr val="000000">
                      <a:alpha val="43137"/>
                    </a:srgbClr>
                  </a:outerShdw>
                </a:effectLst>
                <a:latin typeface="Britannic Bold" panose="020B0903060703020204" pitchFamily="34" charset="0"/>
              </a:rPr>
              <a:t>Group </a:t>
            </a:r>
            <a:r>
              <a:rPr lang="en-GB" sz="5400" b="1" u="sng" dirty="0" smtClean="0">
                <a:solidFill>
                  <a:schemeClr val="accent1"/>
                </a:solidFill>
                <a:effectLst>
                  <a:outerShdw blurRad="38100" dist="38100" dir="2700000" algn="tl">
                    <a:srgbClr val="000000">
                      <a:alpha val="43137"/>
                    </a:srgbClr>
                  </a:outerShdw>
                </a:effectLst>
                <a:latin typeface="Britannic Bold" panose="020B0903060703020204" pitchFamily="34" charset="0"/>
              </a:rPr>
              <a:t>Member </a:t>
            </a:r>
            <a:r>
              <a:rPr lang="en-GB" sz="5400" b="1" u="sng" dirty="0">
                <a:solidFill>
                  <a:schemeClr val="accent1"/>
                </a:solidFill>
                <a:effectLst>
                  <a:outerShdw blurRad="38100" dist="38100" dir="2700000" algn="tl">
                    <a:srgbClr val="000000">
                      <a:alpha val="43137"/>
                    </a:srgbClr>
                  </a:outerShdw>
                </a:effectLst>
                <a:latin typeface="Britannic Bold" panose="020B0903060703020204" pitchFamily="34" charset="0"/>
              </a:rPr>
              <a:t>Details</a:t>
            </a:r>
            <a:r>
              <a:rPr lang="en-GB" sz="5400" b="1" u="sng" dirty="0">
                <a:solidFill>
                  <a:schemeClr val="accent1"/>
                </a:solidFill>
                <a:effectLst>
                  <a:outerShdw blurRad="38100" dist="38100" dir="2700000" algn="tl">
                    <a:srgbClr val="000000">
                      <a:alpha val="43137"/>
                    </a:srgbClr>
                  </a:outerShdw>
                </a:effectLst>
                <a:latin typeface="+mn-lt"/>
              </a:rPr>
              <a:t/>
            </a:r>
            <a:br>
              <a:rPr lang="en-GB" sz="5400" b="1" u="sng" dirty="0">
                <a:solidFill>
                  <a:schemeClr val="accent1"/>
                </a:solidFill>
                <a:effectLst>
                  <a:outerShdw blurRad="38100" dist="38100" dir="2700000" algn="tl">
                    <a:srgbClr val="000000">
                      <a:alpha val="43137"/>
                    </a:srgbClr>
                  </a:outerShdw>
                </a:effectLst>
                <a:latin typeface="+mn-lt"/>
              </a:rPr>
            </a:br>
            <a:r>
              <a:rPr lang="en-US" sz="5400" b="1" u="sng" dirty="0">
                <a:solidFill>
                  <a:schemeClr val="accent1"/>
                </a:solidFill>
                <a:effectLst>
                  <a:outerShdw blurRad="38100" dist="38100" dir="2700000" algn="tl">
                    <a:srgbClr val="000000">
                      <a:alpha val="43137"/>
                    </a:srgbClr>
                  </a:outerShdw>
                </a:effectLst>
                <a:latin typeface="+mn-lt"/>
              </a:rPr>
              <a:t/>
            </a:r>
            <a:br>
              <a:rPr lang="en-US" sz="5400" b="1" u="sng" dirty="0">
                <a:solidFill>
                  <a:schemeClr val="accent1"/>
                </a:solidFill>
                <a:effectLst>
                  <a:outerShdw blurRad="38100" dist="38100" dir="2700000" algn="tl">
                    <a:srgbClr val="000000">
                      <a:alpha val="43137"/>
                    </a:srgbClr>
                  </a:outerShdw>
                </a:effectLst>
                <a:latin typeface="+mn-lt"/>
              </a:rPr>
            </a:br>
            <a:r>
              <a:rPr lang="en-GB" sz="5400" b="1" u="sng" dirty="0">
                <a:solidFill>
                  <a:schemeClr val="accent1"/>
                </a:solidFill>
                <a:effectLst>
                  <a:outerShdw blurRad="38100" dist="38100" dir="2700000" algn="tl">
                    <a:srgbClr val="000000">
                      <a:alpha val="43137"/>
                    </a:srgbClr>
                  </a:outerShdw>
                </a:effectLst>
                <a:latin typeface="+mn-lt"/>
              </a:rPr>
              <a:t/>
            </a:r>
            <a:br>
              <a:rPr lang="en-GB" sz="5400" b="1" u="sng" dirty="0">
                <a:solidFill>
                  <a:schemeClr val="accent1"/>
                </a:solidFill>
                <a:effectLst>
                  <a:outerShdw blurRad="38100" dist="38100" dir="2700000" algn="tl">
                    <a:srgbClr val="000000">
                      <a:alpha val="43137"/>
                    </a:srgbClr>
                  </a:outerShdw>
                </a:effectLst>
                <a:latin typeface="+mn-lt"/>
              </a:rPr>
            </a:br>
            <a:endParaRPr lang="en-US" sz="5400" b="1" u="sng" dirty="0">
              <a:solidFill>
                <a:schemeClr val="accent1"/>
              </a:solidFill>
              <a:effectLst>
                <a:outerShdw blurRad="38100" dist="38100" dir="2700000" algn="tl">
                  <a:srgbClr val="000000">
                    <a:alpha val="43137"/>
                  </a:srgbClr>
                </a:outerShdw>
              </a:effectLst>
              <a:latin typeface="+mn-lt"/>
            </a:endParaRPr>
          </a:p>
        </p:txBody>
      </p:sp>
      <p:graphicFrame>
        <p:nvGraphicFramePr>
          <p:cNvPr id="5" name="Table 4">
            <a:extLst>
              <a:ext uri="{FF2B5EF4-FFF2-40B4-BE49-F238E27FC236}">
                <a16:creationId xmlns="" xmlns:a16="http://schemas.microsoft.com/office/drawing/2014/main" id="{9CDB79EA-C3C9-4F16-89EF-168D734FDC2D}"/>
              </a:ext>
            </a:extLst>
          </p:cNvPr>
          <p:cNvGraphicFramePr>
            <a:graphicFrameLocks/>
          </p:cNvGraphicFramePr>
          <p:nvPr>
            <p:extLst>
              <p:ext uri="{D42A27DB-BD31-4B8C-83A1-F6EECF244321}">
                <p14:modId xmlns:p14="http://schemas.microsoft.com/office/powerpoint/2010/main" val="3179357631"/>
              </p:ext>
            </p:extLst>
          </p:nvPr>
        </p:nvGraphicFramePr>
        <p:xfrm>
          <a:off x="1862095" y="2257134"/>
          <a:ext cx="7683557" cy="2596876"/>
        </p:xfrm>
        <a:graphic>
          <a:graphicData uri="http://schemas.openxmlformats.org/drawingml/2006/table">
            <a:tbl>
              <a:tblPr firstRow="1" bandRow="1">
                <a:tableStyleId>{5C22544A-7EE6-4342-B048-85BDC9FD1C3A}</a:tableStyleId>
              </a:tblPr>
              <a:tblGrid>
                <a:gridCol w="1526304">
                  <a:extLst>
                    <a:ext uri="{9D8B030D-6E8A-4147-A177-3AD203B41FA5}">
                      <a16:colId xmlns="" xmlns:a16="http://schemas.microsoft.com/office/drawing/2014/main" val="4133591418"/>
                    </a:ext>
                  </a:extLst>
                </a:gridCol>
                <a:gridCol w="3555597">
                  <a:extLst>
                    <a:ext uri="{9D8B030D-6E8A-4147-A177-3AD203B41FA5}">
                      <a16:colId xmlns="" xmlns:a16="http://schemas.microsoft.com/office/drawing/2014/main" val="4144463500"/>
                    </a:ext>
                  </a:extLst>
                </a:gridCol>
                <a:gridCol w="2601656">
                  <a:extLst>
                    <a:ext uri="{9D8B030D-6E8A-4147-A177-3AD203B41FA5}">
                      <a16:colId xmlns="" xmlns:a16="http://schemas.microsoft.com/office/drawing/2014/main" val="1680057226"/>
                    </a:ext>
                  </a:extLst>
                </a:gridCol>
              </a:tblGrid>
              <a:tr h="632400">
                <a:tc>
                  <a:txBody>
                    <a:bodyPr/>
                    <a:lstStyle/>
                    <a:p>
                      <a:pPr algn="ctr"/>
                      <a:r>
                        <a:rPr lang="en-GB" dirty="0">
                          <a:effectLst>
                            <a:outerShdw blurRad="38100" dist="38100" dir="2700000" algn="tl">
                              <a:srgbClr val="000000">
                                <a:alpha val="43137"/>
                              </a:srgbClr>
                            </a:outerShdw>
                          </a:effectLst>
                        </a:rPr>
                        <a:t>Roll NO.</a:t>
                      </a:r>
                      <a:endParaRPr lang="en-US" dirty="0">
                        <a:effectLst>
                          <a:outerShdw blurRad="38100" dist="38100" dir="2700000" algn="tl">
                            <a:srgbClr val="000000">
                              <a:alpha val="43137"/>
                            </a:srgbClr>
                          </a:outerShdw>
                        </a:effectLst>
                      </a:endParaRPr>
                    </a:p>
                  </a:txBody>
                  <a:tcPr/>
                </a:tc>
                <a:tc>
                  <a:txBody>
                    <a:bodyPr/>
                    <a:lstStyle/>
                    <a:p>
                      <a:pPr algn="ctr"/>
                      <a:r>
                        <a:rPr lang="en-GB" dirty="0">
                          <a:effectLst>
                            <a:outerShdw blurRad="38100" dist="38100" dir="2700000" algn="tl">
                              <a:srgbClr val="000000">
                                <a:alpha val="43137"/>
                              </a:srgbClr>
                            </a:outerShdw>
                          </a:effectLst>
                        </a:rPr>
                        <a:t>Group Member’s Name</a:t>
                      </a:r>
                      <a:endParaRPr lang="en-US" dirty="0">
                        <a:effectLst>
                          <a:outerShdw blurRad="38100" dist="38100" dir="2700000" algn="tl">
                            <a:srgbClr val="000000">
                              <a:alpha val="43137"/>
                            </a:srgbClr>
                          </a:outerShdw>
                        </a:effectLst>
                      </a:endParaRPr>
                    </a:p>
                  </a:txBody>
                  <a:tcPr/>
                </a:tc>
                <a:tc>
                  <a:txBody>
                    <a:bodyPr/>
                    <a:lstStyle/>
                    <a:p>
                      <a:pPr algn="ctr"/>
                      <a:r>
                        <a:rPr lang="en-GB" dirty="0">
                          <a:effectLst>
                            <a:outerShdw blurRad="38100" dist="38100" dir="2700000" algn="tl">
                              <a:srgbClr val="000000">
                                <a:alpha val="43137"/>
                              </a:srgbClr>
                            </a:outerShdw>
                          </a:effectLst>
                        </a:rPr>
                        <a:t>Group Member’s ID</a:t>
                      </a:r>
                      <a:endParaRPr lang="en-US" dirty="0">
                        <a:effectLst>
                          <a:outerShdw blurRad="38100" dist="38100" dir="2700000" algn="tl">
                            <a:srgbClr val="000000">
                              <a:alpha val="43137"/>
                            </a:srgbClr>
                          </a:outerShdw>
                        </a:effectLst>
                      </a:endParaRPr>
                    </a:p>
                  </a:txBody>
                  <a:tcPr/>
                </a:tc>
                <a:extLst>
                  <a:ext uri="{0D108BD9-81ED-4DB2-BD59-A6C34878D82A}">
                    <a16:rowId xmlns="" xmlns:a16="http://schemas.microsoft.com/office/drawing/2014/main" val="2166568302"/>
                  </a:ext>
                </a:extLst>
              </a:tr>
              <a:tr h="491119">
                <a:tc>
                  <a:txBody>
                    <a:bodyPr/>
                    <a:lstStyle/>
                    <a:p>
                      <a:pPr algn="ctr"/>
                      <a:r>
                        <a:rPr lang="en-GB" dirty="0">
                          <a:effectLst>
                            <a:outerShdw blurRad="38100" dist="38100" dir="2700000" algn="tl">
                              <a:srgbClr val="000000">
                                <a:alpha val="43137"/>
                              </a:srgbClr>
                            </a:outerShdw>
                          </a:effectLst>
                        </a:rPr>
                        <a:t>18.</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BASAK, RITU</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19-40179-1</a:t>
                      </a:r>
                      <a:endParaRPr lang="en-US" dirty="0">
                        <a:effectLst>
                          <a:outerShdw blurRad="38100" dist="38100" dir="2700000" algn="tl">
                            <a:srgbClr val="000000">
                              <a:alpha val="43137"/>
                            </a:srgbClr>
                          </a:outerShdw>
                        </a:effectLst>
                      </a:endParaRPr>
                    </a:p>
                  </a:txBody>
                  <a:tcPr/>
                </a:tc>
                <a:extLst>
                  <a:ext uri="{0D108BD9-81ED-4DB2-BD59-A6C34878D82A}">
                    <a16:rowId xmlns="" xmlns:a16="http://schemas.microsoft.com/office/drawing/2014/main" val="428614335"/>
                  </a:ext>
                </a:extLst>
              </a:tr>
              <a:tr h="491119">
                <a:tc>
                  <a:txBody>
                    <a:bodyPr/>
                    <a:lstStyle/>
                    <a:p>
                      <a:pPr algn="ctr"/>
                      <a:r>
                        <a:rPr lang="en-GB" dirty="0">
                          <a:effectLst>
                            <a:outerShdw blurRad="38100" dist="38100" dir="2700000" algn="tl">
                              <a:srgbClr val="000000">
                                <a:alpha val="43137"/>
                              </a:srgbClr>
                            </a:outerShdw>
                          </a:effectLst>
                        </a:rPr>
                        <a:t>30.</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ANI, ANINDITA BISWAS</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19-40782-2</a:t>
                      </a:r>
                      <a:endParaRPr lang="en-US" dirty="0">
                        <a:effectLst>
                          <a:outerShdw blurRad="38100" dist="38100" dir="2700000" algn="tl">
                            <a:srgbClr val="000000">
                              <a:alpha val="43137"/>
                            </a:srgbClr>
                          </a:outerShdw>
                        </a:effectLst>
                      </a:endParaRPr>
                    </a:p>
                  </a:txBody>
                  <a:tcPr/>
                </a:tc>
                <a:extLst>
                  <a:ext uri="{0D108BD9-81ED-4DB2-BD59-A6C34878D82A}">
                    <a16:rowId xmlns="" xmlns:a16="http://schemas.microsoft.com/office/drawing/2014/main" val="2401444050"/>
                  </a:ext>
                </a:extLst>
              </a:tr>
              <a:tr h="491119">
                <a:tc>
                  <a:txBody>
                    <a:bodyPr/>
                    <a:lstStyle/>
                    <a:p>
                      <a:pPr algn="ctr"/>
                      <a:r>
                        <a:rPr lang="en-GB" dirty="0">
                          <a:effectLst>
                            <a:outerShdw blurRad="38100" dist="38100" dir="2700000" algn="tl">
                              <a:srgbClr val="000000">
                                <a:alpha val="43137"/>
                              </a:srgbClr>
                            </a:outerShdw>
                          </a:effectLst>
                        </a:rPr>
                        <a:t>23.</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HAQUE, FAHMIDA</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19-40408-1</a:t>
                      </a:r>
                      <a:endParaRPr lang="en-US" dirty="0">
                        <a:effectLst>
                          <a:outerShdw blurRad="38100" dist="38100" dir="2700000" algn="tl">
                            <a:srgbClr val="000000">
                              <a:alpha val="43137"/>
                            </a:srgbClr>
                          </a:outerShdw>
                        </a:effectLst>
                      </a:endParaRPr>
                    </a:p>
                  </a:txBody>
                  <a:tcPr/>
                </a:tc>
                <a:extLst>
                  <a:ext uri="{0D108BD9-81ED-4DB2-BD59-A6C34878D82A}">
                    <a16:rowId xmlns="" xmlns:a16="http://schemas.microsoft.com/office/drawing/2014/main" val="2414709966"/>
                  </a:ext>
                </a:extLst>
              </a:tr>
              <a:tr h="491119">
                <a:tc>
                  <a:txBody>
                    <a:bodyPr/>
                    <a:lstStyle/>
                    <a:p>
                      <a:pPr algn="ctr"/>
                      <a:r>
                        <a:rPr lang="en-GB" dirty="0">
                          <a:effectLst>
                            <a:outerShdw blurRad="38100" dist="38100" dir="2700000" algn="tl">
                              <a:srgbClr val="000000">
                                <a:alpha val="43137"/>
                              </a:srgbClr>
                            </a:outerShdw>
                          </a:effectLst>
                        </a:rPr>
                        <a:t>24.</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HOSSAIN, SORMILA</a:t>
                      </a:r>
                      <a:endParaRPr lang="en-US" dirty="0">
                        <a:effectLst>
                          <a:outerShdw blurRad="38100" dist="38100" dir="2700000" algn="tl">
                            <a:srgbClr val="000000">
                              <a:alpha val="43137"/>
                            </a:srgbClr>
                          </a:outerShdw>
                        </a:effectLst>
                      </a:endParaRPr>
                    </a:p>
                  </a:txBody>
                  <a:tcPr/>
                </a:tc>
                <a:tc>
                  <a:txBody>
                    <a:bodyPr/>
                    <a:lstStyle/>
                    <a:p>
                      <a:r>
                        <a:rPr lang="en-GB" dirty="0">
                          <a:effectLst>
                            <a:outerShdw blurRad="38100" dist="38100" dir="2700000" algn="tl">
                              <a:srgbClr val="000000">
                                <a:alpha val="43137"/>
                              </a:srgbClr>
                            </a:outerShdw>
                          </a:effectLst>
                        </a:rPr>
                        <a:t>19-40412-1</a:t>
                      </a:r>
                    </a:p>
                  </a:txBody>
                  <a:tcPr/>
                </a:tc>
                <a:extLst>
                  <a:ext uri="{0D108BD9-81ED-4DB2-BD59-A6C34878D82A}">
                    <a16:rowId xmlns="" xmlns:a16="http://schemas.microsoft.com/office/drawing/2014/main" val="477463913"/>
                  </a:ext>
                </a:extLst>
              </a:tr>
            </a:tbl>
          </a:graphicData>
        </a:graphic>
      </p:graphicFrame>
    </p:spTree>
    <p:extLst>
      <p:ext uri="{BB962C8B-B14F-4D97-AF65-F5344CB8AC3E}">
        <p14:creationId xmlns:p14="http://schemas.microsoft.com/office/powerpoint/2010/main" val="101252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274320" y="731520"/>
            <a:ext cx="11643360" cy="6126480"/>
          </a:xfrm>
          <a:prstGeom prst="rect">
            <a:avLst/>
          </a:prstGeom>
          <a:noFill/>
        </p:spPr>
        <p:txBody>
          <a:bodyPr wrap="square" rtlCol="0">
            <a:spAutoFit/>
          </a:bodyPr>
          <a:lstStyle/>
          <a:p>
            <a:endParaRPr lang="en-US" dirty="0"/>
          </a:p>
        </p:txBody>
      </p:sp>
      <p:sp>
        <p:nvSpPr>
          <p:cNvPr id="6" name="TextBox 5"/>
          <p:cNvSpPr txBox="1"/>
          <p:nvPr/>
        </p:nvSpPr>
        <p:spPr>
          <a:xfrm>
            <a:off x="274320" y="284952"/>
            <a:ext cx="11643360" cy="1200329"/>
          </a:xfrm>
          <a:prstGeom prst="rect">
            <a:avLst/>
          </a:prstGeom>
          <a:noFill/>
        </p:spPr>
        <p:txBody>
          <a:bodyPr wrap="square" rtlCol="0">
            <a:spAutoFit/>
          </a:bodyPr>
          <a:lstStyle/>
          <a:p>
            <a:pPr algn="ctr"/>
            <a:r>
              <a:rPr lang="en-US" sz="7200" b="1" dirty="0" smtClean="0">
                <a:solidFill>
                  <a:schemeClr val="accent1"/>
                </a:solidFill>
                <a:effectLst>
                  <a:outerShdw blurRad="38100" dist="38100" dir="2700000" algn="tl">
                    <a:srgbClr val="000000">
                      <a:alpha val="43137"/>
                    </a:srgbClr>
                  </a:outerShdw>
                </a:effectLst>
                <a:latin typeface="Britannic Bold" panose="020B0903060703020204" pitchFamily="34" charset="0"/>
              </a:rPr>
              <a:t>Career Opportunity</a:t>
            </a:r>
          </a:p>
        </p:txBody>
      </p:sp>
      <p:sp>
        <p:nvSpPr>
          <p:cNvPr id="2" name="TextBox 1"/>
          <p:cNvSpPr txBox="1"/>
          <p:nvPr/>
        </p:nvSpPr>
        <p:spPr>
          <a:xfrm>
            <a:off x="436193" y="2239043"/>
            <a:ext cx="6736222" cy="2646878"/>
          </a:xfrm>
          <a:prstGeom prst="rect">
            <a:avLst/>
          </a:prstGeom>
          <a:noFill/>
        </p:spPr>
        <p:txBody>
          <a:bodyPr wrap="square" rtlCol="0">
            <a:spAutoFit/>
          </a:bodyPr>
          <a:lstStyle/>
          <a:p>
            <a:pPr algn="just"/>
            <a:r>
              <a:rPr lang="en-US" sz="28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 </a:t>
            </a:r>
            <a:r>
              <a:rPr lang="en-US" sz="2800" b="1" dirty="0" smtClean="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Career is </a:t>
            </a:r>
            <a:r>
              <a:rPr lang="en-US" sz="2400" b="1" dirty="0" smtClean="0">
                <a:effectLst>
                  <a:outerShdw blurRad="38100" dist="38100" dir="2700000" algn="tl">
                    <a:srgbClr val="000000">
                      <a:alpha val="43137"/>
                    </a:srgbClr>
                  </a:outerShdw>
                </a:effectLst>
              </a:rPr>
              <a:t>a </a:t>
            </a:r>
            <a:r>
              <a:rPr lang="en-US" sz="2400" b="1" dirty="0">
                <a:effectLst>
                  <a:outerShdw blurRad="38100" dist="38100" dir="2700000" algn="tl">
                    <a:srgbClr val="000000">
                      <a:alpha val="43137"/>
                    </a:srgbClr>
                  </a:outerShdw>
                </a:effectLst>
              </a:rPr>
              <a:t>path or progress through </a:t>
            </a:r>
            <a:r>
              <a:rPr lang="en-US" sz="2400" b="1" dirty="0" smtClean="0">
                <a:effectLst>
                  <a:outerShdw blurRad="38100" dist="38100" dir="2700000" algn="tl">
                    <a:srgbClr val="000000">
                      <a:alpha val="43137"/>
                    </a:srgbClr>
                  </a:outerShdw>
                </a:effectLst>
              </a:rPr>
              <a:t>life. It is a </a:t>
            </a:r>
            <a:r>
              <a:rPr lang="en-US" sz="2400" b="1" dirty="0">
                <a:effectLst>
                  <a:outerShdw blurRad="38100" dist="38100" dir="2700000" algn="tl">
                    <a:srgbClr val="000000">
                      <a:alpha val="43137"/>
                    </a:srgbClr>
                  </a:outerShdw>
                </a:effectLst>
              </a:rPr>
              <a:t>profession or occupation chosen as one's life's </a:t>
            </a:r>
            <a:r>
              <a:rPr lang="en-US" sz="2400" b="1" dirty="0" smtClean="0">
                <a:effectLst>
                  <a:outerShdw blurRad="38100" dist="38100" dir="2700000" algn="tl">
                    <a:srgbClr val="000000">
                      <a:alpha val="43137"/>
                    </a:srgbClr>
                  </a:outerShdw>
                </a:effectLst>
              </a:rPr>
              <a:t>work. An opportunity </a:t>
            </a:r>
            <a:r>
              <a:rPr lang="en-US" sz="2400" b="1" dirty="0">
                <a:effectLst>
                  <a:outerShdw blurRad="38100" dist="38100" dir="2700000" algn="tl">
                    <a:srgbClr val="000000">
                      <a:alpha val="43137"/>
                    </a:srgbClr>
                  </a:outerShdw>
                </a:effectLst>
              </a:rPr>
              <a:t>is a situation in which it is possible for you to do something that you want to </a:t>
            </a:r>
            <a:r>
              <a:rPr lang="en-US" sz="2400" b="1" dirty="0" smtClean="0">
                <a:effectLst>
                  <a:outerShdw blurRad="38100" dist="38100" dir="2700000" algn="tl">
                    <a:srgbClr val="000000">
                      <a:alpha val="43137"/>
                    </a:srgbClr>
                  </a:outerShdw>
                </a:effectLst>
              </a:rPr>
              <a:t>do</a:t>
            </a:r>
            <a:r>
              <a:rPr lang="en-US" sz="2400" b="1" dirty="0">
                <a:effectLst>
                  <a:outerShdw blurRad="38100" dist="38100" dir="2700000" algn="tl">
                    <a:srgbClr val="000000">
                      <a:alpha val="43137"/>
                    </a:srgbClr>
                  </a:outerShdw>
                </a:effectLst>
              </a:rPr>
              <a:t> </a:t>
            </a:r>
            <a:r>
              <a:rPr lang="en-US" sz="2400" b="1" dirty="0" smtClean="0">
                <a:effectLst>
                  <a:outerShdw blurRad="38100" dist="38100" dir="2700000" algn="tl">
                    <a:srgbClr val="000000">
                      <a:alpha val="43137"/>
                    </a:srgbClr>
                  </a:outerShdw>
                </a:effectLst>
              </a:rPr>
              <a:t>in your career. Career Opportunity is the best key to reach one’s life goal.</a:t>
            </a:r>
            <a:endPar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endParaRPr lang="en-US" dirty="0"/>
          </a:p>
        </p:txBody>
      </p:sp>
    </p:spTree>
    <p:extLst>
      <p:ext uri="{BB962C8B-B14F-4D97-AF65-F5344CB8AC3E}">
        <p14:creationId xmlns:p14="http://schemas.microsoft.com/office/powerpoint/2010/main" val="414801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extLst>
              <a:ext uri="{BEBA8EAE-BF5A-486C-A8C5-ECC9F3942E4B}">
                <a14:imgProps xmlns:a14="http://schemas.microsoft.com/office/drawing/2010/main">
                  <a14:imgLayer r:embed="rId3">
                    <a14:imgEffect>
                      <a14:sharpenSoften amount="-100000"/>
                    </a14:imgEffect>
                  </a14:imgLayer>
                </a14:imgProps>
              </a:ext>
            </a:extLst>
          </a:blip>
          <a:srcRect/>
          <a:stretch>
            <a:fillRect t="-20000" b="-20000"/>
          </a:stretch>
        </a:blipFill>
        <a:effectLst/>
      </p:bgPr>
    </p:bg>
    <p:spTree>
      <p:nvGrpSpPr>
        <p:cNvPr id="1" name=""/>
        <p:cNvGrpSpPr/>
        <p:nvPr/>
      </p:nvGrpSpPr>
      <p:grpSpPr>
        <a:xfrm>
          <a:off x="0" y="0"/>
          <a:ext cx="0" cy="0"/>
          <a:chOff x="0" y="0"/>
          <a:chExt cx="0" cy="0"/>
        </a:xfrm>
      </p:grpSpPr>
      <p:sp>
        <p:nvSpPr>
          <p:cNvPr id="4" name="TextBox 3"/>
          <p:cNvSpPr txBox="1"/>
          <p:nvPr/>
        </p:nvSpPr>
        <p:spPr>
          <a:xfrm>
            <a:off x="304800" y="381000"/>
            <a:ext cx="11658600" cy="984885"/>
          </a:xfrm>
          <a:prstGeom prst="rect">
            <a:avLst/>
          </a:prstGeom>
          <a:noFill/>
        </p:spPr>
        <p:txBody>
          <a:bodyPr wrap="square" rtlCol="0">
            <a:spAutoFit/>
          </a:bodyPr>
          <a:lstStyle/>
          <a:p>
            <a:pPr algn="ctr"/>
            <a:r>
              <a:rPr lang="en-US" sz="4000" b="1" dirty="0" smtClean="0">
                <a:solidFill>
                  <a:schemeClr val="accent1"/>
                </a:solidFill>
                <a:effectLst>
                  <a:outerShdw blurRad="38100" dist="38100" dir="2700000" algn="tl">
                    <a:srgbClr val="000000">
                      <a:alpha val="43137"/>
                    </a:srgbClr>
                  </a:outerShdw>
                </a:effectLst>
                <a:latin typeface="Britannic Bold" panose="020B0903060703020204" pitchFamily="34" charset="0"/>
              </a:rPr>
              <a:t>PROJECT OBJECTIVE/MOTIVATION</a:t>
            </a:r>
            <a:endParaRPr lang="en-US" dirty="0" smtClean="0">
              <a:latin typeface="Britannic Bold" panose="020B0903060703020204" pitchFamily="34" charset="0"/>
            </a:endParaRPr>
          </a:p>
          <a:p>
            <a:endParaRPr lang="en-US" dirty="0"/>
          </a:p>
        </p:txBody>
      </p:sp>
      <p:sp>
        <p:nvSpPr>
          <p:cNvPr id="5" name="TextBox 4"/>
          <p:cNvSpPr txBox="1"/>
          <p:nvPr/>
        </p:nvSpPr>
        <p:spPr>
          <a:xfrm>
            <a:off x="906744" y="1365885"/>
            <a:ext cx="10454711" cy="4678204"/>
          </a:xfrm>
          <a:prstGeom prst="rect">
            <a:avLst/>
          </a:prstGeom>
          <a:noFill/>
        </p:spPr>
        <p:txBody>
          <a:bodyPr wrap="square" rtlCol="0">
            <a:spAutoFit/>
          </a:bodyPr>
          <a:lstStyle/>
          <a:p>
            <a:pPr algn="just"/>
            <a:r>
              <a:rPr lang="en-US" sz="2000" b="1" dirty="0" smtClean="0">
                <a:effectLst>
                  <a:outerShdw blurRad="38100" dist="38100" dir="2700000" algn="tl">
                    <a:srgbClr val="000000">
                      <a:alpha val="43137"/>
                    </a:srgbClr>
                  </a:outerShdw>
                </a:effectLst>
              </a:rPr>
              <a:t>In this project we are  mainly trying to build an online platform for Companies and Job </a:t>
            </a:r>
            <a:r>
              <a:rPr lang="en-US" sz="2000" b="1" dirty="0">
                <a:effectLst>
                  <a:outerShdw blurRad="38100" dist="38100" dir="2700000" algn="tl">
                    <a:srgbClr val="000000">
                      <a:alpha val="43137"/>
                    </a:srgbClr>
                  </a:outerShdw>
                </a:effectLst>
              </a:rPr>
              <a:t>S</a:t>
            </a:r>
            <a:r>
              <a:rPr lang="en-US" sz="2000" b="1" dirty="0" smtClean="0">
                <a:effectLst>
                  <a:outerShdw blurRad="38100" dist="38100" dir="2700000" algn="tl">
                    <a:srgbClr val="000000">
                      <a:alpha val="43137"/>
                    </a:srgbClr>
                  </a:outerShdw>
                </a:effectLst>
              </a:rPr>
              <a:t>eekers of Bangladesh. From our built in project, both companies and job seekers will get the best facilities as their needs.</a:t>
            </a:r>
            <a:endParaRPr lang="en-US" sz="2000" b="1" dirty="0">
              <a:effectLst>
                <a:outerShdw blurRad="38100" dist="38100" dir="2700000" algn="tl">
                  <a:srgbClr val="000000">
                    <a:alpha val="43137"/>
                  </a:srgbClr>
                </a:outerShdw>
              </a:effectLst>
            </a:endParaRPr>
          </a:p>
          <a:p>
            <a:pPr algn="just"/>
            <a:r>
              <a:rPr lang="en-US" sz="2000" b="1" dirty="0" smtClean="0">
                <a:effectLst>
                  <a:outerShdw blurRad="38100" dist="38100" dir="2700000" algn="tl">
                    <a:srgbClr val="000000">
                      <a:alpha val="43137"/>
                    </a:srgbClr>
                  </a:outerShdw>
                </a:effectLst>
              </a:rPr>
              <a:t>In Bangladesh at present, many job seekers are unemployed because of finding the best and suitable job for them. They often find the job in outside of our country. They think that doing job outside of country is more better and perfect than doing job in Bangladesh. But for the lack of knowledge of job marketing site ,they actually do not realize that Bangladesh also have the best job platform for them. So, from our job market site, they can find easily the best job for them. On the other hand, Companies will also be benefited. They can hire the best and experienced employee for their industry. None will be unemployed. Every job seeker will get the perfect job for him/her as per as his /her education and skills.</a:t>
            </a:r>
            <a:endParaRPr lang="en-US" sz="2000" b="1" dirty="0">
              <a:effectLst>
                <a:outerShdw blurRad="38100" dist="38100" dir="2700000" algn="tl">
                  <a:srgbClr val="000000">
                    <a:alpha val="43137"/>
                  </a:srgbClr>
                </a:outerShdw>
              </a:effectLst>
            </a:endParaRPr>
          </a:p>
          <a:p>
            <a:pPr algn="just"/>
            <a:endParaRPr lang="en-US" sz="2000" b="1" dirty="0">
              <a:effectLst>
                <a:outerShdw blurRad="38100" dist="38100" dir="2700000" algn="tl">
                  <a:srgbClr val="000000">
                    <a:alpha val="43137"/>
                  </a:srgbClr>
                </a:outerShdw>
              </a:effectLst>
            </a:endParaRPr>
          </a:p>
          <a:p>
            <a:pPr algn="just"/>
            <a:r>
              <a:rPr lang="en-US" sz="2000" b="1" dirty="0">
                <a:effectLst>
                  <a:outerShdw blurRad="38100" dist="38100" dir="2700000" algn="tl">
                    <a:srgbClr val="000000">
                      <a:alpha val="43137"/>
                    </a:srgbClr>
                  </a:outerShdw>
                </a:effectLst>
              </a:rPr>
              <a:t>Hence, it is </a:t>
            </a:r>
            <a:r>
              <a:rPr lang="en-US" sz="2000" b="1" dirty="0" smtClean="0">
                <a:effectLst>
                  <a:outerShdw blurRad="38100" dist="38100" dir="2700000" algn="tl">
                    <a:srgbClr val="000000">
                      <a:alpha val="43137"/>
                    </a:srgbClr>
                  </a:outerShdw>
                </a:effectLst>
              </a:rPr>
              <a:t>an essential platform to find a perfect job </a:t>
            </a:r>
            <a:r>
              <a:rPr lang="en-US" sz="2000" b="1" dirty="0">
                <a:effectLst>
                  <a:outerShdw blurRad="38100" dist="38100" dir="2700000" algn="tl">
                    <a:srgbClr val="000000">
                      <a:alpha val="43137"/>
                    </a:srgbClr>
                  </a:outerShdw>
                </a:effectLst>
              </a:rPr>
              <a:t>that appeals to the person with the right education and experience, according to that company.</a:t>
            </a:r>
          </a:p>
          <a:p>
            <a:endParaRPr lang="en-US" dirty="0"/>
          </a:p>
        </p:txBody>
      </p:sp>
    </p:spTree>
    <p:extLst>
      <p:ext uri="{BB962C8B-B14F-4D97-AF65-F5344CB8AC3E}">
        <p14:creationId xmlns:p14="http://schemas.microsoft.com/office/powerpoint/2010/main" val="2216113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182880" y="228600"/>
            <a:ext cx="11765280" cy="5924699"/>
          </a:xfrm>
          <a:prstGeom prst="rect">
            <a:avLst/>
          </a:prstGeom>
          <a:noFill/>
        </p:spPr>
        <p:txBody>
          <a:bodyPr wrap="square" rtlCol="0">
            <a:spAutoFit/>
          </a:bodyPr>
          <a:lstStyle/>
          <a:p>
            <a:pPr algn="ctr"/>
            <a:r>
              <a:rPr lang="en-US" sz="6600" b="1" dirty="0" smtClean="0">
                <a:solidFill>
                  <a:schemeClr val="accent1"/>
                </a:solidFill>
                <a:effectLst>
                  <a:outerShdw blurRad="38100" dist="38100" dir="2700000" algn="tl">
                    <a:srgbClr val="000000">
                      <a:alpha val="43137"/>
                    </a:srgbClr>
                  </a:outerShdw>
                </a:effectLst>
                <a:latin typeface="Britannic Bold" panose="020B0903060703020204" pitchFamily="34" charset="0"/>
              </a:rPr>
              <a:t>PROJECT DETAILS</a:t>
            </a:r>
          </a:p>
          <a:p>
            <a:endParaRPr lang="en-US" dirty="0"/>
          </a:p>
          <a:p>
            <a:r>
              <a:rPr lang="en-US" sz="3200" b="1" dirty="0" smtClean="0">
                <a:solidFill>
                  <a:schemeClr val="accent6"/>
                </a:solidFill>
                <a:effectLst>
                  <a:outerShdw blurRad="38100" dist="38100" dir="2700000" algn="tl">
                    <a:srgbClr val="000000">
                      <a:alpha val="43137"/>
                    </a:srgbClr>
                  </a:outerShdw>
                </a:effectLst>
              </a:rPr>
              <a:t>USERS:</a:t>
            </a:r>
            <a:endParaRPr lang="en-US" sz="1100" dirty="0"/>
          </a:p>
          <a:p>
            <a:endParaRPr lang="en-US" sz="2400" b="1" dirty="0" smtClean="0">
              <a:solidFill>
                <a:schemeClr val="accent2"/>
              </a:solidFill>
              <a:effectLst>
                <a:outerShdw blurRad="38100" dist="38100" dir="2700000" algn="tl">
                  <a:srgbClr val="000000">
                    <a:alpha val="43137"/>
                  </a:srgbClr>
                </a:outerShdw>
              </a:effectLst>
            </a:endParaRPr>
          </a:p>
          <a:p>
            <a:pPr marL="571500" indent="-571500">
              <a:buFont typeface="Wingdings" panose="05000000000000000000" pitchFamily="2" charset="2"/>
              <a:buChar char="§"/>
            </a:pPr>
            <a:r>
              <a:rPr lang="en-US" sz="2800" b="1" dirty="0" smtClean="0">
                <a:solidFill>
                  <a:schemeClr val="accent2"/>
                </a:solidFill>
                <a:effectLst>
                  <a:outerShdw blurRad="38100" dist="38100" dir="2700000" algn="tl">
                    <a:srgbClr val="000000">
                      <a:alpha val="43137"/>
                    </a:srgbClr>
                  </a:outerShdw>
                </a:effectLst>
              </a:rPr>
              <a:t>Company</a:t>
            </a:r>
          </a:p>
          <a:p>
            <a:pPr marL="571500" indent="-571500">
              <a:buFont typeface="Wingdings" panose="05000000000000000000" pitchFamily="2" charset="2"/>
              <a:buChar char="§"/>
            </a:pPr>
            <a:endParaRPr lang="en-US" sz="2400" b="1" dirty="0" smtClean="0">
              <a:effectLst>
                <a:outerShdw blurRad="38100" dist="38100" dir="2700000" algn="tl">
                  <a:srgbClr val="000000">
                    <a:alpha val="43137"/>
                  </a:srgbClr>
                </a:outerShdw>
              </a:effectLst>
            </a:endParaRPr>
          </a:p>
          <a:p>
            <a:pPr marL="571500" indent="-571500">
              <a:buFont typeface="Wingdings" panose="05000000000000000000" pitchFamily="2" charset="2"/>
              <a:buChar char="§"/>
            </a:pPr>
            <a:endParaRPr lang="en-US" sz="2800" b="1" dirty="0" smtClean="0">
              <a:effectLst>
                <a:outerShdw blurRad="38100" dist="38100" dir="2700000" algn="tl">
                  <a:srgbClr val="000000">
                    <a:alpha val="43137"/>
                  </a:srgbClr>
                </a:outerShdw>
              </a:effectLst>
            </a:endParaRPr>
          </a:p>
          <a:p>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a:t>
            </a:r>
          </a:p>
          <a:p>
            <a:endParaRPr lang="en-US" sz="2400" dirty="0" smtClean="0">
              <a:effectLst>
                <a:outerShdw blurRad="38100" dist="38100" dir="2700000" algn="tl">
                  <a:srgbClr val="000000">
                    <a:alpha val="43137"/>
                  </a:srgbClr>
                </a:outerShdw>
              </a:effectLst>
            </a:endParaRPr>
          </a:p>
          <a:p>
            <a:endParaRPr lang="en-US" sz="2400" dirty="0" smtClean="0">
              <a:effectLst>
                <a:outerShdw blurRad="38100" dist="38100" dir="2700000" algn="tl">
                  <a:srgbClr val="000000">
                    <a:alpha val="43137"/>
                  </a:srgbClr>
                </a:outerShdw>
              </a:effectLst>
            </a:endParaRPr>
          </a:p>
          <a:p>
            <a:pPr marL="571500" indent="-571500">
              <a:buFont typeface="Wingdings" panose="05000000000000000000" pitchFamily="2" charset="2"/>
              <a:buChar char="§"/>
            </a:pPr>
            <a:r>
              <a:rPr lang="en-US" sz="2800" b="1" dirty="0" smtClean="0">
                <a:solidFill>
                  <a:schemeClr val="accent2"/>
                </a:solidFill>
                <a:effectLst>
                  <a:outerShdw blurRad="38100" dist="38100" dir="2700000" algn="tl">
                    <a:srgbClr val="000000">
                      <a:alpha val="43137"/>
                    </a:srgbClr>
                  </a:outerShdw>
                </a:effectLst>
              </a:rPr>
              <a:t>Job</a:t>
            </a:r>
            <a:r>
              <a:rPr lang="en-US" sz="2800" b="1" dirty="0" smtClean="0">
                <a:effectLst>
                  <a:outerShdw blurRad="38100" dist="38100" dir="2700000" algn="tl">
                    <a:srgbClr val="000000">
                      <a:alpha val="43137"/>
                    </a:srgbClr>
                  </a:outerShdw>
                </a:effectLst>
              </a:rPr>
              <a:t> </a:t>
            </a:r>
            <a:r>
              <a:rPr lang="en-US" sz="2800" b="1" dirty="0" smtClean="0">
                <a:solidFill>
                  <a:schemeClr val="accent2"/>
                </a:solidFill>
                <a:effectLst>
                  <a:outerShdw blurRad="38100" dist="38100" dir="2700000" algn="tl">
                    <a:srgbClr val="000000">
                      <a:alpha val="43137"/>
                    </a:srgbClr>
                  </a:outerShdw>
                </a:effectLst>
              </a:rPr>
              <a:t>Seeker</a:t>
            </a:r>
          </a:p>
          <a:p>
            <a:pPr marL="571500" indent="-571500">
              <a:buFont typeface="Wingdings" panose="05000000000000000000" pitchFamily="2" charset="2"/>
              <a:buChar char="§"/>
            </a:pPr>
            <a:endParaRPr lang="en-US" sz="2800" b="1" dirty="0">
              <a:effectLst>
                <a:outerShdw blurRad="38100" dist="38100" dir="2700000" algn="tl">
                  <a:srgbClr val="000000">
                    <a:alpha val="43137"/>
                  </a:srgbClr>
                </a:outerShdw>
              </a:effectLst>
            </a:endParaRPr>
          </a:p>
          <a:p>
            <a:pPr marL="571500" indent="-571500">
              <a:buFont typeface="Wingdings" panose="05000000000000000000" pitchFamily="2" charset="2"/>
              <a:buChar char="§"/>
            </a:pPr>
            <a:endParaRPr lang="en-US" sz="2800" b="1" dirty="0" smtClean="0">
              <a:effectLst>
                <a:outerShdw blurRad="38100" dist="38100" dir="2700000" algn="tl">
                  <a:srgbClr val="000000">
                    <a:alpha val="43137"/>
                  </a:srgbClr>
                </a:outerShdw>
              </a:effectLst>
            </a:endParaRPr>
          </a:p>
        </p:txBody>
      </p:sp>
      <p:sp>
        <p:nvSpPr>
          <p:cNvPr id="5" name="TextBox 4"/>
          <p:cNvSpPr txBox="1"/>
          <p:nvPr/>
        </p:nvSpPr>
        <p:spPr>
          <a:xfrm>
            <a:off x="1343842" y="4279353"/>
            <a:ext cx="2370141"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00050" indent="-400050">
              <a:buFont typeface="+mj-lt"/>
              <a:buAutoNum type="romanUcPeriod"/>
            </a:pPr>
            <a:r>
              <a:rPr lang="en-US" sz="1600" dirty="0" smtClean="0">
                <a:solidFill>
                  <a:schemeClr val="tx1"/>
                </a:solidFill>
                <a:effectLst>
                  <a:outerShdw blurRad="38100" dist="38100" dir="2700000" algn="tl">
                    <a:srgbClr val="000000">
                      <a:alpha val="43137"/>
                    </a:srgbClr>
                  </a:outerShdw>
                </a:effectLst>
              </a:rPr>
              <a:t>Normal Job</a:t>
            </a:r>
          </a:p>
        </p:txBody>
      </p:sp>
      <p:sp>
        <p:nvSpPr>
          <p:cNvPr id="6" name="TextBox 5"/>
          <p:cNvSpPr txBox="1"/>
          <p:nvPr/>
        </p:nvSpPr>
        <p:spPr>
          <a:xfrm>
            <a:off x="719057" y="5252418"/>
            <a:ext cx="2801810" cy="954107"/>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effectLst>
                  <a:outerShdw blurRad="38100" dist="38100" dir="2700000" algn="tl">
                    <a:srgbClr val="000000">
                      <a:alpha val="43137"/>
                    </a:srgbClr>
                  </a:outerShdw>
                </a:effectLst>
              </a:rPr>
              <a:t>Experienced Job Seeker</a:t>
            </a:r>
          </a:p>
          <a:p>
            <a:pPr marL="285750" indent="-285750">
              <a:buFont typeface="Wingdings" panose="05000000000000000000" pitchFamily="2" charset="2"/>
              <a:buChar char="q"/>
            </a:pPr>
            <a:r>
              <a:rPr lang="en-US" b="1" dirty="0" smtClean="0">
                <a:effectLst>
                  <a:outerShdw blurRad="38100" dist="38100" dir="2700000" algn="tl">
                    <a:srgbClr val="000000">
                      <a:alpha val="43137"/>
                    </a:srgbClr>
                  </a:outerShdw>
                </a:effectLst>
              </a:rPr>
              <a:t>Normal Job Seeker</a:t>
            </a:r>
            <a:endParaRPr lang="en-US" sz="1400" b="1" dirty="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US" b="1" dirty="0" smtClean="0">
                <a:effectLst>
                  <a:outerShdw blurRad="38100" dist="38100" dir="2700000" algn="tl">
                    <a:srgbClr val="000000">
                      <a:alpha val="43137"/>
                    </a:srgbClr>
                  </a:outerShdw>
                </a:effectLst>
              </a:rPr>
              <a:t>Student</a:t>
            </a:r>
          </a:p>
        </p:txBody>
      </p:sp>
      <p:sp>
        <p:nvSpPr>
          <p:cNvPr id="7" name="TextBox 6"/>
          <p:cNvSpPr txBox="1"/>
          <p:nvPr/>
        </p:nvSpPr>
        <p:spPr>
          <a:xfrm>
            <a:off x="719057" y="2984946"/>
            <a:ext cx="3946947" cy="1600438"/>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smtClean="0">
                <a:effectLst>
                  <a:outerShdw blurRad="38100" dist="38100" dir="2700000" algn="tl">
                    <a:srgbClr val="000000">
                      <a:alpha val="43137"/>
                    </a:srgbClr>
                  </a:outerShdw>
                </a:effectLst>
              </a:rPr>
              <a:t>Top </a:t>
            </a:r>
            <a:r>
              <a:rPr lang="en-US" sz="2000" b="1" dirty="0">
                <a:effectLst>
                  <a:outerShdw blurRad="38100" dist="38100" dir="2700000" algn="tl">
                    <a:srgbClr val="000000">
                      <a:alpha val="43137"/>
                    </a:srgbClr>
                  </a:outerShdw>
                </a:effectLst>
              </a:rPr>
              <a:t>Rated </a:t>
            </a:r>
            <a:r>
              <a:rPr lang="en-US" sz="2000" b="1" dirty="0" smtClean="0">
                <a:effectLst>
                  <a:outerShdw blurRad="38100" dist="38100" dir="2700000" algn="tl">
                    <a:srgbClr val="000000">
                      <a:alpha val="43137"/>
                    </a:srgbClr>
                  </a:outerShdw>
                </a:effectLst>
              </a:rPr>
              <a:t>Company</a:t>
            </a:r>
          </a:p>
          <a:p>
            <a:pPr marL="342900" indent="-342900">
              <a:buFont typeface="Wingdings" panose="05000000000000000000" pitchFamily="2" charset="2"/>
              <a:buChar char="q"/>
            </a:pPr>
            <a:endParaRPr lang="en-US" sz="2000" b="1" dirty="0">
              <a:effectLst>
                <a:outerShdw blurRad="38100" dist="38100" dir="2700000" algn="tl">
                  <a:srgbClr val="000000">
                    <a:alpha val="43137"/>
                  </a:srgbClr>
                </a:outerShdw>
              </a:effectLst>
            </a:endParaRPr>
          </a:p>
          <a:p>
            <a:pPr marL="342900" indent="-342900">
              <a:buFont typeface="Wingdings" panose="05000000000000000000" pitchFamily="2" charset="2"/>
              <a:buChar char="q"/>
            </a:pPr>
            <a:endParaRPr lang="en-US" sz="2000" b="1" dirty="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US" sz="2000" b="1" dirty="0" smtClean="0">
                <a:effectLst>
                  <a:outerShdw blurRad="38100" dist="38100" dir="2700000" algn="tl">
                    <a:srgbClr val="000000">
                      <a:alpha val="43137"/>
                    </a:srgbClr>
                  </a:outerShdw>
                </a:effectLst>
              </a:rPr>
              <a:t>Normal Company</a:t>
            </a:r>
          </a:p>
          <a:p>
            <a:endParaRPr lang="en-US" dirty="0">
              <a:effectLst>
                <a:outerShdw blurRad="38100" dist="38100" dir="2700000" algn="tl">
                  <a:srgbClr val="000000">
                    <a:alpha val="43137"/>
                  </a:srgbClr>
                </a:outerShdw>
              </a:effectLst>
            </a:endParaRPr>
          </a:p>
        </p:txBody>
      </p:sp>
      <p:sp>
        <p:nvSpPr>
          <p:cNvPr id="8" name="TextBox 7"/>
          <p:cNvSpPr txBox="1"/>
          <p:nvPr/>
        </p:nvSpPr>
        <p:spPr>
          <a:xfrm>
            <a:off x="1343843" y="3336686"/>
            <a:ext cx="2370141"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00050" indent="-400050">
              <a:buFont typeface="+mj-lt"/>
              <a:buAutoNum type="romanUcPeriod"/>
            </a:pPr>
            <a:r>
              <a:rPr lang="en-US" sz="1600" dirty="0" smtClean="0">
                <a:solidFill>
                  <a:schemeClr val="tx1"/>
                </a:solidFill>
                <a:effectLst>
                  <a:outerShdw blurRad="38100" dist="38100" dir="2700000" algn="tl">
                    <a:srgbClr val="000000">
                      <a:alpha val="43137"/>
                    </a:srgbClr>
                  </a:outerShdw>
                </a:effectLst>
              </a:rPr>
              <a:t>Special Skilled Job</a:t>
            </a:r>
          </a:p>
          <a:p>
            <a:pPr marL="400050" indent="-400050">
              <a:buFont typeface="+mj-lt"/>
              <a:buAutoNum type="romanUcPeriod"/>
            </a:pPr>
            <a:r>
              <a:rPr lang="en-US" sz="1600" dirty="0" smtClean="0">
                <a:solidFill>
                  <a:schemeClr val="tx1"/>
                </a:solidFill>
                <a:effectLst>
                  <a:outerShdw blurRad="38100" dist="38100" dir="2700000" algn="tl">
                    <a:srgbClr val="000000">
                      <a:alpha val="43137"/>
                    </a:srgbClr>
                  </a:outerShdw>
                </a:effectLst>
              </a:rPr>
              <a:t>Normal Job</a:t>
            </a:r>
            <a:endParaRPr lang="en-US" sz="1600"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647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182880" y="228600"/>
            <a:ext cx="11780520" cy="5786199"/>
          </a:xfrm>
          <a:prstGeom prst="rect">
            <a:avLst/>
          </a:prstGeom>
          <a:noFill/>
        </p:spPr>
        <p:txBody>
          <a:bodyPr wrap="square" rtlCol="0">
            <a:spAutoFit/>
          </a:bodyPr>
          <a:lstStyle/>
          <a:p>
            <a:pPr algn="ctr"/>
            <a:r>
              <a:rPr lang="en-US" sz="6000" b="1" dirty="0">
                <a:solidFill>
                  <a:schemeClr val="accent6"/>
                </a:solidFill>
                <a:effectLst>
                  <a:outerShdw blurRad="38100" dist="38100" dir="2700000" algn="tl">
                    <a:srgbClr val="000000">
                      <a:alpha val="43137"/>
                    </a:srgbClr>
                  </a:outerShdw>
                </a:effectLst>
                <a:latin typeface="Britannic Bold" panose="020B0903060703020204" pitchFamily="34" charset="0"/>
              </a:rPr>
              <a:t>USER</a:t>
            </a:r>
          </a:p>
          <a:p>
            <a:endParaRPr lang="en-US" dirty="0">
              <a:effectLst>
                <a:outerShdw blurRad="38100" dist="38100" dir="2700000" algn="tl">
                  <a:srgbClr val="000000">
                    <a:alpha val="43137"/>
                  </a:srgbClr>
                </a:outerShdw>
              </a:effectLst>
            </a:endParaRPr>
          </a:p>
          <a:p>
            <a:r>
              <a:rPr lang="en-US" sz="4000" b="1" dirty="0" smtClean="0">
                <a:solidFill>
                  <a:schemeClr val="accent2"/>
                </a:solidFill>
                <a:effectLst>
                  <a:outerShdw blurRad="38100" dist="38100" dir="2700000" algn="tl">
                    <a:srgbClr val="000000">
                      <a:alpha val="43137"/>
                    </a:srgbClr>
                  </a:outerShdw>
                </a:effectLst>
              </a:rPr>
              <a:t>Company</a:t>
            </a:r>
            <a:endParaRPr lang="en-US" sz="4000" b="1" dirty="0">
              <a:solidFill>
                <a:schemeClr val="accent2"/>
              </a:solidFill>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Login</a:t>
            </a: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Manage/Update </a:t>
            </a:r>
            <a:r>
              <a:rPr lang="en-US" sz="2400" b="1" dirty="0" smtClean="0">
                <a:effectLst>
                  <a:outerShdw blurRad="38100" dist="38100" dir="2700000" algn="tl">
                    <a:srgbClr val="000000">
                      <a:alpha val="43137"/>
                    </a:srgbClr>
                  </a:outerShdw>
                </a:effectLst>
              </a:rPr>
              <a:t>Account</a:t>
            </a:r>
          </a:p>
          <a:p>
            <a:pPr marL="342900" indent="-342900">
              <a:buFont typeface="Wingdings" panose="05000000000000000000" pitchFamily="2" charset="2"/>
              <a:buChar char="v"/>
            </a:pPr>
            <a:endParaRPr lang="en-US" sz="2400" b="1"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US" sz="2400" b="1"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sz="2400" b="1" dirty="0" smtClean="0">
                <a:effectLst>
                  <a:outerShdw blurRad="38100" dist="38100" dir="2700000" algn="tl">
                    <a:srgbClr val="000000">
                      <a:alpha val="43137"/>
                    </a:srgbClr>
                  </a:outerShdw>
                </a:effectLst>
              </a:rPr>
              <a:t>Post Job</a:t>
            </a:r>
            <a:endParaRPr lang="en-US" sz="2400"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Send Massage</a:t>
            </a: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Receive Massage</a:t>
            </a: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Change Password</a:t>
            </a: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Logout</a:t>
            </a:r>
          </a:p>
          <a:p>
            <a:endParaRPr lang="en-US" dirty="0">
              <a:effectLst>
                <a:outerShdw blurRad="38100" dist="38100" dir="2700000" algn="tl">
                  <a:srgbClr val="000000">
                    <a:alpha val="43137"/>
                  </a:srgbClr>
                </a:outerShdw>
              </a:effectLst>
            </a:endParaRPr>
          </a:p>
        </p:txBody>
      </p:sp>
      <p:sp>
        <p:nvSpPr>
          <p:cNvPr id="3" name="TextBox 2"/>
          <p:cNvSpPr txBox="1"/>
          <p:nvPr/>
        </p:nvSpPr>
        <p:spPr>
          <a:xfrm>
            <a:off x="510540" y="3121699"/>
            <a:ext cx="5242560"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effectLst>
                  <a:outerShdw blurRad="38100" dist="38100" dir="2700000" algn="tl">
                    <a:srgbClr val="000000">
                      <a:alpha val="43137"/>
                    </a:srgbClr>
                  </a:outerShdw>
                </a:effectLst>
              </a:rPr>
              <a:t>Manage/Update own personal </a:t>
            </a:r>
            <a:r>
              <a:rPr lang="en-US" sz="2400" dirty="0" smtClean="0">
                <a:effectLst>
                  <a:outerShdw blurRad="38100" dist="38100" dir="2700000" algn="tl">
                    <a:srgbClr val="000000">
                      <a:alpha val="43137"/>
                    </a:srgbClr>
                  </a:outerShdw>
                </a:effectLst>
              </a:rPr>
              <a:t>details.</a:t>
            </a:r>
            <a:endParaRPr lang="en-US" sz="2400" b="1"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392054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289560" y="259080"/>
            <a:ext cx="11597640" cy="6740307"/>
          </a:xfrm>
          <a:prstGeom prst="rect">
            <a:avLst/>
          </a:prstGeom>
          <a:noFill/>
        </p:spPr>
        <p:txBody>
          <a:bodyPr wrap="square" rtlCol="0">
            <a:spAutoFit/>
          </a:bodyPr>
          <a:lstStyle/>
          <a:p>
            <a:pPr algn="ctr"/>
            <a:r>
              <a:rPr lang="en-US" sz="5400" b="1" dirty="0" smtClean="0">
                <a:solidFill>
                  <a:schemeClr val="accent6"/>
                </a:solidFill>
                <a:effectLst>
                  <a:outerShdw blurRad="38100" dist="38100" dir="2700000" algn="tl">
                    <a:srgbClr val="000000">
                      <a:alpha val="43137"/>
                    </a:srgbClr>
                  </a:outerShdw>
                </a:effectLst>
                <a:latin typeface="Bodoni MT Black" panose="02070A03080606020203" pitchFamily="18" charset="0"/>
              </a:rPr>
              <a:t>USER</a:t>
            </a:r>
            <a:endParaRPr lang="en-US" sz="6000" b="1" dirty="0" smtClean="0">
              <a:solidFill>
                <a:schemeClr val="accent6"/>
              </a:solidFill>
              <a:effectLst>
                <a:outerShdw blurRad="38100" dist="38100" dir="2700000" algn="tl">
                  <a:srgbClr val="000000">
                    <a:alpha val="43137"/>
                  </a:srgbClr>
                </a:outerShdw>
              </a:effectLst>
              <a:latin typeface="Bodoni MT Black" panose="02070A03080606020203" pitchFamily="18" charset="0"/>
            </a:endParaRPr>
          </a:p>
          <a:p>
            <a:pPr algn="ctr"/>
            <a:endParaRPr lang="en-US" dirty="0">
              <a:effectLst>
                <a:outerShdw blurRad="38100" dist="38100" dir="2700000" algn="tl">
                  <a:srgbClr val="000000">
                    <a:alpha val="43137"/>
                  </a:srgbClr>
                </a:outerShdw>
              </a:effectLst>
            </a:endParaRPr>
          </a:p>
          <a:p>
            <a:r>
              <a:rPr lang="en-US" sz="4000" b="1" dirty="0" smtClean="0">
                <a:solidFill>
                  <a:schemeClr val="accent2"/>
                </a:solidFill>
                <a:effectLst>
                  <a:outerShdw blurRad="38100" dist="38100" dir="2700000" algn="tl">
                    <a:srgbClr val="000000">
                      <a:alpha val="43137"/>
                    </a:srgbClr>
                  </a:outerShdw>
                </a:effectLst>
              </a:rPr>
              <a:t>Job Seeker</a:t>
            </a:r>
            <a:endParaRPr lang="en-US" sz="2000"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sz="2400" b="1" dirty="0" smtClean="0">
                <a:effectLst>
                  <a:outerShdw blurRad="38100" dist="38100" dir="2700000" algn="tl">
                    <a:srgbClr val="000000">
                      <a:alpha val="43137"/>
                    </a:srgbClr>
                  </a:outerShdw>
                </a:effectLst>
              </a:rPr>
              <a:t>Login</a:t>
            </a:r>
          </a:p>
          <a:p>
            <a:pPr marL="342900" indent="-342900">
              <a:buFont typeface="Wingdings" panose="05000000000000000000" pitchFamily="2" charset="2"/>
              <a:buChar char="v"/>
            </a:pPr>
            <a:r>
              <a:rPr lang="en-US" sz="2400" b="1" dirty="0" smtClean="0">
                <a:effectLst>
                  <a:outerShdw blurRad="38100" dist="38100" dir="2700000" algn="tl">
                    <a:srgbClr val="000000">
                      <a:alpha val="43137"/>
                    </a:srgbClr>
                  </a:outerShdw>
                </a:effectLst>
              </a:rPr>
              <a:t>Search Job</a:t>
            </a:r>
          </a:p>
          <a:p>
            <a:pPr marL="342900" indent="-342900">
              <a:buFont typeface="Wingdings" panose="05000000000000000000" pitchFamily="2" charset="2"/>
              <a:buChar char="v"/>
            </a:pPr>
            <a:r>
              <a:rPr lang="en-US" sz="2400" b="1" dirty="0" smtClean="0">
                <a:effectLst>
                  <a:outerShdw blurRad="38100" dist="38100" dir="2700000" algn="tl">
                    <a:srgbClr val="000000">
                      <a:alpha val="43137"/>
                    </a:srgbClr>
                  </a:outerShdw>
                </a:effectLst>
              </a:rPr>
              <a:t>Job List</a:t>
            </a:r>
          </a:p>
          <a:p>
            <a:pPr marL="342900" indent="-342900">
              <a:buFont typeface="Wingdings" panose="05000000000000000000" pitchFamily="2" charset="2"/>
              <a:buChar char="v"/>
            </a:pPr>
            <a:r>
              <a:rPr lang="en-US" sz="2400" b="1" dirty="0" smtClean="0">
                <a:effectLst>
                  <a:outerShdw blurRad="38100" dist="38100" dir="2700000" algn="tl">
                    <a:srgbClr val="000000">
                      <a:alpha val="43137"/>
                    </a:srgbClr>
                  </a:outerShdw>
                </a:effectLst>
              </a:rPr>
              <a:t>Select Job</a:t>
            </a:r>
          </a:p>
          <a:p>
            <a:pPr marL="342900" indent="-342900">
              <a:buFont typeface="Wingdings" panose="05000000000000000000" pitchFamily="2" charset="2"/>
              <a:buChar char="v"/>
            </a:pPr>
            <a:r>
              <a:rPr lang="en-US" sz="2400" b="1" dirty="0" smtClean="0">
                <a:effectLst>
                  <a:outerShdw blurRad="38100" dist="38100" dir="2700000" algn="tl">
                    <a:srgbClr val="000000">
                      <a:alpha val="43137"/>
                    </a:srgbClr>
                  </a:outerShdw>
                </a:effectLst>
              </a:rPr>
              <a:t>Apply Job</a:t>
            </a:r>
            <a:endParaRPr lang="en-US" sz="2400"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Manage/Update </a:t>
            </a:r>
            <a:r>
              <a:rPr lang="en-US" sz="2400" b="1" dirty="0" smtClean="0">
                <a:effectLst>
                  <a:outerShdw blurRad="38100" dist="38100" dir="2700000" algn="tl">
                    <a:srgbClr val="000000">
                      <a:alpha val="43137"/>
                    </a:srgbClr>
                  </a:outerShdw>
                </a:effectLst>
              </a:rPr>
              <a:t>Account</a:t>
            </a:r>
          </a:p>
          <a:p>
            <a:pPr marL="342900" indent="-342900">
              <a:buFont typeface="Wingdings" panose="05000000000000000000" pitchFamily="2" charset="2"/>
              <a:buChar char="v"/>
            </a:pPr>
            <a:endParaRPr lang="en-US" sz="2400" b="1"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US" sz="2400" b="1" dirty="0" smtClean="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US" sz="2400" b="1" dirty="0" smtClean="0">
                <a:effectLst>
                  <a:outerShdw blurRad="38100" dist="38100" dir="2700000" algn="tl">
                    <a:srgbClr val="000000">
                      <a:alpha val="43137"/>
                    </a:srgbClr>
                  </a:outerShdw>
                </a:effectLst>
              </a:rPr>
              <a:t>Send </a:t>
            </a:r>
            <a:r>
              <a:rPr lang="en-US" sz="2400" b="1" dirty="0">
                <a:effectLst>
                  <a:outerShdw blurRad="38100" dist="38100" dir="2700000" algn="tl">
                    <a:srgbClr val="000000">
                      <a:alpha val="43137"/>
                    </a:srgbClr>
                  </a:outerShdw>
                </a:effectLst>
              </a:rPr>
              <a:t>Massage</a:t>
            </a: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Receive Massage</a:t>
            </a: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Change Password</a:t>
            </a:r>
          </a:p>
          <a:p>
            <a:pPr marL="342900" indent="-342900">
              <a:buFont typeface="Wingdings" panose="05000000000000000000" pitchFamily="2" charset="2"/>
              <a:buChar char="v"/>
            </a:pPr>
            <a:r>
              <a:rPr lang="en-US" sz="2400" b="1" dirty="0">
                <a:effectLst>
                  <a:outerShdw blurRad="38100" dist="38100" dir="2700000" algn="tl">
                    <a:srgbClr val="000000">
                      <a:alpha val="43137"/>
                    </a:srgbClr>
                  </a:outerShdw>
                </a:effectLst>
              </a:rPr>
              <a:t>Logout</a:t>
            </a:r>
          </a:p>
          <a:p>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
        <p:nvSpPr>
          <p:cNvPr id="4" name="TextBox 3"/>
          <p:cNvSpPr txBox="1"/>
          <p:nvPr/>
        </p:nvSpPr>
        <p:spPr>
          <a:xfrm>
            <a:off x="609600" y="4234815"/>
            <a:ext cx="5242560"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effectLst>
                  <a:outerShdw blurRad="38100" dist="38100" dir="2700000" algn="tl">
                    <a:srgbClr val="000000">
                      <a:alpha val="43137"/>
                    </a:srgbClr>
                  </a:outerShdw>
                </a:effectLst>
              </a:rPr>
              <a:t>Manage/Update own personal </a:t>
            </a:r>
            <a:r>
              <a:rPr lang="en-US" sz="2400" dirty="0" smtClean="0">
                <a:effectLst>
                  <a:outerShdw blurRad="38100" dist="38100" dir="2700000" algn="tl">
                    <a:srgbClr val="000000">
                      <a:alpha val="43137"/>
                    </a:srgbClr>
                  </a:outerShdw>
                </a:effectLst>
              </a:rPr>
              <a:t>details.</a:t>
            </a:r>
            <a:endParaRPr lang="en-US" sz="2400" b="1"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3027697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6761" y="120052"/>
            <a:ext cx="5140506" cy="6599926"/>
          </a:xfrm>
          <a:prstGeom prst="rect">
            <a:avLst/>
          </a:prstGeom>
        </p:spPr>
      </p:pic>
    </p:spTree>
    <p:extLst>
      <p:ext uri="{BB962C8B-B14F-4D97-AF65-F5344CB8AC3E}">
        <p14:creationId xmlns:p14="http://schemas.microsoft.com/office/powerpoint/2010/main" val="2290208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100000"/>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213360" y="259080"/>
            <a:ext cx="11719560" cy="4708981"/>
          </a:xfrm>
          <a:prstGeom prst="rect">
            <a:avLst/>
          </a:prstGeom>
          <a:noFill/>
        </p:spPr>
        <p:txBody>
          <a:bodyPr wrap="square" rtlCol="0">
            <a:spAutoFit/>
          </a:bodyPr>
          <a:lstStyle/>
          <a:p>
            <a:pPr algn="ctr"/>
            <a:r>
              <a:rPr lang="en-US" sz="5400" b="1" dirty="0" smtClean="0">
                <a:solidFill>
                  <a:schemeClr val="accent1"/>
                </a:solidFill>
                <a:effectLst>
                  <a:outerShdw blurRad="38100" dist="38100" dir="2700000" algn="tl">
                    <a:srgbClr val="000000">
                      <a:alpha val="43137"/>
                    </a:srgbClr>
                  </a:outerShdw>
                </a:effectLst>
                <a:latin typeface="Britannic Bold" panose="020B0903060703020204" pitchFamily="34" charset="0"/>
              </a:rPr>
              <a:t>FUNCTIONALITIES</a:t>
            </a:r>
          </a:p>
          <a:p>
            <a:endParaRPr lang="en-US" dirty="0" smtClean="0"/>
          </a:p>
          <a:p>
            <a:r>
              <a:rPr lang="en-US" sz="4800" b="1" dirty="0" smtClean="0">
                <a:solidFill>
                  <a:schemeClr val="accent6"/>
                </a:solidFill>
                <a:effectLst>
                  <a:outerShdw blurRad="38100" dist="38100" dir="2700000" algn="tl">
                    <a:srgbClr val="000000">
                      <a:alpha val="43137"/>
                    </a:srgbClr>
                  </a:outerShdw>
                </a:effectLst>
              </a:rPr>
              <a:t>Company</a:t>
            </a:r>
            <a:endParaRPr lang="en-US" sz="2800" b="1" dirty="0">
              <a:solidFill>
                <a:schemeClr val="accent6"/>
              </a:solidFill>
              <a:effectLst>
                <a:outerShdw blurRad="38100" dist="38100" dir="2700000" algn="tl">
                  <a:srgbClr val="000000">
                    <a:alpha val="43137"/>
                  </a:srgbClr>
                </a:outerShdw>
              </a:effectLst>
            </a:endParaRPr>
          </a:p>
          <a:p>
            <a:pPr algn="just"/>
            <a:endParaRPr lang="en-US" b="1" dirty="0" smtClean="0"/>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have more than one company account with valid name &amp; ID.</a:t>
            </a:r>
          </a:p>
          <a:p>
            <a:pPr marL="457200" indent="-457200" algn="just">
              <a:buFont typeface="Wingdings" panose="05000000000000000000" pitchFamily="2" charset="2"/>
              <a:buChar char="§"/>
            </a:pPr>
            <a:r>
              <a:rPr lang="en-US" sz="2400" b="1" dirty="0">
                <a:effectLst>
                  <a:outerShdw blurRad="38100" dist="38100" dir="2700000" algn="tl">
                    <a:srgbClr val="000000">
                      <a:alpha val="43137"/>
                    </a:srgbClr>
                  </a:outerShdw>
                </a:effectLst>
              </a:rPr>
              <a:t>Can Login &amp; Logout anytime</a:t>
            </a:r>
            <a:r>
              <a:rPr lang="en-US" sz="2400" b="1" dirty="0" smtClean="0">
                <a:effectLst>
                  <a:outerShdw blurRad="38100" dist="38100" dir="2700000" algn="tl">
                    <a:srgbClr val="000000">
                      <a:alpha val="43137"/>
                    </a:srgbClr>
                  </a:outerShdw>
                </a:effectLst>
              </a:rPr>
              <a:t>.</a:t>
            </a:r>
            <a:endParaRPr lang="en-US" sz="2400" b="1" dirty="0">
              <a:effectLst>
                <a:outerShdw blurRad="38100" dist="38100" dir="2700000" algn="tl">
                  <a:srgbClr val="000000">
                    <a:alpha val="43137"/>
                  </a:srgbClr>
                </a:outerShdw>
              </a:effectLst>
            </a:endParaRPr>
          </a:p>
          <a:p>
            <a:pPr marL="457200" indent="-457200" algn="just">
              <a:buFont typeface="Wingdings" panose="05000000000000000000" pitchFamily="2" charset="2"/>
              <a:buChar char="§"/>
            </a:pPr>
            <a:r>
              <a:rPr lang="en-US" sz="2400" b="1" dirty="0">
                <a:effectLst>
                  <a:outerShdw blurRad="38100" dist="38100" dir="2700000" algn="tl">
                    <a:srgbClr val="000000">
                      <a:alpha val="43137"/>
                    </a:srgbClr>
                  </a:outerShdw>
                </a:effectLst>
              </a:rPr>
              <a:t>Can manage or update personal information</a:t>
            </a:r>
            <a:r>
              <a:rPr lang="en-US" sz="2400" b="1" dirty="0" smtClean="0">
                <a:effectLst>
                  <a:outerShdw blurRad="38100" dist="38100" dir="2700000" algn="tl">
                    <a:srgbClr val="000000">
                      <a:alpha val="43137"/>
                    </a:srgbClr>
                  </a:outerShdw>
                </a:effectLst>
              </a:rPr>
              <a:t>.</a:t>
            </a:r>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post Job with details.</a:t>
            </a:r>
            <a:endParaRPr lang="en-US" sz="2400" b="1" dirty="0">
              <a:effectLst>
                <a:outerShdw blurRad="38100" dist="38100" dir="2700000" algn="tl">
                  <a:srgbClr val="000000">
                    <a:alpha val="43137"/>
                  </a:srgbClr>
                </a:outerShdw>
              </a:effectLst>
            </a:endParaRPr>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a:t>
            </a:r>
            <a:r>
              <a:rPr lang="en-US" sz="2400" b="1" dirty="0">
                <a:effectLst>
                  <a:outerShdw blurRad="38100" dist="38100" dir="2700000" algn="tl">
                    <a:srgbClr val="000000">
                      <a:alpha val="43137"/>
                    </a:srgbClr>
                  </a:outerShdw>
                </a:effectLst>
              </a:rPr>
              <a:t>communicate with </a:t>
            </a:r>
            <a:r>
              <a:rPr lang="en-US" sz="2400" b="1" dirty="0" smtClean="0">
                <a:effectLst>
                  <a:outerShdw blurRad="38100" dist="38100" dir="2700000" algn="tl">
                    <a:srgbClr val="000000">
                      <a:alpha val="43137"/>
                    </a:srgbClr>
                  </a:outerShdw>
                </a:effectLst>
              </a:rPr>
              <a:t>Job </a:t>
            </a:r>
            <a:r>
              <a:rPr lang="en-US" sz="2400" b="1" dirty="0">
                <a:effectLst>
                  <a:outerShdw blurRad="38100" dist="38100" dir="2700000" algn="tl">
                    <a:srgbClr val="000000">
                      <a:alpha val="43137"/>
                    </a:srgbClr>
                  </a:outerShdw>
                </a:effectLst>
              </a:rPr>
              <a:t>Seeker. Can send &amp; receive massages</a:t>
            </a:r>
            <a:r>
              <a:rPr lang="en-US" sz="2400" b="1" dirty="0" smtClean="0">
                <a:effectLst>
                  <a:outerShdw blurRad="38100" dist="38100" dir="2700000" algn="tl">
                    <a:srgbClr val="000000">
                      <a:alpha val="43137"/>
                    </a:srgbClr>
                  </a:outerShdw>
                </a:effectLst>
              </a:rPr>
              <a:t>.</a:t>
            </a:r>
          </a:p>
          <a:p>
            <a:pPr marL="457200" indent="-457200" algn="just">
              <a:buFont typeface="Wingdings" panose="05000000000000000000" pitchFamily="2" charset="2"/>
              <a:buChar char="§"/>
            </a:pPr>
            <a:r>
              <a:rPr lang="en-US" sz="2400" b="1" dirty="0" smtClean="0">
                <a:effectLst>
                  <a:outerShdw blurRad="38100" dist="38100" dir="2700000" algn="tl">
                    <a:srgbClr val="000000">
                      <a:alpha val="43137"/>
                    </a:srgbClr>
                  </a:outerShdw>
                </a:effectLst>
              </a:rPr>
              <a:t>Can change own password anytime after login.</a:t>
            </a:r>
          </a:p>
          <a:p>
            <a:endParaRPr lang="en-US" dirty="0"/>
          </a:p>
        </p:txBody>
      </p:sp>
    </p:spTree>
    <p:extLst>
      <p:ext uri="{BB962C8B-B14F-4D97-AF65-F5344CB8AC3E}">
        <p14:creationId xmlns:p14="http://schemas.microsoft.com/office/powerpoint/2010/main" val="33423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751</TotalTime>
  <Words>744</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Bodoni MT Black</vt:lpstr>
      <vt:lpstr>Britannic Bold</vt:lpstr>
      <vt:lpstr>Calibri</vt:lpstr>
      <vt:lpstr>Calibri Light</vt:lpstr>
      <vt:lpstr>Rockwell Extra Bold</vt:lpstr>
      <vt:lpstr>Times New Roman</vt:lpstr>
      <vt:lpstr>Wingdings</vt:lpstr>
      <vt:lpstr>Office Theme</vt:lpstr>
      <vt:lpstr>PowerPoint Presentation</vt:lpstr>
      <vt:lpstr>Group Member Details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fahmida proma</dc:creator>
  <cp:lastModifiedBy>RITU BASAK</cp:lastModifiedBy>
  <cp:revision>63</cp:revision>
  <dcterms:created xsi:type="dcterms:W3CDTF">2021-03-30T12:34:48Z</dcterms:created>
  <dcterms:modified xsi:type="dcterms:W3CDTF">2021-05-05T15:44:36Z</dcterms:modified>
</cp:coreProperties>
</file>