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834" r:id="rId5"/>
    <p:sldId id="1284" r:id="rId6"/>
    <p:sldId id="1326" r:id="rId7"/>
    <p:sldId id="1328" r:id="rId8"/>
    <p:sldId id="1329" r:id="rId9"/>
    <p:sldId id="1334" r:id="rId10"/>
    <p:sldId id="1343" r:id="rId11"/>
    <p:sldId id="1346" r:id="rId12"/>
    <p:sldId id="1344" r:id="rId13"/>
    <p:sldId id="1345" r:id="rId14"/>
    <p:sldId id="1335" r:id="rId15"/>
  </p:sldIdLst>
  <p:sldSz cx="9906000" cy="6858000" type="A4"/>
  <p:notesSz cx="6807200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redit Suisse Type Light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redit Suisse Type Light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redit Suisse Type Light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redit Suisse Type Light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redit Suisse Type Light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redit Suisse Type Light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redit Suisse Type Light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redit Suisse Type Light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redit Suisse Type Light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A42C"/>
    <a:srgbClr val="C9E7A7"/>
    <a:srgbClr val="EFBCBB"/>
    <a:srgbClr val="00CC00"/>
    <a:srgbClr val="F2F3F4"/>
    <a:srgbClr val="DEE1E6"/>
    <a:srgbClr val="FFFF99"/>
    <a:srgbClr val="003868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8" autoAdjust="0"/>
    <p:restoredTop sz="86400" autoAdjust="0"/>
  </p:normalViewPr>
  <p:slideViewPr>
    <p:cSldViewPr snapToGrid="0">
      <p:cViewPr>
        <p:scale>
          <a:sx n="121" d="100"/>
          <a:sy n="121" d="100"/>
        </p:scale>
        <p:origin x="-3372" y="60"/>
      </p:cViewPr>
      <p:guideLst>
        <p:guide orient="horz" pos="886"/>
        <p:guide orient="horz" pos="723"/>
        <p:guide orient="horz" pos="173"/>
        <p:guide orient="horz" pos="3989"/>
        <p:guide orient="horz" pos="3098"/>
        <p:guide orient="horz" pos="2155"/>
        <p:guide orient="horz" pos="4253"/>
        <p:guide pos="168"/>
        <p:guide pos="6069"/>
        <p:guide pos="3853"/>
        <p:guide pos="785"/>
      </p:guideLst>
    </p:cSldViewPr>
  </p:slideViewPr>
  <p:outlineViewPr>
    <p:cViewPr>
      <p:scale>
        <a:sx n="33" d="100"/>
        <a:sy n="33" d="100"/>
      </p:scale>
      <p:origin x="0" y="207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4" y="5"/>
            <a:ext cx="2950317" cy="496967"/>
          </a:xfrm>
          <a:prstGeom prst="rect">
            <a:avLst/>
          </a:prstGeom>
        </p:spPr>
        <p:txBody>
          <a:bodyPr vert="horz" lIns="91687" tIns="45843" rIns="91687" bIns="45843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307" y="5"/>
            <a:ext cx="2950317" cy="496967"/>
          </a:xfrm>
          <a:prstGeom prst="rect">
            <a:avLst/>
          </a:prstGeom>
        </p:spPr>
        <p:txBody>
          <a:bodyPr vert="horz" lIns="91687" tIns="45843" rIns="91687" bIns="45843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AD157DC8-4620-4445-A210-73150FA36EBE}" type="datetimeFigureOut">
              <a:rPr lang="en-US"/>
              <a:pPr>
                <a:defRPr/>
              </a:pPr>
              <a:t>3/13/2019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4" y="9440786"/>
            <a:ext cx="2950317" cy="496967"/>
          </a:xfrm>
          <a:prstGeom prst="rect">
            <a:avLst/>
          </a:prstGeom>
        </p:spPr>
        <p:txBody>
          <a:bodyPr vert="horz" lIns="91687" tIns="45843" rIns="91687" bIns="45843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307" y="9440786"/>
            <a:ext cx="2950317" cy="496967"/>
          </a:xfrm>
          <a:prstGeom prst="rect">
            <a:avLst/>
          </a:prstGeom>
        </p:spPr>
        <p:txBody>
          <a:bodyPr vert="horz" lIns="91687" tIns="45843" rIns="91687" bIns="45843" rtlCol="0" anchor="b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2221FA35-548C-48F4-AA6E-D0F284F98C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08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4" y="5"/>
            <a:ext cx="2950317" cy="496967"/>
          </a:xfrm>
          <a:prstGeom prst="rect">
            <a:avLst/>
          </a:prstGeom>
        </p:spPr>
        <p:txBody>
          <a:bodyPr vert="horz" lIns="96198" tIns="48099" rIns="96198" bIns="4809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307" y="5"/>
            <a:ext cx="2950317" cy="496967"/>
          </a:xfrm>
          <a:prstGeom prst="rect">
            <a:avLst/>
          </a:prstGeom>
        </p:spPr>
        <p:txBody>
          <a:bodyPr vert="horz" lIns="96198" tIns="48099" rIns="96198" bIns="4809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636DCA1B-ACE9-4E91-8D6D-123792043E3C}" type="datetimeFigureOut">
              <a:rPr lang="de-CH"/>
              <a:pPr>
                <a:defRPr/>
              </a:pPr>
              <a:t>13.03.2019</a:t>
            </a:fld>
            <a:endParaRPr lang="de-C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747713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198" tIns="48099" rIns="96198" bIns="48099" rtlCol="0" anchor="ctr"/>
          <a:lstStyle/>
          <a:p>
            <a:pPr lvl="0"/>
            <a:endParaRPr lang="de-CH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1" y="4721194"/>
            <a:ext cx="5445760" cy="4472702"/>
          </a:xfrm>
          <a:prstGeom prst="rect">
            <a:avLst/>
          </a:prstGeom>
        </p:spPr>
        <p:txBody>
          <a:bodyPr vert="horz" lIns="96198" tIns="48099" rIns="96198" bIns="4809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e-CH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4" y="9440786"/>
            <a:ext cx="2950317" cy="496967"/>
          </a:xfrm>
          <a:prstGeom prst="rect">
            <a:avLst/>
          </a:prstGeom>
        </p:spPr>
        <p:txBody>
          <a:bodyPr vert="horz" lIns="96198" tIns="48099" rIns="96198" bIns="4809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307" y="9440786"/>
            <a:ext cx="2950317" cy="496967"/>
          </a:xfrm>
          <a:prstGeom prst="rect">
            <a:avLst/>
          </a:prstGeom>
        </p:spPr>
        <p:txBody>
          <a:bodyPr vert="horz" lIns="96198" tIns="48099" rIns="96198" bIns="4809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DE151465-4796-44CB-A4E4-A6AD3B0EC86C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837389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A93DD-0FE2-4060-9B6A-560445B08F9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180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A93DD-0FE2-4060-9B6A-560445B08F9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180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A93DD-0FE2-4060-9B6A-560445B08F9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180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A93DD-0FE2-4060-9B6A-560445B08F9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18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303720" y="2859094"/>
            <a:ext cx="6602280" cy="2147887"/>
          </a:xfrm>
          <a:prstGeom prst="rect">
            <a:avLst/>
          </a:prstGeom>
          <a:solidFill>
            <a:srgbClr val="A2A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6" title="Color logo Credit Suiss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85489" y="252413"/>
            <a:ext cx="2383631" cy="52228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303720" y="5000632"/>
            <a:ext cx="6602280" cy="1444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3560700" y="3369600"/>
            <a:ext cx="6037200" cy="3996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8843" y="3789040"/>
            <a:ext cx="6078550" cy="478904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48844" y="2996952"/>
            <a:ext cx="6078550" cy="2160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 b="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38162" indent="0">
              <a:buNone/>
              <a:defRPr/>
            </a:lvl3pPr>
            <a:lvl4pPr marL="806450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7"/>
          <p:cNvSpPr>
            <a:spLocks noGrp="1"/>
          </p:cNvSpPr>
          <p:nvPr>
            <p:ph type="dt" sz="half" idx="11"/>
          </p:nvPr>
        </p:nvSpPr>
        <p:spPr>
          <a:xfrm>
            <a:off x="3303724" y="5951538"/>
            <a:ext cx="6328833" cy="215900"/>
          </a:xfrm>
        </p:spPr>
        <p:txBody>
          <a:bodyPr/>
          <a:lstStyle>
            <a:lvl1pPr algn="l">
              <a:defRPr sz="1600"/>
            </a:lvl1pPr>
          </a:lstStyle>
          <a:p>
            <a:pPr>
              <a:defRPr/>
            </a:pPr>
            <a:r>
              <a:rPr lang="en-US" dirty="0" smtClean="0"/>
              <a:t>July 2016</a:t>
            </a:r>
            <a:endParaRPr lang="en-US" dirty="0"/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3303724" y="5662613"/>
            <a:ext cx="6328833" cy="2159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dirty="0" smtClean="0"/>
              <a:t>APAC -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8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71728" y="404814"/>
            <a:ext cx="9360827" cy="44001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July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F5D42-81BD-4D4B-BD3A-A217925815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July 2016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3A184-E912-4233-B886-DF89B24587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71728" y="404815"/>
            <a:ext cx="936082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71728" y="1412875"/>
            <a:ext cx="9360827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69353" y="6588125"/>
            <a:ext cx="2338917" cy="17938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July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9546" y="6586545"/>
            <a:ext cx="584729" cy="1793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7052850-AFF5-4568-9F3C-424F385721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31" y="6556382"/>
            <a:ext cx="858177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273448" y="6480175"/>
            <a:ext cx="93591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207294" y="6646817"/>
            <a:ext cx="0" cy="115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74" r:id="rId1"/>
    <p:sldLayoutId id="2147485272" r:id="rId2"/>
    <p:sldLayoutId id="2147485273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 kern="1200">
          <a:solidFill>
            <a:srgbClr val="00386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868"/>
          </a:solidFill>
          <a:latin typeface="Credit Suisse Type Ligh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868"/>
          </a:solidFill>
          <a:latin typeface="Credit Suisse Type Ligh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868"/>
          </a:solidFill>
          <a:latin typeface="Credit Suisse Type Ligh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868"/>
          </a:solidFill>
          <a:latin typeface="Credit Suisse Type Ligh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rgbClr val="003868"/>
          </a:solidFill>
          <a:latin typeface="Credit Suisse Type Ligh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rgbClr val="003868"/>
          </a:solidFill>
          <a:latin typeface="Credit Suisse Type Ligh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rgbClr val="003868"/>
          </a:solidFill>
          <a:latin typeface="Credit Suisse Type Ligh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rgbClr val="003868"/>
          </a:solidFill>
          <a:latin typeface="Credit Suisse Type Light" pitchFamily="34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rgbClr val="91867E"/>
        </a:buClr>
        <a:buFont typeface="Credit Suisse Type Light" pitchFamily="34" charset="0"/>
        <a:buChar char="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rtl="0" eaLnBrk="0" fontAlgn="base" hangingPunct="0">
        <a:spcBef>
          <a:spcPct val="20000"/>
        </a:spcBef>
        <a:spcAft>
          <a:spcPct val="0"/>
        </a:spcAft>
        <a:buFont typeface="Credit Suisse Type Light" pitchFamily="34" charset="0"/>
        <a:buChar char="−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268288" algn="l" rtl="0" eaLnBrk="0" fontAlgn="base" hangingPunct="0">
        <a:spcBef>
          <a:spcPct val="20000"/>
        </a:spcBef>
        <a:spcAft>
          <a:spcPct val="0"/>
        </a:spcAft>
        <a:buClr>
          <a:srgbClr val="91867E"/>
        </a:buClr>
        <a:buFont typeface="Credit Suisse Type Light" pitchFamily="34" charset="0"/>
        <a:buChar char="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98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344613" indent="-268288" algn="l" rtl="0" eaLnBrk="0" fontAlgn="base" hangingPunct="0">
        <a:spcBef>
          <a:spcPct val="20000"/>
        </a:spcBef>
        <a:spcAft>
          <a:spcPct val="0"/>
        </a:spcAft>
        <a:buClr>
          <a:srgbClr val="91867E"/>
        </a:buClr>
        <a:buFont typeface="Credit Suisse Type Light" pitchFamily="34" charset="0"/>
        <a:buChar char="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0700" y="3369600"/>
            <a:ext cx="6037200" cy="1389012"/>
          </a:xfrm>
        </p:spPr>
        <p:txBody>
          <a:bodyPr/>
          <a:lstStyle/>
          <a:p>
            <a:r>
              <a:rPr lang="en-US" cap="small" dirty="0" smtClean="0"/>
              <a:t>COEP courseware – Basics of </a:t>
            </a:r>
            <a:r>
              <a:rPr lang="en-US" cap="small" dirty="0" err="1" smtClean="0"/>
              <a:t>EquitieS</a:t>
            </a:r>
            <a:endParaRPr lang="en-US" cap="small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3475919" y="5951390"/>
            <a:ext cx="914401" cy="219456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lang="en-US" sz="1050" dirty="0" smtClean="0">
                <a:latin typeface="+mj-lt"/>
              </a:rPr>
              <a:t>Mar, 2019</a:t>
            </a:r>
            <a:endParaRPr lang="en-US" sz="10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775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 bwMode="auto">
          <a:xfrm>
            <a:off x="271726" y="346074"/>
            <a:ext cx="9360000" cy="44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003868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3868"/>
                </a:solidFill>
                <a:latin typeface="Credit Suisse Type Ligh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3868"/>
                </a:solidFill>
                <a:latin typeface="Credit Suisse Type Ligh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3868"/>
                </a:solidFill>
                <a:latin typeface="Credit Suisse Type Ligh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3868"/>
                </a:solidFill>
                <a:latin typeface="Credit Suisse Type Ligh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3868"/>
                </a:solidFill>
                <a:latin typeface="Credit Suisse Type Ligh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3868"/>
                </a:solidFill>
                <a:latin typeface="Credit Suisse Type Ligh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3868"/>
                </a:solidFill>
                <a:latin typeface="Credit Suisse Type Ligh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3868"/>
                </a:solidFill>
                <a:latin typeface="Credit Suisse Type Light" pitchFamily="34" charset="0"/>
              </a:defRPr>
            </a:lvl9pPr>
          </a:lstStyle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Equity Valuations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9049273" y="6586020"/>
            <a:ext cx="585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4E17A9-EA06-4C60-9B5B-EF8399C2AF8E}" type="slidenum">
              <a:rPr lang="en-US" smtClean="0">
                <a:solidFill>
                  <a:schemeClr val="accent6"/>
                </a:solidFill>
              </a:rPr>
              <a:pPr/>
              <a:t>10</a:t>
            </a:fld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3899" y="1009934"/>
            <a:ext cx="8735374" cy="38896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Valuations Methods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Discounted Dividend Method DDM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- No Growth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- Constant Growth Model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- Two Stage Growth Model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b="1" dirty="0" smtClean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Relative Valuations Methods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- Price to Earnings Ratio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- Price to Book Ratio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- Price to Sales Ratio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48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0700" y="3369600"/>
            <a:ext cx="6037200" cy="1389012"/>
          </a:xfrm>
        </p:spPr>
        <p:txBody>
          <a:bodyPr/>
          <a:lstStyle/>
          <a:p>
            <a:r>
              <a:rPr lang="en-US" cap="small" dirty="0" smtClean="0"/>
              <a:t>Thank you</a:t>
            </a:r>
            <a:endParaRPr lang="en-US" cap="small" dirty="0"/>
          </a:p>
        </p:txBody>
      </p:sp>
    </p:spTree>
    <p:extLst>
      <p:ext uri="{BB962C8B-B14F-4D97-AF65-F5344CB8AC3E}">
        <p14:creationId xmlns:p14="http://schemas.microsoft.com/office/powerpoint/2010/main" val="42201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271741" y="357516"/>
            <a:ext cx="9360827" cy="440012"/>
          </a:xfrm>
        </p:spPr>
        <p:txBody>
          <a:bodyPr/>
          <a:lstStyle/>
          <a:p>
            <a:r>
              <a:rPr lang="en-US" sz="2000" dirty="0" smtClean="0"/>
              <a:t>AGENDA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4F5D42-81BD-4D4B-BD3A-A217925815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7115" y="1191282"/>
            <a:ext cx="5704764" cy="423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Equity Basics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3931" y="3545554"/>
            <a:ext cx="5704764" cy="423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Equities Valuations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equit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560" y="1993767"/>
            <a:ext cx="2782824" cy="120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quities valu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072" y="4081677"/>
            <a:ext cx="2113543" cy="219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99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0700" y="3369600"/>
            <a:ext cx="6037200" cy="1389012"/>
          </a:xfrm>
        </p:spPr>
        <p:txBody>
          <a:bodyPr/>
          <a:lstStyle/>
          <a:p>
            <a:r>
              <a:rPr lang="en-US" cap="small" dirty="0" smtClean="0"/>
              <a:t>Equity basics</a:t>
            </a:r>
            <a:endParaRPr lang="en-US" cap="small" dirty="0"/>
          </a:p>
        </p:txBody>
      </p:sp>
    </p:spTree>
    <p:extLst>
      <p:ext uri="{BB962C8B-B14F-4D97-AF65-F5344CB8AC3E}">
        <p14:creationId xmlns:p14="http://schemas.microsoft.com/office/powerpoint/2010/main" val="118871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 bwMode="auto">
          <a:xfrm>
            <a:off x="271726" y="346074"/>
            <a:ext cx="9360000" cy="44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003868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3868"/>
                </a:solidFill>
                <a:latin typeface="Credit Suisse Type Ligh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3868"/>
                </a:solidFill>
                <a:latin typeface="Credit Suisse Type Ligh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3868"/>
                </a:solidFill>
                <a:latin typeface="Credit Suisse Type Ligh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3868"/>
                </a:solidFill>
                <a:latin typeface="Credit Suisse Type Ligh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3868"/>
                </a:solidFill>
                <a:latin typeface="Credit Suisse Type Ligh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3868"/>
                </a:solidFill>
                <a:latin typeface="Credit Suisse Type Ligh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3868"/>
                </a:solidFill>
                <a:latin typeface="Credit Suisse Type Ligh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3868"/>
                </a:solidFill>
                <a:latin typeface="Credit Suisse Type Light" pitchFamily="34" charset="0"/>
              </a:defRPr>
            </a:lvl9pPr>
          </a:lstStyle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Equity Basics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9049273" y="6586020"/>
            <a:ext cx="585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4E17A9-EA06-4C60-9B5B-EF8399C2AF8E}" type="slidenum">
              <a:rPr lang="en-US" smtClean="0">
                <a:solidFill>
                  <a:schemeClr val="accent6"/>
                </a:solidFill>
              </a:rPr>
              <a:pPr/>
              <a:t>4</a:t>
            </a:fld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3899" y="1160060"/>
            <a:ext cx="7519916" cy="423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Need for capital – different channels available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57115" y="1782177"/>
            <a:ext cx="7519916" cy="423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Problems with a Loan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4845" y="3744076"/>
            <a:ext cx="7519916" cy="423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Calculating Returns – Dividends and Capital appreciation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5205" y="3076300"/>
            <a:ext cx="7519916" cy="423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Concept of face value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8121" y="4388839"/>
            <a:ext cx="7496639" cy="6004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Inherent Riskiness of the security – what could be the different risk factors?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5576" y="2417196"/>
            <a:ext cx="7519916" cy="423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Equity Vs a Share (common stock) – concept of a security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9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 bwMode="auto">
          <a:xfrm>
            <a:off x="271726" y="346074"/>
            <a:ext cx="9360000" cy="44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003868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3868"/>
                </a:solidFill>
                <a:latin typeface="Credit Suisse Type Ligh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3868"/>
                </a:solidFill>
                <a:latin typeface="Credit Suisse Type Ligh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3868"/>
                </a:solidFill>
                <a:latin typeface="Credit Suisse Type Ligh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3868"/>
                </a:solidFill>
                <a:latin typeface="Credit Suisse Type Ligh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3868"/>
                </a:solidFill>
                <a:latin typeface="Credit Suisse Type Ligh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3868"/>
                </a:solidFill>
                <a:latin typeface="Credit Suisse Type Ligh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3868"/>
                </a:solidFill>
                <a:latin typeface="Credit Suisse Type Ligh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3868"/>
                </a:solidFill>
                <a:latin typeface="Credit Suisse Type Light" pitchFamily="34" charset="0"/>
              </a:defRPr>
            </a:lvl9pPr>
          </a:lstStyle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Types of Equity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9049273" y="6586020"/>
            <a:ext cx="585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4E17A9-EA06-4C60-9B5B-EF8399C2AF8E}" type="slidenum">
              <a:rPr lang="en-US" smtClean="0">
                <a:solidFill>
                  <a:schemeClr val="accent6"/>
                </a:solidFill>
              </a:rPr>
              <a:pPr/>
              <a:t>5</a:t>
            </a:fld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3899" y="1160059"/>
            <a:ext cx="7519916" cy="8550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Common Stock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With Voting Rights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Without Voting Rights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57115" y="2374866"/>
            <a:ext cx="7519916" cy="16468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Preferred Shares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Without voting rights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Higher claim on assets and profits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Have fixed dividends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Can have other features like </a:t>
            </a:r>
            <a:r>
              <a:rPr lang="en-US" dirty="0" err="1" smtClean="0">
                <a:solidFill>
                  <a:schemeClr val="tx1"/>
                </a:solidFill>
              </a:rPr>
              <a:t>callability</a:t>
            </a:r>
            <a:r>
              <a:rPr lang="en-US" dirty="0" smtClean="0">
                <a:solidFill>
                  <a:schemeClr val="tx1"/>
                </a:solidFill>
              </a:rPr>
              <a:t>, conversion to common stock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4043" y="4288402"/>
            <a:ext cx="7519916" cy="1299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Warrants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Issues by the company itself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Give the option to buy without the obligation – with an strike price built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Result in issuance of new shares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9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 bwMode="auto">
          <a:xfrm>
            <a:off x="271726" y="346074"/>
            <a:ext cx="9360000" cy="44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003868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3868"/>
                </a:solidFill>
                <a:latin typeface="Credit Suisse Type Ligh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3868"/>
                </a:solidFill>
                <a:latin typeface="Credit Suisse Type Ligh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3868"/>
                </a:solidFill>
                <a:latin typeface="Credit Suisse Type Ligh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3868"/>
                </a:solidFill>
                <a:latin typeface="Credit Suisse Type Ligh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3868"/>
                </a:solidFill>
                <a:latin typeface="Credit Suisse Type Ligh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3868"/>
                </a:solidFill>
                <a:latin typeface="Credit Suisse Type Ligh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3868"/>
                </a:solidFill>
                <a:latin typeface="Credit Suisse Type Ligh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3868"/>
                </a:solidFill>
                <a:latin typeface="Credit Suisse Type Light" pitchFamily="34" charset="0"/>
              </a:defRPr>
            </a:lvl9pPr>
          </a:lstStyle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Equity Markets &amp; Trading 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9049273" y="6586020"/>
            <a:ext cx="585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4E17A9-EA06-4C60-9B5B-EF8399C2AF8E}" type="slidenum">
              <a:rPr lang="en-US" smtClean="0">
                <a:solidFill>
                  <a:schemeClr val="accent6"/>
                </a:solidFill>
              </a:rPr>
              <a:pPr/>
              <a:t>6</a:t>
            </a:fld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3899" y="2328505"/>
            <a:ext cx="7519916" cy="1371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Market Participants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Venues/Exchanges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Broker/Dealers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Other Post Trade infrastructure Providers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57115" y="3873525"/>
            <a:ext cx="7519916" cy="1054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Venue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CLOB (Central Limit Order Books)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Quote Based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4043" y="5702392"/>
            <a:ext cx="7519916" cy="4254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does it all come together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726" y="1185333"/>
            <a:ext cx="7519916" cy="914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Types of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Primary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Secondary Market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2504" y="5050427"/>
            <a:ext cx="7519916" cy="4254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Concept of Price Discovery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50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0700" y="3369600"/>
            <a:ext cx="6037200" cy="1389012"/>
          </a:xfrm>
        </p:spPr>
        <p:txBody>
          <a:bodyPr/>
          <a:lstStyle/>
          <a:p>
            <a:r>
              <a:rPr lang="en-US" cap="small" dirty="0" smtClean="0"/>
              <a:t>Equity Valuation - Basics</a:t>
            </a:r>
            <a:endParaRPr lang="en-US" cap="small" dirty="0"/>
          </a:p>
        </p:txBody>
      </p:sp>
    </p:spTree>
    <p:extLst>
      <p:ext uri="{BB962C8B-B14F-4D97-AF65-F5344CB8AC3E}">
        <p14:creationId xmlns:p14="http://schemas.microsoft.com/office/powerpoint/2010/main" val="184753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 bwMode="auto">
          <a:xfrm>
            <a:off x="271726" y="346074"/>
            <a:ext cx="9360000" cy="44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003868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3868"/>
                </a:solidFill>
                <a:latin typeface="Credit Suisse Type Ligh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3868"/>
                </a:solidFill>
                <a:latin typeface="Credit Suisse Type Ligh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3868"/>
                </a:solidFill>
                <a:latin typeface="Credit Suisse Type Ligh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3868"/>
                </a:solidFill>
                <a:latin typeface="Credit Suisse Type Ligh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3868"/>
                </a:solidFill>
                <a:latin typeface="Credit Suisse Type Ligh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3868"/>
                </a:solidFill>
                <a:latin typeface="Credit Suisse Type Ligh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3868"/>
                </a:solidFill>
                <a:latin typeface="Credit Suisse Type Ligh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3868"/>
                </a:solidFill>
                <a:latin typeface="Credit Suisse Type Light" pitchFamily="34" charset="0"/>
              </a:defRPr>
            </a:lvl9pPr>
          </a:lstStyle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Equity Valuations - Basics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9049273" y="6586020"/>
            <a:ext cx="585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4E17A9-EA06-4C60-9B5B-EF8399C2AF8E}" type="slidenum">
              <a:rPr lang="en-US" smtClean="0">
                <a:solidFill>
                  <a:schemeClr val="accent6"/>
                </a:solidFill>
              </a:rPr>
              <a:pPr/>
              <a:t>8</a:t>
            </a:fld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3899" y="1009934"/>
            <a:ext cx="8735374" cy="4967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Market Value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Consensus Value of all potential traders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Intrinsic Value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Self Assigned Value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Derived using various estimation Models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Trading Signals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Overvalued if Market Value &gt; Intrinsic Value (Sell)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Undervalued if Market Value &lt; Intrinsic Value (Buy)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6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 bwMode="auto">
          <a:xfrm>
            <a:off x="271726" y="346074"/>
            <a:ext cx="9360000" cy="44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003868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3868"/>
                </a:solidFill>
                <a:latin typeface="Credit Suisse Type Ligh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3868"/>
                </a:solidFill>
                <a:latin typeface="Credit Suisse Type Ligh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3868"/>
                </a:solidFill>
                <a:latin typeface="Credit Suisse Type Ligh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3868"/>
                </a:solidFill>
                <a:latin typeface="Credit Suisse Type Ligh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3868"/>
                </a:solidFill>
                <a:latin typeface="Credit Suisse Type Ligh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3868"/>
                </a:solidFill>
                <a:latin typeface="Credit Suisse Type Ligh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3868"/>
                </a:solidFill>
                <a:latin typeface="Credit Suisse Type Ligh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3868"/>
                </a:solidFill>
                <a:latin typeface="Credit Suisse Type Light" pitchFamily="34" charset="0"/>
              </a:defRPr>
            </a:lvl9pPr>
          </a:lstStyle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Intrinsic Value - Equity Valuations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9049273" y="6586020"/>
            <a:ext cx="585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4E17A9-EA06-4C60-9B5B-EF8399C2AF8E}" type="slidenum">
              <a:rPr lang="en-US" smtClean="0">
                <a:solidFill>
                  <a:schemeClr val="accent6"/>
                </a:solidFill>
              </a:rPr>
              <a:pPr/>
              <a:t>9</a:t>
            </a:fld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3899" y="1009934"/>
            <a:ext cx="8735374" cy="4967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Fundamental Analysis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Understanding the complete picture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Macro economy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overall demand and growth in the economy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interest Rate regime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The supply side around employment, </a:t>
            </a:r>
            <a:r>
              <a:rPr lang="en-US" dirty="0" err="1" smtClean="0">
                <a:solidFill>
                  <a:schemeClr val="tx1"/>
                </a:solidFill>
              </a:rPr>
              <a:t>labour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- Sector or the industry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Demand for the product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Competitor Analysis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Regulatory environment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Supply chain evolution/players/raw material providers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- The details around the individual company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Earnings and the P&amp;L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Assets/Liabilities and the overall B/S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Management Structure and Background/capability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91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redit Suisse 1">
      <a:dk1>
        <a:sysClr val="windowText" lastClr="000000"/>
      </a:dk1>
      <a:lt1>
        <a:sysClr val="window" lastClr="FFFFFF"/>
      </a:lt1>
      <a:dk2>
        <a:srgbClr val="166C86"/>
      </a:dk2>
      <a:lt2>
        <a:srgbClr val="EEECE1"/>
      </a:lt2>
      <a:accent1>
        <a:srgbClr val="255B89"/>
      </a:accent1>
      <a:accent2>
        <a:srgbClr val="AAA19A"/>
      </a:accent2>
      <a:accent3>
        <a:srgbClr val="A6CCD6"/>
      </a:accent3>
      <a:accent4>
        <a:srgbClr val="56A2B9"/>
      </a:accent4>
      <a:accent5>
        <a:srgbClr val="C8C1BC"/>
      </a:accent5>
      <a:accent6>
        <a:srgbClr val="003868"/>
      </a:accent6>
      <a:hlink>
        <a:srgbClr val="0000FF"/>
      </a:hlink>
      <a:folHlink>
        <a:srgbClr val="800080"/>
      </a:folHlink>
    </a:clrScheme>
    <a:fontScheme name="CS 1">
      <a:majorFont>
        <a:latin typeface="Credit Suisse Type Light"/>
        <a:ea typeface=""/>
        <a:cs typeface=""/>
        <a:font script="Kore" typeface="Credit Suisse Type Kor Roman"/>
        <a:font script="Arab" typeface="Credit Suisse Type Arabic Light"/>
        <a:font script="Cyrl" typeface="Credit Suisse Type Light"/>
        <a:font script="Deva" typeface="Credit Suisse Type Deva Light"/>
        <a:font script="Grek" typeface="Credit Suisse Type Light"/>
        <a:font script="Hans" typeface="Credit Suisse Type SCh Light"/>
        <a:font script="Hant" typeface="Credit Suisse Type TCh Light"/>
        <a:font script="Jpan" typeface="Credit Suisse Type Jap Light"/>
        <a:font script="Thai" typeface="Credit Suisse Type Thai Light"/>
      </a:majorFont>
      <a:minorFont>
        <a:latin typeface="Credit Suisse Type Light"/>
        <a:ea typeface=""/>
        <a:cs typeface=""/>
        <a:font script="Kore" typeface="Credit Suisse Type Kor Roman"/>
        <a:font script="Arab" typeface="Credit Suisse Type Arabic Light"/>
        <a:font script="Cyrl" typeface="Credit Suisse Type Light"/>
        <a:font script="Deva" typeface="Credit Suisse Type Deva Light"/>
        <a:font script="Grek" typeface="Credit Suisse Type Light"/>
        <a:font script="Hans" typeface="Credit Suisse Type SCh Light"/>
        <a:font script="Hant" typeface="Credit Suisse Type TCh Light"/>
        <a:font script="Jpan" typeface="Credit Suisse Type Jap Light"/>
        <a:font script="Thai" typeface="Credit Suisse Type Thai Light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marL="342900" indent="-342900">
          <a:buClr>
            <a:srgbClr val="91867E"/>
          </a:buClr>
          <a:buFont typeface="Credit Suisse Type Light" pitchFamily="34" charset="0"/>
          <a:buChar char=""/>
          <a:defRPr sz="2200" dirty="0"/>
        </a:defPPr>
      </a:lstStyle>
    </a:txDef>
  </a:objectDefaults>
  <a:extraClrSchemeLst/>
  <a:custClrLst>
    <a:custClr name="Purple 1">
      <a:srgbClr val="92499E"/>
    </a:custClr>
    <a:custClr name="Green 1">
      <a:srgbClr val="898000"/>
    </a:custClr>
    <a:custClr name="Yellow 1">
      <a:srgbClr val="FFC726"/>
    </a:custClr>
    <a:custClr name="Orange 1">
      <a:srgbClr val="F49C3E"/>
    </a:custClr>
    <a:custClr name="Red 1">
      <a:srgbClr val="9D0E2D"/>
    </a:custClr>
    <a:custClr name="Purple 2">
      <a:srgbClr val="A86DB1"/>
    </a:custClr>
    <a:custClr name="Green 2">
      <a:srgbClr val="B1A82F"/>
    </a:custClr>
    <a:custClr name="Yellow 2">
      <a:srgbClr val="FFD251"/>
    </a:custClr>
    <a:custClr name="Orange 2">
      <a:srgbClr val="F6B065"/>
    </a:custClr>
    <a:custClr name="Red 2">
      <a:srgbClr val="C23841"/>
    </a:custClr>
    <a:custClr name="Purple 3">
      <a:srgbClr val="BE92C5"/>
    </a:custClr>
    <a:custClr name="Green 3">
      <a:srgbClr val="D7D17B"/>
    </a:custClr>
    <a:custClr name="Yellow 3">
      <a:srgbClr val="FFDD7D"/>
    </a:custClr>
    <a:custClr name="Orange 3">
      <a:srgbClr val="F8C48B"/>
    </a:custClr>
    <a:custClr name="Red 3">
      <a:srgbClr val="DE7572"/>
    </a:custClr>
    <a:custClr name="Purple 4">
      <a:srgbClr val="D3B6D8"/>
    </a:custClr>
    <a:custClr name="Green 4">
      <a:srgbClr val="E9E6B9"/>
    </a:custClr>
    <a:custClr name="Yellow 4">
      <a:srgbClr val="FFE9A8"/>
    </a:custClr>
    <a:custClr name="Orange 4">
      <a:srgbClr val="FBD7B2"/>
    </a:custClr>
    <a:custClr name="Red 4">
      <a:srgbClr val="EBB7B6"/>
    </a:custClr>
    <a:custClr name="Corporate Gray">
      <a:srgbClr val="91867E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6BA9CF192A745923050FC794F72CD" ma:contentTypeVersion="0" ma:contentTypeDescription="Create a new document." ma:contentTypeScope="" ma:versionID="1bc34b3780579a52c211c3b3e4fee00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915167-50EA-4B12-807E-B8CD276B29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6783E1C-ADBD-4026-8877-646F3C4CC23C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86C9F50-07ED-43D5-91F0-AA64F50367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91536</TotalTime>
  <Words>303</Words>
  <Application>Microsoft Office PowerPoint</Application>
  <PresentationFormat>A4 Paper (210x297 mm)</PresentationFormat>
  <Paragraphs>96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Theme</vt:lpstr>
      <vt:lpstr>COEP courseware – Basics of EquitieS</vt:lpstr>
      <vt:lpstr>AGENDA</vt:lpstr>
      <vt:lpstr>Equity basics</vt:lpstr>
      <vt:lpstr>PowerPoint Presentation</vt:lpstr>
      <vt:lpstr>PowerPoint Presentation</vt:lpstr>
      <vt:lpstr>PowerPoint Presentation</vt:lpstr>
      <vt:lpstr>Equity Valuation - Basics</vt:lpstr>
      <vt:lpstr>PowerPoint Presentation</vt:lpstr>
      <vt:lpstr>PowerPoint Presentation</vt:lpstr>
      <vt:lpstr>PowerPoint Presentation</vt:lpstr>
      <vt:lpstr>Thank you</vt:lpstr>
    </vt:vector>
  </TitlesOfParts>
  <Company>Credit Suisse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CFO IT consolidation</dc:title>
  <dc:creator>andreas.weigel@credit-suisse.com</dc:creator>
  <cp:lastModifiedBy>nsharm28</cp:lastModifiedBy>
  <cp:revision>3731</cp:revision>
  <cp:lastPrinted>2016-07-12T08:03:52Z</cp:lastPrinted>
  <dcterms:created xsi:type="dcterms:W3CDTF">2012-03-13T07:50:46Z</dcterms:created>
  <dcterms:modified xsi:type="dcterms:W3CDTF">2019-03-13T14:49:13Z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0x010100C816BA9CF192A745923050FC794F72CD</vt:lpwstr>
  </property>
  <property fmtid="{D5CDD505-2E9C-101B-9397-08002B2CF9AE}" pid="4" name="_AdHocReviewCycleID">
    <vt:i4>-1681152340</vt:i4>
  </property>
  <property fmtid="{D5CDD505-2E9C-101B-9397-08002B2CF9AE}" pid="5" name="_EmailSubject">
    <vt:lpwstr>Upcoming Session in COEP - 17th/Mar</vt:lpwstr>
  </property>
  <property fmtid="{D5CDD505-2E9C-101B-9397-08002B2CF9AE}" pid="6" name="_AuthorEmail">
    <vt:lpwstr>nikhil.sharma@credit-suisse.com</vt:lpwstr>
  </property>
  <property fmtid="{D5CDD505-2E9C-101B-9397-08002B2CF9AE}" pid="7" name="_AuthorEmailDisplayName">
    <vt:lpwstr>Sharma, Nikhil (WTIE 97)</vt:lpwstr>
  </property>
  <property fmtid="{D5CDD505-2E9C-101B-9397-08002B2CF9AE}" pid="8" name="_PreviousAdHocReviewCycleID">
    <vt:i4>1306220212</vt:i4>
  </property>
  <property fmtid="{D5CDD505-2E9C-101B-9397-08002B2CF9AE}" pid="9" name="Classification">
    <vt:lpwstr>Unrestricted</vt:lpwstr>
  </property>
  <property fmtid="{D5CDD505-2E9C-101B-9397-08002B2CF9AE}" pid="10" name="_SIProp12DataClass+304a34c9-5b17-4e2a-bdc3-dec6a43f35e7">
    <vt:lpwstr>v=1.2&gt;I=304a34c9-5b17-4e2a-bdc3-dec6a43f35e7&amp;N=Unrestricted&amp;V=1.3&amp;U=S-1-5-21-1828601920-3511188894-431489442-288156&amp;D=Sharma%2c+Nikhil+(WTIE+97)&amp;A=Associated&amp;H=False</vt:lpwstr>
  </property>
</Properties>
</file>