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2" r:id="rId7"/>
    <p:sldId id="263" r:id="rId8"/>
    <p:sldId id="261" r:id="rId9"/>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5" d="100"/>
          <a:sy n="75" d="100"/>
        </p:scale>
        <p:origin x="498"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622482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15956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34232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2852256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41780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395160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0081699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824315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990451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2893297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6491438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0794431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428558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4937332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178669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1108894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E934FF-F4E1-47C5-9CA5-30A81DDE2BE4}" type="datetimeFigureOut">
              <a:rPr lang="en-US" smtClean="0"/>
              <a:t>8/4/2019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2542344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58265" y="922020"/>
            <a:ext cx="10970895" cy="645160"/>
          </a:xfrm>
          <a:prstGeom prst="rect">
            <a:avLst/>
          </a:prstGeom>
          <a:noFill/>
        </p:spPr>
        <p:txBody>
          <a:bodyPr wrap="square" rtlCol="0">
            <a:spAutoFit/>
          </a:bodyPr>
          <a:lstStyle/>
          <a:p>
            <a:r>
              <a:rPr lang="en-IN" altLang="en-US" sz="3600">
                <a:solidFill>
                  <a:srgbClr val="0070C0"/>
                </a:solidFill>
                <a:latin typeface="Lucida Console" panose="020B0609040504020204" charset="0"/>
              </a:rPr>
              <a:t>Applied Data Science Specialization</a:t>
            </a:r>
          </a:p>
        </p:txBody>
      </p:sp>
      <p:sp>
        <p:nvSpPr>
          <p:cNvPr id="5" name="Text Box 4"/>
          <p:cNvSpPr txBox="1"/>
          <p:nvPr/>
        </p:nvSpPr>
        <p:spPr>
          <a:xfrm>
            <a:off x="3681095" y="2092960"/>
            <a:ext cx="4742815" cy="953135"/>
          </a:xfrm>
          <a:prstGeom prst="rect">
            <a:avLst/>
          </a:prstGeom>
          <a:noFill/>
        </p:spPr>
        <p:txBody>
          <a:bodyPr wrap="square" rtlCol="0">
            <a:spAutoFit/>
          </a:bodyPr>
          <a:lstStyle/>
          <a:p>
            <a:r>
              <a:rPr lang="en-IN" altLang="en-US" sz="2800" b="1">
                <a:latin typeface="Yu Gothic" panose="020B0400000000000000" charset="-128"/>
                <a:ea typeface="Yu Gothic" panose="020B0400000000000000" charset="-128"/>
              </a:rPr>
              <a:t>Week 5 Capstone Project</a:t>
            </a:r>
          </a:p>
          <a:p>
            <a:endParaRPr lang="en-IN" altLang="en-US" sz="2800" b="1">
              <a:latin typeface="Yu Gothic" panose="020B0400000000000000" charset="-128"/>
              <a:ea typeface="Yu Gothic" panose="020B040000000000000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34105" y="778510"/>
            <a:ext cx="7949565" cy="1014730"/>
          </a:xfrm>
          <a:prstGeom prst="rect">
            <a:avLst/>
          </a:prstGeom>
          <a:noFill/>
        </p:spPr>
        <p:txBody>
          <a:bodyPr wrap="square" rtlCol="0" anchor="t">
            <a:spAutoFit/>
          </a:bodyPr>
          <a:lstStyle/>
          <a:p>
            <a:pPr algn="just"/>
            <a:r>
              <a:rPr lang="en-US" sz="2000" b="1">
                <a:solidFill>
                  <a:schemeClr val="accent6">
                    <a:lumMod val="75000"/>
                  </a:schemeClr>
                </a:solidFill>
              </a:rPr>
              <a:t>This project is aimed to make your travel experience to Las Vegas Simple by Providing all nearby locations of nightlife fun spots with help of Foursquare datasets.</a:t>
            </a:r>
          </a:p>
        </p:txBody>
      </p:sp>
      <p:sp>
        <p:nvSpPr>
          <p:cNvPr id="3" name="Text Box 2"/>
          <p:cNvSpPr txBox="1"/>
          <p:nvPr/>
        </p:nvSpPr>
        <p:spPr>
          <a:xfrm>
            <a:off x="1460500" y="778510"/>
            <a:ext cx="1163955" cy="706755"/>
          </a:xfrm>
          <a:prstGeom prst="rect">
            <a:avLst/>
          </a:prstGeom>
          <a:noFill/>
        </p:spPr>
        <p:txBody>
          <a:bodyPr wrap="none" rtlCol="0" anchor="t">
            <a:spAutoFit/>
          </a:bodyPr>
          <a:lstStyle/>
          <a:p>
            <a:r>
              <a:rPr lang="en-US" sz="4000" u="sng">
                <a:latin typeface="MS Reference Sans Serif" panose="020B0604030504040204" charset="0"/>
                <a:sym typeface="+mn-ea"/>
              </a:rPr>
              <a:t>Aim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2768599"/>
            <a:ext cx="9702800" cy="35280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08050" y="758825"/>
            <a:ext cx="4697730" cy="706755"/>
          </a:xfrm>
          <a:prstGeom prst="rect">
            <a:avLst/>
          </a:prstGeom>
          <a:noFill/>
        </p:spPr>
        <p:txBody>
          <a:bodyPr wrap="square" rtlCol="0" anchor="t">
            <a:spAutoFit/>
          </a:bodyPr>
          <a:lstStyle/>
          <a:p>
            <a:r>
              <a:rPr lang="en-US" sz="4000"/>
              <a:t>Problem Statement</a:t>
            </a:r>
          </a:p>
        </p:txBody>
      </p:sp>
      <p:sp>
        <p:nvSpPr>
          <p:cNvPr id="5" name="Text Box 4"/>
          <p:cNvSpPr txBox="1"/>
          <p:nvPr/>
        </p:nvSpPr>
        <p:spPr>
          <a:xfrm>
            <a:off x="510540" y="2449830"/>
            <a:ext cx="11170920" cy="3046095"/>
          </a:xfrm>
          <a:prstGeom prst="rect">
            <a:avLst/>
          </a:prstGeom>
          <a:noFill/>
        </p:spPr>
        <p:txBody>
          <a:bodyPr wrap="square" rtlCol="0" anchor="t">
            <a:spAutoFit/>
          </a:bodyPr>
          <a:lstStyle/>
          <a:p>
            <a:r>
              <a:rPr lang="en-US" sz="3200">
                <a:solidFill>
                  <a:srgbClr val="002060"/>
                </a:solidFill>
              </a:rPr>
              <a:t>Many people come to Las Vegas each day and experience difficulty in choosing between the best and the not so known night out places. Here I and other foursquare users would try and help them with their tips and ratings for each place and help people enjoy most of their time rather fear losing something in the fake casinos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78510" y="271145"/>
            <a:ext cx="2907665" cy="706755"/>
          </a:xfrm>
          <a:prstGeom prst="rect">
            <a:avLst/>
          </a:prstGeom>
          <a:noFill/>
        </p:spPr>
        <p:txBody>
          <a:bodyPr wrap="square" rtlCol="0" anchor="t">
            <a:spAutoFit/>
          </a:bodyPr>
          <a:lstStyle/>
          <a:p>
            <a:r>
              <a:rPr lang="en-US" sz="4000"/>
              <a:t>Objectives</a:t>
            </a:r>
          </a:p>
        </p:txBody>
      </p:sp>
      <p:sp>
        <p:nvSpPr>
          <p:cNvPr id="5" name="Text Box 4"/>
          <p:cNvSpPr txBox="1"/>
          <p:nvPr/>
        </p:nvSpPr>
        <p:spPr>
          <a:xfrm>
            <a:off x="778510" y="1303020"/>
            <a:ext cx="10356215" cy="4892675"/>
          </a:xfrm>
          <a:prstGeom prst="rect">
            <a:avLst/>
          </a:prstGeom>
          <a:noFill/>
        </p:spPr>
        <p:txBody>
          <a:bodyPr wrap="square" rtlCol="0" anchor="t">
            <a:spAutoFit/>
          </a:bodyPr>
          <a:lstStyle/>
          <a:p>
            <a:r>
              <a:rPr lang="en-IN" altLang="en-US" sz="2400">
                <a:solidFill>
                  <a:srgbClr val="00B050"/>
                </a:solidFill>
              </a:rPr>
              <a:t>1] T</a:t>
            </a:r>
            <a:r>
              <a:rPr lang="en-US" sz="2400">
                <a:solidFill>
                  <a:srgbClr val="00B050"/>
                </a:solidFill>
              </a:rPr>
              <a:t>he geojson data for Las Vegas's neighborhood is required. </a:t>
            </a:r>
          </a:p>
          <a:p>
            <a:r>
              <a:rPr lang="en-US" sz="2400">
                <a:solidFill>
                  <a:srgbClr val="00B050"/>
                </a:solidFill>
              </a:rPr>
              <a:t>2]  Then, analyzing the data using the Foursquare API. </a:t>
            </a:r>
          </a:p>
          <a:p>
            <a:r>
              <a:rPr lang="en-US" sz="2400">
                <a:solidFill>
                  <a:srgbClr val="00B050"/>
                </a:solidFill>
              </a:rPr>
              <a:t>3] Use clustering to identify each area and its category. </a:t>
            </a:r>
          </a:p>
          <a:p>
            <a:endParaRPr lang="en-US" sz="2400">
              <a:solidFill>
                <a:srgbClr val="00B050"/>
              </a:solidFill>
            </a:endParaRPr>
          </a:p>
          <a:p>
            <a:r>
              <a:rPr lang="en-US" sz="2400">
                <a:solidFill>
                  <a:srgbClr val="00B050"/>
                </a:solidFill>
              </a:rPr>
              <a:t>Data Source we are going to use is from Foursquare. Foursquare is a technology company that uses location intelligence to build meaningful consumer experiences and business solutions. So We are going to build a project with the help of Foursquare location data, Foursquare API provides great amount of quality data’s about locations.(cafe, restaurant etc) Using this data will allow tourists to easily decide where to go when they are in a specific city. </a:t>
            </a:r>
          </a:p>
          <a:p>
            <a:endParaRPr lang="en-US" sz="2400">
              <a:solidFill>
                <a:srgbClr val="00B050"/>
              </a:solidFill>
            </a:endParaRP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78510" y="271145"/>
            <a:ext cx="6130290" cy="707886"/>
          </a:xfrm>
          <a:prstGeom prst="rect">
            <a:avLst/>
          </a:prstGeom>
          <a:noFill/>
        </p:spPr>
        <p:txBody>
          <a:bodyPr wrap="square" rtlCol="0" anchor="t">
            <a:spAutoFit/>
          </a:bodyPr>
          <a:lstStyle/>
          <a:p>
            <a:r>
              <a:rPr lang="en-US" sz="4000" dirty="0"/>
              <a:t>Objectives</a:t>
            </a:r>
            <a:r>
              <a:rPr lang="en-IN" altLang="en-US" sz="4000" dirty="0" smtClean="0"/>
              <a:t>(</a:t>
            </a:r>
            <a:r>
              <a:rPr lang="en-IN" altLang="en-US" sz="4000" dirty="0" err="1" smtClean="0"/>
              <a:t>contd</a:t>
            </a:r>
            <a:r>
              <a:rPr lang="en-IN" altLang="en-US" sz="4000" dirty="0" smtClean="0"/>
              <a:t>…)</a:t>
            </a:r>
            <a:endParaRPr lang="en-IN" altLang="en-US" sz="4000" dirty="0"/>
          </a:p>
        </p:txBody>
      </p:sp>
      <p:sp>
        <p:nvSpPr>
          <p:cNvPr id="5" name="Text Box 4"/>
          <p:cNvSpPr txBox="1"/>
          <p:nvPr/>
        </p:nvSpPr>
        <p:spPr>
          <a:xfrm>
            <a:off x="778510" y="1303020"/>
            <a:ext cx="10356215" cy="5631180"/>
          </a:xfrm>
          <a:prstGeom prst="rect">
            <a:avLst/>
          </a:prstGeom>
          <a:noFill/>
        </p:spPr>
        <p:txBody>
          <a:bodyPr wrap="square" rtlCol="0" anchor="t">
            <a:spAutoFit/>
          </a:bodyPr>
          <a:lstStyle/>
          <a:p>
            <a:r>
              <a:rPr lang="en-US" sz="2400">
                <a:solidFill>
                  <a:srgbClr val="00B050"/>
                </a:solidFill>
                <a:sym typeface="+mn-ea"/>
              </a:rPr>
              <a:t>Using techniques such as K-means clustering, I was able to get results about common venues in city. This information can be really helpful to tourists since they can focus on what they are trying to experience most during their Travel .(Food, culture, sport etc) </a:t>
            </a:r>
          </a:p>
          <a:p>
            <a:endParaRPr lang="en-US" sz="2400">
              <a:solidFill>
                <a:srgbClr val="00B050"/>
              </a:solidFill>
              <a:sym typeface="+mn-ea"/>
            </a:endParaRPr>
          </a:p>
          <a:p>
            <a:r>
              <a:rPr lang="en-US" sz="2400">
                <a:solidFill>
                  <a:srgbClr val="00B050"/>
                </a:solidFill>
                <a:sym typeface="+mn-ea"/>
              </a:rPr>
              <a:t>These techniques also provides the visualization of clustering of city. k-means clustering is a method of vector quantization, originally from signal processing, that is popular for cluster analysis in data mining. k-means clustering aims to partition n observations into k clusters in which each observation belongs to the cluster with the nearest mean, serving as a prototype of the cluster. </a:t>
            </a:r>
          </a:p>
          <a:p>
            <a:endParaRPr lang="en-US" sz="2400">
              <a:solidFill>
                <a:srgbClr val="00B050"/>
              </a:solidFill>
              <a:sym typeface="+mn-ea"/>
            </a:endParaRPr>
          </a:p>
          <a:p>
            <a:r>
              <a:rPr lang="en-US" sz="2400">
                <a:solidFill>
                  <a:srgbClr val="00B050"/>
                </a:solidFill>
                <a:sym typeface="+mn-ea"/>
              </a:rPr>
              <a:t>This results in a partitioning of the data space into Voronoi cells</a:t>
            </a:r>
          </a:p>
          <a:p>
            <a:endParaRPr lang="en-US" sz="2400">
              <a:solidFill>
                <a:srgbClr val="00B050"/>
              </a:solidFill>
              <a:sym typeface="+mn-ea"/>
            </a:endParaRPr>
          </a:p>
          <a:p>
            <a:endParaRPr lang="en-US" sz="240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494030"/>
            <a:ext cx="10972800" cy="582613"/>
          </a:xfrm>
        </p:spPr>
        <p:txBody>
          <a:bodyPr>
            <a:normAutofit fontScale="90000"/>
          </a:bodyPr>
          <a:lstStyle/>
          <a:p>
            <a:r>
              <a:rPr lang="en-IN" altLang="en-US"/>
              <a:t>Data Set</a:t>
            </a:r>
            <a:br>
              <a:rPr lang="en-IN" altLang="en-US"/>
            </a:br>
            <a:endParaRPr lang="en-IN" altLang="en-US"/>
          </a:p>
        </p:txBody>
      </p:sp>
      <p:pic>
        <p:nvPicPr>
          <p:cNvPr id="5" name="Content Placeholder 4"/>
          <p:cNvPicPr>
            <a:picLocks noGrp="1" noChangeAspect="1"/>
          </p:cNvPicPr>
          <p:nvPr>
            <p:ph idx="1"/>
          </p:nvPr>
        </p:nvPicPr>
        <p:blipFill>
          <a:blip r:embed="rId2"/>
          <a:stretch>
            <a:fillRect/>
          </a:stretch>
        </p:blipFill>
        <p:spPr>
          <a:xfrm>
            <a:off x="1837409" y="2160588"/>
            <a:ext cx="6277220" cy="38814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Data set processed for clustering</a:t>
            </a:r>
          </a:p>
        </p:txBody>
      </p:sp>
      <p:pic>
        <p:nvPicPr>
          <p:cNvPr id="4" name="Content Placeholder 3"/>
          <p:cNvPicPr>
            <a:picLocks noGrp="1" noChangeAspect="1"/>
          </p:cNvPicPr>
          <p:nvPr>
            <p:ph idx="1"/>
          </p:nvPr>
        </p:nvPicPr>
        <p:blipFill>
          <a:blip r:embed="rId2"/>
          <a:stretch>
            <a:fillRect/>
          </a:stretch>
        </p:blipFill>
        <p:spPr>
          <a:xfrm>
            <a:off x="2331085" y="1976120"/>
            <a:ext cx="7225030" cy="3956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78510" y="271145"/>
            <a:ext cx="4239260" cy="706755"/>
          </a:xfrm>
          <a:prstGeom prst="rect">
            <a:avLst/>
          </a:prstGeom>
          <a:noFill/>
        </p:spPr>
        <p:txBody>
          <a:bodyPr wrap="square" rtlCol="0" anchor="t">
            <a:spAutoFit/>
          </a:bodyPr>
          <a:lstStyle/>
          <a:p>
            <a:r>
              <a:rPr lang="en-US" sz="4000">
                <a:solidFill>
                  <a:schemeClr val="accent1"/>
                </a:solidFill>
                <a:sym typeface="+mn-ea"/>
              </a:rPr>
              <a:t>Conclusion</a:t>
            </a:r>
            <a:endParaRPr lang="en-US" altLang="en-US" sz="4000">
              <a:solidFill>
                <a:schemeClr val="accent1"/>
              </a:solidFill>
              <a:sym typeface="+mn-ea"/>
            </a:endParaRPr>
          </a:p>
        </p:txBody>
      </p:sp>
      <p:sp>
        <p:nvSpPr>
          <p:cNvPr id="5" name="Text Box 4"/>
          <p:cNvSpPr txBox="1"/>
          <p:nvPr/>
        </p:nvSpPr>
        <p:spPr>
          <a:xfrm>
            <a:off x="778510" y="1303020"/>
            <a:ext cx="10356215" cy="1198880"/>
          </a:xfrm>
          <a:prstGeom prst="rect">
            <a:avLst/>
          </a:prstGeom>
          <a:noFill/>
        </p:spPr>
        <p:txBody>
          <a:bodyPr wrap="square" rtlCol="0" anchor="t">
            <a:spAutoFit/>
          </a:bodyPr>
          <a:lstStyle/>
          <a:p>
            <a:r>
              <a:rPr lang="en-US" sz="2400">
                <a:solidFill>
                  <a:srgbClr val="00B050"/>
                </a:solidFill>
              </a:rPr>
              <a:t>So using Foursqaure data set I have successfully created a way to know all the location information handy, information such as casinos,cafes and hotels, venues are easily accessible using data science methodology.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TotalTime>
  <Words>392</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SimSun</vt:lpstr>
      <vt:lpstr>Yu Gothic</vt:lpstr>
      <vt:lpstr>Arial</vt:lpstr>
      <vt:lpstr>Lucida Console</vt:lpstr>
      <vt:lpstr>MS Reference Sans Serif</vt:lpstr>
      <vt:lpstr>Trebuchet MS</vt:lpstr>
      <vt:lpstr>Wingdings 3</vt:lpstr>
      <vt:lpstr>Facet</vt:lpstr>
      <vt:lpstr>PowerPoint Presentation</vt:lpstr>
      <vt:lpstr>PowerPoint Presentation</vt:lpstr>
      <vt:lpstr>PowerPoint Presentation</vt:lpstr>
      <vt:lpstr>PowerPoint Presentation</vt:lpstr>
      <vt:lpstr>PowerPoint Presentation</vt:lpstr>
      <vt:lpstr>Data Set </vt:lpstr>
      <vt:lpstr>Data set processed for clustering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Lenovo</dc:creator>
  <cp:lastModifiedBy>Gautam, Ritu</cp:lastModifiedBy>
  <cp:revision>3</cp:revision>
  <dcterms:created xsi:type="dcterms:W3CDTF">2018-09-05T07:33:00Z</dcterms:created>
  <dcterms:modified xsi:type="dcterms:W3CDTF">2019-08-04T05:28:32Z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