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3" r:id="rId9"/>
    <p:sldId id="262" r:id="rId10"/>
    <p:sldId id="265" r:id="rId11"/>
    <p:sldId id="266" r:id="rId12"/>
    <p:sldId id="268" r:id="rId13"/>
    <p:sldId id="269" r:id="rId14"/>
    <p:sldId id="270" r:id="rId15"/>
    <p:sldId id="271" r:id="rId16"/>
    <p:sldId id="273" r:id="rId17"/>
    <p:sldId id="272"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99BC-4EAE-4A51-A2EF-7C2676CBBCD7}"/>
              </a:ext>
            </a:extLst>
          </p:cNvPr>
          <p:cNvSpPr>
            <a:spLocks noGrp="1"/>
          </p:cNvSpPr>
          <p:nvPr>
            <p:ph type="ctrTitle"/>
          </p:nvPr>
        </p:nvSpPr>
        <p:spPr/>
        <p:txBody>
          <a:bodyPr/>
          <a:lstStyle/>
          <a:p>
            <a:r>
              <a:rPr lang="en-US" dirty="0"/>
              <a:t>CI/CD</a:t>
            </a:r>
            <a:endParaRPr lang="en-IN" dirty="0"/>
          </a:p>
        </p:txBody>
      </p:sp>
      <p:sp>
        <p:nvSpPr>
          <p:cNvPr id="3" name="Subtitle 2">
            <a:extLst>
              <a:ext uri="{FF2B5EF4-FFF2-40B4-BE49-F238E27FC236}">
                <a16:creationId xmlns:a16="http://schemas.microsoft.com/office/drawing/2014/main" id="{A380332B-AED5-4307-A7B9-8411C8C2BB90}"/>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265551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C34C-C704-44B8-BF34-5E3C82F60970}"/>
              </a:ext>
            </a:extLst>
          </p:cNvPr>
          <p:cNvSpPr>
            <a:spLocks noGrp="1"/>
          </p:cNvSpPr>
          <p:nvPr>
            <p:ph type="title"/>
          </p:nvPr>
        </p:nvSpPr>
        <p:spPr/>
        <p:txBody>
          <a:bodyPr/>
          <a:lstStyle/>
          <a:p>
            <a:r>
              <a:rPr lang="en-US" dirty="0"/>
              <a:t>What is Jenkins?</a:t>
            </a:r>
            <a:endParaRPr lang="en-IN" dirty="0"/>
          </a:p>
        </p:txBody>
      </p:sp>
      <p:sp>
        <p:nvSpPr>
          <p:cNvPr id="4" name="Content Placeholder 3">
            <a:extLst>
              <a:ext uri="{FF2B5EF4-FFF2-40B4-BE49-F238E27FC236}">
                <a16:creationId xmlns:a16="http://schemas.microsoft.com/office/drawing/2014/main" id="{DE88C081-FE13-49AC-923B-50A280844811}"/>
              </a:ext>
            </a:extLst>
          </p:cNvPr>
          <p:cNvSpPr>
            <a:spLocks noGrp="1"/>
          </p:cNvSpPr>
          <p:nvPr>
            <p:ph idx="1"/>
          </p:nvPr>
        </p:nvSpPr>
        <p:spPr/>
        <p:txBody>
          <a:bodyPr/>
          <a:lstStyle/>
          <a:p>
            <a:r>
              <a:rPr lang="en-US" dirty="0"/>
              <a:t>Jenkins is a self-contained, </a:t>
            </a:r>
            <a:r>
              <a:rPr lang="en-US" dirty="0">
                <a:highlight>
                  <a:srgbClr val="FFFF00"/>
                </a:highlight>
              </a:rPr>
              <a:t>open source automation server </a:t>
            </a:r>
            <a:r>
              <a:rPr lang="en-US" dirty="0"/>
              <a:t>which can be used to automate all sorts of tasks related to building, testing, and delivering or deploying software.</a:t>
            </a:r>
          </a:p>
          <a:p>
            <a:r>
              <a:rPr lang="en-US" dirty="0"/>
              <a:t>Jenkins can be installed through native system packages, Docker, or even run standalone by any machine with a Java Runtime Environment (JRE) installed.</a:t>
            </a:r>
          </a:p>
          <a:p>
            <a:r>
              <a:rPr lang="en-US" dirty="0"/>
              <a:t>Jenkins is a powerful application that allows continuous integration and continuous delivery of projects, </a:t>
            </a:r>
            <a:r>
              <a:rPr lang="en-US" b="1" dirty="0">
                <a:highlight>
                  <a:srgbClr val="FFFF00"/>
                </a:highlight>
              </a:rPr>
              <a:t>regardless of the platform you are working on.</a:t>
            </a:r>
            <a:endParaRPr lang="en-IN" b="1" dirty="0">
              <a:highlight>
                <a:srgbClr val="FFFF00"/>
              </a:highlight>
            </a:endParaRPr>
          </a:p>
        </p:txBody>
      </p:sp>
    </p:spTree>
    <p:extLst>
      <p:ext uri="{BB962C8B-B14F-4D97-AF65-F5344CB8AC3E}">
        <p14:creationId xmlns:p14="http://schemas.microsoft.com/office/powerpoint/2010/main" val="212872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04FD-9C9E-4810-BF4F-858F761C01C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410A0B4B-E5E2-467E-8977-A5089AD5A622}"/>
              </a:ext>
            </a:extLst>
          </p:cNvPr>
          <p:cNvSpPr>
            <a:spLocks noGrp="1"/>
          </p:cNvSpPr>
          <p:nvPr>
            <p:ph idx="1"/>
          </p:nvPr>
        </p:nvSpPr>
        <p:spPr>
          <a:xfrm>
            <a:off x="1451578" y="1853755"/>
            <a:ext cx="9998300" cy="4199726"/>
          </a:xfrm>
        </p:spPr>
        <p:txBody>
          <a:bodyPr>
            <a:normAutofit fontScale="85000" lnSpcReduction="10000"/>
          </a:bodyPr>
          <a:lstStyle/>
          <a:p>
            <a:r>
              <a:rPr lang="en-US" dirty="0"/>
              <a:t>In 2004, </a:t>
            </a:r>
            <a:r>
              <a:rPr lang="en-US" dirty="0" err="1"/>
              <a:t>Kohsuke</a:t>
            </a:r>
            <a:r>
              <a:rPr lang="en-US" dirty="0"/>
              <a:t> Kawaguchi, the developer of Jenkins, was working with Sun Microsystems as a Java developer. </a:t>
            </a:r>
          </a:p>
          <a:p>
            <a:r>
              <a:rPr lang="en-US" dirty="0"/>
              <a:t>At that time, Kawaguchi was involved in several development projects. He didn’t like breaking the builds due to code failure. </a:t>
            </a:r>
          </a:p>
          <a:p>
            <a:r>
              <a:rPr lang="en-US" dirty="0"/>
              <a:t>This made him look for something that could help him know whether the code will work or not before it is committed to the repository. </a:t>
            </a:r>
          </a:p>
          <a:p>
            <a:r>
              <a:rPr lang="en-US" dirty="0"/>
              <a:t>This curiosity led the way to the development of an automation server named Hudson.</a:t>
            </a:r>
          </a:p>
          <a:p>
            <a:r>
              <a:rPr lang="en-US" dirty="0"/>
              <a:t> In 2011, there was an infamous dispute between the independent Hudson open source community and Oracle, which now has Sun Microsystems under its umbrella.</a:t>
            </a:r>
          </a:p>
          <a:p>
            <a:r>
              <a:rPr lang="en-US" dirty="0"/>
              <a:t>This dispute led to a fork, which was named Jenkins. Both Jenkins and Hudson continued to exist for a long time; however, Jenkins was the more preferred choice. The Hudson project was shut down in January 2020. Jenkins is still active.</a:t>
            </a:r>
          </a:p>
          <a:p>
            <a:endParaRPr lang="en-US" dirty="0"/>
          </a:p>
          <a:p>
            <a:endParaRPr lang="en-IN" dirty="0"/>
          </a:p>
        </p:txBody>
      </p:sp>
    </p:spTree>
    <p:extLst>
      <p:ext uri="{BB962C8B-B14F-4D97-AF65-F5344CB8AC3E}">
        <p14:creationId xmlns:p14="http://schemas.microsoft.com/office/powerpoint/2010/main" val="31073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0CAD-27D7-4228-9400-BC5D02BFA60B}"/>
              </a:ext>
            </a:extLst>
          </p:cNvPr>
          <p:cNvSpPr>
            <a:spLocks noGrp="1"/>
          </p:cNvSpPr>
          <p:nvPr>
            <p:ph type="title"/>
          </p:nvPr>
        </p:nvSpPr>
        <p:spPr/>
        <p:txBody>
          <a:bodyPr/>
          <a:lstStyle/>
          <a:p>
            <a:r>
              <a:rPr lang="en-IN" dirty="0"/>
              <a:t>Jenkins Architecture</a:t>
            </a:r>
          </a:p>
        </p:txBody>
      </p:sp>
      <p:sp>
        <p:nvSpPr>
          <p:cNvPr id="4" name="Content Placeholder 3">
            <a:extLst>
              <a:ext uri="{FF2B5EF4-FFF2-40B4-BE49-F238E27FC236}">
                <a16:creationId xmlns:a16="http://schemas.microsoft.com/office/drawing/2014/main" id="{419E3A74-0772-44CE-8FFD-C608026BEE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C1BC310-340B-4565-A121-15095D1DDD57}"/>
              </a:ext>
            </a:extLst>
          </p:cNvPr>
          <p:cNvPicPr>
            <a:picLocks noChangeAspect="1"/>
          </p:cNvPicPr>
          <p:nvPr/>
        </p:nvPicPr>
        <p:blipFill>
          <a:blip r:embed="rId2"/>
          <a:stretch>
            <a:fillRect/>
          </a:stretch>
        </p:blipFill>
        <p:spPr>
          <a:xfrm>
            <a:off x="1298713" y="2015732"/>
            <a:ext cx="9756141" cy="4048125"/>
          </a:xfrm>
          <a:prstGeom prst="rect">
            <a:avLst/>
          </a:prstGeom>
        </p:spPr>
      </p:pic>
    </p:spTree>
    <p:extLst>
      <p:ext uri="{BB962C8B-B14F-4D97-AF65-F5344CB8AC3E}">
        <p14:creationId xmlns:p14="http://schemas.microsoft.com/office/powerpoint/2010/main" val="230229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0959-CAB1-4215-9E8E-5859A315DD38}"/>
              </a:ext>
            </a:extLst>
          </p:cNvPr>
          <p:cNvSpPr>
            <a:spLocks noGrp="1"/>
          </p:cNvSpPr>
          <p:nvPr>
            <p:ph type="title"/>
          </p:nvPr>
        </p:nvSpPr>
        <p:spPr/>
        <p:txBody>
          <a:bodyPr/>
          <a:lstStyle/>
          <a:p>
            <a:r>
              <a:rPr lang="en-IN" dirty="0"/>
              <a:t>Jenkins Distributed Architecture</a:t>
            </a:r>
          </a:p>
        </p:txBody>
      </p:sp>
      <p:sp>
        <p:nvSpPr>
          <p:cNvPr id="3" name="Content Placeholder 2">
            <a:extLst>
              <a:ext uri="{FF2B5EF4-FFF2-40B4-BE49-F238E27FC236}">
                <a16:creationId xmlns:a16="http://schemas.microsoft.com/office/drawing/2014/main" id="{1BDE5C48-8D7C-446D-8BA1-4A2E426819ED}"/>
              </a:ext>
            </a:extLst>
          </p:cNvPr>
          <p:cNvSpPr>
            <a:spLocks noGrp="1"/>
          </p:cNvSpPr>
          <p:nvPr>
            <p:ph idx="1"/>
          </p:nvPr>
        </p:nvSpPr>
        <p:spPr/>
        <p:txBody>
          <a:bodyPr>
            <a:normAutofit fontScale="92500" lnSpcReduction="10000"/>
          </a:bodyPr>
          <a:lstStyle/>
          <a:p>
            <a:r>
              <a:rPr lang="en-US" dirty="0"/>
              <a:t>Jenkins manages the builds with the help of master-slave architecture. Master and slave units communicate with each other using IP/TCP protocol. Here is a little download on how it all works</a:t>
            </a:r>
          </a:p>
          <a:p>
            <a:r>
              <a:rPr lang="en-IN" b="1" dirty="0"/>
              <a:t>Jenkins master</a:t>
            </a:r>
          </a:p>
          <a:p>
            <a:r>
              <a:rPr lang="en-US" dirty="0"/>
              <a:t>This is the primary server of Jenkins. </a:t>
            </a:r>
          </a:p>
          <a:p>
            <a:r>
              <a:rPr lang="en-US" dirty="0"/>
              <a:t>It handles a number of tasks that include but are not limited to scheduling build jobs, recording and presenting build results, dispatching builds to slaves for execution, monitoring all the slaves offline as well as online, and others. </a:t>
            </a:r>
          </a:p>
          <a:p>
            <a:r>
              <a:rPr lang="en-US" dirty="0"/>
              <a:t>Master Jenkins is capable of directly executing build jobs.</a:t>
            </a:r>
            <a:endParaRPr lang="en-IN" dirty="0"/>
          </a:p>
        </p:txBody>
      </p:sp>
    </p:spTree>
    <p:extLst>
      <p:ext uri="{BB962C8B-B14F-4D97-AF65-F5344CB8AC3E}">
        <p14:creationId xmlns:p14="http://schemas.microsoft.com/office/powerpoint/2010/main" val="262730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CB20-65F7-48EA-A8C3-B5E8C7090E74}"/>
              </a:ext>
            </a:extLst>
          </p:cNvPr>
          <p:cNvSpPr>
            <a:spLocks noGrp="1"/>
          </p:cNvSpPr>
          <p:nvPr>
            <p:ph type="title"/>
          </p:nvPr>
        </p:nvSpPr>
        <p:spPr/>
        <p:txBody>
          <a:bodyPr/>
          <a:lstStyle/>
          <a:p>
            <a:r>
              <a:rPr lang="en-IN" dirty="0"/>
              <a:t>Jenkins Distributed Architecture</a:t>
            </a:r>
          </a:p>
        </p:txBody>
      </p:sp>
      <p:sp>
        <p:nvSpPr>
          <p:cNvPr id="3" name="Content Placeholder 2">
            <a:extLst>
              <a:ext uri="{FF2B5EF4-FFF2-40B4-BE49-F238E27FC236}">
                <a16:creationId xmlns:a16="http://schemas.microsoft.com/office/drawing/2014/main" id="{5594491B-6424-4405-A7DE-C10A6C59D0CB}"/>
              </a:ext>
            </a:extLst>
          </p:cNvPr>
          <p:cNvSpPr>
            <a:spLocks noGrp="1"/>
          </p:cNvSpPr>
          <p:nvPr>
            <p:ph idx="1"/>
          </p:nvPr>
        </p:nvSpPr>
        <p:spPr/>
        <p:txBody>
          <a:bodyPr/>
          <a:lstStyle/>
          <a:p>
            <a:r>
              <a:rPr lang="en-US" b="1" dirty="0"/>
              <a:t>Jenkins slave</a:t>
            </a:r>
          </a:p>
          <a:p>
            <a:r>
              <a:rPr lang="en-US" dirty="0"/>
              <a:t>It runs on the remote server. </a:t>
            </a:r>
          </a:p>
          <a:p>
            <a:r>
              <a:rPr lang="en-US" dirty="0"/>
              <a:t>The </a:t>
            </a:r>
            <a:r>
              <a:rPr lang="en-US"/>
              <a:t>Jenkins slave </a:t>
            </a:r>
            <a:r>
              <a:rPr lang="en-US" dirty="0"/>
              <a:t>follows the requests of the Jenkins master and is compatible with all operating systems. </a:t>
            </a:r>
          </a:p>
          <a:p>
            <a:r>
              <a:rPr lang="en-US" dirty="0"/>
              <a:t>Building jobs dispatched by the master are executed by the slave. </a:t>
            </a:r>
          </a:p>
          <a:p>
            <a:r>
              <a:rPr lang="en-US" dirty="0"/>
              <a:t>The project can be suitably configured to choose a specific slave machine. </a:t>
            </a:r>
          </a:p>
          <a:p>
            <a:endParaRPr lang="en-IN" dirty="0"/>
          </a:p>
        </p:txBody>
      </p:sp>
    </p:spTree>
    <p:extLst>
      <p:ext uri="{BB962C8B-B14F-4D97-AF65-F5344CB8AC3E}">
        <p14:creationId xmlns:p14="http://schemas.microsoft.com/office/powerpoint/2010/main" val="143413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7AC8-B866-46C6-8159-22007B69E09A}"/>
              </a:ext>
            </a:extLst>
          </p:cNvPr>
          <p:cNvSpPr>
            <a:spLocks noGrp="1"/>
          </p:cNvSpPr>
          <p:nvPr>
            <p:ph type="title"/>
          </p:nvPr>
        </p:nvSpPr>
        <p:spPr/>
        <p:txBody>
          <a:bodyPr/>
          <a:lstStyle/>
          <a:p>
            <a:r>
              <a:rPr lang="en-IN" dirty="0"/>
              <a:t>Jenkins Master-agent Connectivity</a:t>
            </a:r>
          </a:p>
        </p:txBody>
      </p:sp>
      <p:sp>
        <p:nvSpPr>
          <p:cNvPr id="3" name="Content Placeholder 2">
            <a:extLst>
              <a:ext uri="{FF2B5EF4-FFF2-40B4-BE49-F238E27FC236}">
                <a16:creationId xmlns:a16="http://schemas.microsoft.com/office/drawing/2014/main" id="{472E1911-217C-4708-A0BA-953A84CFEF9B}"/>
              </a:ext>
            </a:extLst>
          </p:cNvPr>
          <p:cNvSpPr>
            <a:spLocks noGrp="1"/>
          </p:cNvSpPr>
          <p:nvPr>
            <p:ph idx="1"/>
          </p:nvPr>
        </p:nvSpPr>
        <p:spPr/>
        <p:txBody>
          <a:bodyPr/>
          <a:lstStyle/>
          <a:p>
            <a:r>
              <a:rPr lang="en-US" dirty="0"/>
              <a:t>Using the SSH method: Uses the </a:t>
            </a:r>
            <a:r>
              <a:rPr lang="en-US" dirty="0" err="1"/>
              <a:t>ssh</a:t>
            </a:r>
            <a:r>
              <a:rPr lang="en-US" dirty="0"/>
              <a:t> protocol to connect to the agent. The connection gets initiated from the Jenkins master. There should be connectivity over port 22 between master and agent.</a:t>
            </a:r>
          </a:p>
          <a:p>
            <a:r>
              <a:rPr lang="en-IN" dirty="0"/>
              <a:t>Using the JNLP method: Uses java JNLP protocol (Java Network Launch Protocol).</a:t>
            </a:r>
          </a:p>
        </p:txBody>
      </p:sp>
    </p:spTree>
    <p:extLst>
      <p:ext uri="{BB962C8B-B14F-4D97-AF65-F5344CB8AC3E}">
        <p14:creationId xmlns:p14="http://schemas.microsoft.com/office/powerpoint/2010/main" val="1455986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827-E098-4C94-8B2E-B1AEB9969EB0}"/>
              </a:ext>
            </a:extLst>
          </p:cNvPr>
          <p:cNvSpPr>
            <a:spLocks noGrp="1"/>
          </p:cNvSpPr>
          <p:nvPr>
            <p:ph type="title"/>
          </p:nvPr>
        </p:nvSpPr>
        <p:spPr/>
        <p:txBody>
          <a:bodyPr/>
          <a:lstStyle/>
          <a:p>
            <a:r>
              <a:rPr lang="en-US" dirty="0"/>
              <a:t>Features of Jenkins</a:t>
            </a:r>
            <a:endParaRPr lang="en-IN" dirty="0"/>
          </a:p>
        </p:txBody>
      </p:sp>
      <p:sp>
        <p:nvSpPr>
          <p:cNvPr id="3" name="Content Placeholder 2">
            <a:extLst>
              <a:ext uri="{FF2B5EF4-FFF2-40B4-BE49-F238E27FC236}">
                <a16:creationId xmlns:a16="http://schemas.microsoft.com/office/drawing/2014/main" id="{191AF577-8D63-4937-8898-6049A3FAB06B}"/>
              </a:ext>
            </a:extLst>
          </p:cNvPr>
          <p:cNvSpPr>
            <a:spLocks noGrp="1"/>
          </p:cNvSpPr>
          <p:nvPr>
            <p:ph idx="1"/>
          </p:nvPr>
        </p:nvSpPr>
        <p:spPr/>
        <p:txBody>
          <a:bodyPr>
            <a:normAutofit fontScale="92500"/>
          </a:bodyPr>
          <a:lstStyle/>
          <a:p>
            <a:r>
              <a:rPr lang="en-US" dirty="0"/>
              <a:t>Easy installation and configuration</a:t>
            </a:r>
          </a:p>
          <a:p>
            <a:r>
              <a:rPr lang="en-US" dirty="0"/>
              <a:t>Available plugins :- There are hundreds of plugins available in the Update Center, integrating with every tool in the CI and CD toolchain.</a:t>
            </a:r>
          </a:p>
          <a:p>
            <a:r>
              <a:rPr lang="en-US" dirty="0"/>
              <a:t>Extensible :- Jenkins can be extended by means of its plugin architecture, providing nearly endless possibilities for what it can do.</a:t>
            </a:r>
          </a:p>
          <a:p>
            <a:r>
              <a:rPr lang="en-US" dirty="0"/>
              <a:t>Easy distribution :- Jenkins can easily distribute work across multiple machines for faster builds, tests, and deployments across multiple platforms.</a:t>
            </a:r>
          </a:p>
          <a:p>
            <a:r>
              <a:rPr lang="en-IN" dirty="0"/>
              <a:t>Free Open Source :- </a:t>
            </a:r>
            <a:r>
              <a:rPr lang="en-US" dirty="0"/>
              <a:t>Jenkins is an open-source resource backed by heavy community support.</a:t>
            </a:r>
            <a:endParaRPr lang="en-IN" dirty="0"/>
          </a:p>
          <a:p>
            <a:endParaRPr lang="en-US" dirty="0"/>
          </a:p>
          <a:p>
            <a:endParaRPr lang="en-IN" dirty="0"/>
          </a:p>
        </p:txBody>
      </p:sp>
    </p:spTree>
    <p:extLst>
      <p:ext uri="{BB962C8B-B14F-4D97-AF65-F5344CB8AC3E}">
        <p14:creationId xmlns:p14="http://schemas.microsoft.com/office/powerpoint/2010/main" val="224929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79B8-2FE5-49A3-AEB1-F8A973B84A1E}"/>
              </a:ext>
            </a:extLst>
          </p:cNvPr>
          <p:cNvSpPr>
            <a:spLocks noGrp="1"/>
          </p:cNvSpPr>
          <p:nvPr>
            <p:ph type="title"/>
          </p:nvPr>
        </p:nvSpPr>
        <p:spPr/>
        <p:txBody>
          <a:bodyPr/>
          <a:lstStyle/>
          <a:p>
            <a:r>
              <a:rPr lang="en-US" dirty="0"/>
              <a:t>Jenkins Pipeline</a:t>
            </a:r>
            <a:endParaRPr lang="en-IN" dirty="0"/>
          </a:p>
        </p:txBody>
      </p:sp>
      <p:sp>
        <p:nvSpPr>
          <p:cNvPr id="3" name="Content Placeholder 2">
            <a:extLst>
              <a:ext uri="{FF2B5EF4-FFF2-40B4-BE49-F238E27FC236}">
                <a16:creationId xmlns:a16="http://schemas.microsoft.com/office/drawing/2014/main" id="{D1AF9D5A-BCDE-4743-8442-F6671A1CFF69}"/>
              </a:ext>
            </a:extLst>
          </p:cNvPr>
          <p:cNvSpPr>
            <a:spLocks noGrp="1"/>
          </p:cNvSpPr>
          <p:nvPr>
            <p:ph idx="1"/>
          </p:nvPr>
        </p:nvSpPr>
        <p:spPr>
          <a:xfrm>
            <a:off x="1332309" y="2015732"/>
            <a:ext cx="9603275" cy="3450613"/>
          </a:xfrm>
        </p:spPr>
        <p:txBody>
          <a:bodyPr/>
          <a:lstStyle/>
          <a:p>
            <a:r>
              <a:rPr lang="en-US" dirty="0"/>
              <a:t>In Jenkins, a pipeline is a collection of events or jobs which are interlinked with one another in a sequence.</a:t>
            </a:r>
          </a:p>
          <a:p>
            <a:r>
              <a:rPr lang="en-US" dirty="0"/>
              <a:t>The above diagram represents a pipeline in Jenkins. It contains a collection of states such as build, deploy, test and release. </a:t>
            </a:r>
          </a:p>
          <a:p>
            <a:r>
              <a:rPr lang="en-US" dirty="0"/>
              <a:t>These jobs or events are interlinked with each other. Every state has its jobs, which work in a sequence called a continuous delivery pipeline.</a:t>
            </a:r>
          </a:p>
          <a:p>
            <a:endParaRPr lang="en-IN" dirty="0"/>
          </a:p>
        </p:txBody>
      </p:sp>
      <p:pic>
        <p:nvPicPr>
          <p:cNvPr id="1026" name="Picture 2" descr="Jenkins Pipeline">
            <a:extLst>
              <a:ext uri="{FF2B5EF4-FFF2-40B4-BE49-F238E27FC236}">
                <a16:creationId xmlns:a16="http://schemas.microsoft.com/office/drawing/2014/main" id="{15E9E318-A76E-419F-9C92-B5F4CF4AD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409" y="4739031"/>
            <a:ext cx="59436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04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8FBC-EA97-4E32-B2CC-8EB894531343}"/>
              </a:ext>
            </a:extLst>
          </p:cNvPr>
          <p:cNvSpPr>
            <a:spLocks noGrp="1"/>
          </p:cNvSpPr>
          <p:nvPr>
            <p:ph type="title"/>
          </p:nvPr>
        </p:nvSpPr>
        <p:spPr/>
        <p:txBody>
          <a:bodyPr/>
          <a:lstStyle/>
          <a:p>
            <a:r>
              <a:rPr lang="en-US" dirty="0"/>
              <a:t>Installing Jenkins</a:t>
            </a:r>
            <a:endParaRPr lang="en-IN" dirty="0"/>
          </a:p>
        </p:txBody>
      </p:sp>
      <p:sp>
        <p:nvSpPr>
          <p:cNvPr id="3" name="Content Placeholder 2">
            <a:extLst>
              <a:ext uri="{FF2B5EF4-FFF2-40B4-BE49-F238E27FC236}">
                <a16:creationId xmlns:a16="http://schemas.microsoft.com/office/drawing/2014/main" id="{D03D49DB-D1EA-4CD9-AA15-8C0640D840F5}"/>
              </a:ext>
            </a:extLst>
          </p:cNvPr>
          <p:cNvSpPr>
            <a:spLocks noGrp="1"/>
          </p:cNvSpPr>
          <p:nvPr>
            <p:ph idx="1"/>
          </p:nvPr>
        </p:nvSpPr>
        <p:spPr/>
        <p:txBody>
          <a:bodyPr/>
          <a:lstStyle/>
          <a:p>
            <a:r>
              <a:rPr lang="en-IN" dirty="0"/>
              <a:t>https://www.jenkins.io/doc/book/installing/</a:t>
            </a:r>
          </a:p>
        </p:txBody>
      </p:sp>
    </p:spTree>
    <p:extLst>
      <p:ext uri="{BB962C8B-B14F-4D97-AF65-F5344CB8AC3E}">
        <p14:creationId xmlns:p14="http://schemas.microsoft.com/office/powerpoint/2010/main" val="45636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39F0-B23B-4A74-9FA2-281EC3DD9278}"/>
              </a:ext>
            </a:extLst>
          </p:cNvPr>
          <p:cNvSpPr>
            <a:spLocks noGrp="1"/>
          </p:cNvSpPr>
          <p:nvPr>
            <p:ph type="title"/>
          </p:nvPr>
        </p:nvSpPr>
        <p:spPr/>
        <p:txBody>
          <a:bodyPr/>
          <a:lstStyle/>
          <a:p>
            <a:r>
              <a:rPr lang="en-US" dirty="0"/>
              <a:t>What is CI/CD?</a:t>
            </a:r>
            <a:endParaRPr lang="en-IN" dirty="0"/>
          </a:p>
        </p:txBody>
      </p:sp>
      <p:sp>
        <p:nvSpPr>
          <p:cNvPr id="3" name="Content Placeholder 2">
            <a:extLst>
              <a:ext uri="{FF2B5EF4-FFF2-40B4-BE49-F238E27FC236}">
                <a16:creationId xmlns:a16="http://schemas.microsoft.com/office/drawing/2014/main" id="{333BAA44-C3CA-4385-B665-E9960650837A}"/>
              </a:ext>
            </a:extLst>
          </p:cNvPr>
          <p:cNvSpPr>
            <a:spLocks noGrp="1"/>
          </p:cNvSpPr>
          <p:nvPr>
            <p:ph idx="1"/>
          </p:nvPr>
        </p:nvSpPr>
        <p:spPr/>
        <p:txBody>
          <a:bodyPr/>
          <a:lstStyle/>
          <a:p>
            <a:r>
              <a:rPr lang="en-US" dirty="0"/>
              <a:t>CI/CD is an important DevOps practice and an Agile methodology best practice. </a:t>
            </a:r>
          </a:p>
          <a:p>
            <a:r>
              <a:rPr lang="en-US" dirty="0"/>
              <a:t>This practice allows development teams to frequently deliver and deploy applications and accelerate the application development process. </a:t>
            </a:r>
          </a:p>
          <a:p>
            <a:r>
              <a:rPr lang="en-US" dirty="0"/>
              <a:t>Introducing a CI/CD pipeline into our software development lifecycle allows us to efficiently implement automation and monitor code changes, new features, potential bug fixes, and more.</a:t>
            </a:r>
          </a:p>
          <a:p>
            <a:endParaRPr lang="en-IN" dirty="0"/>
          </a:p>
        </p:txBody>
      </p:sp>
    </p:spTree>
    <p:extLst>
      <p:ext uri="{BB962C8B-B14F-4D97-AF65-F5344CB8AC3E}">
        <p14:creationId xmlns:p14="http://schemas.microsoft.com/office/powerpoint/2010/main" val="378850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9428-898B-4E96-AC06-00E4551F91BF}"/>
              </a:ext>
            </a:extLst>
          </p:cNvPr>
          <p:cNvSpPr>
            <a:spLocks noGrp="1"/>
          </p:cNvSpPr>
          <p:nvPr>
            <p:ph type="title"/>
          </p:nvPr>
        </p:nvSpPr>
        <p:spPr/>
        <p:txBody>
          <a:bodyPr/>
          <a:lstStyle/>
          <a:p>
            <a:r>
              <a:rPr lang="en-US" dirty="0"/>
              <a:t>What is CI/CD?</a:t>
            </a:r>
            <a:endParaRPr lang="en-IN" dirty="0"/>
          </a:p>
        </p:txBody>
      </p:sp>
      <p:sp>
        <p:nvSpPr>
          <p:cNvPr id="3" name="Content Placeholder 2">
            <a:extLst>
              <a:ext uri="{FF2B5EF4-FFF2-40B4-BE49-F238E27FC236}">
                <a16:creationId xmlns:a16="http://schemas.microsoft.com/office/drawing/2014/main" id="{FEC1C49D-0DF1-456E-BD04-1D42941AC636}"/>
              </a:ext>
            </a:extLst>
          </p:cNvPr>
          <p:cNvSpPr>
            <a:spLocks noGrp="1"/>
          </p:cNvSpPr>
          <p:nvPr>
            <p:ph idx="1"/>
          </p:nvPr>
        </p:nvSpPr>
        <p:spPr/>
        <p:txBody>
          <a:bodyPr/>
          <a:lstStyle/>
          <a:p>
            <a:r>
              <a:rPr lang="en-US" dirty="0"/>
              <a:t>CI/CD typically refers to continuous integration and continuous delivery, but the “CD” can also stand for continuous deployment. </a:t>
            </a:r>
          </a:p>
          <a:p>
            <a:r>
              <a:rPr lang="en-US" dirty="0"/>
              <a:t>Continuous delivery and continuous deployment both refer to automating stages of the CI/CD pipeline, but continuous deployment goes a step further. </a:t>
            </a:r>
          </a:p>
          <a:p>
            <a:r>
              <a:rPr lang="en-US" dirty="0"/>
              <a:t>The purpose of continuous delivery is to make it easy to deploy new code. </a:t>
            </a:r>
          </a:p>
          <a:p>
            <a:r>
              <a:rPr lang="en-US" dirty="0"/>
              <a:t>The purpose of continuous deployment is to allow teams to be “hands-off” in the process by automating the deployment stage.</a:t>
            </a:r>
            <a:endParaRPr lang="en-IN" dirty="0"/>
          </a:p>
        </p:txBody>
      </p:sp>
    </p:spTree>
    <p:extLst>
      <p:ext uri="{BB962C8B-B14F-4D97-AF65-F5344CB8AC3E}">
        <p14:creationId xmlns:p14="http://schemas.microsoft.com/office/powerpoint/2010/main" val="240158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1193-ACB2-40A1-8390-F9B91DDCF835}"/>
              </a:ext>
            </a:extLst>
          </p:cNvPr>
          <p:cNvSpPr>
            <a:spLocks noGrp="1"/>
          </p:cNvSpPr>
          <p:nvPr>
            <p:ph type="title"/>
          </p:nvPr>
        </p:nvSpPr>
        <p:spPr/>
        <p:txBody>
          <a:bodyPr/>
          <a:lstStyle/>
          <a:p>
            <a:r>
              <a:rPr lang="en-IN" dirty="0"/>
              <a:t>Benefits of CI/CD</a:t>
            </a:r>
          </a:p>
        </p:txBody>
      </p:sp>
      <p:sp>
        <p:nvSpPr>
          <p:cNvPr id="3" name="Content Placeholder 2">
            <a:extLst>
              <a:ext uri="{FF2B5EF4-FFF2-40B4-BE49-F238E27FC236}">
                <a16:creationId xmlns:a16="http://schemas.microsoft.com/office/drawing/2014/main" id="{615DDA02-E11A-4FAD-ABC0-9994AA271F4F}"/>
              </a:ext>
            </a:extLst>
          </p:cNvPr>
          <p:cNvSpPr>
            <a:spLocks noGrp="1"/>
          </p:cNvSpPr>
          <p:nvPr>
            <p:ph idx="1"/>
          </p:nvPr>
        </p:nvSpPr>
        <p:spPr/>
        <p:txBody>
          <a:bodyPr/>
          <a:lstStyle/>
          <a:p>
            <a:r>
              <a:rPr lang="en-US" dirty="0"/>
              <a:t>Increased Speed of delivery</a:t>
            </a:r>
          </a:p>
          <a:p>
            <a:r>
              <a:rPr lang="en-US" dirty="0"/>
              <a:t>Real time feedback</a:t>
            </a:r>
          </a:p>
          <a:p>
            <a:r>
              <a:rPr lang="en-US" dirty="0"/>
              <a:t>Easy maintenance </a:t>
            </a:r>
          </a:p>
          <a:p>
            <a:r>
              <a:rPr lang="en-US" dirty="0"/>
              <a:t>Reliable</a:t>
            </a:r>
          </a:p>
          <a:p>
            <a:r>
              <a:rPr lang="en-US" dirty="0"/>
              <a:t>Improved collaboration</a:t>
            </a:r>
          </a:p>
          <a:p>
            <a:r>
              <a:rPr lang="en-US" dirty="0"/>
              <a:t>High quality code</a:t>
            </a:r>
            <a:endParaRPr lang="en-IN" dirty="0"/>
          </a:p>
        </p:txBody>
      </p:sp>
    </p:spTree>
    <p:extLst>
      <p:ext uri="{BB962C8B-B14F-4D97-AF65-F5344CB8AC3E}">
        <p14:creationId xmlns:p14="http://schemas.microsoft.com/office/powerpoint/2010/main" val="290310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B161-C02E-4631-A013-7B561C9E1222}"/>
              </a:ext>
            </a:extLst>
          </p:cNvPr>
          <p:cNvSpPr>
            <a:spLocks noGrp="1"/>
          </p:cNvSpPr>
          <p:nvPr>
            <p:ph type="title"/>
          </p:nvPr>
        </p:nvSpPr>
        <p:spPr/>
        <p:txBody>
          <a:bodyPr/>
          <a:lstStyle/>
          <a:p>
            <a:r>
              <a:rPr lang="en-US" dirty="0"/>
              <a:t>CI</a:t>
            </a:r>
            <a:endParaRPr lang="en-IN" dirty="0"/>
          </a:p>
        </p:txBody>
      </p:sp>
      <p:sp>
        <p:nvSpPr>
          <p:cNvPr id="3" name="Content Placeholder 2">
            <a:extLst>
              <a:ext uri="{FF2B5EF4-FFF2-40B4-BE49-F238E27FC236}">
                <a16:creationId xmlns:a16="http://schemas.microsoft.com/office/drawing/2014/main" id="{1A6902B0-74EB-4EDD-A878-5F1869645BDF}"/>
              </a:ext>
            </a:extLst>
          </p:cNvPr>
          <p:cNvSpPr>
            <a:spLocks noGrp="1"/>
          </p:cNvSpPr>
          <p:nvPr>
            <p:ph idx="1"/>
          </p:nvPr>
        </p:nvSpPr>
        <p:spPr>
          <a:xfrm>
            <a:off x="1451579" y="1853754"/>
            <a:ext cx="9603275" cy="3990455"/>
          </a:xfrm>
        </p:spPr>
        <p:txBody>
          <a:bodyPr>
            <a:normAutofit fontScale="92500"/>
          </a:bodyPr>
          <a:lstStyle/>
          <a:p>
            <a:r>
              <a:rPr lang="en-US" dirty="0"/>
              <a:t>Continuous integration refers to the build / integration stage of the software release process. </a:t>
            </a:r>
          </a:p>
          <a:p>
            <a:r>
              <a:rPr lang="en-US" dirty="0"/>
              <a:t>It’s a stage where developers consistently merge their changes into the main repository of a version control system (like Git). </a:t>
            </a:r>
          </a:p>
          <a:p>
            <a:r>
              <a:rPr lang="en-US" dirty="0"/>
              <a:t>After these changes are merged into the main repository, automated builds and tests are run. </a:t>
            </a:r>
          </a:p>
          <a:p>
            <a:r>
              <a:rPr lang="en-US" dirty="0"/>
              <a:t>If you don’t run the tests yourself, the CI service performs automated tests and builds on any new code changes.</a:t>
            </a:r>
          </a:p>
          <a:p>
            <a:r>
              <a:rPr lang="en-US" dirty="0"/>
              <a:t>Continuous integration is a coding philosophy and set of practices that drive development teams to implement small changes and check in code to version control repositories frequently.</a:t>
            </a:r>
            <a:endParaRPr lang="en-IN" dirty="0"/>
          </a:p>
        </p:txBody>
      </p:sp>
    </p:spTree>
    <p:extLst>
      <p:ext uri="{BB962C8B-B14F-4D97-AF65-F5344CB8AC3E}">
        <p14:creationId xmlns:p14="http://schemas.microsoft.com/office/powerpoint/2010/main" val="176478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FB6-B732-4265-A91B-50E39D8FDCBD}"/>
              </a:ext>
            </a:extLst>
          </p:cNvPr>
          <p:cNvSpPr>
            <a:spLocks noGrp="1"/>
          </p:cNvSpPr>
          <p:nvPr>
            <p:ph type="title"/>
          </p:nvPr>
        </p:nvSpPr>
        <p:spPr/>
        <p:txBody>
          <a:bodyPr/>
          <a:lstStyle/>
          <a:p>
            <a:r>
              <a:rPr lang="en-US" dirty="0"/>
              <a:t>With CI vs Without CI</a:t>
            </a:r>
            <a:endParaRPr lang="en-IN" dirty="0"/>
          </a:p>
        </p:txBody>
      </p:sp>
      <p:graphicFrame>
        <p:nvGraphicFramePr>
          <p:cNvPr id="4" name="Content Placeholder 3">
            <a:extLst>
              <a:ext uri="{FF2B5EF4-FFF2-40B4-BE49-F238E27FC236}">
                <a16:creationId xmlns:a16="http://schemas.microsoft.com/office/drawing/2014/main" id="{753F96A7-5834-49F8-80AB-D7E2D3F22E11}"/>
              </a:ext>
            </a:extLst>
          </p:cNvPr>
          <p:cNvGraphicFramePr>
            <a:graphicFrameLocks noGrp="1"/>
          </p:cNvGraphicFramePr>
          <p:nvPr>
            <p:ph idx="1"/>
            <p:extLst>
              <p:ext uri="{D42A27DB-BD31-4B8C-83A1-F6EECF244321}">
                <p14:modId xmlns:p14="http://schemas.microsoft.com/office/powerpoint/2010/main" val="2566200655"/>
              </p:ext>
            </p:extLst>
          </p:nvPr>
        </p:nvGraphicFramePr>
        <p:xfrm>
          <a:off x="1451578" y="1853754"/>
          <a:ext cx="9603276" cy="3621910"/>
        </p:xfrm>
        <a:graphic>
          <a:graphicData uri="http://schemas.openxmlformats.org/drawingml/2006/table">
            <a:tbl>
              <a:tblPr/>
              <a:tblGrid>
                <a:gridCol w="4801638">
                  <a:extLst>
                    <a:ext uri="{9D8B030D-6E8A-4147-A177-3AD203B41FA5}">
                      <a16:colId xmlns:a16="http://schemas.microsoft.com/office/drawing/2014/main" val="3712174467"/>
                    </a:ext>
                  </a:extLst>
                </a:gridCol>
                <a:gridCol w="4801638">
                  <a:extLst>
                    <a:ext uri="{9D8B030D-6E8A-4147-A177-3AD203B41FA5}">
                      <a16:colId xmlns:a16="http://schemas.microsoft.com/office/drawing/2014/main" val="223071403"/>
                    </a:ext>
                  </a:extLst>
                </a:gridCol>
              </a:tblGrid>
              <a:tr h="381145">
                <a:tc>
                  <a:txBody>
                    <a:bodyPr/>
                    <a:lstStyle/>
                    <a:p>
                      <a:pPr algn="l"/>
                      <a:r>
                        <a:rPr lang="en-IN" sz="1800">
                          <a:effectLst/>
                        </a:rPr>
                        <a:t>Development without CI</a:t>
                      </a:r>
                    </a:p>
                  </a:txBody>
                  <a:tcPr marL="90780" marR="90780" marT="45390" marB="4539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1800">
                          <a:effectLst/>
                        </a:rPr>
                        <a:t>Development with CI</a:t>
                      </a:r>
                    </a:p>
                  </a:txBody>
                  <a:tcPr marL="90780" marR="90780" marT="45390" marB="4539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19340855"/>
                  </a:ext>
                </a:extLst>
              </a:tr>
              <a:tr h="381145">
                <a:tc>
                  <a:txBody>
                    <a:bodyPr/>
                    <a:lstStyle/>
                    <a:p>
                      <a:r>
                        <a:rPr lang="en-IN" sz="1800">
                          <a:effectLst/>
                        </a:rPr>
                        <a:t>Lots of Bugs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1800">
                          <a:effectLst/>
                        </a:rPr>
                        <a:t>Fewer bugs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611389415"/>
                  </a:ext>
                </a:extLst>
              </a:tr>
              <a:tr h="381145">
                <a:tc>
                  <a:txBody>
                    <a:bodyPr/>
                    <a:lstStyle/>
                    <a:p>
                      <a:r>
                        <a:rPr lang="en-IN" sz="1800" dirty="0">
                          <a:effectLst/>
                        </a:rPr>
                        <a:t>Infrequent commits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800">
                          <a:effectLst/>
                        </a:rPr>
                        <a:t>Regular commits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915636378"/>
                  </a:ext>
                </a:extLst>
              </a:tr>
              <a:tr h="381145">
                <a:tc>
                  <a:txBody>
                    <a:bodyPr/>
                    <a:lstStyle/>
                    <a:p>
                      <a:r>
                        <a:rPr lang="en-IN" sz="1800">
                          <a:effectLst/>
                        </a:rPr>
                        <a:t>Infrequent and slow releases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1800">
                          <a:effectLst/>
                        </a:rPr>
                        <a:t>Regular working releases</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580557322"/>
                  </a:ext>
                </a:extLst>
              </a:tr>
              <a:tr h="381145">
                <a:tc>
                  <a:txBody>
                    <a:bodyPr/>
                    <a:lstStyle/>
                    <a:p>
                      <a:r>
                        <a:rPr lang="en-IN" sz="1800">
                          <a:effectLst/>
                        </a:rPr>
                        <a:t>Difficult integration</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800">
                          <a:effectLst/>
                        </a:rPr>
                        <a:t>Easy and Effective Integration</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877024542"/>
                  </a:ext>
                </a:extLst>
              </a:tr>
              <a:tr h="667520">
                <a:tc>
                  <a:txBody>
                    <a:bodyPr/>
                    <a:lstStyle/>
                    <a:p>
                      <a:r>
                        <a:rPr lang="en-IN" sz="1800">
                          <a:effectLst/>
                        </a:rPr>
                        <a:t>Testing happens late</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800">
                          <a:effectLst/>
                        </a:rPr>
                        <a:t>Continuous Integration testing happens early and often.</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614904722"/>
                  </a:ext>
                </a:extLst>
              </a:tr>
              <a:tr h="667520">
                <a:tc>
                  <a:txBody>
                    <a:bodyPr/>
                    <a:lstStyle/>
                    <a:p>
                      <a:r>
                        <a:rPr lang="en-US" sz="1800">
                          <a:effectLst/>
                        </a:rPr>
                        <a:t>Issue raised are harder to fix</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800">
                          <a:effectLst/>
                        </a:rPr>
                        <a:t>Find and fix problems faster and more efficiently.</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60541746"/>
                  </a:ext>
                </a:extLst>
              </a:tr>
              <a:tr h="381145">
                <a:tc>
                  <a:txBody>
                    <a:bodyPr/>
                    <a:lstStyle/>
                    <a:p>
                      <a:r>
                        <a:rPr lang="en-IN" sz="1800">
                          <a:effectLst/>
                        </a:rPr>
                        <a:t>Poor project visibility</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IN" sz="1800" dirty="0">
                          <a:effectLst/>
                        </a:rPr>
                        <a:t>Better project visibility</a:t>
                      </a:r>
                    </a:p>
                  </a:txBody>
                  <a:tcPr marL="90780" marR="90780" marT="45390" marB="45390"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8366619"/>
                  </a:ext>
                </a:extLst>
              </a:tr>
            </a:tbl>
          </a:graphicData>
        </a:graphic>
      </p:graphicFrame>
    </p:spTree>
    <p:extLst>
      <p:ext uri="{BB962C8B-B14F-4D97-AF65-F5344CB8AC3E}">
        <p14:creationId xmlns:p14="http://schemas.microsoft.com/office/powerpoint/2010/main" val="291117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5B0E-7B44-4B55-8633-D6E5017B24A7}"/>
              </a:ext>
            </a:extLst>
          </p:cNvPr>
          <p:cNvSpPr>
            <a:spLocks noGrp="1"/>
          </p:cNvSpPr>
          <p:nvPr>
            <p:ph type="title"/>
          </p:nvPr>
        </p:nvSpPr>
        <p:spPr/>
        <p:txBody>
          <a:bodyPr/>
          <a:lstStyle/>
          <a:p>
            <a:r>
              <a:rPr lang="en-US" dirty="0"/>
              <a:t>CD</a:t>
            </a:r>
            <a:endParaRPr lang="en-IN" dirty="0"/>
          </a:p>
        </p:txBody>
      </p:sp>
      <p:sp>
        <p:nvSpPr>
          <p:cNvPr id="3" name="Content Placeholder 2">
            <a:extLst>
              <a:ext uri="{FF2B5EF4-FFF2-40B4-BE49-F238E27FC236}">
                <a16:creationId xmlns:a16="http://schemas.microsoft.com/office/drawing/2014/main" id="{EE880FF8-6A42-4788-874A-C550F9CDFEB3}"/>
              </a:ext>
            </a:extLst>
          </p:cNvPr>
          <p:cNvSpPr>
            <a:spLocks noGrp="1"/>
          </p:cNvSpPr>
          <p:nvPr>
            <p:ph idx="1"/>
          </p:nvPr>
        </p:nvSpPr>
        <p:spPr/>
        <p:txBody>
          <a:bodyPr/>
          <a:lstStyle/>
          <a:p>
            <a:r>
              <a:rPr lang="en-US" dirty="0"/>
              <a:t>Continuous delivery picks up where continuous integration ends. </a:t>
            </a:r>
          </a:p>
          <a:p>
            <a:r>
              <a:rPr lang="en-US" dirty="0"/>
              <a:t>CD automates the delivery of applications to selected infrastructure environments. </a:t>
            </a:r>
          </a:p>
          <a:p>
            <a:r>
              <a:rPr lang="en-US" dirty="0"/>
              <a:t>Most teams work with multiple environments other than the production, such as development and testing environments, and CD ensures there is an automated way to push code changes to them.</a:t>
            </a:r>
            <a:endParaRPr lang="en-IN" dirty="0"/>
          </a:p>
        </p:txBody>
      </p:sp>
    </p:spTree>
    <p:extLst>
      <p:ext uri="{BB962C8B-B14F-4D97-AF65-F5344CB8AC3E}">
        <p14:creationId xmlns:p14="http://schemas.microsoft.com/office/powerpoint/2010/main" val="35748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8754-E7D1-4D20-96DA-30582F277108}"/>
              </a:ext>
            </a:extLst>
          </p:cNvPr>
          <p:cNvSpPr>
            <a:spLocks noGrp="1"/>
          </p:cNvSpPr>
          <p:nvPr>
            <p:ph type="title"/>
          </p:nvPr>
        </p:nvSpPr>
        <p:spPr/>
        <p:txBody>
          <a:bodyPr/>
          <a:lstStyle/>
          <a:p>
            <a:r>
              <a:rPr lang="en-US" dirty="0"/>
              <a:t>CI-CD</a:t>
            </a:r>
            <a:endParaRPr lang="en-IN" dirty="0"/>
          </a:p>
        </p:txBody>
      </p:sp>
      <p:pic>
        <p:nvPicPr>
          <p:cNvPr id="1026" name="Picture 2" descr="Continuous Deployment pipeline for the CI/CD pipelines | by Liejun Tao |  ITNEXT">
            <a:extLst>
              <a:ext uri="{FF2B5EF4-FFF2-40B4-BE49-F238E27FC236}">
                <a16:creationId xmlns:a16="http://schemas.microsoft.com/office/drawing/2014/main" id="{19D5C583-C4E2-44E8-8DE4-401B5E8EE2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025" y="2102644"/>
            <a:ext cx="905827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6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A22F28-606D-4B29-B586-6176B2322EBA}"/>
              </a:ext>
            </a:extLst>
          </p:cNvPr>
          <p:cNvSpPr>
            <a:spLocks noGrp="1"/>
          </p:cNvSpPr>
          <p:nvPr>
            <p:ph type="title"/>
          </p:nvPr>
        </p:nvSpPr>
        <p:spPr/>
        <p:txBody>
          <a:bodyPr/>
          <a:lstStyle/>
          <a:p>
            <a:r>
              <a:rPr lang="en-US" dirty="0"/>
              <a:t>One of the most Popular CI/CD tool is </a:t>
            </a:r>
            <a:r>
              <a:rPr lang="en-US" dirty="0">
                <a:highlight>
                  <a:srgbClr val="FFFF00"/>
                </a:highlight>
              </a:rPr>
              <a:t>Jenkins</a:t>
            </a:r>
            <a:endParaRPr lang="en-IN" dirty="0">
              <a:highlight>
                <a:srgbClr val="FFFF00"/>
              </a:highlight>
            </a:endParaRPr>
          </a:p>
        </p:txBody>
      </p:sp>
    </p:spTree>
    <p:extLst>
      <p:ext uri="{BB962C8B-B14F-4D97-AF65-F5344CB8AC3E}">
        <p14:creationId xmlns:p14="http://schemas.microsoft.com/office/powerpoint/2010/main" val="7735798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1001</TotalTime>
  <Words>939</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CI/CD</vt:lpstr>
      <vt:lpstr>What is CI/CD?</vt:lpstr>
      <vt:lpstr>What is CI/CD?</vt:lpstr>
      <vt:lpstr>Benefits of CI/CD</vt:lpstr>
      <vt:lpstr>CI</vt:lpstr>
      <vt:lpstr>With CI vs Without CI</vt:lpstr>
      <vt:lpstr>CD</vt:lpstr>
      <vt:lpstr>CI-CD</vt:lpstr>
      <vt:lpstr>One of the most Popular CI/CD tool is Jenkins</vt:lpstr>
      <vt:lpstr>What is Jenkins?</vt:lpstr>
      <vt:lpstr>history</vt:lpstr>
      <vt:lpstr>Jenkins Architecture</vt:lpstr>
      <vt:lpstr>Jenkins Distributed Architecture</vt:lpstr>
      <vt:lpstr>Jenkins Distributed Architecture</vt:lpstr>
      <vt:lpstr>Jenkins Master-agent Connectivity</vt:lpstr>
      <vt:lpstr>Features of Jenkins</vt:lpstr>
      <vt:lpstr>Jenkins Pipeline</vt:lpstr>
      <vt:lpstr>Installing Jenkins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LENOVO</dc:creator>
  <cp:lastModifiedBy>LENOVO</cp:lastModifiedBy>
  <cp:revision>29</cp:revision>
  <dcterms:created xsi:type="dcterms:W3CDTF">2021-12-13T04:07:45Z</dcterms:created>
  <dcterms:modified xsi:type="dcterms:W3CDTF">2022-04-13T03:01:36Z</dcterms:modified>
</cp:coreProperties>
</file>