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A477-A283-42F1-B704-3833C1D8A156}"/>
              </a:ext>
            </a:extLst>
          </p:cNvPr>
          <p:cNvSpPr>
            <a:spLocks noGrp="1"/>
          </p:cNvSpPr>
          <p:nvPr>
            <p:ph type="ctrTitle"/>
          </p:nvPr>
        </p:nvSpPr>
        <p:spPr/>
        <p:txBody>
          <a:bodyPr/>
          <a:lstStyle/>
          <a:p>
            <a:r>
              <a:rPr lang="en-US" dirty="0"/>
              <a:t>Maven as a </a:t>
            </a:r>
            <a:r>
              <a:rPr lang="en-US" dirty="0" err="1"/>
              <a:t>devops</a:t>
            </a:r>
            <a:r>
              <a:rPr lang="en-US" dirty="0"/>
              <a:t> tool</a:t>
            </a:r>
            <a:endParaRPr lang="en-IN" dirty="0"/>
          </a:p>
        </p:txBody>
      </p:sp>
      <p:sp>
        <p:nvSpPr>
          <p:cNvPr id="3" name="Subtitle 2">
            <a:extLst>
              <a:ext uri="{FF2B5EF4-FFF2-40B4-BE49-F238E27FC236}">
                <a16:creationId xmlns:a16="http://schemas.microsoft.com/office/drawing/2014/main" id="{AFD77FA5-F208-4EED-8E05-BE5B299ED7AE}"/>
              </a:ext>
            </a:extLst>
          </p:cNvPr>
          <p:cNvSpPr>
            <a:spLocks noGrp="1"/>
          </p:cNvSpPr>
          <p:nvPr>
            <p:ph type="subTitle" idx="1"/>
          </p:nvPr>
        </p:nvSpPr>
        <p:spPr/>
        <p:txBody>
          <a:bodyPr/>
          <a:lstStyle/>
          <a:p>
            <a:r>
              <a:rPr lang="en-US" dirty="0"/>
              <a:t>- Velocity training institute</a:t>
            </a:r>
          </a:p>
          <a:p>
            <a:r>
              <a:rPr lang="en-US" dirty="0"/>
              <a:t>- 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412403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3040-97CE-41A8-A0D7-E1A93FDA7D64}"/>
              </a:ext>
            </a:extLst>
          </p:cNvPr>
          <p:cNvSpPr>
            <a:spLocks noGrp="1"/>
          </p:cNvSpPr>
          <p:nvPr>
            <p:ph type="title"/>
          </p:nvPr>
        </p:nvSpPr>
        <p:spPr/>
        <p:txBody>
          <a:bodyPr/>
          <a:lstStyle/>
          <a:p>
            <a:r>
              <a:rPr lang="en-IN" dirty="0"/>
              <a:t>Maven Repository</a:t>
            </a:r>
          </a:p>
        </p:txBody>
      </p:sp>
      <p:sp>
        <p:nvSpPr>
          <p:cNvPr id="3" name="Content Placeholder 2">
            <a:extLst>
              <a:ext uri="{FF2B5EF4-FFF2-40B4-BE49-F238E27FC236}">
                <a16:creationId xmlns:a16="http://schemas.microsoft.com/office/drawing/2014/main" id="{E163BEE5-FEB0-4442-918E-3B24EAE4D368}"/>
              </a:ext>
            </a:extLst>
          </p:cNvPr>
          <p:cNvSpPr>
            <a:spLocks noGrp="1"/>
          </p:cNvSpPr>
          <p:nvPr>
            <p:ph idx="1"/>
          </p:nvPr>
        </p:nvSpPr>
        <p:spPr/>
        <p:txBody>
          <a:bodyPr>
            <a:normAutofit lnSpcReduction="10000"/>
          </a:bodyPr>
          <a:lstStyle/>
          <a:p>
            <a:r>
              <a:rPr lang="en-US" dirty="0"/>
              <a:t>Repository is where the build artifacts are stored. </a:t>
            </a:r>
          </a:p>
          <a:p>
            <a:r>
              <a:rPr lang="en-US" dirty="0"/>
              <a:t>Build artifacts means, the dependent files (Ex: dependent jar files) and the build outcome (the package we build out of a project).</a:t>
            </a:r>
          </a:p>
          <a:p>
            <a:r>
              <a:rPr lang="en-US" dirty="0"/>
              <a:t>There are two types of repositories, local and remote.</a:t>
            </a:r>
          </a:p>
          <a:p>
            <a:r>
              <a:rPr lang="en-US" dirty="0"/>
              <a:t> Local maven repository(.m2) is in the user’s system. </a:t>
            </a:r>
          </a:p>
          <a:p>
            <a:r>
              <a:rPr lang="en-US" dirty="0"/>
              <a:t>It stores the copy of the dependent files that we use in our project as dependencies.</a:t>
            </a:r>
          </a:p>
          <a:p>
            <a:r>
              <a:rPr lang="en-US" dirty="0"/>
              <a:t> Remote maven repository is setup by a third party(nexus) to provide access and distribute dependent files. Ex: repo.maven.apache.org from internet.</a:t>
            </a:r>
            <a:endParaRPr lang="en-IN" dirty="0"/>
          </a:p>
        </p:txBody>
      </p:sp>
    </p:spTree>
    <p:extLst>
      <p:ext uri="{BB962C8B-B14F-4D97-AF65-F5344CB8AC3E}">
        <p14:creationId xmlns:p14="http://schemas.microsoft.com/office/powerpoint/2010/main" val="192554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EC6A-0964-4B00-8D79-344C0B9596CA}"/>
              </a:ext>
            </a:extLst>
          </p:cNvPr>
          <p:cNvSpPr>
            <a:spLocks noGrp="1"/>
          </p:cNvSpPr>
          <p:nvPr>
            <p:ph type="title"/>
          </p:nvPr>
        </p:nvSpPr>
        <p:spPr/>
        <p:txBody>
          <a:bodyPr/>
          <a:lstStyle/>
          <a:p>
            <a:r>
              <a:rPr lang="en-US" dirty="0"/>
              <a:t>Maven central</a:t>
            </a:r>
            <a:endParaRPr lang="en-IN" dirty="0"/>
          </a:p>
        </p:txBody>
      </p:sp>
      <p:sp>
        <p:nvSpPr>
          <p:cNvPr id="3" name="Content Placeholder 2">
            <a:extLst>
              <a:ext uri="{FF2B5EF4-FFF2-40B4-BE49-F238E27FC236}">
                <a16:creationId xmlns:a16="http://schemas.microsoft.com/office/drawing/2014/main" id="{48BC2B1F-154A-4A5C-B16A-2628B05012EB}"/>
              </a:ext>
            </a:extLst>
          </p:cNvPr>
          <p:cNvSpPr>
            <a:spLocks noGrp="1"/>
          </p:cNvSpPr>
          <p:nvPr>
            <p:ph idx="1"/>
          </p:nvPr>
        </p:nvSpPr>
        <p:spPr/>
        <p:txBody>
          <a:bodyPr/>
          <a:lstStyle/>
          <a:p>
            <a:r>
              <a:rPr lang="en-US" dirty="0"/>
              <a:t>Maven Central, a.k.a. the Central Repository, is the default repository for Maven, SBT, </a:t>
            </a:r>
            <a:r>
              <a:rPr lang="en-US" dirty="0" err="1"/>
              <a:t>Leiningen</a:t>
            </a:r>
            <a:r>
              <a:rPr lang="en-US" dirty="0"/>
              <a:t>, and many other JVM based build tools. </a:t>
            </a:r>
          </a:p>
          <a:p>
            <a:r>
              <a:rPr lang="en-US" dirty="0"/>
              <a:t>It has been around since 2002, and serves many terabytes of assets every year.</a:t>
            </a:r>
          </a:p>
          <a:p>
            <a:r>
              <a:rPr lang="en-US" dirty="0"/>
              <a:t>Maven Central can be accessed from https://repo.maven.apache.org/maven2/.</a:t>
            </a:r>
            <a:endParaRPr lang="en-IN" dirty="0"/>
          </a:p>
        </p:txBody>
      </p:sp>
    </p:spTree>
    <p:extLst>
      <p:ext uri="{BB962C8B-B14F-4D97-AF65-F5344CB8AC3E}">
        <p14:creationId xmlns:p14="http://schemas.microsoft.com/office/powerpoint/2010/main" val="338811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5376-E925-460B-A89A-880D785C0745}"/>
              </a:ext>
            </a:extLst>
          </p:cNvPr>
          <p:cNvSpPr>
            <a:spLocks noGrp="1"/>
          </p:cNvSpPr>
          <p:nvPr>
            <p:ph type="title"/>
          </p:nvPr>
        </p:nvSpPr>
        <p:spPr/>
        <p:txBody>
          <a:bodyPr/>
          <a:lstStyle/>
          <a:p>
            <a:r>
              <a:rPr lang="en-US" dirty="0"/>
              <a:t>Artifactory and artifact</a:t>
            </a:r>
            <a:endParaRPr lang="en-IN" dirty="0"/>
          </a:p>
        </p:txBody>
      </p:sp>
      <p:sp>
        <p:nvSpPr>
          <p:cNvPr id="3" name="Content Placeholder 2">
            <a:extLst>
              <a:ext uri="{FF2B5EF4-FFF2-40B4-BE49-F238E27FC236}">
                <a16:creationId xmlns:a16="http://schemas.microsoft.com/office/drawing/2014/main" id="{120C4DE3-53A0-4D9A-98A8-3EBAC123257A}"/>
              </a:ext>
            </a:extLst>
          </p:cNvPr>
          <p:cNvSpPr>
            <a:spLocks noGrp="1"/>
          </p:cNvSpPr>
          <p:nvPr>
            <p:ph idx="1"/>
          </p:nvPr>
        </p:nvSpPr>
        <p:spPr/>
        <p:txBody>
          <a:bodyPr/>
          <a:lstStyle/>
          <a:p>
            <a:r>
              <a:rPr lang="en-US" dirty="0"/>
              <a:t>As a Maven </a:t>
            </a:r>
            <a:r>
              <a:rPr lang="en-US" dirty="0">
                <a:highlight>
                  <a:srgbClr val="FFFF00"/>
                </a:highlight>
              </a:rPr>
              <a:t>repository, Artifactory </a:t>
            </a:r>
            <a:r>
              <a:rPr lang="en-US" dirty="0"/>
              <a:t>is both a source for artifacts needed for a build, and a target to deploy artifacts generated in the build process. </a:t>
            </a:r>
          </a:p>
          <a:p>
            <a:r>
              <a:rPr lang="en-US" dirty="0"/>
              <a:t>An artifact is a file, usually a JAR, that gets deployed to a Maven repository.</a:t>
            </a:r>
          </a:p>
          <a:p>
            <a:r>
              <a:rPr lang="en-US" dirty="0"/>
              <a:t>Artifactory is a Repository Manager that functions as a single access point organizing all of your binary resources including proprietary libraries, remote artifacts and other 3rd party resources.</a:t>
            </a:r>
            <a:endParaRPr lang="en-IN" dirty="0"/>
          </a:p>
        </p:txBody>
      </p:sp>
    </p:spTree>
    <p:extLst>
      <p:ext uri="{BB962C8B-B14F-4D97-AF65-F5344CB8AC3E}">
        <p14:creationId xmlns:p14="http://schemas.microsoft.com/office/powerpoint/2010/main" val="92334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1F21-D308-4DC9-A49D-16139C991DA5}"/>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7F344EB1-8984-4278-8049-F0A7E6F29D21}"/>
              </a:ext>
            </a:extLst>
          </p:cNvPr>
          <p:cNvSpPr>
            <a:spLocks noGrp="1"/>
          </p:cNvSpPr>
          <p:nvPr>
            <p:ph idx="1"/>
          </p:nvPr>
        </p:nvSpPr>
        <p:spPr/>
        <p:txBody>
          <a:bodyPr/>
          <a:lstStyle/>
          <a:p>
            <a:r>
              <a:rPr lang="en-US" dirty="0"/>
              <a:t>POM stands for Project Object Model. </a:t>
            </a:r>
          </a:p>
          <a:p>
            <a:r>
              <a:rPr lang="en-US" dirty="0"/>
              <a:t>It is fundamental unit of work in Maven. It is an XML file that resides in the base directory of the project as pom.xml And has all the configuration settings for the project build.</a:t>
            </a:r>
          </a:p>
          <a:p>
            <a:r>
              <a:rPr lang="en-US" dirty="0"/>
              <a:t>Generally we define the project dependencies (Ex: dependent jar files for a project), maven plugins to execute and project description /version etc.</a:t>
            </a:r>
          </a:p>
          <a:p>
            <a:r>
              <a:rPr lang="en-US" dirty="0"/>
              <a:t>Simplest pom.xml should have 4 important information.</a:t>
            </a:r>
            <a:endParaRPr lang="en-IN" dirty="0"/>
          </a:p>
        </p:txBody>
      </p:sp>
    </p:spTree>
    <p:extLst>
      <p:ext uri="{BB962C8B-B14F-4D97-AF65-F5344CB8AC3E}">
        <p14:creationId xmlns:p14="http://schemas.microsoft.com/office/powerpoint/2010/main" val="316680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A212-D827-424F-80E5-13E85A18AC08}"/>
              </a:ext>
            </a:extLst>
          </p:cNvPr>
          <p:cNvSpPr>
            <a:spLocks noGrp="1"/>
          </p:cNvSpPr>
          <p:nvPr>
            <p:ph type="title"/>
          </p:nvPr>
        </p:nvSpPr>
        <p:spPr/>
        <p:txBody>
          <a:bodyPr/>
          <a:lstStyle/>
          <a:p>
            <a:r>
              <a:rPr lang="en-US" dirty="0"/>
              <a:t>Imp functions</a:t>
            </a:r>
            <a:endParaRPr lang="en-IN" dirty="0"/>
          </a:p>
        </p:txBody>
      </p:sp>
      <p:sp>
        <p:nvSpPr>
          <p:cNvPr id="3" name="Content Placeholder 2">
            <a:extLst>
              <a:ext uri="{FF2B5EF4-FFF2-40B4-BE49-F238E27FC236}">
                <a16:creationId xmlns:a16="http://schemas.microsoft.com/office/drawing/2014/main" id="{3922055A-4892-4FA9-BE77-1467F06B568B}"/>
              </a:ext>
            </a:extLst>
          </p:cNvPr>
          <p:cNvSpPr>
            <a:spLocks noGrp="1"/>
          </p:cNvSpPr>
          <p:nvPr>
            <p:ph idx="1"/>
          </p:nvPr>
        </p:nvSpPr>
        <p:spPr>
          <a:xfrm>
            <a:off x="1451579" y="2015732"/>
            <a:ext cx="9603275" cy="3921242"/>
          </a:xfrm>
        </p:spPr>
        <p:txBody>
          <a:bodyPr>
            <a:normAutofit fontScale="77500" lnSpcReduction="20000"/>
          </a:bodyPr>
          <a:lstStyle/>
          <a:p>
            <a:r>
              <a:rPr lang="en-US" dirty="0"/>
              <a:t>modelVersion-4.0.0 (POM version for Maven 2 and is always required)</a:t>
            </a:r>
          </a:p>
          <a:p>
            <a:r>
              <a:rPr lang="en-US" dirty="0" err="1"/>
              <a:t>groupId</a:t>
            </a:r>
            <a:r>
              <a:rPr lang="en-US" dirty="0"/>
              <a:t> —will identify your project uniquely across all projects, </a:t>
            </a:r>
            <a:r>
              <a:rPr lang="en-US" dirty="0" err="1"/>
              <a:t>ex:ebs.obill.webs</a:t>
            </a:r>
            <a:r>
              <a:rPr lang="en-US" dirty="0"/>
              <a:t>, </a:t>
            </a:r>
            <a:r>
              <a:rPr lang="en-US" dirty="0" err="1"/>
              <a:t>com.companyname.project</a:t>
            </a:r>
            <a:endParaRPr lang="en-US" dirty="0"/>
          </a:p>
          <a:p>
            <a:r>
              <a:rPr lang="en-US" dirty="0" err="1"/>
              <a:t>artifactId</a:t>
            </a:r>
            <a:r>
              <a:rPr lang="en-US" dirty="0"/>
              <a:t> — is the name of the jar without version(keeping in mind that it should be jar-name friendly)</a:t>
            </a:r>
          </a:p>
          <a:p>
            <a:r>
              <a:rPr lang="en-US" dirty="0"/>
              <a:t>version — if you distribute it then you can choose any typical version with numbers and dots (1.0, 1.1, 1.0.1, …)</a:t>
            </a:r>
          </a:p>
          <a:p>
            <a:endParaRPr lang="en-US" dirty="0"/>
          </a:p>
          <a:p>
            <a:r>
              <a:rPr lang="en-IN" dirty="0"/>
              <a:t>&lt;project&gt;</a:t>
            </a:r>
            <a:br>
              <a:rPr lang="en-IN" dirty="0"/>
            </a:br>
            <a:r>
              <a:rPr lang="en-IN" dirty="0"/>
              <a:t>&lt;</a:t>
            </a:r>
            <a:r>
              <a:rPr lang="en-IN" dirty="0" err="1"/>
              <a:t>modelVersion</a:t>
            </a:r>
            <a:r>
              <a:rPr lang="en-IN" dirty="0"/>
              <a:t>&gt;4.0.0&lt;/</a:t>
            </a:r>
            <a:r>
              <a:rPr lang="en-IN" dirty="0" err="1"/>
              <a:t>modelVersion</a:t>
            </a:r>
            <a:r>
              <a:rPr lang="en-IN" dirty="0"/>
              <a:t>&gt;</a:t>
            </a:r>
            <a:br>
              <a:rPr lang="en-IN" dirty="0"/>
            </a:br>
            <a:r>
              <a:rPr lang="en-IN" dirty="0"/>
              <a:t>&lt;</a:t>
            </a:r>
            <a:r>
              <a:rPr lang="en-IN" dirty="0" err="1"/>
              <a:t>groupId</a:t>
            </a:r>
            <a:r>
              <a:rPr lang="en-IN" dirty="0"/>
              <a:t>&gt;</a:t>
            </a:r>
            <a:r>
              <a:rPr lang="en-IN" dirty="0" err="1"/>
              <a:t>com.intuit.jsapp</a:t>
            </a:r>
            <a:r>
              <a:rPr lang="en-IN" dirty="0"/>
              <a:t>&lt;/</a:t>
            </a:r>
            <a:r>
              <a:rPr lang="en-IN" dirty="0" err="1"/>
              <a:t>groupId</a:t>
            </a:r>
            <a:r>
              <a:rPr lang="en-IN" dirty="0"/>
              <a:t>&gt;</a:t>
            </a:r>
            <a:br>
              <a:rPr lang="en-IN" dirty="0"/>
            </a:br>
            <a:r>
              <a:rPr lang="en-IN" dirty="0"/>
              <a:t>&lt;</a:t>
            </a:r>
            <a:r>
              <a:rPr lang="en-IN" dirty="0" err="1"/>
              <a:t>artifactId</a:t>
            </a:r>
            <a:r>
              <a:rPr lang="en-IN" dirty="0"/>
              <a:t>&gt;</a:t>
            </a:r>
            <a:r>
              <a:rPr lang="en-IN" dirty="0" err="1"/>
              <a:t>js</a:t>
            </a:r>
            <a:r>
              <a:rPr lang="en-IN" dirty="0"/>
              <a:t>-app&lt;/</a:t>
            </a:r>
            <a:r>
              <a:rPr lang="en-IN" dirty="0" err="1"/>
              <a:t>artifactId</a:t>
            </a:r>
            <a:r>
              <a:rPr lang="en-IN" dirty="0"/>
              <a:t>&gt;</a:t>
            </a:r>
            <a:br>
              <a:rPr lang="en-IN" dirty="0"/>
            </a:br>
            <a:r>
              <a:rPr lang="en-IN" dirty="0"/>
              <a:t>&lt;version&gt;1&lt;/version&gt;</a:t>
            </a:r>
            <a:br>
              <a:rPr lang="en-IN" dirty="0"/>
            </a:br>
            <a:r>
              <a:rPr lang="en-IN" dirty="0"/>
              <a:t>&lt;/project&gt;</a:t>
            </a:r>
          </a:p>
        </p:txBody>
      </p:sp>
    </p:spTree>
    <p:extLst>
      <p:ext uri="{BB962C8B-B14F-4D97-AF65-F5344CB8AC3E}">
        <p14:creationId xmlns:p14="http://schemas.microsoft.com/office/powerpoint/2010/main" val="18647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1B6C-8839-4715-A22F-882E374A21A0}"/>
              </a:ext>
            </a:extLst>
          </p:cNvPr>
          <p:cNvSpPr>
            <a:spLocks noGrp="1"/>
          </p:cNvSpPr>
          <p:nvPr>
            <p:ph type="title"/>
          </p:nvPr>
        </p:nvSpPr>
        <p:spPr/>
        <p:txBody>
          <a:bodyPr/>
          <a:lstStyle/>
          <a:p>
            <a:r>
              <a:rPr lang="en-IN" dirty="0"/>
              <a:t>Maven Dependencies</a:t>
            </a:r>
            <a:br>
              <a:rPr lang="en-IN" dirty="0"/>
            </a:br>
            <a:endParaRPr lang="en-IN" dirty="0"/>
          </a:p>
        </p:txBody>
      </p:sp>
      <p:sp>
        <p:nvSpPr>
          <p:cNvPr id="3" name="Content Placeholder 2">
            <a:extLst>
              <a:ext uri="{FF2B5EF4-FFF2-40B4-BE49-F238E27FC236}">
                <a16:creationId xmlns:a16="http://schemas.microsoft.com/office/drawing/2014/main" id="{6656E639-084F-4740-B9EB-0B902DAD631D}"/>
              </a:ext>
            </a:extLst>
          </p:cNvPr>
          <p:cNvSpPr>
            <a:spLocks noGrp="1"/>
          </p:cNvSpPr>
          <p:nvPr>
            <p:ph idx="1"/>
          </p:nvPr>
        </p:nvSpPr>
        <p:spPr/>
        <p:txBody>
          <a:bodyPr/>
          <a:lstStyle/>
          <a:p>
            <a:r>
              <a:rPr lang="en-US" dirty="0"/>
              <a:t>There is an element available for declaring dependencies in project pom.xml This is used to define the dependencies that will be used by the project. </a:t>
            </a:r>
          </a:p>
          <a:p>
            <a:r>
              <a:rPr lang="en-US" dirty="0"/>
              <a:t>Maven will look for these dependencies when executing in the local maven repository. If not found, then Maven will download those dependencies from the remote repository and store it in the local maven repository.</a:t>
            </a:r>
            <a:endParaRPr lang="en-IN" dirty="0"/>
          </a:p>
        </p:txBody>
      </p:sp>
    </p:spTree>
    <p:extLst>
      <p:ext uri="{BB962C8B-B14F-4D97-AF65-F5344CB8AC3E}">
        <p14:creationId xmlns:p14="http://schemas.microsoft.com/office/powerpoint/2010/main" val="3356384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506C-043A-4CF5-99DC-7E96541A4ED1}"/>
              </a:ext>
            </a:extLst>
          </p:cNvPr>
          <p:cNvSpPr>
            <a:spLocks noGrp="1"/>
          </p:cNvSpPr>
          <p:nvPr>
            <p:ph type="title"/>
          </p:nvPr>
        </p:nvSpPr>
        <p:spPr/>
        <p:txBody>
          <a:bodyPr/>
          <a:lstStyle/>
          <a:p>
            <a:r>
              <a:rPr lang="en-US" dirty="0" err="1"/>
              <a:t>Mvn</a:t>
            </a:r>
            <a:r>
              <a:rPr lang="en-US" dirty="0"/>
              <a:t> dependencies</a:t>
            </a:r>
            <a:endParaRPr lang="en-IN" dirty="0"/>
          </a:p>
        </p:txBody>
      </p:sp>
      <p:sp>
        <p:nvSpPr>
          <p:cNvPr id="3" name="Content Placeholder 2">
            <a:extLst>
              <a:ext uri="{FF2B5EF4-FFF2-40B4-BE49-F238E27FC236}">
                <a16:creationId xmlns:a16="http://schemas.microsoft.com/office/drawing/2014/main" id="{EE36783A-2F57-4E0C-A765-726BCA411615}"/>
              </a:ext>
            </a:extLst>
          </p:cNvPr>
          <p:cNvSpPr>
            <a:spLocks noGrp="1"/>
          </p:cNvSpPr>
          <p:nvPr>
            <p:ph idx="1"/>
          </p:nvPr>
        </p:nvSpPr>
        <p:spPr/>
        <p:txBody>
          <a:bodyPr/>
          <a:lstStyle/>
          <a:p>
            <a:r>
              <a:rPr lang="en-US" dirty="0"/>
              <a:t>Example declaring </a:t>
            </a:r>
            <a:r>
              <a:rPr lang="en-US" dirty="0" err="1"/>
              <a:t>junit</a:t>
            </a:r>
            <a:r>
              <a:rPr lang="en-US" dirty="0"/>
              <a:t> and log4j as project dependencies, here scope describes under which context this dependency will be used.</a:t>
            </a:r>
          </a:p>
          <a:p>
            <a:pPr marL="0" indent="0">
              <a:buNone/>
            </a:pPr>
            <a:r>
              <a:rPr lang="en-IN" dirty="0"/>
              <a:t>  </a:t>
            </a:r>
          </a:p>
        </p:txBody>
      </p:sp>
      <p:pic>
        <p:nvPicPr>
          <p:cNvPr id="6" name="Picture 5">
            <a:extLst>
              <a:ext uri="{FF2B5EF4-FFF2-40B4-BE49-F238E27FC236}">
                <a16:creationId xmlns:a16="http://schemas.microsoft.com/office/drawing/2014/main" id="{F8296564-610B-42D5-890E-6940C31F3611}"/>
              </a:ext>
            </a:extLst>
          </p:cNvPr>
          <p:cNvPicPr>
            <a:picLocks noChangeAspect="1"/>
          </p:cNvPicPr>
          <p:nvPr/>
        </p:nvPicPr>
        <p:blipFill>
          <a:blip r:embed="rId2"/>
          <a:stretch>
            <a:fillRect/>
          </a:stretch>
        </p:blipFill>
        <p:spPr>
          <a:xfrm>
            <a:off x="3403324" y="2932884"/>
            <a:ext cx="5385352" cy="3120597"/>
          </a:xfrm>
          <a:prstGeom prst="rect">
            <a:avLst/>
          </a:prstGeom>
        </p:spPr>
      </p:pic>
    </p:spTree>
    <p:extLst>
      <p:ext uri="{BB962C8B-B14F-4D97-AF65-F5344CB8AC3E}">
        <p14:creationId xmlns:p14="http://schemas.microsoft.com/office/powerpoint/2010/main" val="4153916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E1F1-051F-4934-BA38-96FA610C0D6F}"/>
              </a:ext>
            </a:extLst>
          </p:cNvPr>
          <p:cNvSpPr>
            <a:spLocks noGrp="1"/>
          </p:cNvSpPr>
          <p:nvPr>
            <p:ph type="title"/>
          </p:nvPr>
        </p:nvSpPr>
        <p:spPr/>
        <p:txBody>
          <a:bodyPr/>
          <a:lstStyle/>
          <a:p>
            <a:r>
              <a:rPr lang="en-US" dirty="0"/>
              <a:t>Maven plugins</a:t>
            </a:r>
            <a:endParaRPr lang="en-IN" dirty="0"/>
          </a:p>
        </p:txBody>
      </p:sp>
      <p:sp>
        <p:nvSpPr>
          <p:cNvPr id="3" name="Content Placeholder 2">
            <a:extLst>
              <a:ext uri="{FF2B5EF4-FFF2-40B4-BE49-F238E27FC236}">
                <a16:creationId xmlns:a16="http://schemas.microsoft.com/office/drawing/2014/main" id="{00C967A9-8E8B-40D5-BD85-77A102C26A89}"/>
              </a:ext>
            </a:extLst>
          </p:cNvPr>
          <p:cNvSpPr>
            <a:spLocks noGrp="1"/>
          </p:cNvSpPr>
          <p:nvPr>
            <p:ph idx="1"/>
          </p:nvPr>
        </p:nvSpPr>
        <p:spPr/>
        <p:txBody>
          <a:bodyPr>
            <a:normAutofit lnSpcReduction="10000"/>
          </a:bodyPr>
          <a:lstStyle/>
          <a:p>
            <a:r>
              <a:rPr lang="en-US" dirty="0"/>
              <a:t>All the execution in Maven is done by plugins. </a:t>
            </a:r>
          </a:p>
          <a:p>
            <a:r>
              <a:rPr lang="en-US" dirty="0"/>
              <a:t>A plugin is mapped to a phase and executed as part of it.</a:t>
            </a:r>
          </a:p>
          <a:p>
            <a:r>
              <a:rPr lang="en-US" dirty="0"/>
              <a:t>A phase is mapped to multiple goals.</a:t>
            </a:r>
          </a:p>
          <a:p>
            <a:r>
              <a:rPr lang="en-US" dirty="0"/>
              <a:t>A goal represents a specific task which contributes to the building and managing of a project.</a:t>
            </a:r>
          </a:p>
          <a:p>
            <a:r>
              <a:rPr lang="en-US" dirty="0"/>
              <a:t>Those goals are executed by a plugin. We can directly invoke a specific goal while Maven execution. </a:t>
            </a:r>
          </a:p>
          <a:p>
            <a:r>
              <a:rPr lang="en-US" dirty="0"/>
              <a:t>A plugin configuration can be modified using the plugin declaration.</a:t>
            </a:r>
            <a:endParaRPr lang="en-IN" dirty="0"/>
          </a:p>
        </p:txBody>
      </p:sp>
    </p:spTree>
    <p:extLst>
      <p:ext uri="{BB962C8B-B14F-4D97-AF65-F5344CB8AC3E}">
        <p14:creationId xmlns:p14="http://schemas.microsoft.com/office/powerpoint/2010/main" val="251326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35154C-B0D8-4CB0-BEF8-49F47191788F}"/>
              </a:ext>
            </a:extLst>
          </p:cNvPr>
          <p:cNvPicPr>
            <a:picLocks noChangeAspect="1"/>
          </p:cNvPicPr>
          <p:nvPr/>
        </p:nvPicPr>
        <p:blipFill>
          <a:blip r:embed="rId2"/>
          <a:stretch>
            <a:fillRect/>
          </a:stretch>
        </p:blipFill>
        <p:spPr>
          <a:xfrm>
            <a:off x="2266121" y="1445889"/>
            <a:ext cx="7116417" cy="3841728"/>
          </a:xfrm>
          <a:prstGeom prst="rect">
            <a:avLst/>
          </a:prstGeom>
        </p:spPr>
      </p:pic>
    </p:spTree>
    <p:extLst>
      <p:ext uri="{BB962C8B-B14F-4D97-AF65-F5344CB8AC3E}">
        <p14:creationId xmlns:p14="http://schemas.microsoft.com/office/powerpoint/2010/main" val="1860130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6B5D-A917-4F23-90D3-89188DA81CBE}"/>
              </a:ext>
            </a:extLst>
          </p:cNvPr>
          <p:cNvSpPr>
            <a:spLocks noGrp="1"/>
          </p:cNvSpPr>
          <p:nvPr>
            <p:ph type="title"/>
          </p:nvPr>
        </p:nvSpPr>
        <p:spPr/>
        <p:txBody>
          <a:bodyPr/>
          <a:lstStyle/>
          <a:p>
            <a:r>
              <a:rPr lang="en-US" dirty="0"/>
              <a:t>Maven project structure</a:t>
            </a:r>
            <a:endParaRPr lang="en-IN" dirty="0"/>
          </a:p>
        </p:txBody>
      </p:sp>
      <p:sp>
        <p:nvSpPr>
          <p:cNvPr id="3" name="Content Placeholder 2">
            <a:extLst>
              <a:ext uri="{FF2B5EF4-FFF2-40B4-BE49-F238E27FC236}">
                <a16:creationId xmlns:a16="http://schemas.microsoft.com/office/drawing/2014/main" id="{B856D607-0ED1-4233-BA7D-D9F2FF1FCB1E}"/>
              </a:ext>
            </a:extLst>
          </p:cNvPr>
          <p:cNvSpPr>
            <a:spLocks noGrp="1"/>
          </p:cNvSpPr>
          <p:nvPr>
            <p:ph idx="1"/>
          </p:nvPr>
        </p:nvSpPr>
        <p:spPr/>
        <p:txBody>
          <a:bodyPr/>
          <a:lstStyle/>
          <a:p>
            <a:r>
              <a:rPr lang="en-US" dirty="0"/>
              <a:t>Maven uses a convention for project folder structure. </a:t>
            </a:r>
          </a:p>
          <a:p>
            <a:r>
              <a:rPr lang="en-US" dirty="0"/>
              <a:t>If we follow that, we need not describe in our configuration setting, what is located where. </a:t>
            </a:r>
          </a:p>
          <a:p>
            <a:r>
              <a:rPr lang="en-US" dirty="0"/>
              <a:t>Maven knows from where to pick the source files, test cases etc.</a:t>
            </a:r>
            <a:endParaRPr lang="en-IN" dirty="0"/>
          </a:p>
        </p:txBody>
      </p:sp>
    </p:spTree>
    <p:extLst>
      <p:ext uri="{BB962C8B-B14F-4D97-AF65-F5344CB8AC3E}">
        <p14:creationId xmlns:p14="http://schemas.microsoft.com/office/powerpoint/2010/main" val="391743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5DDB-E854-4A52-96DB-1D90F84EB89D}"/>
              </a:ext>
            </a:extLst>
          </p:cNvPr>
          <p:cNvSpPr>
            <a:spLocks noGrp="1"/>
          </p:cNvSpPr>
          <p:nvPr>
            <p:ph type="title"/>
          </p:nvPr>
        </p:nvSpPr>
        <p:spPr/>
        <p:txBody>
          <a:bodyPr/>
          <a:lstStyle/>
          <a:p>
            <a:r>
              <a:rPr lang="en-US" dirty="0"/>
              <a:t>What is apache maven?</a:t>
            </a:r>
            <a:endParaRPr lang="en-IN" dirty="0"/>
          </a:p>
        </p:txBody>
      </p:sp>
      <p:sp>
        <p:nvSpPr>
          <p:cNvPr id="3" name="Content Placeholder 2">
            <a:extLst>
              <a:ext uri="{FF2B5EF4-FFF2-40B4-BE49-F238E27FC236}">
                <a16:creationId xmlns:a16="http://schemas.microsoft.com/office/drawing/2014/main" id="{AA6E5E5F-D591-49E2-B344-DE19D39C1717}"/>
              </a:ext>
            </a:extLst>
          </p:cNvPr>
          <p:cNvSpPr>
            <a:spLocks noGrp="1"/>
          </p:cNvSpPr>
          <p:nvPr>
            <p:ph idx="1"/>
          </p:nvPr>
        </p:nvSpPr>
        <p:spPr/>
        <p:txBody>
          <a:bodyPr/>
          <a:lstStyle/>
          <a:p>
            <a:r>
              <a:rPr lang="en-US" dirty="0"/>
              <a:t>Apache Maven is an build tool mainly for Java applications to help the developer at the whole process of a software project.</a:t>
            </a:r>
          </a:p>
          <a:p>
            <a:r>
              <a:rPr lang="en-US" dirty="0"/>
              <a:t>Maven is a powerful project management tool that is based on POM (project object model), used for projects build, dependency and documentation. </a:t>
            </a:r>
          </a:p>
          <a:p>
            <a:r>
              <a:rPr lang="en-US" dirty="0"/>
              <a:t>It is a tool that can be used for building and managing any Java-based project. </a:t>
            </a:r>
          </a:p>
          <a:p>
            <a:r>
              <a:rPr lang="en-US" dirty="0"/>
              <a:t>Maven makes the day-to-day work of Java developers easier and helps with the building and running of any Java-based project.</a:t>
            </a:r>
            <a:endParaRPr lang="en-IN" dirty="0"/>
          </a:p>
        </p:txBody>
      </p:sp>
    </p:spTree>
    <p:extLst>
      <p:ext uri="{BB962C8B-B14F-4D97-AF65-F5344CB8AC3E}">
        <p14:creationId xmlns:p14="http://schemas.microsoft.com/office/powerpoint/2010/main" val="2093588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03E62B-F434-49E8-9AF0-E003D0567F43}"/>
              </a:ext>
            </a:extLst>
          </p:cNvPr>
          <p:cNvPicPr>
            <a:picLocks noChangeAspect="1"/>
          </p:cNvPicPr>
          <p:nvPr/>
        </p:nvPicPr>
        <p:blipFill>
          <a:blip r:embed="rId2"/>
          <a:stretch>
            <a:fillRect/>
          </a:stretch>
        </p:blipFill>
        <p:spPr>
          <a:xfrm>
            <a:off x="1709530" y="1007165"/>
            <a:ext cx="8375373" cy="4598505"/>
          </a:xfrm>
          <a:prstGeom prst="rect">
            <a:avLst/>
          </a:prstGeom>
        </p:spPr>
      </p:pic>
    </p:spTree>
    <p:extLst>
      <p:ext uri="{BB962C8B-B14F-4D97-AF65-F5344CB8AC3E}">
        <p14:creationId xmlns:p14="http://schemas.microsoft.com/office/powerpoint/2010/main" val="85627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3483-A62D-404C-919B-1F49B9D9099A}"/>
              </a:ext>
            </a:extLst>
          </p:cNvPr>
          <p:cNvSpPr>
            <a:spLocks noGrp="1"/>
          </p:cNvSpPr>
          <p:nvPr>
            <p:ph type="title"/>
          </p:nvPr>
        </p:nvSpPr>
        <p:spPr/>
        <p:txBody>
          <a:bodyPr/>
          <a:lstStyle/>
          <a:p>
            <a:r>
              <a:rPr lang="en-IN" dirty="0"/>
              <a:t>What Maven does ?</a:t>
            </a:r>
            <a:br>
              <a:rPr lang="en-IN" dirty="0"/>
            </a:br>
            <a:endParaRPr lang="en-IN" dirty="0"/>
          </a:p>
        </p:txBody>
      </p:sp>
      <p:sp>
        <p:nvSpPr>
          <p:cNvPr id="3" name="Content Placeholder 2">
            <a:extLst>
              <a:ext uri="{FF2B5EF4-FFF2-40B4-BE49-F238E27FC236}">
                <a16:creationId xmlns:a16="http://schemas.microsoft.com/office/drawing/2014/main" id="{9DC4B5C7-BDD9-4303-A6E6-11F556112BFA}"/>
              </a:ext>
            </a:extLst>
          </p:cNvPr>
          <p:cNvSpPr>
            <a:spLocks noGrp="1"/>
          </p:cNvSpPr>
          <p:nvPr>
            <p:ph idx="1"/>
          </p:nvPr>
        </p:nvSpPr>
        <p:spPr/>
        <p:txBody>
          <a:bodyPr/>
          <a:lstStyle/>
          <a:p>
            <a:r>
              <a:rPr lang="en-US" dirty="0"/>
              <a:t>Compilation of Source Code</a:t>
            </a:r>
          </a:p>
          <a:p>
            <a:r>
              <a:rPr lang="en-US" dirty="0"/>
              <a:t>Running Tests (unit tests and functional tests)</a:t>
            </a:r>
          </a:p>
          <a:p>
            <a:r>
              <a:rPr lang="en-US" dirty="0"/>
              <a:t>Packaging the results into </a:t>
            </a:r>
            <a:r>
              <a:rPr lang="en-US" dirty="0" err="1"/>
              <a:t>JAR’s,WAR’s,RPM’s,etc</a:t>
            </a:r>
            <a:r>
              <a:rPr lang="en-US" dirty="0"/>
              <a:t>..</a:t>
            </a:r>
          </a:p>
          <a:p>
            <a:r>
              <a:rPr lang="en-US" dirty="0"/>
              <a:t>Upload the packages to remote repo’s (</a:t>
            </a:r>
            <a:r>
              <a:rPr lang="en-US" dirty="0" err="1"/>
              <a:t>Nexus,Artifactory</a:t>
            </a:r>
            <a:r>
              <a:rPr lang="en-US" dirty="0"/>
              <a:t>)</a:t>
            </a:r>
          </a:p>
          <a:p>
            <a:pPr marL="0" indent="0">
              <a:buNone/>
            </a:pPr>
            <a:endParaRPr lang="en-IN" dirty="0"/>
          </a:p>
        </p:txBody>
      </p:sp>
    </p:spTree>
    <p:extLst>
      <p:ext uri="{BB962C8B-B14F-4D97-AF65-F5344CB8AC3E}">
        <p14:creationId xmlns:p14="http://schemas.microsoft.com/office/powerpoint/2010/main" val="2619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DFEB-7686-41BB-83B6-1E060529BF44}"/>
              </a:ext>
            </a:extLst>
          </p:cNvPr>
          <p:cNvSpPr>
            <a:spLocks noGrp="1"/>
          </p:cNvSpPr>
          <p:nvPr>
            <p:ph type="title"/>
          </p:nvPr>
        </p:nvSpPr>
        <p:spPr/>
        <p:txBody>
          <a:bodyPr/>
          <a:lstStyle/>
          <a:p>
            <a:r>
              <a:rPr lang="en-US" dirty="0"/>
              <a:t>Maven Build lifecycle</a:t>
            </a:r>
            <a:endParaRPr lang="en-IN" dirty="0"/>
          </a:p>
        </p:txBody>
      </p:sp>
      <p:sp>
        <p:nvSpPr>
          <p:cNvPr id="3" name="Content Placeholder 2">
            <a:extLst>
              <a:ext uri="{FF2B5EF4-FFF2-40B4-BE49-F238E27FC236}">
                <a16:creationId xmlns:a16="http://schemas.microsoft.com/office/drawing/2014/main" id="{A7223DF8-4A01-4F24-B360-FD923B03FAE6}"/>
              </a:ext>
            </a:extLst>
          </p:cNvPr>
          <p:cNvSpPr>
            <a:spLocks noGrp="1"/>
          </p:cNvSpPr>
          <p:nvPr>
            <p:ph idx="1"/>
          </p:nvPr>
        </p:nvSpPr>
        <p:spPr>
          <a:xfrm>
            <a:off x="1451579" y="1853754"/>
            <a:ext cx="9603275" cy="4199727"/>
          </a:xfrm>
        </p:spPr>
        <p:txBody>
          <a:bodyPr>
            <a:normAutofit fontScale="85000" lnSpcReduction="20000"/>
          </a:bodyPr>
          <a:lstStyle/>
          <a:p>
            <a:r>
              <a:rPr lang="en-US" dirty="0"/>
              <a:t>Maven defines and follows conventions. Right from the project structure to building steps, Maven provides conventions to follow. If we follow those conventions, with minimal configuration we can easily get the build job done.</a:t>
            </a:r>
          </a:p>
          <a:p>
            <a:r>
              <a:rPr lang="en-US" dirty="0"/>
              <a:t>A life cycle has multiple phases. For example, ‘default’ lifecycle has following phases (listed only the important phases),</a:t>
            </a:r>
          </a:p>
          <a:p>
            <a:r>
              <a:rPr lang="en-US" dirty="0"/>
              <a:t>compile — compiles the source code</a:t>
            </a:r>
          </a:p>
          <a:p>
            <a:r>
              <a:rPr lang="en-US" dirty="0"/>
              <a:t>test — executes unit test cases</a:t>
            </a:r>
          </a:p>
          <a:p>
            <a:r>
              <a:rPr lang="en-US" dirty="0"/>
              <a:t>package — bundles the compiled code (Ex: war / jar)</a:t>
            </a:r>
          </a:p>
          <a:p>
            <a:r>
              <a:rPr lang="en-US" dirty="0"/>
              <a:t>install — stores the built package in local Maven repository</a:t>
            </a:r>
          </a:p>
          <a:p>
            <a:r>
              <a:rPr lang="en-US" dirty="0"/>
              <a:t>deploy — store in remote repository for sharing</a:t>
            </a:r>
          </a:p>
          <a:p>
            <a:r>
              <a:rPr lang="en-US" dirty="0"/>
              <a:t>So to go through the above phases, we just have to call one command </a:t>
            </a:r>
            <a:r>
              <a:rPr lang="en-US" dirty="0" err="1"/>
              <a:t>mvn</a:t>
            </a:r>
            <a:r>
              <a:rPr lang="en-US" dirty="0"/>
              <a:t> install,  all the phases are executed sequentially till the ‘install’ phase.</a:t>
            </a:r>
          </a:p>
          <a:p>
            <a:endParaRPr lang="en-IN" dirty="0"/>
          </a:p>
        </p:txBody>
      </p:sp>
    </p:spTree>
    <p:extLst>
      <p:ext uri="{BB962C8B-B14F-4D97-AF65-F5344CB8AC3E}">
        <p14:creationId xmlns:p14="http://schemas.microsoft.com/office/powerpoint/2010/main" val="413561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8A5F-FF27-40D7-A574-CEC5E5A63629}"/>
              </a:ext>
            </a:extLst>
          </p:cNvPr>
          <p:cNvSpPr>
            <a:spLocks noGrp="1"/>
          </p:cNvSpPr>
          <p:nvPr>
            <p:ph type="title"/>
          </p:nvPr>
        </p:nvSpPr>
        <p:spPr/>
        <p:txBody>
          <a:bodyPr/>
          <a:lstStyle/>
          <a:p>
            <a:r>
              <a:rPr lang="en-US" dirty="0"/>
              <a:t>More on maven lifecycle</a:t>
            </a:r>
            <a:endParaRPr lang="en-IN" dirty="0"/>
          </a:p>
        </p:txBody>
      </p:sp>
      <p:sp>
        <p:nvSpPr>
          <p:cNvPr id="3" name="Content Placeholder 2">
            <a:extLst>
              <a:ext uri="{FF2B5EF4-FFF2-40B4-BE49-F238E27FC236}">
                <a16:creationId xmlns:a16="http://schemas.microsoft.com/office/drawing/2014/main" id="{D336F935-418A-4C52-94C7-7176E0B21EF6}"/>
              </a:ext>
            </a:extLst>
          </p:cNvPr>
          <p:cNvSpPr>
            <a:spLocks noGrp="1"/>
          </p:cNvSpPr>
          <p:nvPr>
            <p:ph idx="1"/>
          </p:nvPr>
        </p:nvSpPr>
        <p:spPr/>
        <p:txBody>
          <a:bodyPr/>
          <a:lstStyle/>
          <a:p>
            <a:r>
              <a:rPr lang="en-US" b="1" dirty="0"/>
              <a:t>Maven Lifecycle: </a:t>
            </a:r>
            <a:r>
              <a:rPr lang="en-US" dirty="0"/>
              <a:t>Below is a representation of the default Maven lifecycle and its 8 steps: Validate, Compile, Test, Package, Integration test, Verify, Install and Deploy.</a:t>
            </a:r>
            <a:endParaRPr lang="en-IN" dirty="0"/>
          </a:p>
        </p:txBody>
      </p:sp>
      <p:pic>
        <p:nvPicPr>
          <p:cNvPr id="4" name="Picture 3">
            <a:extLst>
              <a:ext uri="{FF2B5EF4-FFF2-40B4-BE49-F238E27FC236}">
                <a16:creationId xmlns:a16="http://schemas.microsoft.com/office/drawing/2014/main" id="{FAEE3D60-3168-43AB-9E31-B132AC85E18A}"/>
              </a:ext>
            </a:extLst>
          </p:cNvPr>
          <p:cNvPicPr>
            <a:picLocks noChangeAspect="1"/>
          </p:cNvPicPr>
          <p:nvPr/>
        </p:nvPicPr>
        <p:blipFill>
          <a:blip r:embed="rId2"/>
          <a:stretch>
            <a:fillRect/>
          </a:stretch>
        </p:blipFill>
        <p:spPr>
          <a:xfrm>
            <a:off x="2862471" y="2782956"/>
            <a:ext cx="6811616" cy="3450613"/>
          </a:xfrm>
          <a:prstGeom prst="rect">
            <a:avLst/>
          </a:prstGeom>
        </p:spPr>
      </p:pic>
    </p:spTree>
    <p:extLst>
      <p:ext uri="{BB962C8B-B14F-4D97-AF65-F5344CB8AC3E}">
        <p14:creationId xmlns:p14="http://schemas.microsoft.com/office/powerpoint/2010/main" val="426084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ECE0-0A78-4723-B929-27B0A93E924F}"/>
              </a:ext>
            </a:extLst>
          </p:cNvPr>
          <p:cNvSpPr>
            <a:spLocks noGrp="1"/>
          </p:cNvSpPr>
          <p:nvPr>
            <p:ph type="title"/>
          </p:nvPr>
        </p:nvSpPr>
        <p:spPr/>
        <p:txBody>
          <a:bodyPr/>
          <a:lstStyle/>
          <a:p>
            <a:r>
              <a:rPr lang="en-US" dirty="0"/>
              <a:t>More on Life-cycle of Maven</a:t>
            </a:r>
            <a:endParaRPr lang="en-IN" dirty="0"/>
          </a:p>
        </p:txBody>
      </p:sp>
      <p:sp>
        <p:nvSpPr>
          <p:cNvPr id="3" name="Content Placeholder 2">
            <a:extLst>
              <a:ext uri="{FF2B5EF4-FFF2-40B4-BE49-F238E27FC236}">
                <a16:creationId xmlns:a16="http://schemas.microsoft.com/office/drawing/2014/main" id="{C16825AC-C8B5-4F93-8DDC-39A7A9367B27}"/>
              </a:ext>
            </a:extLst>
          </p:cNvPr>
          <p:cNvSpPr>
            <a:spLocks noGrp="1"/>
          </p:cNvSpPr>
          <p:nvPr>
            <p:ph idx="1"/>
          </p:nvPr>
        </p:nvSpPr>
        <p:spPr>
          <a:xfrm>
            <a:off x="1451579" y="2015732"/>
            <a:ext cx="9603275" cy="3907990"/>
          </a:xfrm>
        </p:spPr>
        <p:txBody>
          <a:bodyPr>
            <a:normAutofit fontScale="85000" lnSpcReduction="10000"/>
          </a:bodyPr>
          <a:lstStyle/>
          <a:p>
            <a:pPr fontAlgn="base"/>
            <a:r>
              <a:rPr lang="en-US" b="1" dirty="0"/>
              <a:t>Validate:</a:t>
            </a:r>
            <a:r>
              <a:rPr lang="en-US" dirty="0"/>
              <a:t> This step validates if the project structure is correct. For example – It checks if all the dependencies have been downloaded and are available in the local repository.</a:t>
            </a:r>
          </a:p>
          <a:p>
            <a:pPr fontAlgn="base"/>
            <a:r>
              <a:rPr lang="en-US" b="1" dirty="0"/>
              <a:t>Compile:</a:t>
            </a:r>
            <a:r>
              <a:rPr lang="en-US" dirty="0"/>
              <a:t> It compiles the source code, converts the .java files to .class and stores the classes in target/classes folder.</a:t>
            </a:r>
          </a:p>
          <a:p>
            <a:pPr fontAlgn="base"/>
            <a:r>
              <a:rPr lang="en-US" b="1" dirty="0"/>
              <a:t>Test:</a:t>
            </a:r>
            <a:r>
              <a:rPr lang="en-US" dirty="0"/>
              <a:t> It runs unit tests for the project.</a:t>
            </a:r>
          </a:p>
          <a:p>
            <a:pPr fontAlgn="base"/>
            <a:r>
              <a:rPr lang="en-US" b="1" dirty="0"/>
              <a:t>Package:</a:t>
            </a:r>
            <a:r>
              <a:rPr lang="en-US" dirty="0"/>
              <a:t> This step packages the compiled code in distributable format like JAR or WAR.</a:t>
            </a:r>
          </a:p>
          <a:p>
            <a:pPr fontAlgn="base"/>
            <a:r>
              <a:rPr lang="en-US" b="1" dirty="0"/>
              <a:t>Integration test:</a:t>
            </a:r>
            <a:r>
              <a:rPr lang="en-US" dirty="0"/>
              <a:t> It runs the integration tests for the project.</a:t>
            </a:r>
          </a:p>
          <a:p>
            <a:pPr fontAlgn="base"/>
            <a:r>
              <a:rPr lang="en-US" b="1" dirty="0"/>
              <a:t>Verify:</a:t>
            </a:r>
            <a:r>
              <a:rPr lang="en-US" dirty="0"/>
              <a:t> This step runs checks to verify that the project is valid and meets the quality standards.</a:t>
            </a:r>
          </a:p>
          <a:p>
            <a:pPr fontAlgn="base"/>
            <a:r>
              <a:rPr lang="en-US" b="1" dirty="0"/>
              <a:t>Install:</a:t>
            </a:r>
            <a:r>
              <a:rPr lang="en-US" dirty="0"/>
              <a:t> This step installs the packaged code to the local Maven repository.</a:t>
            </a:r>
          </a:p>
          <a:p>
            <a:pPr fontAlgn="base"/>
            <a:r>
              <a:rPr lang="en-US" b="1" dirty="0"/>
              <a:t>Deploy:</a:t>
            </a:r>
            <a:r>
              <a:rPr lang="en-US" dirty="0"/>
              <a:t> It copies the packaged code to the remote repository for sharing it with other developers.</a:t>
            </a:r>
          </a:p>
          <a:p>
            <a:endParaRPr lang="en-IN" dirty="0"/>
          </a:p>
        </p:txBody>
      </p:sp>
    </p:spTree>
    <p:extLst>
      <p:ext uri="{BB962C8B-B14F-4D97-AF65-F5344CB8AC3E}">
        <p14:creationId xmlns:p14="http://schemas.microsoft.com/office/powerpoint/2010/main" val="144244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A0E8-73DA-4085-9571-D38CF75883E0}"/>
              </a:ext>
            </a:extLst>
          </p:cNvPr>
          <p:cNvSpPr>
            <a:spLocks noGrp="1"/>
          </p:cNvSpPr>
          <p:nvPr>
            <p:ph type="title"/>
          </p:nvPr>
        </p:nvSpPr>
        <p:spPr/>
        <p:txBody>
          <a:bodyPr/>
          <a:lstStyle/>
          <a:p>
            <a:r>
              <a:rPr lang="en-US" dirty="0"/>
              <a:t>More…….</a:t>
            </a:r>
            <a:endParaRPr lang="en-IN" dirty="0"/>
          </a:p>
        </p:txBody>
      </p:sp>
      <p:sp>
        <p:nvSpPr>
          <p:cNvPr id="3" name="Content Placeholder 2">
            <a:extLst>
              <a:ext uri="{FF2B5EF4-FFF2-40B4-BE49-F238E27FC236}">
                <a16:creationId xmlns:a16="http://schemas.microsoft.com/office/drawing/2014/main" id="{B55F1167-A236-4EB9-BEA8-5AE62A9DB069}"/>
              </a:ext>
            </a:extLst>
          </p:cNvPr>
          <p:cNvSpPr>
            <a:spLocks noGrp="1"/>
          </p:cNvSpPr>
          <p:nvPr>
            <p:ph idx="1"/>
          </p:nvPr>
        </p:nvSpPr>
        <p:spPr/>
        <p:txBody>
          <a:bodyPr/>
          <a:lstStyle/>
          <a:p>
            <a:r>
              <a:rPr lang="en-US" dirty="0"/>
              <a:t>Maven follows a sequential order to execute the commands where if you run step </a:t>
            </a:r>
            <a:r>
              <a:rPr lang="en-US" i="1" dirty="0"/>
              <a:t>n</a:t>
            </a:r>
            <a:r>
              <a:rPr lang="en-US" dirty="0"/>
              <a:t>, all steps preceding it (Step 1 to </a:t>
            </a:r>
            <a:r>
              <a:rPr lang="en-US" i="1" dirty="0"/>
              <a:t>n-1</a:t>
            </a:r>
            <a:r>
              <a:rPr lang="en-US" dirty="0"/>
              <a:t>) are also executed. </a:t>
            </a:r>
          </a:p>
          <a:p>
            <a:r>
              <a:rPr lang="en-US" dirty="0"/>
              <a:t>For example – if we run the Installation step (Step 7), it will validate, compile, package and verify the project along with running unit and integration tests (Step 1 to 6) before installing the built package to the local repository.</a:t>
            </a:r>
            <a:endParaRPr lang="en-IN" dirty="0"/>
          </a:p>
        </p:txBody>
      </p:sp>
    </p:spTree>
    <p:extLst>
      <p:ext uri="{BB962C8B-B14F-4D97-AF65-F5344CB8AC3E}">
        <p14:creationId xmlns:p14="http://schemas.microsoft.com/office/powerpoint/2010/main" val="332395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A253-1E56-4B68-920B-2D537B1DF13C}"/>
              </a:ext>
            </a:extLst>
          </p:cNvPr>
          <p:cNvSpPr>
            <a:spLocks noGrp="1"/>
          </p:cNvSpPr>
          <p:nvPr>
            <p:ph type="title"/>
          </p:nvPr>
        </p:nvSpPr>
        <p:spPr/>
        <p:txBody>
          <a:bodyPr/>
          <a:lstStyle/>
          <a:p>
            <a:r>
              <a:rPr lang="en-US" dirty="0"/>
              <a:t>Some of the basic maven commands</a:t>
            </a:r>
            <a:endParaRPr lang="en-IN" dirty="0"/>
          </a:p>
        </p:txBody>
      </p:sp>
      <p:sp>
        <p:nvSpPr>
          <p:cNvPr id="3" name="Content Placeholder 2">
            <a:extLst>
              <a:ext uri="{FF2B5EF4-FFF2-40B4-BE49-F238E27FC236}">
                <a16:creationId xmlns:a16="http://schemas.microsoft.com/office/drawing/2014/main" id="{960BD9B0-9105-4026-BD5E-FC6AECA3FCC8}"/>
              </a:ext>
            </a:extLst>
          </p:cNvPr>
          <p:cNvSpPr>
            <a:spLocks noGrp="1"/>
          </p:cNvSpPr>
          <p:nvPr>
            <p:ph idx="1"/>
          </p:nvPr>
        </p:nvSpPr>
        <p:spPr>
          <a:xfrm>
            <a:off x="1451579" y="2015732"/>
            <a:ext cx="9603275" cy="3921242"/>
          </a:xfrm>
        </p:spPr>
        <p:txBody>
          <a:bodyPr>
            <a:normAutofit fontScale="92500" lnSpcReduction="10000"/>
          </a:bodyPr>
          <a:lstStyle/>
          <a:p>
            <a:pPr fontAlgn="base"/>
            <a:r>
              <a:rPr lang="en-US" b="1" dirty="0" err="1"/>
              <a:t>mvn</a:t>
            </a:r>
            <a:r>
              <a:rPr lang="en-US" b="1" dirty="0"/>
              <a:t> clean:</a:t>
            </a:r>
            <a:r>
              <a:rPr lang="en-US" dirty="0"/>
              <a:t> Cleans the project and removes all files generated by the previous build.</a:t>
            </a:r>
          </a:p>
          <a:p>
            <a:pPr fontAlgn="base"/>
            <a:r>
              <a:rPr lang="en-US" b="1" dirty="0" err="1"/>
              <a:t>mvn</a:t>
            </a:r>
            <a:r>
              <a:rPr lang="en-US" b="1" dirty="0"/>
              <a:t> compile:</a:t>
            </a:r>
            <a:r>
              <a:rPr lang="en-US" dirty="0"/>
              <a:t> Compiles source code of the project.</a:t>
            </a:r>
          </a:p>
          <a:p>
            <a:pPr fontAlgn="base"/>
            <a:r>
              <a:rPr lang="en-US" b="1" dirty="0" err="1"/>
              <a:t>mvn</a:t>
            </a:r>
            <a:r>
              <a:rPr lang="en-US" b="1" dirty="0"/>
              <a:t> test-compile:</a:t>
            </a:r>
            <a:r>
              <a:rPr lang="en-US" dirty="0"/>
              <a:t> Compiles the test source code.</a:t>
            </a:r>
          </a:p>
          <a:p>
            <a:pPr fontAlgn="base"/>
            <a:r>
              <a:rPr lang="en-US" b="1" dirty="0" err="1"/>
              <a:t>mvn</a:t>
            </a:r>
            <a:r>
              <a:rPr lang="en-US" b="1" dirty="0"/>
              <a:t> test:</a:t>
            </a:r>
            <a:r>
              <a:rPr lang="en-US" dirty="0"/>
              <a:t> Runs tests for the project.</a:t>
            </a:r>
          </a:p>
          <a:p>
            <a:pPr fontAlgn="base"/>
            <a:r>
              <a:rPr lang="en-US" b="1" dirty="0" err="1"/>
              <a:t>mvn</a:t>
            </a:r>
            <a:r>
              <a:rPr lang="en-US" b="1" dirty="0"/>
              <a:t> package:</a:t>
            </a:r>
            <a:r>
              <a:rPr lang="en-US" dirty="0"/>
              <a:t> Creates JAR or WAR file for the project to convert it into a distributable format.</a:t>
            </a:r>
          </a:p>
          <a:p>
            <a:pPr fontAlgn="base"/>
            <a:r>
              <a:rPr lang="en-US" b="1" dirty="0" err="1"/>
              <a:t>mvn</a:t>
            </a:r>
            <a:r>
              <a:rPr lang="en-US" b="1" dirty="0"/>
              <a:t> install:</a:t>
            </a:r>
            <a:r>
              <a:rPr lang="en-US" dirty="0"/>
              <a:t> Deploys the packaged JAR/ WAR file to the local repository.</a:t>
            </a:r>
          </a:p>
          <a:p>
            <a:pPr fontAlgn="base"/>
            <a:r>
              <a:rPr lang="en-US" b="1" dirty="0" err="1"/>
              <a:t>mvn</a:t>
            </a:r>
            <a:r>
              <a:rPr lang="en-US" b="1" dirty="0"/>
              <a:t> deploy:</a:t>
            </a:r>
            <a:r>
              <a:rPr lang="en-US" dirty="0"/>
              <a:t> Copies the packaged JAR/ WAR file to the remote repository after compiling, running tests and building the project.</a:t>
            </a:r>
          </a:p>
          <a:p>
            <a:endParaRPr lang="en-IN" dirty="0"/>
          </a:p>
        </p:txBody>
      </p:sp>
    </p:spTree>
    <p:extLst>
      <p:ext uri="{BB962C8B-B14F-4D97-AF65-F5344CB8AC3E}">
        <p14:creationId xmlns:p14="http://schemas.microsoft.com/office/powerpoint/2010/main" val="233619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AF00-0694-4568-B5B0-58F024A669BC}"/>
              </a:ext>
            </a:extLst>
          </p:cNvPr>
          <p:cNvSpPr>
            <a:spLocks noGrp="1"/>
          </p:cNvSpPr>
          <p:nvPr>
            <p:ph type="title"/>
          </p:nvPr>
        </p:nvSpPr>
        <p:spPr/>
        <p:txBody>
          <a:bodyPr/>
          <a:lstStyle/>
          <a:p>
            <a:r>
              <a:rPr lang="en-US" dirty="0"/>
              <a:t>More on maven commands</a:t>
            </a:r>
            <a:endParaRPr lang="en-IN" dirty="0"/>
          </a:p>
        </p:txBody>
      </p:sp>
      <p:sp>
        <p:nvSpPr>
          <p:cNvPr id="3" name="Content Placeholder 2">
            <a:extLst>
              <a:ext uri="{FF2B5EF4-FFF2-40B4-BE49-F238E27FC236}">
                <a16:creationId xmlns:a16="http://schemas.microsoft.com/office/drawing/2014/main" id="{72911C51-E508-4AF3-90A4-D19FD10DF38C}"/>
              </a:ext>
            </a:extLst>
          </p:cNvPr>
          <p:cNvSpPr>
            <a:spLocks noGrp="1"/>
          </p:cNvSpPr>
          <p:nvPr>
            <p:ph idx="1"/>
          </p:nvPr>
        </p:nvSpPr>
        <p:spPr>
          <a:xfrm>
            <a:off x="1451579" y="2015732"/>
            <a:ext cx="9603275" cy="3881485"/>
          </a:xfrm>
        </p:spPr>
        <p:txBody>
          <a:bodyPr>
            <a:normAutofit fontScale="92500" lnSpcReduction="10000"/>
          </a:bodyPr>
          <a:lstStyle/>
          <a:p>
            <a:r>
              <a:rPr lang="en-US" dirty="0"/>
              <a:t>Generally when we run any of the above commands, we add the </a:t>
            </a:r>
            <a:r>
              <a:rPr lang="en-US" dirty="0" err="1"/>
              <a:t>mvn</a:t>
            </a:r>
            <a:r>
              <a:rPr lang="en-US" dirty="0"/>
              <a:t> clean step so that the target folder generated from the previous build is removed before running a newer build. This is how the command would look on integrating the clean step with install phase: </a:t>
            </a:r>
            <a:r>
              <a:rPr lang="en-US" dirty="0" err="1">
                <a:highlight>
                  <a:srgbClr val="FFFF00"/>
                </a:highlight>
              </a:rPr>
              <a:t>mvn</a:t>
            </a:r>
            <a:r>
              <a:rPr lang="en-US" dirty="0">
                <a:highlight>
                  <a:srgbClr val="FFFF00"/>
                </a:highlight>
              </a:rPr>
              <a:t> clean install</a:t>
            </a:r>
            <a:endParaRPr lang="en-US" dirty="0"/>
          </a:p>
          <a:p>
            <a:r>
              <a:rPr lang="en-US" dirty="0"/>
              <a:t>Similarly, if we want to run the step in debug mode for more </a:t>
            </a:r>
            <a:r>
              <a:rPr lang="en-US" dirty="0">
                <a:highlight>
                  <a:srgbClr val="FFFF00"/>
                </a:highlight>
              </a:rPr>
              <a:t>detailed build information </a:t>
            </a:r>
            <a:r>
              <a:rPr lang="en-US" dirty="0"/>
              <a:t>and logs, we will add -X to the actual command. Hence, the install step with debug mode on will have the following command: </a:t>
            </a:r>
            <a:r>
              <a:rPr lang="en-US" dirty="0" err="1"/>
              <a:t>mvn</a:t>
            </a:r>
            <a:r>
              <a:rPr lang="en-US" dirty="0"/>
              <a:t> -X install</a:t>
            </a:r>
          </a:p>
          <a:p>
            <a:r>
              <a:rPr lang="en-US" dirty="0"/>
              <a:t>Consider a scenario where we </a:t>
            </a:r>
            <a:r>
              <a:rPr lang="en-US" dirty="0">
                <a:highlight>
                  <a:srgbClr val="FFFF00"/>
                </a:highlight>
              </a:rPr>
              <a:t>do not want to run the tests while packaging or installing the Java project. </a:t>
            </a:r>
            <a:r>
              <a:rPr lang="en-US" dirty="0"/>
              <a:t>In this case, we use -</a:t>
            </a:r>
            <a:r>
              <a:rPr lang="en-US" dirty="0" err="1"/>
              <a:t>DskipTests</a:t>
            </a:r>
            <a:r>
              <a:rPr lang="en-US" dirty="0"/>
              <a:t> along with the actual command. If we need to run the install step by skipping the tests associated with the project, the command would be: </a:t>
            </a:r>
            <a:r>
              <a:rPr lang="en-US" dirty="0" err="1"/>
              <a:t>mvn</a:t>
            </a:r>
            <a:r>
              <a:rPr lang="en-US" dirty="0"/>
              <a:t> install -</a:t>
            </a:r>
            <a:r>
              <a:rPr lang="en-US" dirty="0" err="1"/>
              <a:t>DskipTests</a:t>
            </a:r>
            <a:endParaRPr lang="en-IN" dirty="0"/>
          </a:p>
        </p:txBody>
      </p:sp>
    </p:spTree>
    <p:extLst>
      <p:ext uri="{BB962C8B-B14F-4D97-AF65-F5344CB8AC3E}">
        <p14:creationId xmlns:p14="http://schemas.microsoft.com/office/powerpoint/2010/main" val="18480652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2325</TotalTime>
  <Words>1128</Words>
  <Application>Microsoft Office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Maven as a devops tool</vt:lpstr>
      <vt:lpstr>What is apache maven?</vt:lpstr>
      <vt:lpstr>What Maven does ? </vt:lpstr>
      <vt:lpstr>Maven Build lifecycle</vt:lpstr>
      <vt:lpstr>More on maven lifecycle</vt:lpstr>
      <vt:lpstr>More on Life-cycle of Maven</vt:lpstr>
      <vt:lpstr>More…….</vt:lpstr>
      <vt:lpstr>Some of the basic maven commands</vt:lpstr>
      <vt:lpstr>More on maven commands</vt:lpstr>
      <vt:lpstr>Maven Repository</vt:lpstr>
      <vt:lpstr>Maven central</vt:lpstr>
      <vt:lpstr>Artifactory and artifact</vt:lpstr>
      <vt:lpstr>POM</vt:lpstr>
      <vt:lpstr>Imp functions</vt:lpstr>
      <vt:lpstr>Maven Dependencies </vt:lpstr>
      <vt:lpstr>Mvn dependencies</vt:lpstr>
      <vt:lpstr>Maven plugins</vt:lpstr>
      <vt:lpstr>PowerPoint Presentation</vt:lpstr>
      <vt:lpstr>Maven project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as a devops tool</dc:title>
  <dc:creator>LENOVO</dc:creator>
  <cp:lastModifiedBy>LENOVO</cp:lastModifiedBy>
  <cp:revision>25</cp:revision>
  <dcterms:created xsi:type="dcterms:W3CDTF">2021-12-15T13:04:27Z</dcterms:created>
  <dcterms:modified xsi:type="dcterms:W3CDTF">2021-12-17T03:49:51Z</dcterms:modified>
</cp:coreProperties>
</file>